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80" d="100"/>
          <a:sy n="80" d="100"/>
        </p:scale>
        <p:origin x="34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89E8DC-8C8C-455B-8FC6-C49B85314F04}"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A2B64AEA-7B6F-43BC-AAC8-77A61372CB4D}">
      <dgm:prSet/>
      <dgm:spPr/>
      <dgm:t>
        <a:bodyPr/>
        <a:lstStyle/>
        <a:p>
          <a:r>
            <a:rPr lang="en-GB" dirty="0"/>
            <a:t>	With a £25,000 investment, “Robot Queen LTD” Hospitality Solutions can successfully enter the market with a unique and timely proposition-enhancing hotel service efficiency through robotic technology.</a:t>
          </a:r>
          <a:endParaRPr lang="en-US" dirty="0"/>
        </a:p>
      </dgm:t>
    </dgm:pt>
    <dgm:pt modelId="{1EB9D635-92F9-4D87-A169-DC4A1E7AFD86}" type="parTrans" cxnId="{B8B078A6-1A34-4D44-8FC2-0BE1457B9DDF}">
      <dgm:prSet/>
      <dgm:spPr/>
      <dgm:t>
        <a:bodyPr/>
        <a:lstStyle/>
        <a:p>
          <a:endParaRPr lang="en-US"/>
        </a:p>
      </dgm:t>
    </dgm:pt>
    <dgm:pt modelId="{9BB8C88B-08F8-4094-9570-C5EE206D059A}" type="sibTrans" cxnId="{B8B078A6-1A34-4D44-8FC2-0BE1457B9DDF}">
      <dgm:prSet/>
      <dgm:spPr/>
      <dgm:t>
        <a:bodyPr/>
        <a:lstStyle/>
        <a:p>
          <a:endParaRPr lang="en-US"/>
        </a:p>
      </dgm:t>
    </dgm:pt>
    <dgm:pt modelId="{8C823AD6-9134-455F-ADA5-9AE7E9D8A167}">
      <dgm:prSet/>
      <dgm:spPr/>
      <dgm:t>
        <a:bodyPr/>
        <a:lstStyle/>
        <a:p>
          <a:r>
            <a:rPr lang="en-US" dirty="0"/>
            <a:t>	In conclusion, this project aims to revolutionize the hospitality and food service sectors by integrating advanced Robotics and Autonomous Systems (RAS) tailored for high-impact applications. Through the introduction of KEENON Robotics’ service models, such as the DINERBOT T10 and KLEENBOT C30, the project seeks to address significant industry challenges: labor shortages, operational efficiency, and customer satisfaction (Robotics, 2023).</a:t>
          </a:r>
        </a:p>
      </dgm:t>
    </dgm:pt>
    <dgm:pt modelId="{A970EA1B-5075-4FB1-8FB9-F14404885217}" type="parTrans" cxnId="{EEB8AF76-3979-433E-80B0-6B32E2B94D0E}">
      <dgm:prSet/>
      <dgm:spPr/>
      <dgm:t>
        <a:bodyPr/>
        <a:lstStyle/>
        <a:p>
          <a:endParaRPr lang="en-US"/>
        </a:p>
      </dgm:t>
    </dgm:pt>
    <dgm:pt modelId="{D8D18C3A-6330-4755-B957-980697F57968}" type="sibTrans" cxnId="{EEB8AF76-3979-433E-80B0-6B32E2B94D0E}">
      <dgm:prSet/>
      <dgm:spPr/>
      <dgm:t>
        <a:bodyPr/>
        <a:lstStyle/>
        <a:p>
          <a:endParaRPr lang="en-US"/>
        </a:p>
      </dgm:t>
    </dgm:pt>
    <dgm:pt modelId="{46403961-A704-44DD-AA82-854E22623355}" type="pres">
      <dgm:prSet presAssocID="{E489E8DC-8C8C-455B-8FC6-C49B85314F04}" presName="vert0" presStyleCnt="0">
        <dgm:presLayoutVars>
          <dgm:dir/>
          <dgm:animOne val="branch"/>
          <dgm:animLvl val="lvl"/>
        </dgm:presLayoutVars>
      </dgm:prSet>
      <dgm:spPr/>
    </dgm:pt>
    <dgm:pt modelId="{C687784C-59BC-422D-9506-7A01F8C03EB5}" type="pres">
      <dgm:prSet presAssocID="{A2B64AEA-7B6F-43BC-AAC8-77A61372CB4D}" presName="thickLine" presStyleLbl="alignNode1" presStyleIdx="0" presStyleCnt="2"/>
      <dgm:spPr/>
    </dgm:pt>
    <dgm:pt modelId="{08CA9CD5-7297-43EA-8310-5E8C445C4BD5}" type="pres">
      <dgm:prSet presAssocID="{A2B64AEA-7B6F-43BC-AAC8-77A61372CB4D}" presName="horz1" presStyleCnt="0"/>
      <dgm:spPr/>
    </dgm:pt>
    <dgm:pt modelId="{D6E31E47-7AB7-40FA-8388-BDEAE19EDB9D}" type="pres">
      <dgm:prSet presAssocID="{A2B64AEA-7B6F-43BC-AAC8-77A61372CB4D}" presName="tx1" presStyleLbl="revTx" presStyleIdx="0" presStyleCnt="2"/>
      <dgm:spPr/>
    </dgm:pt>
    <dgm:pt modelId="{816ABB35-4F40-4B5B-A2A4-1463051CF918}" type="pres">
      <dgm:prSet presAssocID="{A2B64AEA-7B6F-43BC-AAC8-77A61372CB4D}" presName="vert1" presStyleCnt="0"/>
      <dgm:spPr/>
    </dgm:pt>
    <dgm:pt modelId="{70FE9AEC-391B-4DD2-B6B8-D88213E444E5}" type="pres">
      <dgm:prSet presAssocID="{8C823AD6-9134-455F-ADA5-9AE7E9D8A167}" presName="thickLine" presStyleLbl="alignNode1" presStyleIdx="1" presStyleCnt="2"/>
      <dgm:spPr/>
    </dgm:pt>
    <dgm:pt modelId="{34C68E1E-42FB-4B7B-9AE5-BBCDB062BD94}" type="pres">
      <dgm:prSet presAssocID="{8C823AD6-9134-455F-ADA5-9AE7E9D8A167}" presName="horz1" presStyleCnt="0"/>
      <dgm:spPr/>
    </dgm:pt>
    <dgm:pt modelId="{9B6D5FD5-5B04-4E73-AF96-29167B92915A}" type="pres">
      <dgm:prSet presAssocID="{8C823AD6-9134-455F-ADA5-9AE7E9D8A167}" presName="tx1" presStyleLbl="revTx" presStyleIdx="1" presStyleCnt="2"/>
      <dgm:spPr/>
    </dgm:pt>
    <dgm:pt modelId="{15B5C3BC-573E-411D-B513-5102A65F1222}" type="pres">
      <dgm:prSet presAssocID="{8C823AD6-9134-455F-ADA5-9AE7E9D8A167}" presName="vert1" presStyleCnt="0"/>
      <dgm:spPr/>
    </dgm:pt>
  </dgm:ptLst>
  <dgm:cxnLst>
    <dgm:cxn modelId="{1EA67F5B-89AC-42BB-AE41-DC3E68181862}" type="presOf" srcId="{A2B64AEA-7B6F-43BC-AAC8-77A61372CB4D}" destId="{D6E31E47-7AB7-40FA-8388-BDEAE19EDB9D}" srcOrd="0" destOrd="0" presId="urn:microsoft.com/office/officeart/2008/layout/LinedList"/>
    <dgm:cxn modelId="{6A654D4C-2BDA-4DD0-859E-6B9251388FF8}" type="presOf" srcId="{8C823AD6-9134-455F-ADA5-9AE7E9D8A167}" destId="{9B6D5FD5-5B04-4E73-AF96-29167B92915A}" srcOrd="0" destOrd="0" presId="urn:microsoft.com/office/officeart/2008/layout/LinedList"/>
    <dgm:cxn modelId="{83E9924C-464D-45B7-90CA-784350E8DA70}" type="presOf" srcId="{E489E8DC-8C8C-455B-8FC6-C49B85314F04}" destId="{46403961-A704-44DD-AA82-854E22623355}" srcOrd="0" destOrd="0" presId="urn:microsoft.com/office/officeart/2008/layout/LinedList"/>
    <dgm:cxn modelId="{EEB8AF76-3979-433E-80B0-6B32E2B94D0E}" srcId="{E489E8DC-8C8C-455B-8FC6-C49B85314F04}" destId="{8C823AD6-9134-455F-ADA5-9AE7E9D8A167}" srcOrd="1" destOrd="0" parTransId="{A970EA1B-5075-4FB1-8FB9-F14404885217}" sibTransId="{D8D18C3A-6330-4755-B957-980697F57968}"/>
    <dgm:cxn modelId="{B8B078A6-1A34-4D44-8FC2-0BE1457B9DDF}" srcId="{E489E8DC-8C8C-455B-8FC6-C49B85314F04}" destId="{A2B64AEA-7B6F-43BC-AAC8-77A61372CB4D}" srcOrd="0" destOrd="0" parTransId="{1EB9D635-92F9-4D87-A169-DC4A1E7AFD86}" sibTransId="{9BB8C88B-08F8-4094-9570-C5EE206D059A}"/>
    <dgm:cxn modelId="{316DFE90-3D21-4B7A-BAA9-34EA4AE73837}" type="presParOf" srcId="{46403961-A704-44DD-AA82-854E22623355}" destId="{C687784C-59BC-422D-9506-7A01F8C03EB5}" srcOrd="0" destOrd="0" presId="urn:microsoft.com/office/officeart/2008/layout/LinedList"/>
    <dgm:cxn modelId="{E072AF03-A12F-49F4-BD9C-00E1C9359E60}" type="presParOf" srcId="{46403961-A704-44DD-AA82-854E22623355}" destId="{08CA9CD5-7297-43EA-8310-5E8C445C4BD5}" srcOrd="1" destOrd="0" presId="urn:microsoft.com/office/officeart/2008/layout/LinedList"/>
    <dgm:cxn modelId="{36095BF1-769C-4A75-ABF2-465AF9A1419E}" type="presParOf" srcId="{08CA9CD5-7297-43EA-8310-5E8C445C4BD5}" destId="{D6E31E47-7AB7-40FA-8388-BDEAE19EDB9D}" srcOrd="0" destOrd="0" presId="urn:microsoft.com/office/officeart/2008/layout/LinedList"/>
    <dgm:cxn modelId="{B5B480B4-1703-4B48-9B41-FE271B8E0171}" type="presParOf" srcId="{08CA9CD5-7297-43EA-8310-5E8C445C4BD5}" destId="{816ABB35-4F40-4B5B-A2A4-1463051CF918}" srcOrd="1" destOrd="0" presId="urn:microsoft.com/office/officeart/2008/layout/LinedList"/>
    <dgm:cxn modelId="{788A94DE-5465-4DDB-9D6A-95FDB9960E1A}" type="presParOf" srcId="{46403961-A704-44DD-AA82-854E22623355}" destId="{70FE9AEC-391B-4DD2-B6B8-D88213E444E5}" srcOrd="2" destOrd="0" presId="urn:microsoft.com/office/officeart/2008/layout/LinedList"/>
    <dgm:cxn modelId="{A2537B4F-BC29-46D3-B5C3-9BC49A0DD64E}" type="presParOf" srcId="{46403961-A704-44DD-AA82-854E22623355}" destId="{34C68E1E-42FB-4B7B-9AE5-BBCDB062BD94}" srcOrd="3" destOrd="0" presId="urn:microsoft.com/office/officeart/2008/layout/LinedList"/>
    <dgm:cxn modelId="{39C64B4B-52D5-4BFD-AADE-896DFCF7CB76}" type="presParOf" srcId="{34C68E1E-42FB-4B7B-9AE5-BBCDB062BD94}" destId="{9B6D5FD5-5B04-4E73-AF96-29167B92915A}" srcOrd="0" destOrd="0" presId="urn:microsoft.com/office/officeart/2008/layout/LinedList"/>
    <dgm:cxn modelId="{21D003C0-E27C-416F-B4C2-73B90108A85A}" type="presParOf" srcId="{34C68E1E-42FB-4B7B-9AE5-BBCDB062BD94}" destId="{15B5C3BC-573E-411D-B513-5102A65F122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87784C-59BC-422D-9506-7A01F8C03EB5}">
      <dsp:nvSpPr>
        <dsp:cNvPr id="0" name=""/>
        <dsp:cNvSpPr/>
      </dsp:nvSpPr>
      <dsp:spPr>
        <a:xfrm>
          <a:off x="0" y="0"/>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E31E47-7AB7-40FA-8388-BDEAE19EDB9D}">
      <dsp:nvSpPr>
        <dsp:cNvPr id="0" name=""/>
        <dsp:cNvSpPr/>
      </dsp:nvSpPr>
      <dsp:spPr>
        <a:xfrm>
          <a:off x="0" y="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	With a £25,000 investment, “Robot Queen LTD” Hospitality Solutions can successfully enter the market with a unique and timely proposition-enhancing hotel service efficiency through robotic technology.</a:t>
          </a:r>
          <a:endParaRPr lang="en-US" sz="2000" kern="1200" dirty="0"/>
        </a:p>
      </dsp:txBody>
      <dsp:txXfrm>
        <a:off x="0" y="0"/>
        <a:ext cx="6492875" cy="2552700"/>
      </dsp:txXfrm>
    </dsp:sp>
    <dsp:sp modelId="{70FE9AEC-391B-4DD2-B6B8-D88213E444E5}">
      <dsp:nvSpPr>
        <dsp:cNvPr id="0" name=""/>
        <dsp:cNvSpPr/>
      </dsp:nvSpPr>
      <dsp:spPr>
        <a:xfrm>
          <a:off x="0" y="2552700"/>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6D5FD5-5B04-4E73-AF96-29167B92915A}">
      <dsp:nvSpPr>
        <dsp:cNvPr id="0" name=""/>
        <dsp:cNvSpPr/>
      </dsp:nvSpPr>
      <dsp:spPr>
        <a:xfrm>
          <a:off x="0" y="255270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	In conclusion, this project aims to revolutionize the hospitality and food service sectors by integrating advanced Robotics and Autonomous Systems (RAS) tailored for high-impact applications. Through the introduction of KEENON Robotics’ service models, such as the DINERBOT T10 and KLEENBOT C30, the project seeks to address significant industry challenges: labor shortages, operational efficiency, and customer satisfaction (Robotics, 2023).</a:t>
          </a:r>
        </a:p>
      </dsp:txBody>
      <dsp:txXfrm>
        <a:off x="0" y="2552700"/>
        <a:ext cx="6492875" cy="25527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163C7A-DF4C-4DF0-96E1-ACDFEDED7200}" type="datetimeFigureOut">
              <a:rPr lang="en-GB" smtClean="0"/>
              <a:t>06/11/2024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690F28-1494-4281-8B79-BFCB99E02EBA}" type="slidenum">
              <a:rPr lang="en-GB" smtClean="0"/>
              <a:t>‹#›</a:t>
            </a:fld>
            <a:endParaRPr lang="en-GB"/>
          </a:p>
        </p:txBody>
      </p:sp>
    </p:spTree>
    <p:extLst>
      <p:ext uri="{BB962C8B-B14F-4D97-AF65-F5344CB8AC3E}">
        <p14:creationId xmlns:p14="http://schemas.microsoft.com/office/powerpoint/2010/main" val="10996292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690F28-1494-4281-8B79-BFCB99E02EBA}" type="slidenum">
              <a:rPr lang="en-GB" smtClean="0"/>
              <a:t>8</a:t>
            </a:fld>
            <a:endParaRPr lang="en-GB"/>
          </a:p>
        </p:txBody>
      </p:sp>
    </p:spTree>
    <p:extLst>
      <p:ext uri="{BB962C8B-B14F-4D97-AF65-F5344CB8AC3E}">
        <p14:creationId xmlns:p14="http://schemas.microsoft.com/office/powerpoint/2010/main" val="5282053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0815FB-D2C4-41C8-B036-ED5C4A422A58}" type="datetimeFigureOut">
              <a:rPr lang="en-GB" smtClean="0"/>
              <a:t>06/11/2024</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2384378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0815FB-D2C4-41C8-B036-ED5C4A422A58}"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865524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0815FB-D2C4-41C8-B036-ED5C4A422A58}"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9054553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0815FB-D2C4-41C8-B036-ED5C4A422A58}" type="datetimeFigureOut">
              <a:rPr lang="en-GB" smtClean="0"/>
              <a:t>06/11/2024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121879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0815FB-D2C4-41C8-B036-ED5C4A422A58}" type="datetimeFigureOut">
              <a:rPr lang="en-GB" smtClean="0"/>
              <a:t>06/11/2024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1168320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0815FB-D2C4-41C8-B036-ED5C4A422A58}" type="datetimeFigureOut">
              <a:rPr lang="en-GB" smtClean="0"/>
              <a:t>06/11/2024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180130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0815FB-D2C4-41C8-B036-ED5C4A422A58}" type="datetimeFigureOut">
              <a:rPr lang="en-GB" smtClean="0"/>
              <a:t>06/11/2024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1704620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0815FB-D2C4-41C8-B036-ED5C4A422A58}" type="datetimeFigureOut">
              <a:rPr lang="en-GB" smtClean="0"/>
              <a:t>06/11/2024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786343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0815FB-D2C4-41C8-B036-ED5C4A422A58}" type="datetimeFigureOut">
              <a:rPr lang="en-GB" smtClean="0"/>
              <a:t>06/11/2024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276686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0815FB-D2C4-41C8-B036-ED5C4A422A58}" type="datetimeFigureOut">
              <a:rPr lang="en-GB" smtClean="0"/>
              <a:t>06/11/2024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260026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0815FB-D2C4-41C8-B036-ED5C4A422A58}"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22233700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0815FB-D2C4-41C8-B036-ED5C4A422A58}"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42724510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0815FB-D2C4-41C8-B036-ED5C4A422A58}"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3326876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0815FB-D2C4-41C8-B036-ED5C4A422A58}"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3569377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0815FB-D2C4-41C8-B036-ED5C4A422A58}"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36227279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0815FB-D2C4-41C8-B036-ED5C4A422A58}"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7253517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0815FB-D2C4-41C8-B036-ED5C4A422A58}" type="datetimeFigureOut">
              <a:rPr lang="en-GB" smtClean="0"/>
              <a:t>06/11/2024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619F50-3D41-4A87-A8BC-C65A686AF719}" type="slidenum">
              <a:rPr lang="en-GB" smtClean="0"/>
              <a:t>‹#›</a:t>
            </a:fld>
            <a:endParaRPr lang="en-GB"/>
          </a:p>
        </p:txBody>
      </p:sp>
    </p:spTree>
    <p:extLst>
      <p:ext uri="{BB962C8B-B14F-4D97-AF65-F5344CB8AC3E}">
        <p14:creationId xmlns:p14="http://schemas.microsoft.com/office/powerpoint/2010/main" val="2134031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00815FB-D2C4-41C8-B036-ED5C4A422A58}" type="datetimeFigureOut">
              <a:rPr lang="en-GB" smtClean="0"/>
              <a:t>06/11/2024</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6619F50-3D41-4A87-A8BC-C65A686AF719}" type="slidenum">
              <a:rPr lang="en-GB" smtClean="0"/>
              <a:t>‹#›</a:t>
            </a:fld>
            <a:endParaRPr lang="en-GB"/>
          </a:p>
        </p:txBody>
      </p:sp>
    </p:spTree>
    <p:extLst>
      <p:ext uri="{BB962C8B-B14F-4D97-AF65-F5344CB8AC3E}">
        <p14:creationId xmlns:p14="http://schemas.microsoft.com/office/powerpoint/2010/main" val="1180663177"/>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show="0">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6" name="Group 45">
            <a:extLst>
              <a:ext uri="{FF2B5EF4-FFF2-40B4-BE49-F238E27FC236}">
                <a16:creationId xmlns:a16="http://schemas.microsoft.com/office/drawing/2014/main" id="{15FF890B-3CE7-403A-AECE-2DE04FC7AF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47" name="Freeform 6">
              <a:extLst>
                <a:ext uri="{FF2B5EF4-FFF2-40B4-BE49-F238E27FC236}">
                  <a16:creationId xmlns:a16="http://schemas.microsoft.com/office/drawing/2014/main" id="{99A4E160-6CFD-4514-9E20-CA6692CCD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48" name="Freeform 7">
              <a:extLst>
                <a:ext uri="{FF2B5EF4-FFF2-40B4-BE49-F238E27FC236}">
                  <a16:creationId xmlns:a16="http://schemas.microsoft.com/office/drawing/2014/main" id="{3DCD16F5-8D15-45FD-BA62-ADAC08183A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49" name="Freeform 8">
              <a:extLst>
                <a:ext uri="{FF2B5EF4-FFF2-40B4-BE49-F238E27FC236}">
                  <a16:creationId xmlns:a16="http://schemas.microsoft.com/office/drawing/2014/main" id="{E7CFAF28-6FDA-4C2C-BE51-123D1115F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50" name="Freeform 9">
              <a:extLst>
                <a:ext uri="{FF2B5EF4-FFF2-40B4-BE49-F238E27FC236}">
                  <a16:creationId xmlns:a16="http://schemas.microsoft.com/office/drawing/2014/main" id="{1FD12703-0627-4991-B2A4-F96519F908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A5758E0B-DF61-40A8-B765-BC6841906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51" name="Freeform 11">
              <a:extLst>
                <a:ext uri="{FF2B5EF4-FFF2-40B4-BE49-F238E27FC236}">
                  <a16:creationId xmlns:a16="http://schemas.microsoft.com/office/drawing/2014/main" id="{3E063A1F-9566-4436-B4E3-2890FBBC2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FA333C89-6319-4269-BF8C-4E1E9F9C6DD7}"/>
              </a:ext>
            </a:extLst>
          </p:cNvPr>
          <p:cNvSpPr>
            <a:spLocks noGrp="1"/>
          </p:cNvSpPr>
          <p:nvPr>
            <p:ph type="ctrTitle"/>
          </p:nvPr>
        </p:nvSpPr>
        <p:spPr>
          <a:xfrm>
            <a:off x="1484311" y="685800"/>
            <a:ext cx="10018713" cy="1752599"/>
          </a:xfrm>
        </p:spPr>
        <p:txBody>
          <a:bodyPr vert="horz" lIns="91440" tIns="45720" rIns="91440" bIns="45720" rtlCol="0" anchor="ctr">
            <a:normAutofit/>
          </a:bodyPr>
          <a:lstStyle/>
          <a:p>
            <a:pPr algn="ctr"/>
            <a:r>
              <a:rPr lang="en-US" sz="4000" b="1"/>
              <a:t>Component 2: Practical Presentation &amp; Report</a:t>
            </a:r>
            <a:endParaRPr lang="en-US" sz="4000"/>
          </a:p>
        </p:txBody>
      </p:sp>
      <p:pic>
        <p:nvPicPr>
          <p:cNvPr id="8" name="Graphic 7" descr="Fingerprint">
            <a:extLst>
              <a:ext uri="{FF2B5EF4-FFF2-40B4-BE49-F238E27FC236}">
                <a16:creationId xmlns:a16="http://schemas.microsoft.com/office/drawing/2014/main" id="{B3DE94D6-262A-B35B-484D-76126F0738C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107761" y="2743199"/>
            <a:ext cx="3047999"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4" name="Rectangle 1">
            <a:extLst>
              <a:ext uri="{FF2B5EF4-FFF2-40B4-BE49-F238E27FC236}">
                <a16:creationId xmlns:a16="http://schemas.microsoft.com/office/drawing/2014/main" id="{EB8C7821-0DE1-466D-AB1B-D5E812D47E0D}"/>
              </a:ext>
            </a:extLst>
          </p:cNvPr>
          <p:cNvSpPr>
            <a:spLocks noGrp="1" noChangeArrowheads="1"/>
          </p:cNvSpPr>
          <p:nvPr>
            <p:ph type="subTitle" idx="1"/>
          </p:nvPr>
        </p:nvSpPr>
        <p:spPr bwMode="auto">
          <a:xfrm>
            <a:off x="6016336" y="2666999"/>
            <a:ext cx="5486687" cy="312420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p>
            <a:pPr algn="l">
              <a:lnSpc>
                <a:spcPct val="90000"/>
              </a:lnSpc>
              <a:buFont typeface="Arial"/>
              <a:buChar char="•"/>
            </a:pPr>
            <a:r>
              <a:rPr kumimoji="0" lang="en-US" altLang="en-US" sz="1600" b="1" i="0" u="none" strike="noStrike" normalizeH="0" baseline="0">
                <a:ln>
                  <a:noFill/>
                </a:ln>
              </a:rPr>
              <a:t>Module Name and Code:</a:t>
            </a:r>
            <a:r>
              <a:rPr kumimoji="0" lang="en-US" altLang="en-US" sz="1600" b="0" i="0" u="none" strike="noStrike" normalizeH="0" baseline="0">
                <a:ln>
                  <a:noFill/>
                </a:ln>
              </a:rPr>
              <a:t> </a:t>
            </a:r>
            <a:r>
              <a:rPr lang="en-US" sz="1600"/>
              <a:t>Ba (Hons) Business Management</a:t>
            </a:r>
          </a:p>
          <a:p>
            <a:pPr algn="l">
              <a:lnSpc>
                <a:spcPct val="90000"/>
              </a:lnSpc>
              <a:buFont typeface="Arial"/>
              <a:buChar char="•"/>
            </a:pPr>
            <a:r>
              <a:rPr lang="en-US" sz="1600"/>
              <a:t>Entrepreneurship</a:t>
            </a:r>
          </a:p>
          <a:p>
            <a:pPr algn="l">
              <a:lnSpc>
                <a:spcPct val="90000"/>
              </a:lnSpc>
              <a:buFont typeface="Arial"/>
              <a:buChar char="•"/>
            </a:pPr>
            <a:r>
              <a:rPr lang="en-US" sz="1600" b="1"/>
              <a:t>LCBB5001 </a:t>
            </a:r>
          </a:p>
          <a:p>
            <a:pPr marL="0" marR="0" lvl="0" indent="0" algn="l" fontAlgn="base">
              <a:lnSpc>
                <a:spcPct val="90000"/>
              </a:lnSpc>
              <a:buFont typeface="Arial"/>
              <a:buChar char="•"/>
              <a:tabLst/>
            </a:pPr>
            <a:r>
              <a:rPr kumimoji="0" lang="en-US" altLang="en-US" sz="1600" b="1" i="0" u="none" strike="noStrike" normalizeH="0" baseline="0">
                <a:ln>
                  <a:noFill/>
                </a:ln>
              </a:rPr>
              <a:t>Assignment Title:</a:t>
            </a:r>
            <a:r>
              <a:rPr kumimoji="0" lang="en-US" altLang="en-US" sz="1600" b="0" i="0" u="none" strike="noStrike" normalizeH="0" baseline="0">
                <a:ln>
                  <a:noFill/>
                </a:ln>
              </a:rPr>
              <a:t> Business Plan Presentation – Robotics for Hospitality and Service</a:t>
            </a:r>
          </a:p>
          <a:p>
            <a:pPr marL="0" marR="0" lvl="0" indent="0" algn="l" fontAlgn="base">
              <a:lnSpc>
                <a:spcPct val="90000"/>
              </a:lnSpc>
              <a:buFont typeface="Arial"/>
              <a:buChar char="•"/>
              <a:tabLst/>
            </a:pPr>
            <a:r>
              <a:rPr kumimoji="0" lang="en-US" altLang="en-US" sz="1600" b="1" i="0" u="none" strike="noStrike" normalizeH="0" baseline="0">
                <a:ln>
                  <a:noFill/>
                </a:ln>
              </a:rPr>
              <a:t>Lecturer’s Name:</a:t>
            </a:r>
            <a:r>
              <a:rPr kumimoji="0" lang="en-US" altLang="en-US" sz="1600" b="0" i="0" u="none" strike="noStrike" normalizeH="0" baseline="0">
                <a:ln>
                  <a:noFill/>
                </a:ln>
              </a:rPr>
              <a:t> </a:t>
            </a:r>
            <a:r>
              <a:rPr lang="en-US" sz="1600"/>
              <a:t>Masud Ibrahim</a:t>
            </a:r>
          </a:p>
          <a:p>
            <a:pPr marL="0" marR="0" lvl="0" indent="0" algn="l" fontAlgn="base">
              <a:lnSpc>
                <a:spcPct val="90000"/>
              </a:lnSpc>
              <a:buFont typeface="Arial"/>
              <a:buChar char="•"/>
              <a:tabLst/>
            </a:pPr>
            <a:r>
              <a:rPr lang="en-US" sz="1600" b="1"/>
              <a:t>Student Name: </a:t>
            </a:r>
            <a:r>
              <a:rPr lang="en-US" sz="1600"/>
              <a:t>Mariana Acris</a:t>
            </a:r>
          </a:p>
          <a:p>
            <a:pPr marL="0" marR="0" lvl="0" indent="0" algn="l" fontAlgn="base">
              <a:lnSpc>
                <a:spcPct val="90000"/>
              </a:lnSpc>
              <a:buFont typeface="Arial"/>
              <a:buChar char="•"/>
              <a:tabLst/>
            </a:pPr>
            <a:r>
              <a:rPr lang="en-US" sz="1600" b="1"/>
              <a:t>Student Number: </a:t>
            </a:r>
            <a:r>
              <a:rPr lang="en-US" sz="1600"/>
              <a:t>2239619</a:t>
            </a:r>
          </a:p>
          <a:p>
            <a:pPr marL="0" marR="0" lvl="0" indent="0" algn="l" fontAlgn="base">
              <a:lnSpc>
                <a:spcPct val="90000"/>
              </a:lnSpc>
              <a:buFont typeface="Arial"/>
              <a:buChar char="•"/>
              <a:tabLst/>
            </a:pPr>
            <a:endParaRPr kumimoji="0" lang="en-US" altLang="en-US" sz="1600" b="0" i="0" u="none" strike="noStrike" normalizeH="0" baseline="0">
              <a:ln>
                <a:noFill/>
              </a:ln>
            </a:endParaRPr>
          </a:p>
        </p:txBody>
      </p:sp>
    </p:spTree>
    <p:extLst>
      <p:ext uri="{BB962C8B-B14F-4D97-AF65-F5344CB8AC3E}">
        <p14:creationId xmlns:p14="http://schemas.microsoft.com/office/powerpoint/2010/main" val="6478756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64" name="Group 63">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65"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66"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67"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68"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69"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70"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useBgFill="1">
        <p:nvSpPr>
          <p:cNvPr id="72" name="Rectangle 71">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5" name="Group 84">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86"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7"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8" name="Group 87">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89"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0"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81"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82"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83"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84"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4911DBF2-F348-4A4B-A064-2A0DD7A368C7}"/>
              </a:ext>
            </a:extLst>
          </p:cNvPr>
          <p:cNvSpPr>
            <a:spLocks noGrp="1"/>
          </p:cNvSpPr>
          <p:nvPr>
            <p:ph type="title"/>
          </p:nvPr>
        </p:nvSpPr>
        <p:spPr>
          <a:xfrm>
            <a:off x="3962399" y="685800"/>
            <a:ext cx="7345891" cy="1413933"/>
          </a:xfrm>
        </p:spPr>
        <p:txBody>
          <a:bodyPr vert="horz" lIns="91440" tIns="45720" rIns="91440" bIns="45720" rtlCol="0" anchor="ctr">
            <a:normAutofit/>
          </a:bodyPr>
          <a:lstStyle/>
          <a:p>
            <a:r>
              <a:rPr lang="en-US" sz="4000" b="1"/>
              <a:t>Introduction “Robot Queen LTD’’ Hospitality Solutions</a:t>
            </a:r>
          </a:p>
        </p:txBody>
      </p:sp>
      <p:pic>
        <p:nvPicPr>
          <p:cNvPr id="6" name="Content Placeholder 5">
            <a:extLst>
              <a:ext uri="{FF2B5EF4-FFF2-40B4-BE49-F238E27FC236}">
                <a16:creationId xmlns:a16="http://schemas.microsoft.com/office/drawing/2014/main" id="{9BD68357-8912-4313-990E-142C8706EF3E}"/>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l="4965" r="6931"/>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91" name="Text Placeholder 3">
            <a:extLst>
              <a:ext uri="{FF2B5EF4-FFF2-40B4-BE49-F238E27FC236}">
                <a16:creationId xmlns:a16="http://schemas.microsoft.com/office/drawing/2014/main" id="{F7108DA9-8F0A-4E3B-8DDA-E99D1CE25AF8}"/>
              </a:ext>
            </a:extLst>
          </p:cNvPr>
          <p:cNvSpPr>
            <a:spLocks noGrp="1"/>
          </p:cNvSpPr>
          <p:nvPr>
            <p:ph type="body" sz="half" idx="2"/>
          </p:nvPr>
        </p:nvSpPr>
        <p:spPr>
          <a:xfrm>
            <a:off x="3843867" y="2048933"/>
            <a:ext cx="7659156" cy="3742267"/>
          </a:xfrm>
        </p:spPr>
        <p:txBody>
          <a:bodyPr vert="horz" lIns="91440" tIns="45720" rIns="91440" bIns="45720" rtlCol="0" anchor="ctr">
            <a:normAutofit/>
          </a:bodyPr>
          <a:lstStyle/>
          <a:p>
            <a:pPr marL="285750" indent="-285750" algn="l">
              <a:buFont typeface="Arial"/>
              <a:buChar char="•"/>
            </a:pPr>
            <a:r>
              <a:rPr lang="en-US" u="sng" dirty="0"/>
              <a:t>Introduction to the Business Idea: </a:t>
            </a:r>
          </a:p>
          <a:p>
            <a:pPr algn="l"/>
            <a:r>
              <a:rPr lang="en-US" dirty="0"/>
              <a:t>	This business plan details Robot Queen's innovative approach to deploying robotics technology to meet the growing needs of modern hospitality, with a focus on food and beverage service, cleaning, and enhancing guest interactions (Heater, 2013).</a:t>
            </a:r>
          </a:p>
          <a:p>
            <a:pPr marL="285750" indent="-285750" algn="l">
              <a:buFont typeface="Arial" panose="020B0604020202020204" pitchFamily="34" charset="0"/>
              <a:buChar char="•"/>
            </a:pPr>
            <a:r>
              <a:rPr lang="en-US" u="sng" dirty="0"/>
              <a:t>Business Mission : </a:t>
            </a:r>
          </a:p>
          <a:p>
            <a:pPr algn="l"/>
            <a:r>
              <a:rPr lang="en-US" dirty="0"/>
              <a:t>	The smart hotel service robots specialize in room service, meal delivery and 24/7 cleaning, offering a seamless, efficient, and privacy-focused experience for guests. By automating these essential tasks, hotels can reduce their dependence on human labor, streamline operations, and significantly elevate the guest experience—all while controlling costs (Bihari, et al., 2024).</a:t>
            </a:r>
          </a:p>
        </p:txBody>
      </p:sp>
    </p:spTree>
    <p:extLst>
      <p:ext uri="{BB962C8B-B14F-4D97-AF65-F5344CB8AC3E}">
        <p14:creationId xmlns:p14="http://schemas.microsoft.com/office/powerpoint/2010/main" val="580623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05E2D-6D5F-4762-8F6F-45158702DA48}"/>
              </a:ext>
            </a:extLst>
          </p:cNvPr>
          <p:cNvSpPr>
            <a:spLocks noGrp="1"/>
          </p:cNvSpPr>
          <p:nvPr>
            <p:ph type="title"/>
          </p:nvPr>
        </p:nvSpPr>
        <p:spPr>
          <a:xfrm>
            <a:off x="1428040" y="126610"/>
            <a:ext cx="10079332" cy="2702168"/>
          </a:xfrm>
        </p:spPr>
        <p:txBody>
          <a:bodyPr>
            <a:noAutofit/>
          </a:bodyPr>
          <a:lstStyle/>
          <a:p>
            <a:pPr algn="l"/>
            <a:r>
              <a:rPr lang="en-US" sz="1600" dirty="0">
                <a:latin typeface="Arial" panose="020B0604020202020204" pitchFamily="34" charset="0"/>
                <a:cs typeface="Arial" panose="020B0604020202020204" pitchFamily="34" charset="0"/>
              </a:rPr>
              <a:t>                                  </a:t>
            </a:r>
            <a:r>
              <a:rPr lang="en-US" sz="1800" b="1" dirty="0">
                <a:latin typeface="Arial" panose="020B0604020202020204" pitchFamily="34" charset="0"/>
                <a:cs typeface="Arial" panose="020B0604020202020204" pitchFamily="34" charset="0"/>
              </a:rPr>
              <a:t>Overview of the Business Idea, Product, and Services </a:t>
            </a:r>
            <a:br>
              <a:rPr lang="en-US" sz="1600" dirty="0">
                <a:latin typeface="Arial" panose="020B0604020202020204" pitchFamily="34" charset="0"/>
                <a:cs typeface="Arial" panose="020B0604020202020204" pitchFamily="34" charset="0"/>
              </a:rPr>
            </a:br>
            <a:r>
              <a:rPr lang="en-US" sz="1600" u="sng" dirty="0">
                <a:latin typeface="Arial" panose="020B0604020202020204" pitchFamily="34" charset="0"/>
                <a:cs typeface="Arial" panose="020B0604020202020204" pitchFamily="34" charset="0"/>
              </a:rPr>
              <a:t>Business Concept: </a:t>
            </a:r>
            <a:r>
              <a:rPr lang="en-US" sz="1600" dirty="0">
                <a:latin typeface="Arial" panose="020B0604020202020204" pitchFamily="34" charset="0"/>
                <a:cs typeface="Arial" panose="020B0604020202020204" pitchFamily="34" charset="0"/>
              </a:rPr>
              <a:t>To bring innovative robotic solutions to the hospitality industry that enhance guest experience, reduce staff workload, and improve operational efficiency .</a:t>
            </a:r>
            <a:br>
              <a:rPr lang="en-US" sz="1600" dirty="0">
                <a:latin typeface="Arial" panose="020B0604020202020204" pitchFamily="34" charset="0"/>
                <a:cs typeface="Arial" panose="020B0604020202020204" pitchFamily="34" charset="0"/>
              </a:rPr>
            </a:br>
            <a:r>
              <a:rPr lang="en-US" sz="1600" u="sng" dirty="0">
                <a:latin typeface="Arial" panose="020B0604020202020204" pitchFamily="34" charset="0"/>
                <a:cs typeface="Arial" panose="020B0604020202020204" pitchFamily="34" charset="0"/>
              </a:rPr>
              <a:t>Products :</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 DINERBOT T10: Advanced food and drink delivery robot with customizable interfaces and tray recognition for safe and efficient service. </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 KLEENBOT C30: Multi-functional cleaning robot designed for large areas, equipped with a 3-in-1 cleaning system .</a:t>
            </a:r>
            <a:br>
              <a:rPr lang="en-US" sz="1600" dirty="0">
                <a:latin typeface="Arial" panose="020B0604020202020204" pitchFamily="34" charset="0"/>
                <a:cs typeface="Arial" panose="020B0604020202020204" pitchFamily="34" charset="0"/>
              </a:rPr>
            </a:br>
            <a:r>
              <a:rPr lang="en-US" sz="1600" u="sng" dirty="0">
                <a:latin typeface="Arial" panose="020B0604020202020204" pitchFamily="34" charset="0"/>
                <a:cs typeface="Arial" panose="020B0604020202020204" pitchFamily="34" charset="0"/>
              </a:rPr>
              <a:t>Services Offered </a:t>
            </a:r>
            <a:r>
              <a:rPr lang="en-US" sz="1600" dirty="0">
                <a:latin typeface="Arial" panose="020B0604020202020204" pitchFamily="34" charset="0"/>
                <a:cs typeface="Arial" panose="020B0604020202020204" pitchFamily="34" charset="0"/>
              </a:rPr>
              <a:t>: Delivery and tray service for hospitality venues . Floor-cleaning automation for large commercial spaces.</a:t>
            </a:r>
            <a:endParaRPr lang="en-GB" sz="1600"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067E7843-F078-4950-8043-5ED02CF62A2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12634" y="2828778"/>
            <a:ext cx="3393938" cy="375926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Content Placeholder 7">
            <a:extLst>
              <a:ext uri="{FF2B5EF4-FFF2-40B4-BE49-F238E27FC236}">
                <a16:creationId xmlns:a16="http://schemas.microsoft.com/office/drawing/2014/main" id="{7D8207F8-EF4B-4BA2-9541-EACA013C80F0}"/>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443003" y="2956562"/>
            <a:ext cx="3720167" cy="35404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TextBox 11">
            <a:extLst>
              <a:ext uri="{FF2B5EF4-FFF2-40B4-BE49-F238E27FC236}">
                <a16:creationId xmlns:a16="http://schemas.microsoft.com/office/drawing/2014/main" id="{1E03A07F-7208-4EE2-819D-D716D88C6E14}"/>
              </a:ext>
            </a:extLst>
          </p:cNvPr>
          <p:cNvSpPr txBox="1"/>
          <p:nvPr/>
        </p:nvSpPr>
        <p:spPr>
          <a:xfrm>
            <a:off x="7416454" y="2956562"/>
            <a:ext cx="2746716" cy="369332"/>
          </a:xfrm>
          <a:prstGeom prst="rect">
            <a:avLst/>
          </a:prstGeom>
          <a:noFill/>
        </p:spPr>
        <p:txBody>
          <a:bodyPr wrap="square">
            <a:spAutoFit/>
          </a:bodyPr>
          <a:lstStyle/>
          <a:p>
            <a:r>
              <a:rPr lang="en-GB" dirty="0"/>
              <a:t>DINERBOT T10</a:t>
            </a:r>
          </a:p>
        </p:txBody>
      </p:sp>
      <p:sp>
        <p:nvSpPr>
          <p:cNvPr id="16" name="TextBox 15">
            <a:extLst>
              <a:ext uri="{FF2B5EF4-FFF2-40B4-BE49-F238E27FC236}">
                <a16:creationId xmlns:a16="http://schemas.microsoft.com/office/drawing/2014/main" id="{E0C47CD3-13DE-499F-9AC4-2A7937E312DA}"/>
              </a:ext>
            </a:extLst>
          </p:cNvPr>
          <p:cNvSpPr txBox="1"/>
          <p:nvPr/>
        </p:nvSpPr>
        <p:spPr>
          <a:xfrm>
            <a:off x="2276876" y="2828778"/>
            <a:ext cx="2646816" cy="369332"/>
          </a:xfrm>
          <a:prstGeom prst="rect">
            <a:avLst/>
          </a:prstGeom>
          <a:noFill/>
        </p:spPr>
        <p:txBody>
          <a:bodyPr wrap="square">
            <a:spAutoFit/>
          </a:bodyPr>
          <a:lstStyle/>
          <a:p>
            <a:r>
              <a:rPr lang="en-GB" dirty="0"/>
              <a:t>KLEENBOT C30</a:t>
            </a:r>
          </a:p>
        </p:txBody>
      </p:sp>
    </p:spTree>
    <p:extLst>
      <p:ext uri="{BB962C8B-B14F-4D97-AF65-F5344CB8AC3E}">
        <p14:creationId xmlns:p14="http://schemas.microsoft.com/office/powerpoint/2010/main" val="1098078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useBgFill="1">
        <p:nvSpPr>
          <p:cNvPr id="19" name="Rectangle 18">
            <a:extLst>
              <a:ext uri="{FF2B5EF4-FFF2-40B4-BE49-F238E27FC236}">
                <a16:creationId xmlns:a16="http://schemas.microsoft.com/office/drawing/2014/main" id="{6CA4EC59-B8A3-489A-9FB4-AA0699200E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a:extLst>
              <a:ext uri="{FF2B5EF4-FFF2-40B4-BE49-F238E27FC236}">
                <a16:creationId xmlns:a16="http://schemas.microsoft.com/office/drawing/2014/main" id="{A80D492F-FD59-478F-88F2-4BEDEADBB050}"/>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r="13777" b="-1"/>
          <a:stretch/>
        </p:blipFill>
        <p:spPr>
          <a:xfrm>
            <a:off x="20" y="10"/>
            <a:ext cx="12191980" cy="6857990"/>
          </a:xfrm>
          <a:prstGeom prst="rect">
            <a:avLst/>
          </a:prstGeom>
        </p:spPr>
      </p:pic>
      <p:sp>
        <p:nvSpPr>
          <p:cNvPr id="21" name="Freeform 15">
            <a:extLst>
              <a:ext uri="{FF2B5EF4-FFF2-40B4-BE49-F238E27FC236}">
                <a16:creationId xmlns:a16="http://schemas.microsoft.com/office/drawing/2014/main" id="{1143E968-E203-496D-A1AD-2EA10AB3E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3005669" y="-16933"/>
            <a:ext cx="9220200" cy="6891867"/>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 name="connsiteX0" fmla="*/ 8382001 w 10295468"/>
              <a:gd name="connsiteY0" fmla="*/ 8466 h 6883400"/>
              <a:gd name="connsiteX1" fmla="*/ 7738534 w 10295468"/>
              <a:gd name="connsiteY1" fmla="*/ 2573866 h 6883400"/>
              <a:gd name="connsiteX2" fmla="*/ 10295468 w 10295468"/>
              <a:gd name="connsiteY2" fmla="*/ 6874933 h 6883400"/>
              <a:gd name="connsiteX3" fmla="*/ 2954868 w 10295468"/>
              <a:gd name="connsiteY3" fmla="*/ 6883400 h 6883400"/>
              <a:gd name="connsiteX4" fmla="*/ 0 w 10295468"/>
              <a:gd name="connsiteY4" fmla="*/ 0 h 6883400"/>
              <a:gd name="connsiteX5" fmla="*/ 8382001 w 10295468"/>
              <a:gd name="connsiteY5" fmla="*/ 8466 h 6883400"/>
              <a:gd name="connsiteX0" fmla="*/ 8382001 w 10295468"/>
              <a:gd name="connsiteY0" fmla="*/ 8466 h 6891867"/>
              <a:gd name="connsiteX1" fmla="*/ 7738534 w 10295468"/>
              <a:gd name="connsiteY1" fmla="*/ 2573866 h 6891867"/>
              <a:gd name="connsiteX2" fmla="*/ 10295468 w 10295468"/>
              <a:gd name="connsiteY2" fmla="*/ 6874933 h 6891867"/>
              <a:gd name="connsiteX3" fmla="*/ 16935 w 10295468"/>
              <a:gd name="connsiteY3" fmla="*/ 6891867 h 6891867"/>
              <a:gd name="connsiteX4" fmla="*/ 0 w 10295468"/>
              <a:gd name="connsiteY4" fmla="*/ 0 h 6891867"/>
              <a:gd name="connsiteX5" fmla="*/ 8382001 w 10295468"/>
              <a:gd name="connsiteY5" fmla="*/ 8466 h 6891867"/>
              <a:gd name="connsiteX0" fmla="*/ 8382001 w 8382001"/>
              <a:gd name="connsiteY0" fmla="*/ 8466 h 6891867"/>
              <a:gd name="connsiteX1" fmla="*/ 7738534 w 8382001"/>
              <a:gd name="connsiteY1" fmla="*/ 2573866 h 6891867"/>
              <a:gd name="connsiteX2" fmla="*/ 7340602 w 8382001"/>
              <a:gd name="connsiteY2" fmla="*/ 6883400 h 6891867"/>
              <a:gd name="connsiteX3" fmla="*/ 16935 w 8382001"/>
              <a:gd name="connsiteY3" fmla="*/ 6891867 h 6891867"/>
              <a:gd name="connsiteX4" fmla="*/ 0 w 8382001"/>
              <a:gd name="connsiteY4" fmla="*/ 0 h 6891867"/>
              <a:gd name="connsiteX5" fmla="*/ 8382001 w 8382001"/>
              <a:gd name="connsiteY5" fmla="*/ 8466 h 6891867"/>
              <a:gd name="connsiteX0" fmla="*/ 8382001 w 9220200"/>
              <a:gd name="connsiteY0" fmla="*/ 8466 h 6891867"/>
              <a:gd name="connsiteX1" fmla="*/ 9220200 w 9220200"/>
              <a:gd name="connsiteY1" fmla="*/ 5350932 h 6891867"/>
              <a:gd name="connsiteX2" fmla="*/ 7340602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 name="connsiteX0" fmla="*/ 8382001 w 9220200"/>
              <a:gd name="connsiteY0" fmla="*/ 8466 h 6891867"/>
              <a:gd name="connsiteX1" fmla="*/ 9220200 w 9220200"/>
              <a:gd name="connsiteY1" fmla="*/ 5350932 h 6891867"/>
              <a:gd name="connsiteX2" fmla="*/ 7298269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0200" h="6891867">
                <a:moveTo>
                  <a:pt x="8382001" y="8466"/>
                </a:moveTo>
                <a:lnTo>
                  <a:pt x="9220200" y="5350932"/>
                </a:lnTo>
                <a:lnTo>
                  <a:pt x="7298269" y="6883400"/>
                </a:lnTo>
                <a:lnTo>
                  <a:pt x="16935" y="6891867"/>
                </a:lnTo>
                <a:lnTo>
                  <a:pt x="0" y="0"/>
                </a:lnTo>
                <a:lnTo>
                  <a:pt x="8382001"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FBB3444A-472E-400E-81D0-7CCDEEECC9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24" name="Freeform 6">
              <a:extLst>
                <a:ext uri="{FF2B5EF4-FFF2-40B4-BE49-F238E27FC236}">
                  <a16:creationId xmlns:a16="http://schemas.microsoft.com/office/drawing/2014/main" id="{B7E64D84-2392-46A1-99D2-C8FC063F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5" name="Freeform 7">
              <a:extLst>
                <a:ext uri="{FF2B5EF4-FFF2-40B4-BE49-F238E27FC236}">
                  <a16:creationId xmlns:a16="http://schemas.microsoft.com/office/drawing/2014/main" id="{89352A95-1C82-4A0D-9B20-8AC7280C7A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6" name="Freeform 8">
              <a:extLst>
                <a:ext uri="{FF2B5EF4-FFF2-40B4-BE49-F238E27FC236}">
                  <a16:creationId xmlns:a16="http://schemas.microsoft.com/office/drawing/2014/main" id="{81B60E48-D617-4CF1-8900-497D49142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7" name="Freeform 9">
              <a:extLst>
                <a:ext uri="{FF2B5EF4-FFF2-40B4-BE49-F238E27FC236}">
                  <a16:creationId xmlns:a16="http://schemas.microsoft.com/office/drawing/2014/main" id="{BFF6C14F-3347-46BB-A317-C1C12263E8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8" name="Freeform 10">
              <a:extLst>
                <a:ext uri="{FF2B5EF4-FFF2-40B4-BE49-F238E27FC236}">
                  <a16:creationId xmlns:a16="http://schemas.microsoft.com/office/drawing/2014/main" id="{CDD86299-6737-471C-98C5-872BDC6810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9" name="Freeform 11">
              <a:extLst>
                <a:ext uri="{FF2B5EF4-FFF2-40B4-BE49-F238E27FC236}">
                  <a16:creationId xmlns:a16="http://schemas.microsoft.com/office/drawing/2014/main" id="{60C6C46B-7841-473B-AC3A-9A69908AB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548F6F4F-EF5E-4F8A-82B5-D75C8FF8449C}"/>
              </a:ext>
            </a:extLst>
          </p:cNvPr>
          <p:cNvSpPr>
            <a:spLocks noGrp="1"/>
          </p:cNvSpPr>
          <p:nvPr>
            <p:ph type="title"/>
          </p:nvPr>
        </p:nvSpPr>
        <p:spPr>
          <a:xfrm>
            <a:off x="3970867" y="558800"/>
            <a:ext cx="7535333" cy="1413933"/>
          </a:xfrm>
        </p:spPr>
        <p:txBody>
          <a:bodyPr vert="horz" lIns="91440" tIns="45720" rIns="91440" bIns="45720" rtlCol="0" anchor="ctr">
            <a:normAutofit/>
          </a:bodyPr>
          <a:lstStyle/>
          <a:p>
            <a:r>
              <a:rPr lang="en-US" sz="4000" b="1">
                <a:solidFill>
                  <a:schemeClr val="bg1"/>
                </a:solidFill>
              </a:rPr>
              <a:t>Ownership and Legal Format</a:t>
            </a:r>
          </a:p>
        </p:txBody>
      </p:sp>
      <p:sp>
        <p:nvSpPr>
          <p:cNvPr id="4" name="Text Placeholder 3">
            <a:extLst>
              <a:ext uri="{FF2B5EF4-FFF2-40B4-BE49-F238E27FC236}">
                <a16:creationId xmlns:a16="http://schemas.microsoft.com/office/drawing/2014/main" id="{4600128B-ADFA-4E3B-9C31-D22F076E75C9}"/>
              </a:ext>
            </a:extLst>
          </p:cNvPr>
          <p:cNvSpPr>
            <a:spLocks noGrp="1"/>
          </p:cNvSpPr>
          <p:nvPr>
            <p:ph type="body" sz="half" idx="2"/>
          </p:nvPr>
        </p:nvSpPr>
        <p:spPr>
          <a:xfrm>
            <a:off x="3970867" y="2048933"/>
            <a:ext cx="7532156" cy="3742267"/>
          </a:xfrm>
        </p:spPr>
        <p:txBody>
          <a:bodyPr vert="horz" lIns="91440" tIns="45720" rIns="91440" bIns="45720" rtlCol="0" anchor="ctr">
            <a:normAutofit/>
          </a:bodyPr>
          <a:lstStyle/>
          <a:p>
            <a:r>
              <a:rPr lang="en-US" dirty="0">
                <a:solidFill>
                  <a:schemeClr val="bg1"/>
                </a:solidFill>
              </a:rPr>
              <a:t>      </a:t>
            </a:r>
            <a:r>
              <a:rPr lang="en-US" u="sng" dirty="0">
                <a:solidFill>
                  <a:schemeClr val="bg1"/>
                </a:solidFill>
              </a:rPr>
              <a:t>Company Name: Robot Queen Ltd.  </a:t>
            </a:r>
          </a:p>
          <a:p>
            <a:pPr algn="l">
              <a:buFont typeface="Arial"/>
              <a:buChar char="•"/>
            </a:pPr>
            <a:r>
              <a:rPr lang="en-US" dirty="0">
                <a:solidFill>
                  <a:schemeClr val="bg1"/>
                </a:solidFill>
              </a:rPr>
              <a:t>Ownership: Privately owned with founders holding majority equity and potential for investor participation in future growth stages.</a:t>
            </a:r>
          </a:p>
          <a:p>
            <a:pPr algn="l">
              <a:buFont typeface="Arial"/>
              <a:buChar char="•"/>
            </a:pPr>
            <a:r>
              <a:rPr lang="en-US" dirty="0">
                <a:solidFill>
                  <a:schemeClr val="bg1"/>
                </a:solidFill>
              </a:rPr>
              <a:t>Legal Structure : The company will be established as a Private Limited Company (Ltd). This format is ideal as it offers:</a:t>
            </a:r>
          </a:p>
          <a:p>
            <a:pPr algn="l">
              <a:buFont typeface="Arial"/>
              <a:buChar char="•"/>
            </a:pPr>
            <a:r>
              <a:rPr lang="en-US" dirty="0">
                <a:solidFill>
                  <a:schemeClr val="bg1"/>
                </a:solidFill>
              </a:rPr>
              <a:t>Limited Liability: The founders are not personally liable for company debts, limiting their financial exposure.</a:t>
            </a:r>
          </a:p>
          <a:p>
            <a:pPr algn="l">
              <a:buFont typeface="Arial"/>
              <a:buChar char="•"/>
            </a:pPr>
            <a:r>
              <a:rPr lang="en-US" dirty="0">
                <a:solidFill>
                  <a:schemeClr val="bg1"/>
                </a:solidFill>
              </a:rPr>
              <a:t>Professional Image: This legal structure provides credibility when dealing with hotel partners and suppliers. Form partnerships with large hotel chains to introduce robotic solutions as part of their brand standardization.</a:t>
            </a:r>
          </a:p>
          <a:p>
            <a:pPr algn="l">
              <a:buFont typeface="Arial"/>
              <a:buChar char="•"/>
            </a:pPr>
            <a:r>
              <a:rPr lang="en-US" dirty="0">
                <a:solidFill>
                  <a:schemeClr val="bg1"/>
                </a:solidFill>
              </a:rPr>
              <a:t>Easier Access to Capital: Investors prefer Ltd companies due to structured governance and ownership rights (GOV, 2021).</a:t>
            </a:r>
          </a:p>
          <a:p>
            <a:pPr algn="l">
              <a:buFont typeface="Arial"/>
              <a:buChar char="•"/>
            </a:pPr>
            <a:endParaRPr lang="en-US" dirty="0">
              <a:solidFill>
                <a:schemeClr val="bg1"/>
              </a:solidFill>
            </a:endParaRPr>
          </a:p>
        </p:txBody>
      </p:sp>
    </p:spTree>
    <p:extLst>
      <p:ext uri="{BB962C8B-B14F-4D97-AF65-F5344CB8AC3E}">
        <p14:creationId xmlns:p14="http://schemas.microsoft.com/office/powerpoint/2010/main" val="3789640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5FF890B-3CE7-403A-AECE-2DE04FC7AF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99A4E160-6CFD-4514-9E20-CA6692CCD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3DCD16F5-8D15-45FD-BA62-ADAC08183A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E7CFAF28-6FDA-4C2C-BE51-123D1115F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1FD12703-0627-4991-B2A4-F96519F908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A5758E0B-DF61-40A8-B765-BC6841906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3E063A1F-9566-4436-B4E3-2890FBBC2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pSp>
        <p:nvGrpSpPr>
          <p:cNvPr id="19" name="Group 18">
            <a:extLst>
              <a:ext uri="{FF2B5EF4-FFF2-40B4-BE49-F238E27FC236}">
                <a16:creationId xmlns:a16="http://schemas.microsoft.com/office/drawing/2014/main" id="{9681DF40-19E9-44F1-A30A-33AC0A7047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0" name="Freeform 6">
              <a:extLst>
                <a:ext uri="{FF2B5EF4-FFF2-40B4-BE49-F238E27FC236}">
                  <a16:creationId xmlns:a16="http://schemas.microsoft.com/office/drawing/2014/main" id="{B5A56C18-147A-4566-B13D-C49A40E3D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1" name="Freeform 7">
              <a:extLst>
                <a:ext uri="{FF2B5EF4-FFF2-40B4-BE49-F238E27FC236}">
                  <a16:creationId xmlns:a16="http://schemas.microsoft.com/office/drawing/2014/main" id="{2FFEA641-7F0D-41D1-A13F-A5A8F7667C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2" name="Freeform 8">
              <a:extLst>
                <a:ext uri="{FF2B5EF4-FFF2-40B4-BE49-F238E27FC236}">
                  <a16:creationId xmlns:a16="http://schemas.microsoft.com/office/drawing/2014/main" id="{4D7FF27C-9183-425B-8BAB-7FC5A5B4A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3" name="Freeform 9">
              <a:extLst>
                <a:ext uri="{FF2B5EF4-FFF2-40B4-BE49-F238E27FC236}">
                  <a16:creationId xmlns:a16="http://schemas.microsoft.com/office/drawing/2014/main" id="{A8EF86AB-80F9-40E7-8DC2-DB7FAB5AF8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4" name="Freeform 10">
              <a:extLst>
                <a:ext uri="{FF2B5EF4-FFF2-40B4-BE49-F238E27FC236}">
                  <a16:creationId xmlns:a16="http://schemas.microsoft.com/office/drawing/2014/main" id="{3BFC2A5D-0701-4890-A2EC-70C2CC2873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5" name="Freeform 11">
              <a:extLst>
                <a:ext uri="{FF2B5EF4-FFF2-40B4-BE49-F238E27FC236}">
                  <a16:creationId xmlns:a16="http://schemas.microsoft.com/office/drawing/2014/main" id="{AA343A51-8CD2-4C41-803E-B3604A310F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F4CA9028-6543-43BC-947A-0CEE3CEBD8B0}"/>
              </a:ext>
            </a:extLst>
          </p:cNvPr>
          <p:cNvSpPr>
            <a:spLocks noGrp="1"/>
          </p:cNvSpPr>
          <p:nvPr>
            <p:ph type="title"/>
          </p:nvPr>
        </p:nvSpPr>
        <p:spPr>
          <a:xfrm>
            <a:off x="1484311" y="685800"/>
            <a:ext cx="5781729" cy="1752599"/>
          </a:xfrm>
        </p:spPr>
        <p:txBody>
          <a:bodyPr vert="horz" lIns="91440" tIns="45720" rIns="91440" bIns="45720" rtlCol="0" anchor="ctr">
            <a:normAutofit/>
          </a:bodyPr>
          <a:lstStyle/>
          <a:p>
            <a:r>
              <a:rPr lang="en-US" sz="4000" b="1"/>
              <a:t>Management of the Company</a:t>
            </a:r>
          </a:p>
        </p:txBody>
      </p:sp>
      <p:sp>
        <p:nvSpPr>
          <p:cNvPr id="4" name="Text Placeholder 3">
            <a:extLst>
              <a:ext uri="{FF2B5EF4-FFF2-40B4-BE49-F238E27FC236}">
                <a16:creationId xmlns:a16="http://schemas.microsoft.com/office/drawing/2014/main" id="{3D7EAD94-4C33-4BDB-9122-C2B1FBA438E7}"/>
              </a:ext>
            </a:extLst>
          </p:cNvPr>
          <p:cNvSpPr>
            <a:spLocks noGrp="1"/>
          </p:cNvSpPr>
          <p:nvPr>
            <p:ph type="body" sz="half" idx="2"/>
          </p:nvPr>
        </p:nvSpPr>
        <p:spPr>
          <a:xfrm>
            <a:off x="1268412" y="2438399"/>
            <a:ext cx="5997628" cy="3733801"/>
          </a:xfrm>
        </p:spPr>
        <p:txBody>
          <a:bodyPr vert="horz" lIns="91440" tIns="45720" rIns="91440" bIns="45720" rtlCol="0" anchor="ctr">
            <a:normAutofit/>
          </a:bodyPr>
          <a:lstStyle/>
          <a:p>
            <a:pPr algn="l">
              <a:lnSpc>
                <a:spcPct val="90000"/>
              </a:lnSpc>
            </a:pPr>
            <a:r>
              <a:rPr lang="en-US" sz="1200" u="sng" dirty="0">
                <a:latin typeface="Arial" panose="020B0604020202020204" pitchFamily="34" charset="0"/>
                <a:cs typeface="Arial" panose="020B0604020202020204" pitchFamily="34" charset="0"/>
              </a:rPr>
              <a:t>Owner:</a:t>
            </a:r>
          </a:p>
          <a:p>
            <a:pPr algn="l">
              <a:lnSpc>
                <a:spcPct val="90000"/>
              </a:lnSpc>
              <a:buFont typeface="Arial"/>
              <a:buChar char="•"/>
            </a:pPr>
            <a:r>
              <a:rPr lang="en-US" sz="1200" dirty="0">
                <a:latin typeface="Arial" panose="020B0604020202020204" pitchFamily="34" charset="0"/>
                <a:cs typeface="Arial" panose="020B0604020202020204" pitchFamily="34" charset="0"/>
              </a:rPr>
              <a:t>CEO &amp; Founder: [Acris Mariana]</a:t>
            </a:r>
          </a:p>
          <a:p>
            <a:pPr algn="l">
              <a:lnSpc>
                <a:spcPct val="90000"/>
              </a:lnSpc>
              <a:buFont typeface="Arial"/>
              <a:buChar char="•"/>
            </a:pPr>
            <a:r>
              <a:rPr lang="en-US" sz="1200" dirty="0">
                <a:latin typeface="Arial" panose="020B0604020202020204" pitchFamily="34" charset="0"/>
                <a:cs typeface="Arial" panose="020B0604020202020204" pitchFamily="34" charset="0"/>
              </a:rPr>
              <a:t>Responsibilities include overseeing the strategic direction, securing partnerships with hotels, and managing the company's overall operations.</a:t>
            </a:r>
          </a:p>
          <a:p>
            <a:pPr algn="l">
              <a:lnSpc>
                <a:spcPct val="90000"/>
              </a:lnSpc>
            </a:pPr>
            <a:r>
              <a:rPr lang="en-US" sz="1200" u="sng" dirty="0">
                <a:latin typeface="Arial" panose="020B0604020202020204" pitchFamily="34" charset="0"/>
                <a:cs typeface="Arial" panose="020B0604020202020204" pitchFamily="34" charset="0"/>
              </a:rPr>
              <a:t>Employees:</a:t>
            </a:r>
          </a:p>
          <a:p>
            <a:pPr algn="l">
              <a:lnSpc>
                <a:spcPct val="90000"/>
              </a:lnSpc>
              <a:buFont typeface="Arial"/>
              <a:buChar char="•"/>
            </a:pPr>
            <a:r>
              <a:rPr lang="en-US" sz="1200" dirty="0">
                <a:latin typeface="Arial" panose="020B0604020202020204" pitchFamily="34" charset="0"/>
                <a:cs typeface="Arial" panose="020B0604020202020204" pitchFamily="34" charset="0"/>
              </a:rPr>
              <a:t> Technical Team: Responsible for maintenance of the robotic systems: Insurance for UK businesses using AI and robotics (Prudent Plus Limited) (BIBA, 2018)  or Robotic Servicing  </a:t>
            </a:r>
          </a:p>
          <a:p>
            <a:pPr algn="l">
              <a:lnSpc>
                <a:spcPct val="90000"/>
              </a:lnSpc>
              <a:buFont typeface="Arial"/>
              <a:buChar char="•"/>
            </a:pPr>
            <a:r>
              <a:rPr lang="en-US" sz="1200" dirty="0">
                <a:latin typeface="Arial" panose="020B0604020202020204" pitchFamily="34" charset="0"/>
                <a:cs typeface="Arial" panose="020B0604020202020204" pitchFamily="34" charset="0"/>
              </a:rPr>
              <a:t> Sale and Marketing manager: In charge of promoting Queen Robot Ltd to potential hotel clients and managing partnerships, including online campaigns and website development.</a:t>
            </a:r>
          </a:p>
          <a:p>
            <a:pPr algn="l">
              <a:lnSpc>
                <a:spcPct val="90000"/>
              </a:lnSpc>
            </a:pPr>
            <a:r>
              <a:rPr lang="en-US" sz="1200" u="sng" dirty="0">
                <a:latin typeface="Arial" panose="020B0604020202020204" pitchFamily="34" charset="0"/>
                <a:cs typeface="Arial" panose="020B0604020202020204" pitchFamily="34" charset="0"/>
              </a:rPr>
              <a:t>External Professional Services:</a:t>
            </a:r>
          </a:p>
          <a:p>
            <a:pPr algn="l">
              <a:lnSpc>
                <a:spcPct val="90000"/>
              </a:lnSpc>
              <a:buFont typeface="Arial"/>
              <a:buChar char="•"/>
            </a:pPr>
            <a:r>
              <a:rPr lang="en-US" sz="1200" dirty="0">
                <a:latin typeface="Arial" panose="020B0604020202020204" pitchFamily="34" charset="0"/>
                <a:cs typeface="Arial" panose="020B0604020202020204" pitchFamily="34" charset="0"/>
              </a:rPr>
              <a:t>Legal Counsel: For contract negotiations and intellectual property protection.</a:t>
            </a:r>
          </a:p>
          <a:p>
            <a:pPr algn="l">
              <a:lnSpc>
                <a:spcPct val="90000"/>
              </a:lnSpc>
              <a:buFont typeface="Arial"/>
              <a:buChar char="•"/>
            </a:pPr>
            <a:r>
              <a:rPr lang="en-US" sz="1200" dirty="0">
                <a:latin typeface="Arial" panose="020B0604020202020204" pitchFamily="34" charset="0"/>
                <a:cs typeface="Arial" panose="020B0604020202020204" pitchFamily="34" charset="0"/>
              </a:rPr>
              <a:t>Accountants: For accurate tax filings, payroll and financial management.</a:t>
            </a:r>
          </a:p>
          <a:p>
            <a:pPr algn="l">
              <a:lnSpc>
                <a:spcPct val="90000"/>
              </a:lnSpc>
              <a:buFont typeface="Arial"/>
              <a:buChar char="•"/>
            </a:pPr>
            <a:endParaRPr lang="en-US" sz="1100" dirty="0"/>
          </a:p>
        </p:txBody>
      </p:sp>
      <p:sp>
        <p:nvSpPr>
          <p:cNvPr id="27" name="Rounded Rectangle 16">
            <a:extLst>
              <a:ext uri="{FF2B5EF4-FFF2-40B4-BE49-F238E27FC236}">
                <a16:creationId xmlns:a16="http://schemas.microsoft.com/office/drawing/2014/main" id="{DB4E7E40-6469-444C-A3D7-A32F553AA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0503" y="648931"/>
            <a:ext cx="3912520"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a:extLst>
              <a:ext uri="{FF2B5EF4-FFF2-40B4-BE49-F238E27FC236}">
                <a16:creationId xmlns:a16="http://schemas.microsoft.com/office/drawing/2014/main" id="{85B5DBC9-D580-49DF-B9FC-DF23DD5D6438}"/>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31426" r="31426"/>
          <a:stretch>
            <a:fillRect/>
          </a:stretch>
        </p:blipFill>
        <p:spPr>
          <a:xfrm>
            <a:off x="7951593" y="1037414"/>
            <a:ext cx="3226968" cy="4495410"/>
          </a:xfrm>
          <a:prstGeom prst="rect">
            <a:avLst/>
          </a:prstGeom>
        </p:spPr>
      </p:pic>
    </p:spTree>
    <p:extLst>
      <p:ext uri="{BB962C8B-B14F-4D97-AF65-F5344CB8AC3E}">
        <p14:creationId xmlns:p14="http://schemas.microsoft.com/office/powerpoint/2010/main" val="1054931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1"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2"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3"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4"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5"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useBgFill="1">
        <p:nvSpPr>
          <p:cNvPr id="17" name="Rectangle 16">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obot using a laptop sitting on a blue chair">
            <a:extLst>
              <a:ext uri="{FF2B5EF4-FFF2-40B4-BE49-F238E27FC236}">
                <a16:creationId xmlns:a16="http://schemas.microsoft.com/office/drawing/2014/main" id="{23F9E023-D704-28DA-5201-CDA7B91DD85A}"/>
              </a:ext>
            </a:extLst>
          </p:cNvPr>
          <p:cNvPicPr>
            <a:picLocks noChangeAspect="1"/>
          </p:cNvPicPr>
          <p:nvPr/>
        </p:nvPicPr>
        <p:blipFill>
          <a:blip r:embed="rId3"/>
          <a:srcRect l="55579" r="958"/>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9" name="Group 18">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20"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1"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2"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3"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4"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5"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925C03DF-D930-4AAE-BCD4-774498619978}"/>
              </a:ext>
            </a:extLst>
          </p:cNvPr>
          <p:cNvSpPr>
            <a:spLocks noGrp="1"/>
          </p:cNvSpPr>
          <p:nvPr>
            <p:ph type="title"/>
          </p:nvPr>
        </p:nvSpPr>
        <p:spPr>
          <a:xfrm>
            <a:off x="972080" y="685801"/>
            <a:ext cx="5260680" cy="842961"/>
          </a:xfrm>
        </p:spPr>
        <p:txBody>
          <a:bodyPr vert="horz" lIns="91440" tIns="45720" rIns="91440" bIns="45720" rtlCol="0" anchor="ctr">
            <a:normAutofit/>
          </a:bodyPr>
          <a:lstStyle/>
          <a:p>
            <a:pPr algn="l">
              <a:lnSpc>
                <a:spcPct val="90000"/>
              </a:lnSpc>
            </a:pPr>
            <a:r>
              <a:rPr lang="en-US" sz="2000" b="1" dirty="0">
                <a:latin typeface="Arial" panose="020B0604020202020204" pitchFamily="34" charset="0"/>
                <a:cs typeface="Arial" panose="020B0604020202020204" pitchFamily="34" charset="0"/>
              </a:rPr>
              <a:t>Evaluation of the Business Idea – SWOT Analysis</a:t>
            </a:r>
          </a:p>
        </p:txBody>
      </p:sp>
      <p:sp>
        <p:nvSpPr>
          <p:cNvPr id="3" name="Text Placeholder 2">
            <a:extLst>
              <a:ext uri="{FF2B5EF4-FFF2-40B4-BE49-F238E27FC236}">
                <a16:creationId xmlns:a16="http://schemas.microsoft.com/office/drawing/2014/main" id="{AC5EC326-0464-464B-97F6-5D5B71866505}"/>
              </a:ext>
            </a:extLst>
          </p:cNvPr>
          <p:cNvSpPr>
            <a:spLocks noGrp="1"/>
          </p:cNvSpPr>
          <p:nvPr>
            <p:ph type="body" idx="1"/>
          </p:nvPr>
        </p:nvSpPr>
        <p:spPr>
          <a:xfrm>
            <a:off x="998537" y="1453897"/>
            <a:ext cx="5260680" cy="4108704"/>
          </a:xfrm>
        </p:spPr>
        <p:txBody>
          <a:bodyPr vert="horz" lIns="91440" tIns="45720" rIns="91440" bIns="45720" rtlCol="0" anchor="ctr">
            <a:noAutofit/>
          </a:bodyPr>
          <a:lstStyle/>
          <a:p>
            <a:pPr algn="l">
              <a:lnSpc>
                <a:spcPct val="90000"/>
              </a:lnSpc>
            </a:pPr>
            <a:r>
              <a:rPr lang="en-US" sz="700" b="1" dirty="0">
                <a:latin typeface="Arial" panose="020B0604020202020204" pitchFamily="34" charset="0"/>
                <a:cs typeface="Arial" panose="020B0604020202020204" pitchFamily="34" charset="0"/>
              </a:rPr>
              <a:t>Strengths </a:t>
            </a:r>
          </a:p>
          <a:p>
            <a:pPr marL="342900" indent="-342900" algn="l">
              <a:lnSpc>
                <a:spcPct val="90000"/>
              </a:lnSpc>
              <a:buFont typeface="Arial"/>
              <a:buChar char="•"/>
            </a:pPr>
            <a:r>
              <a:rPr lang="en-US" sz="700" dirty="0">
                <a:latin typeface="Arial" panose="020B0604020202020204" pitchFamily="34" charset="0"/>
                <a:cs typeface="Arial" panose="020B0604020202020204" pitchFamily="34" charset="0"/>
              </a:rPr>
              <a:t>Operational Efficiency : Robots enhance 24/7 cleaning, room service, and meal delivery, ensuring quick, accurate service and elevating guest satisfaction. For instance, robotic room service offers reliable, error-free meal deliveries around the clock. </a:t>
            </a:r>
          </a:p>
          <a:p>
            <a:pPr algn="l">
              <a:lnSpc>
                <a:spcPct val="90000"/>
              </a:lnSpc>
            </a:pPr>
            <a:r>
              <a:rPr lang="en-US" sz="700" b="1" dirty="0">
                <a:latin typeface="Arial" panose="020B0604020202020204" pitchFamily="34" charset="0"/>
                <a:cs typeface="Arial" panose="020B0604020202020204" pitchFamily="34" charset="0"/>
              </a:rPr>
              <a:t>Weaknesses</a:t>
            </a:r>
            <a:r>
              <a:rPr lang="en-US" sz="700" dirty="0">
                <a:latin typeface="Arial" panose="020B0604020202020204" pitchFamily="34" charset="0"/>
                <a:cs typeface="Arial" panose="020B0604020202020204" pitchFamily="34" charset="0"/>
              </a:rPr>
              <a:t> </a:t>
            </a:r>
          </a:p>
          <a:p>
            <a:pPr marL="342900" indent="-342900" algn="l">
              <a:lnSpc>
                <a:spcPct val="90000"/>
              </a:lnSpc>
              <a:buFont typeface="Arial"/>
              <a:buChar char="•"/>
            </a:pPr>
            <a:r>
              <a:rPr lang="en-US" sz="700" dirty="0">
                <a:latin typeface="Arial" panose="020B0604020202020204" pitchFamily="34" charset="0"/>
                <a:cs typeface="Arial" panose="020B0604020202020204" pitchFamily="34" charset="0"/>
              </a:rPr>
              <a:t>Infrastructure Challenges in Older Hotels: Older hotels (built more than ten years ago) often suffer from poor infrastructure that does not support robotic implementation. These buildings require significant investments in technology infrastructure, which could limit the scalability of robotic solutions in such environments.</a:t>
            </a:r>
          </a:p>
          <a:p>
            <a:pPr marL="342900" indent="-342900" algn="l">
              <a:lnSpc>
                <a:spcPct val="90000"/>
              </a:lnSpc>
              <a:buFont typeface="Arial"/>
              <a:buChar char="•"/>
            </a:pPr>
            <a:r>
              <a:rPr lang="en-US" sz="700" dirty="0">
                <a:latin typeface="Arial" panose="020B0604020202020204" pitchFamily="34" charset="0"/>
                <a:cs typeface="Arial" panose="020B0604020202020204" pitchFamily="34" charset="0"/>
              </a:rPr>
              <a:t>Lack of Human Interaction: In luxury settings, some guests may prefer the warmth of human service, potentially viewing robotic interactions as less personal and satisfactory.</a:t>
            </a:r>
          </a:p>
          <a:p>
            <a:pPr algn="l">
              <a:lnSpc>
                <a:spcPct val="90000"/>
              </a:lnSpc>
            </a:pPr>
            <a:r>
              <a:rPr lang="en-US" sz="700" b="1" dirty="0">
                <a:latin typeface="Arial" panose="020B0604020202020204" pitchFamily="34" charset="0"/>
                <a:cs typeface="Arial" panose="020B0604020202020204" pitchFamily="34" charset="0"/>
              </a:rPr>
              <a:t>Opportunities</a:t>
            </a:r>
          </a:p>
          <a:p>
            <a:pPr marL="342900" indent="-342900" algn="l">
              <a:lnSpc>
                <a:spcPct val="90000"/>
              </a:lnSpc>
              <a:buFont typeface="Arial"/>
              <a:buChar char="•"/>
            </a:pPr>
            <a:r>
              <a:rPr lang="en-US" sz="700" dirty="0">
                <a:latin typeface="Arial" panose="020B0604020202020204" pitchFamily="34" charset="0"/>
                <a:cs typeface="Arial" panose="020B0604020202020204" pitchFamily="34" charset="0"/>
              </a:rPr>
              <a:t>Expansion into New Markets: Appeals to tech-savvy and millennial travelers, opening new revenue streams and positioning Robot Queen as a leader in innovative hospitality . </a:t>
            </a:r>
          </a:p>
          <a:p>
            <a:pPr marL="342900" indent="-342900" algn="l">
              <a:lnSpc>
                <a:spcPct val="90000"/>
              </a:lnSpc>
              <a:buFont typeface="Arial"/>
              <a:buChar char="•"/>
            </a:pPr>
            <a:r>
              <a:rPr lang="en-US" sz="700" dirty="0">
                <a:latin typeface="Arial" panose="020B0604020202020204" pitchFamily="34" charset="0"/>
                <a:cs typeface="Arial" panose="020B0604020202020204" pitchFamily="34" charset="0"/>
              </a:rPr>
              <a:t>Improved Guest Experience: AI-driven customization, such as personalized meal and service options, enhances guest experience and satisfaction .</a:t>
            </a:r>
          </a:p>
          <a:p>
            <a:pPr marL="342900" indent="-342900" algn="l">
              <a:lnSpc>
                <a:spcPct val="90000"/>
              </a:lnSpc>
              <a:buFont typeface="Arial"/>
              <a:buChar char="•"/>
            </a:pPr>
            <a:r>
              <a:rPr lang="en-US" sz="700" dirty="0">
                <a:latin typeface="Arial" panose="020B0604020202020204" pitchFamily="34" charset="0"/>
                <a:cs typeface="Arial" panose="020B0604020202020204" pitchFamily="34" charset="0"/>
              </a:rPr>
              <a:t> Sustainability Initiatives: Robotics integration with energy-efficient infrastructure can contribute to eco-friendly operations.</a:t>
            </a:r>
          </a:p>
          <a:p>
            <a:pPr marL="342900" indent="-342900" algn="l">
              <a:lnSpc>
                <a:spcPct val="90000"/>
              </a:lnSpc>
              <a:buFont typeface="Arial"/>
              <a:buChar char="•"/>
            </a:pPr>
            <a:r>
              <a:rPr lang="en-US" sz="700" dirty="0">
                <a:latin typeface="Arial" panose="020B0604020202020204" pitchFamily="34" charset="0"/>
                <a:cs typeface="Arial" panose="020B0604020202020204" pitchFamily="34" charset="0"/>
              </a:rPr>
              <a:t> Partnerships with Luxury Hotels: Collaboration with high-end hotel chains could enhance brand image as an innovative, futuristic service provider.</a:t>
            </a:r>
          </a:p>
          <a:p>
            <a:pPr algn="l">
              <a:lnSpc>
                <a:spcPct val="90000"/>
              </a:lnSpc>
            </a:pPr>
            <a:r>
              <a:rPr lang="en-US" sz="700" b="1" dirty="0">
                <a:latin typeface="Arial" panose="020B0604020202020204" pitchFamily="34" charset="0"/>
                <a:cs typeface="Arial" panose="020B0604020202020204" pitchFamily="34" charset="0"/>
              </a:rPr>
              <a:t>Threats</a:t>
            </a:r>
          </a:p>
          <a:p>
            <a:pPr marL="342900" indent="-342900" algn="l">
              <a:lnSpc>
                <a:spcPct val="90000"/>
              </a:lnSpc>
              <a:buFont typeface="Arial"/>
              <a:buChar char="•"/>
            </a:pPr>
            <a:r>
              <a:rPr lang="en-US" sz="700" dirty="0">
                <a:latin typeface="Arial" panose="020B0604020202020204" pitchFamily="34" charset="0"/>
                <a:cs typeface="Arial" panose="020B0604020202020204" pitchFamily="34" charset="0"/>
              </a:rPr>
              <a:t>Competition from Other Tech Providers: Increasing competition from emerging service robot providers could impact market share . </a:t>
            </a:r>
          </a:p>
          <a:p>
            <a:pPr marL="342900" indent="-342900" algn="l">
              <a:lnSpc>
                <a:spcPct val="90000"/>
              </a:lnSpc>
              <a:buFont typeface="Arial"/>
              <a:buChar char="•"/>
            </a:pPr>
            <a:r>
              <a:rPr lang="en-US" sz="700" dirty="0">
                <a:latin typeface="Arial" panose="020B0604020202020204" pitchFamily="34" charset="0"/>
                <a:cs typeface="Arial" panose="020B0604020202020204" pitchFamily="34" charset="0"/>
              </a:rPr>
              <a:t>High Maintenance Costs: Robots require regular maintenance, potentially leading to increased costs and possible service interruptions if technical issues arise (Khan, 2020).</a:t>
            </a:r>
          </a:p>
        </p:txBody>
      </p:sp>
    </p:spTree>
    <p:extLst>
      <p:ext uri="{BB962C8B-B14F-4D97-AF65-F5344CB8AC3E}">
        <p14:creationId xmlns:p14="http://schemas.microsoft.com/office/powerpoint/2010/main" val="3144507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5"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6"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1"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2"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3"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3"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25" name="Rectangle 24">
            <a:extLst>
              <a:ext uri="{FF2B5EF4-FFF2-40B4-BE49-F238E27FC236}">
                <a16:creationId xmlns:a16="http://schemas.microsoft.com/office/drawing/2014/main" id="{5EF08599-3FED-4288-A20D-E7BCAC3B8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a:extLst>
              <a:ext uri="{FF2B5EF4-FFF2-40B4-BE49-F238E27FC236}">
                <a16:creationId xmlns:a16="http://schemas.microsoft.com/office/drawing/2014/main" id="{5D29D173-0618-46AF-8852-14352934DCB7}"/>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20410" r="9091"/>
          <a:stretch/>
        </p:blipFill>
        <p:spPr>
          <a:xfrm>
            <a:off x="-16933" y="15597"/>
            <a:ext cx="12191980" cy="6857990"/>
          </a:xfrm>
          <a:prstGeom prst="rect">
            <a:avLst/>
          </a:prstGeom>
        </p:spPr>
      </p:pic>
      <p:sp>
        <p:nvSpPr>
          <p:cNvPr id="24" name="Freeform 13">
            <a:extLst>
              <a:ext uri="{FF2B5EF4-FFF2-40B4-BE49-F238E27FC236}">
                <a16:creationId xmlns:a16="http://schemas.microsoft.com/office/drawing/2014/main" id="{C884A6B2-90E9-4BDB-8503-71AC02D39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933" y="-16933"/>
            <a:ext cx="7340600" cy="6883400"/>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40600" h="6883400">
                <a:moveTo>
                  <a:pt x="5427133" y="8466"/>
                </a:moveTo>
                <a:lnTo>
                  <a:pt x="4783666" y="2573866"/>
                </a:lnTo>
                <a:lnTo>
                  <a:pt x="7340600" y="6874933"/>
                </a:lnTo>
                <a:lnTo>
                  <a:pt x="0" y="6883400"/>
                </a:lnTo>
                <a:lnTo>
                  <a:pt x="8466" y="0"/>
                </a:lnTo>
                <a:lnTo>
                  <a:pt x="5427133"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4B6062-4532-4A52-8B8E-F0AB555A9A8F}"/>
              </a:ext>
            </a:extLst>
          </p:cNvPr>
          <p:cNvSpPr>
            <a:spLocks noGrp="1"/>
          </p:cNvSpPr>
          <p:nvPr>
            <p:ph type="title"/>
          </p:nvPr>
        </p:nvSpPr>
        <p:spPr>
          <a:xfrm>
            <a:off x="312821" y="685800"/>
            <a:ext cx="4668253" cy="4343399"/>
          </a:xfrm>
        </p:spPr>
        <p:txBody>
          <a:bodyPr vert="horz" lIns="91440" tIns="45720" rIns="91440" bIns="45720" rtlCol="0" anchor="b">
            <a:normAutofit/>
          </a:bodyPr>
          <a:lstStyle/>
          <a:p>
            <a:pPr algn="l">
              <a:lnSpc>
                <a:spcPct val="90000"/>
              </a:lnSpc>
            </a:pPr>
            <a:r>
              <a:rPr lang="en-US" sz="1200" b="1" dirty="0">
                <a:solidFill>
                  <a:schemeClr val="bg1"/>
                </a:solidFill>
                <a:latin typeface="Arial" panose="020B0604020202020204" pitchFamily="34" charset="0"/>
                <a:cs typeface="Arial" panose="020B0604020202020204" pitchFamily="34" charset="0"/>
              </a:rPr>
              <a:t> </a:t>
            </a:r>
            <a:r>
              <a:rPr lang="en-US" sz="1600" b="1" dirty="0">
                <a:solidFill>
                  <a:schemeClr val="bg1"/>
                </a:solidFill>
                <a:latin typeface="Arial" panose="020B0604020202020204" pitchFamily="34" charset="0"/>
                <a:cs typeface="Arial" panose="020B0604020202020204" pitchFamily="34" charset="0"/>
              </a:rPr>
              <a:t>Visuals and Product Demonstrations</a:t>
            </a:r>
            <a:br>
              <a:rPr lang="en-US" sz="1300" b="1" dirty="0">
                <a:solidFill>
                  <a:schemeClr val="bg1"/>
                </a:solidFill>
                <a:latin typeface="Arial" panose="020B0604020202020204" pitchFamily="34" charset="0"/>
                <a:cs typeface="Arial" panose="020B0604020202020204" pitchFamily="34" charset="0"/>
              </a:rPr>
            </a:br>
            <a:br>
              <a:rPr lang="en-US" sz="1300" b="1" dirty="0">
                <a:solidFill>
                  <a:schemeClr val="bg1"/>
                </a:solidFill>
                <a:latin typeface="Arial" panose="020B0604020202020204" pitchFamily="34" charset="0"/>
                <a:cs typeface="Arial" panose="020B0604020202020204" pitchFamily="34" charset="0"/>
              </a:rPr>
            </a:br>
            <a:r>
              <a:rPr lang="en-US" sz="1300" b="1" dirty="0">
                <a:solidFill>
                  <a:schemeClr val="bg1"/>
                </a:solidFill>
                <a:latin typeface="Arial" panose="020B0604020202020204" pitchFamily="34" charset="0"/>
                <a:cs typeface="Arial" panose="020B0604020202020204" pitchFamily="34" charset="0"/>
              </a:rPr>
              <a:t> 	KEENON Robotics, </a:t>
            </a:r>
            <a:r>
              <a:rPr lang="en-US" sz="1300" dirty="0">
                <a:solidFill>
                  <a:schemeClr val="bg1"/>
                </a:solidFill>
                <a:latin typeface="Arial" panose="020B0604020202020204" pitchFamily="34" charset="0"/>
                <a:cs typeface="Arial" panose="020B0604020202020204" pitchFamily="34" charset="0"/>
              </a:rPr>
              <a:t>founded in 2010 by CEO Tony Li in Shanghai, stands as a leader in commercial service robotics. The company’s dedication to indoor unmanned service robots has led it to dominate the Chinese market and become a global player (KEENON, 2024).</a:t>
            </a:r>
            <a:br>
              <a:rPr lang="en-US" sz="1300" dirty="0">
                <a:solidFill>
                  <a:schemeClr val="bg1"/>
                </a:solidFill>
                <a:latin typeface="Arial" panose="020B0604020202020204" pitchFamily="34" charset="0"/>
                <a:cs typeface="Arial" panose="020B0604020202020204" pitchFamily="34" charset="0"/>
              </a:rPr>
            </a:br>
            <a:r>
              <a:rPr lang="en-US" sz="1300" dirty="0">
                <a:solidFill>
                  <a:schemeClr val="bg1"/>
                </a:solidFill>
                <a:latin typeface="Arial" panose="020B0604020202020204" pitchFamily="34" charset="0"/>
                <a:cs typeface="Arial" panose="020B0604020202020204" pitchFamily="34" charset="0"/>
              </a:rPr>
              <a:t>	Presented by CTO Tang </a:t>
            </a:r>
            <a:r>
              <a:rPr lang="en-US" sz="1300" dirty="0" err="1">
                <a:solidFill>
                  <a:schemeClr val="bg1"/>
                </a:solidFill>
                <a:latin typeface="Arial" panose="020B0604020202020204" pitchFamily="34" charset="0"/>
                <a:cs typeface="Arial" panose="020B0604020202020204" pitchFamily="34" charset="0"/>
              </a:rPr>
              <a:t>Xuanlai</a:t>
            </a:r>
            <a:r>
              <a:rPr lang="en-US" sz="1300" dirty="0">
                <a:solidFill>
                  <a:schemeClr val="bg1"/>
                </a:solidFill>
                <a:latin typeface="Arial" panose="020B0604020202020204" pitchFamily="34" charset="0"/>
                <a:cs typeface="Arial" panose="020B0604020202020204" pitchFamily="34" charset="0"/>
              </a:rPr>
              <a:t>, the </a:t>
            </a:r>
            <a:r>
              <a:rPr lang="en-US" sz="1300" b="1" dirty="0">
                <a:solidFill>
                  <a:schemeClr val="bg1"/>
                </a:solidFill>
                <a:latin typeface="Arial" panose="020B0604020202020204" pitchFamily="34" charset="0"/>
                <a:cs typeface="Arial" panose="020B0604020202020204" pitchFamily="34" charset="0"/>
              </a:rPr>
              <a:t>DINERBOT T10 </a:t>
            </a:r>
            <a:r>
              <a:rPr lang="en-US" sz="1300" dirty="0">
                <a:solidFill>
                  <a:schemeClr val="bg1"/>
                </a:solidFill>
                <a:latin typeface="Arial" panose="020B0604020202020204" pitchFamily="34" charset="0"/>
                <a:cs typeface="Arial" panose="020B0604020202020204" pitchFamily="34" charset="0"/>
              </a:rPr>
              <a:t>features :</a:t>
            </a:r>
            <a:br>
              <a:rPr lang="en-US" sz="1300" dirty="0">
                <a:solidFill>
                  <a:schemeClr val="bg1"/>
                </a:solidFill>
                <a:latin typeface="Arial" panose="020B0604020202020204" pitchFamily="34" charset="0"/>
                <a:cs typeface="Arial" panose="020B0604020202020204" pitchFamily="34" charset="0"/>
              </a:rPr>
            </a:br>
            <a:r>
              <a:rPr lang="en-US" sz="1300" dirty="0">
                <a:solidFill>
                  <a:schemeClr val="bg1"/>
                </a:solidFill>
                <a:latin typeface="Arial" panose="020B0604020202020204" pitchFamily="34" charset="0"/>
                <a:cs typeface="Arial" panose="020B0604020202020204" pitchFamily="34" charset="0"/>
              </a:rPr>
              <a:t> - Efficient delivery and sensor detection . </a:t>
            </a:r>
            <a:br>
              <a:rPr lang="en-US" sz="1300" dirty="0">
                <a:solidFill>
                  <a:schemeClr val="bg1"/>
                </a:solidFill>
                <a:latin typeface="Arial" panose="020B0604020202020204" pitchFamily="34" charset="0"/>
                <a:cs typeface="Arial" panose="020B0604020202020204" pitchFamily="34" charset="0"/>
              </a:rPr>
            </a:br>
            <a:r>
              <a:rPr lang="en-US" sz="1300" dirty="0">
                <a:solidFill>
                  <a:schemeClr val="bg1"/>
                </a:solidFill>
                <a:latin typeface="Arial" panose="020B0604020202020204" pitchFamily="34" charset="0"/>
                <a:cs typeface="Arial" panose="020B0604020202020204" pitchFamily="34" charset="0"/>
              </a:rPr>
              <a:t> - Multi-modal interaction with voice, facial expressions, and a large display screen for easy guest communication . </a:t>
            </a:r>
            <a:br>
              <a:rPr lang="en-US" sz="1300" dirty="0">
                <a:solidFill>
                  <a:schemeClr val="bg1"/>
                </a:solidFill>
                <a:latin typeface="Arial" panose="020B0604020202020204" pitchFamily="34" charset="0"/>
                <a:cs typeface="Arial" panose="020B0604020202020204" pitchFamily="34" charset="0"/>
              </a:rPr>
            </a:br>
            <a:r>
              <a:rPr lang="en-US" sz="1300" dirty="0">
                <a:solidFill>
                  <a:schemeClr val="bg1"/>
                </a:solidFill>
                <a:latin typeface="Arial" panose="020B0604020202020204" pitchFamily="34" charset="0"/>
                <a:cs typeface="Arial" panose="020B0604020202020204" pitchFamily="34" charset="0"/>
              </a:rPr>
              <a:t> - Enhanced design for stable navigation in tight spaces .</a:t>
            </a:r>
            <a:br>
              <a:rPr lang="en-US" sz="1300" dirty="0">
                <a:solidFill>
                  <a:schemeClr val="bg1"/>
                </a:solidFill>
                <a:latin typeface="Arial" panose="020B0604020202020204" pitchFamily="34" charset="0"/>
                <a:cs typeface="Arial" panose="020B0604020202020204" pitchFamily="34" charset="0"/>
              </a:rPr>
            </a:br>
            <a:r>
              <a:rPr lang="en-US" sz="1300" dirty="0">
                <a:solidFill>
                  <a:schemeClr val="bg1"/>
                </a:solidFill>
                <a:latin typeface="Arial" panose="020B0604020202020204" pitchFamily="34" charset="0"/>
                <a:cs typeface="Arial" panose="020B0604020202020204" pitchFamily="34" charset="0"/>
              </a:rPr>
              <a:t>	KEENON’s </a:t>
            </a:r>
            <a:r>
              <a:rPr lang="en-US" sz="1300" b="1" dirty="0">
                <a:solidFill>
                  <a:schemeClr val="bg1"/>
                </a:solidFill>
                <a:latin typeface="Arial" panose="020B0604020202020204" pitchFamily="34" charset="0"/>
                <a:cs typeface="Arial" panose="020B0604020202020204" pitchFamily="34" charset="0"/>
              </a:rPr>
              <a:t>KLEENBOT C30 </a:t>
            </a:r>
            <a:r>
              <a:rPr lang="en-US" sz="1300" dirty="0">
                <a:solidFill>
                  <a:schemeClr val="bg1"/>
                </a:solidFill>
                <a:latin typeface="Arial" panose="020B0604020202020204" pitchFamily="34" charset="0"/>
                <a:cs typeface="Arial" panose="020B0604020202020204" pitchFamily="34" charset="0"/>
              </a:rPr>
              <a:t>introduces advanced cleaning with four cleaning functions, covering up to 16,000 square feet per charge, and offers cloud-based management, marking KEENON’s official expansion into the cleaning robotics market. </a:t>
            </a:r>
            <a:br>
              <a:rPr lang="en-US" sz="1300" dirty="0">
                <a:solidFill>
                  <a:schemeClr val="bg1"/>
                </a:solidFill>
              </a:rPr>
            </a:br>
            <a:endParaRPr lang="en-US" sz="1300" dirty="0">
              <a:solidFill>
                <a:schemeClr val="bg1"/>
              </a:solidFill>
            </a:endParaRPr>
          </a:p>
        </p:txBody>
      </p:sp>
      <p:grpSp>
        <p:nvGrpSpPr>
          <p:cNvPr id="26" name="Group 25">
            <a:extLst>
              <a:ext uri="{FF2B5EF4-FFF2-40B4-BE49-F238E27FC236}">
                <a16:creationId xmlns:a16="http://schemas.microsoft.com/office/drawing/2014/main" id="{E9046BC8-D404-4E7D-9202-A07F3FDD38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64100" y="-4763"/>
            <a:ext cx="5014912" cy="6862763"/>
            <a:chOff x="2928938" y="-4763"/>
            <a:chExt cx="5014912" cy="6862763"/>
          </a:xfrm>
        </p:grpSpPr>
        <p:sp>
          <p:nvSpPr>
            <p:cNvPr id="27" name="Freeform 6">
              <a:extLst>
                <a:ext uri="{FF2B5EF4-FFF2-40B4-BE49-F238E27FC236}">
                  <a16:creationId xmlns:a16="http://schemas.microsoft.com/office/drawing/2014/main" id="{4C202215-4C35-450D-9F60-671C8F8DE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8" name="Freeform 7">
              <a:extLst>
                <a:ext uri="{FF2B5EF4-FFF2-40B4-BE49-F238E27FC236}">
                  <a16:creationId xmlns:a16="http://schemas.microsoft.com/office/drawing/2014/main" id="{F1A5BA8A-AEB4-4BCB-B86C-3F6A8E229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9" name="Freeform 9">
              <a:extLst>
                <a:ext uri="{FF2B5EF4-FFF2-40B4-BE49-F238E27FC236}">
                  <a16:creationId xmlns:a16="http://schemas.microsoft.com/office/drawing/2014/main" id="{28AC2443-05F0-41CD-8D4A-63DE144F8B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30" name="Freeform 10">
              <a:extLst>
                <a:ext uri="{FF2B5EF4-FFF2-40B4-BE49-F238E27FC236}">
                  <a16:creationId xmlns:a16="http://schemas.microsoft.com/office/drawing/2014/main" id="{33E32F17-ED99-4969-B4D6-10A987D73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31" name="Freeform 11">
              <a:extLst>
                <a:ext uri="{FF2B5EF4-FFF2-40B4-BE49-F238E27FC236}">
                  <a16:creationId xmlns:a16="http://schemas.microsoft.com/office/drawing/2014/main" id="{5599A813-8424-4E53-95CA-85BF5470D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32" name="Freeform 12">
              <a:extLst>
                <a:ext uri="{FF2B5EF4-FFF2-40B4-BE49-F238E27FC236}">
                  <a16:creationId xmlns:a16="http://schemas.microsoft.com/office/drawing/2014/main" id="{52431A4F-4662-480B-8AD3-394EACD7E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Tree>
    <p:extLst>
      <p:ext uri="{BB962C8B-B14F-4D97-AF65-F5344CB8AC3E}">
        <p14:creationId xmlns:p14="http://schemas.microsoft.com/office/powerpoint/2010/main" val="28068794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7E0BD-4034-44C3-B965-CB3EF1B396EF}"/>
              </a:ext>
            </a:extLst>
          </p:cNvPr>
          <p:cNvSpPr>
            <a:spLocks noGrp="1"/>
          </p:cNvSpPr>
          <p:nvPr>
            <p:ph type="title"/>
          </p:nvPr>
        </p:nvSpPr>
        <p:spPr>
          <a:xfrm>
            <a:off x="2072640" y="151229"/>
            <a:ext cx="8046720" cy="749104"/>
          </a:xfrm>
        </p:spPr>
        <p:txBody>
          <a:bodyPr>
            <a:normAutofit/>
          </a:bodyPr>
          <a:lstStyle/>
          <a:p>
            <a:r>
              <a:rPr lang="en-US" sz="2000" b="1" dirty="0">
                <a:latin typeface="Arial" panose="020B0604020202020204" pitchFamily="34" charset="0"/>
                <a:cs typeface="Arial" panose="020B0604020202020204" pitchFamily="34" charset="0"/>
              </a:rPr>
              <a:t>	A cash flow forecast for the first 12 months</a:t>
            </a:r>
            <a:endParaRPr lang="en-GB" sz="2000" b="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5E87A0EF-146C-43A9-A7F6-1511E3BC25B9}"/>
              </a:ext>
            </a:extLst>
          </p:cNvPr>
          <p:cNvGraphicFramePr>
            <a:graphicFrameLocks noGrp="1"/>
          </p:cNvGraphicFramePr>
          <p:nvPr>
            <p:ph idx="1"/>
            <p:extLst>
              <p:ext uri="{D42A27DB-BD31-4B8C-83A1-F6EECF244321}">
                <p14:modId xmlns:p14="http://schemas.microsoft.com/office/powerpoint/2010/main" val="1955706057"/>
              </p:ext>
            </p:extLst>
          </p:nvPr>
        </p:nvGraphicFramePr>
        <p:xfrm>
          <a:off x="0" y="900332"/>
          <a:ext cx="13999460" cy="5211339"/>
        </p:xfrm>
        <a:graphic>
          <a:graphicData uri="http://schemas.openxmlformats.org/drawingml/2006/table">
            <a:tbl>
              <a:tblPr>
                <a:tableStyleId>{5C22544A-7EE6-4342-B048-85BDC9FD1C3A}</a:tableStyleId>
              </a:tblPr>
              <a:tblGrid>
                <a:gridCol w="2588386">
                  <a:extLst>
                    <a:ext uri="{9D8B030D-6E8A-4147-A177-3AD203B41FA5}">
                      <a16:colId xmlns:a16="http://schemas.microsoft.com/office/drawing/2014/main" val="1007727344"/>
                    </a:ext>
                  </a:extLst>
                </a:gridCol>
                <a:gridCol w="1975709">
                  <a:extLst>
                    <a:ext uri="{9D8B030D-6E8A-4147-A177-3AD203B41FA5}">
                      <a16:colId xmlns:a16="http://schemas.microsoft.com/office/drawing/2014/main" val="1586243709"/>
                    </a:ext>
                  </a:extLst>
                </a:gridCol>
                <a:gridCol w="743472">
                  <a:extLst>
                    <a:ext uri="{9D8B030D-6E8A-4147-A177-3AD203B41FA5}">
                      <a16:colId xmlns:a16="http://schemas.microsoft.com/office/drawing/2014/main" val="2313690241"/>
                    </a:ext>
                  </a:extLst>
                </a:gridCol>
                <a:gridCol w="504830">
                  <a:extLst>
                    <a:ext uri="{9D8B030D-6E8A-4147-A177-3AD203B41FA5}">
                      <a16:colId xmlns:a16="http://schemas.microsoft.com/office/drawing/2014/main" val="180919498"/>
                    </a:ext>
                  </a:extLst>
                </a:gridCol>
                <a:gridCol w="449752">
                  <a:extLst>
                    <a:ext uri="{9D8B030D-6E8A-4147-A177-3AD203B41FA5}">
                      <a16:colId xmlns:a16="http://schemas.microsoft.com/office/drawing/2014/main" val="232054883"/>
                    </a:ext>
                  </a:extLst>
                </a:gridCol>
                <a:gridCol w="449752">
                  <a:extLst>
                    <a:ext uri="{9D8B030D-6E8A-4147-A177-3AD203B41FA5}">
                      <a16:colId xmlns:a16="http://schemas.microsoft.com/office/drawing/2014/main" val="910087670"/>
                    </a:ext>
                  </a:extLst>
                </a:gridCol>
                <a:gridCol w="449752">
                  <a:extLst>
                    <a:ext uri="{9D8B030D-6E8A-4147-A177-3AD203B41FA5}">
                      <a16:colId xmlns:a16="http://schemas.microsoft.com/office/drawing/2014/main" val="2419345605"/>
                    </a:ext>
                  </a:extLst>
                </a:gridCol>
                <a:gridCol w="449752">
                  <a:extLst>
                    <a:ext uri="{9D8B030D-6E8A-4147-A177-3AD203B41FA5}">
                      <a16:colId xmlns:a16="http://schemas.microsoft.com/office/drawing/2014/main" val="4042198077"/>
                    </a:ext>
                  </a:extLst>
                </a:gridCol>
                <a:gridCol w="449752">
                  <a:extLst>
                    <a:ext uri="{9D8B030D-6E8A-4147-A177-3AD203B41FA5}">
                      <a16:colId xmlns:a16="http://schemas.microsoft.com/office/drawing/2014/main" val="892623628"/>
                    </a:ext>
                  </a:extLst>
                </a:gridCol>
                <a:gridCol w="449752">
                  <a:extLst>
                    <a:ext uri="{9D8B030D-6E8A-4147-A177-3AD203B41FA5}">
                      <a16:colId xmlns:a16="http://schemas.microsoft.com/office/drawing/2014/main" val="1632922404"/>
                    </a:ext>
                  </a:extLst>
                </a:gridCol>
                <a:gridCol w="449752">
                  <a:extLst>
                    <a:ext uri="{9D8B030D-6E8A-4147-A177-3AD203B41FA5}">
                      <a16:colId xmlns:a16="http://schemas.microsoft.com/office/drawing/2014/main" val="91454235"/>
                    </a:ext>
                  </a:extLst>
                </a:gridCol>
                <a:gridCol w="449752">
                  <a:extLst>
                    <a:ext uri="{9D8B030D-6E8A-4147-A177-3AD203B41FA5}">
                      <a16:colId xmlns:a16="http://schemas.microsoft.com/office/drawing/2014/main" val="3959070730"/>
                    </a:ext>
                  </a:extLst>
                </a:gridCol>
                <a:gridCol w="449752">
                  <a:extLst>
                    <a:ext uri="{9D8B030D-6E8A-4147-A177-3AD203B41FA5}">
                      <a16:colId xmlns:a16="http://schemas.microsoft.com/office/drawing/2014/main" val="4270203960"/>
                    </a:ext>
                  </a:extLst>
                </a:gridCol>
                <a:gridCol w="449752">
                  <a:extLst>
                    <a:ext uri="{9D8B030D-6E8A-4147-A177-3AD203B41FA5}">
                      <a16:colId xmlns:a16="http://schemas.microsoft.com/office/drawing/2014/main" val="639087901"/>
                    </a:ext>
                  </a:extLst>
                </a:gridCol>
                <a:gridCol w="449752">
                  <a:extLst>
                    <a:ext uri="{9D8B030D-6E8A-4147-A177-3AD203B41FA5}">
                      <a16:colId xmlns:a16="http://schemas.microsoft.com/office/drawing/2014/main" val="3480119372"/>
                    </a:ext>
                  </a:extLst>
                </a:gridCol>
                <a:gridCol w="899511">
                  <a:extLst>
                    <a:ext uri="{9D8B030D-6E8A-4147-A177-3AD203B41FA5}">
                      <a16:colId xmlns:a16="http://schemas.microsoft.com/office/drawing/2014/main" val="836088560"/>
                    </a:ext>
                  </a:extLst>
                </a:gridCol>
                <a:gridCol w="240938">
                  <a:extLst>
                    <a:ext uri="{9D8B030D-6E8A-4147-A177-3AD203B41FA5}">
                      <a16:colId xmlns:a16="http://schemas.microsoft.com/office/drawing/2014/main" val="515471028"/>
                    </a:ext>
                  </a:extLst>
                </a:gridCol>
                <a:gridCol w="2099342">
                  <a:extLst>
                    <a:ext uri="{9D8B030D-6E8A-4147-A177-3AD203B41FA5}">
                      <a16:colId xmlns:a16="http://schemas.microsoft.com/office/drawing/2014/main" val="1717287393"/>
                    </a:ext>
                  </a:extLst>
                </a:gridCol>
              </a:tblGrid>
              <a:tr h="119907">
                <a:tc gridSpan="2">
                  <a:txBody>
                    <a:bodyPr/>
                    <a:lstStyle/>
                    <a:p>
                      <a:pPr algn="l" fontAlgn="ctr"/>
                      <a:r>
                        <a:rPr lang="en-GB" sz="1000" u="none" strike="noStrike">
                          <a:effectLst/>
                          <a:latin typeface="Arial" panose="020B0604020202020204" pitchFamily="34" charset="0"/>
                          <a:cs typeface="Arial" panose="020B0604020202020204" pitchFamily="34" charset="0"/>
                        </a:rPr>
                        <a:t>12-MONTH CASH FLOW FORECAST</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hMerge="1">
                  <a:txBody>
                    <a:bodyPr/>
                    <a:lstStyle/>
                    <a:p>
                      <a:endParaRPr lang="en-GB"/>
                    </a:p>
                  </a:txBody>
                  <a:tcP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dirty="0">
                          <a:effectLst/>
                          <a:latin typeface="Arial" panose="020B0604020202020204" pitchFamily="34" charset="0"/>
                          <a:cs typeface="Arial" panose="020B0604020202020204" pitchFamily="34" charset="0"/>
                        </a:rPr>
                        <a:t> </a:t>
                      </a:r>
                      <a:endParaRPr lang="en-GB" sz="1000" b="1"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3681767791"/>
                  </a:ext>
                </a:extLst>
              </a:tr>
              <a:tr h="117786">
                <a:tc>
                  <a:txBody>
                    <a:bodyPr/>
                    <a:lstStyle/>
                    <a:p>
                      <a:pPr algn="l" fontAlgn="b"/>
                      <a:r>
                        <a:rPr lang="en-GB" sz="1000" u="none" strike="noStrike" dirty="0">
                          <a:effectLst/>
                          <a:latin typeface="Arial" panose="020B0604020202020204" pitchFamily="34" charset="0"/>
                          <a:cs typeface="Arial" panose="020B0604020202020204" pitchFamily="34" charset="0"/>
                        </a:rPr>
                        <a:t> </a:t>
                      </a:r>
                      <a:endParaRPr lang="en-GB" sz="10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3944712639"/>
                  </a:ext>
                </a:extLst>
              </a:tr>
              <a:tr h="117786">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gridSpan="12">
                  <a:txBody>
                    <a:bodyPr/>
                    <a:lstStyle/>
                    <a:p>
                      <a:pPr algn="ctr" fontAlgn="ctr"/>
                      <a:r>
                        <a:rPr lang="en-GB" sz="1000" u="none" strike="noStrike">
                          <a:effectLst/>
                          <a:latin typeface="Arial" panose="020B0604020202020204" pitchFamily="34" charset="0"/>
                          <a:cs typeface="Arial" panose="020B0604020202020204" pitchFamily="34" charset="0"/>
                        </a:rPr>
                        <a:t>MONTHS</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1586698960"/>
                  </a:ext>
                </a:extLst>
              </a:tr>
              <a:tr h="235573">
                <a:tc>
                  <a:txBody>
                    <a:bodyPr/>
                    <a:lstStyle/>
                    <a:p>
                      <a:pPr algn="ctr" fontAlgn="ctr"/>
                      <a:r>
                        <a:rPr lang="en-GB" sz="1000" u="none" strike="noStrike">
                          <a:effectLst/>
                          <a:latin typeface="Arial" panose="020B0604020202020204" pitchFamily="34" charset="0"/>
                          <a:cs typeface="Arial" panose="020B0604020202020204" pitchFamily="34" charset="0"/>
                        </a:rPr>
                        <a:t>Cash in</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Description (as required)</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Starting point</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7</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8</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9</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11</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12</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TOTAL</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2944131490"/>
                  </a:ext>
                </a:extLst>
              </a:tr>
              <a:tr h="117786">
                <a:tc>
                  <a:txBody>
                    <a:bodyPr/>
                    <a:lstStyle/>
                    <a:p>
                      <a:pPr algn="l" fontAlgn="ctr"/>
                      <a:r>
                        <a:rPr lang="en-GB" sz="1000" u="none" strike="noStrike">
                          <a:effectLst/>
                          <a:latin typeface="Arial" panose="020B0604020202020204" pitchFamily="34" charset="0"/>
                          <a:cs typeface="Arial" panose="020B0604020202020204" pitchFamily="34" charset="0"/>
                        </a:rPr>
                        <a:t>Loan- start up capital</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Investment</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1313414642"/>
                  </a:ext>
                </a:extLst>
              </a:tr>
              <a:tr h="235573">
                <a:tc>
                  <a:txBody>
                    <a:bodyPr/>
                    <a:lstStyle/>
                    <a:p>
                      <a:pPr algn="l" fontAlgn="ctr"/>
                      <a:r>
                        <a:rPr lang="en-US" sz="1000" u="none" strike="noStrike">
                          <a:effectLst/>
                          <a:latin typeface="Arial" panose="020B0604020202020204" pitchFamily="34" charset="0"/>
                          <a:cs typeface="Arial" panose="020B0604020202020204" pitchFamily="34" charset="0"/>
                        </a:rPr>
                        <a:t>Sales (total sales of product and/or services)</a:t>
                      </a:r>
                      <a:endParaRPr lang="en-US"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US" sz="1000" u="none" strike="noStrike">
                          <a:effectLst/>
                          <a:latin typeface="Arial" panose="020B0604020202020204" pitchFamily="34" charset="0"/>
                          <a:cs typeface="Arial" panose="020B0604020202020204" pitchFamily="34" charset="0"/>
                        </a:rPr>
                        <a:t>focus on leasing and subscription services</a:t>
                      </a:r>
                      <a:endParaRPr lang="en-US"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£5,500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£7,300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£8,500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£11,000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£11,800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£12,200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£92,500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99804436"/>
                  </a:ext>
                </a:extLst>
              </a:tr>
              <a:tr h="117786">
                <a:tc>
                  <a:txBody>
                    <a:bodyPr/>
                    <a:lstStyle/>
                    <a:p>
                      <a:pPr algn="l" fontAlgn="ctr"/>
                      <a:r>
                        <a:rPr lang="en-GB" sz="1000" u="none" strike="noStrike">
                          <a:effectLst/>
                          <a:latin typeface="Arial" panose="020B0604020202020204" pitchFamily="34" charset="0"/>
                          <a:cs typeface="Arial" panose="020B0604020202020204" pitchFamily="34" charset="0"/>
                        </a:rPr>
                        <a:t>Other</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3277967528"/>
                  </a:ext>
                </a:extLst>
              </a:tr>
              <a:tr h="235573">
                <a:tc gridSpan="2">
                  <a:txBody>
                    <a:bodyPr/>
                    <a:lstStyle/>
                    <a:p>
                      <a:pPr algn="r" fontAlgn="ctr"/>
                      <a:r>
                        <a:rPr lang="en-GB" sz="1000" u="none" strike="noStrike">
                          <a:effectLst/>
                          <a:latin typeface="Arial" panose="020B0604020202020204" pitchFamily="34" charset="0"/>
                          <a:cs typeface="Arial" panose="020B0604020202020204" pitchFamily="34" charset="0"/>
                        </a:rPr>
                        <a:t>Total cash in-flows (A)</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hMerge="1">
                  <a:txBody>
                    <a:bodyPr/>
                    <a:lstStyle/>
                    <a:p>
                      <a:endParaRPr lang="en-GB"/>
                    </a:p>
                  </a:txBody>
                  <a:tcPr/>
                </a:tc>
                <a:tc>
                  <a:txBody>
                    <a:bodyPr/>
                    <a:lstStyle/>
                    <a:p>
                      <a:pPr algn="ctr" fontAlgn="ctr"/>
                      <a:r>
                        <a:rPr lang="en-GB" sz="1000" u="none" strike="noStrike">
                          <a:effectLst/>
                          <a:latin typeface="Arial" panose="020B0604020202020204" pitchFamily="34" charset="0"/>
                          <a:cs typeface="Arial" panose="020B0604020202020204" pitchFamily="34" charset="0"/>
                        </a:rPr>
                        <a:t>£25,000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£4,300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£5,200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£5,500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£6,200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£7,300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£8,500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£11,000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£11,800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£12,200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£117,500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1865052325"/>
                  </a:ext>
                </a:extLst>
              </a:tr>
              <a:tr h="122404">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3408013896"/>
                  </a:ext>
                </a:extLst>
              </a:tr>
              <a:tr h="122404">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1647044214"/>
                  </a:ext>
                </a:extLst>
              </a:tr>
              <a:tr h="117786">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gridSpan="12">
                  <a:txBody>
                    <a:bodyPr/>
                    <a:lstStyle/>
                    <a:p>
                      <a:pPr algn="ctr" fontAlgn="ctr"/>
                      <a:r>
                        <a:rPr lang="en-GB" sz="1000" u="none" strike="noStrike">
                          <a:effectLst/>
                          <a:latin typeface="Arial" panose="020B0604020202020204" pitchFamily="34" charset="0"/>
                          <a:cs typeface="Arial" panose="020B0604020202020204" pitchFamily="34" charset="0"/>
                        </a:rPr>
                        <a:t>MONTHS</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2683963990"/>
                  </a:ext>
                </a:extLst>
              </a:tr>
              <a:tr h="117786">
                <a:tc>
                  <a:txBody>
                    <a:bodyPr/>
                    <a:lstStyle/>
                    <a:p>
                      <a:pPr algn="ctr" fontAlgn="ctr"/>
                      <a:r>
                        <a:rPr lang="en-GB" sz="1000" u="none" strike="noStrike">
                          <a:effectLst/>
                          <a:latin typeface="Arial" panose="020B0604020202020204" pitchFamily="34" charset="0"/>
                          <a:cs typeface="Arial" panose="020B0604020202020204" pitchFamily="34" charset="0"/>
                        </a:rPr>
                        <a:t>Cash out-expenses</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Description (as required)</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7</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8</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9</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11</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12</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TOTAL</a:t>
                      </a:r>
                      <a:endParaRPr lang="en-GB"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3498222508"/>
                  </a:ext>
                </a:extLst>
              </a:tr>
              <a:tr h="117786">
                <a:tc>
                  <a:txBody>
                    <a:bodyPr/>
                    <a:lstStyle/>
                    <a:p>
                      <a:pPr algn="l" fontAlgn="ctr"/>
                      <a:r>
                        <a:rPr lang="en-GB" sz="1000" u="none" strike="noStrike">
                          <a:effectLst/>
                          <a:latin typeface="Arial" panose="020B0604020202020204" pitchFamily="34" charset="0"/>
                          <a:cs typeface="Arial" panose="020B0604020202020204" pitchFamily="34" charset="0"/>
                        </a:rPr>
                        <a:t>Rent or premises costs</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£7,200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2240781251"/>
                  </a:ext>
                </a:extLst>
              </a:tr>
              <a:tr h="117786">
                <a:tc>
                  <a:txBody>
                    <a:bodyPr/>
                    <a:lstStyle/>
                    <a:p>
                      <a:pPr algn="l" fontAlgn="ctr"/>
                      <a:r>
                        <a:rPr lang="en-GB" sz="1000" u="none" strike="noStrike">
                          <a:effectLst/>
                          <a:latin typeface="Arial" panose="020B0604020202020204" pitchFamily="34" charset="0"/>
                          <a:cs typeface="Arial" panose="020B0604020202020204" pitchFamily="34" charset="0"/>
                        </a:rPr>
                        <a:t>Utilities (gas, electricity, water)</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£420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3602381952"/>
                  </a:ext>
                </a:extLst>
              </a:tr>
              <a:tr h="117786">
                <a:tc>
                  <a:txBody>
                    <a:bodyPr/>
                    <a:lstStyle/>
                    <a:p>
                      <a:pPr algn="l" fontAlgn="ctr"/>
                      <a:r>
                        <a:rPr lang="en-GB" sz="1000" u="none" strike="noStrike">
                          <a:effectLst/>
                          <a:latin typeface="Arial" panose="020B0604020202020204" pitchFamily="34" charset="0"/>
                          <a:cs typeface="Arial" panose="020B0604020202020204" pitchFamily="34" charset="0"/>
                        </a:rPr>
                        <a:t>Insurance</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£2,400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dirty="0">
                          <a:effectLst/>
                          <a:latin typeface="Arial" panose="020B0604020202020204" pitchFamily="34" charset="0"/>
                          <a:cs typeface="Arial" panose="020B0604020202020204" pitchFamily="34" charset="0"/>
                        </a:rPr>
                        <a:t> </a:t>
                      </a:r>
                      <a:endParaRPr lang="en-GB" sz="10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3728818596"/>
                  </a:ext>
                </a:extLst>
              </a:tr>
              <a:tr h="117786">
                <a:tc>
                  <a:txBody>
                    <a:bodyPr/>
                    <a:lstStyle/>
                    <a:p>
                      <a:pPr algn="l" fontAlgn="ctr"/>
                      <a:r>
                        <a:rPr lang="en-GB" sz="1000" u="none" strike="noStrike">
                          <a:effectLst/>
                          <a:latin typeface="Arial" panose="020B0604020202020204" pitchFamily="34" charset="0"/>
                          <a:cs typeface="Arial" panose="020B0604020202020204" pitchFamily="34" charset="0"/>
                        </a:rPr>
                        <a:t>Telephone and internet</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£360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3049386148"/>
                  </a:ext>
                </a:extLst>
              </a:tr>
              <a:tr h="205244">
                <a:tc>
                  <a:txBody>
                    <a:bodyPr/>
                    <a:lstStyle/>
                    <a:p>
                      <a:pPr algn="l" fontAlgn="ctr"/>
                      <a:r>
                        <a:rPr lang="en-GB" sz="1000" u="none" strike="noStrike">
                          <a:effectLst/>
                          <a:latin typeface="Arial" panose="020B0604020202020204" pitchFamily="34" charset="0"/>
                          <a:cs typeface="Arial" panose="020B0604020202020204" pitchFamily="34" charset="0"/>
                        </a:rPr>
                        <a:t>Marketing and advertising expenses</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dirty="0">
                          <a:effectLst/>
                          <a:latin typeface="Arial" panose="020B0604020202020204" pitchFamily="34" charset="0"/>
                          <a:cs typeface="Arial" panose="020B0604020202020204" pitchFamily="34" charset="0"/>
                        </a:rPr>
                        <a:t>£5,300</a:t>
                      </a:r>
                      <a:endParaRPr lang="en-GB" sz="10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2579962702"/>
                  </a:ext>
                </a:extLst>
              </a:tr>
              <a:tr h="117786">
                <a:tc>
                  <a:txBody>
                    <a:bodyPr/>
                    <a:lstStyle/>
                    <a:p>
                      <a:pPr algn="l" fontAlgn="ctr"/>
                      <a:r>
                        <a:rPr lang="en-GB" sz="1000" u="none" strike="noStrike">
                          <a:effectLst/>
                          <a:latin typeface="Arial" panose="020B0604020202020204" pitchFamily="34" charset="0"/>
                          <a:cs typeface="Arial" panose="020B0604020202020204" pitchFamily="34" charset="0"/>
                        </a:rPr>
                        <a:t>Vehicle running costs</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2265065538"/>
                  </a:ext>
                </a:extLst>
              </a:tr>
              <a:tr h="235573">
                <a:tc>
                  <a:txBody>
                    <a:bodyPr/>
                    <a:lstStyle/>
                    <a:p>
                      <a:pPr algn="l" fontAlgn="ctr"/>
                      <a:r>
                        <a:rPr lang="en-GB" sz="1000" u="none" strike="noStrike">
                          <a:effectLst/>
                          <a:latin typeface="Arial" panose="020B0604020202020204" pitchFamily="34" charset="0"/>
                          <a:cs typeface="Arial" panose="020B0604020202020204" pitchFamily="34" charset="0"/>
                        </a:rPr>
                        <a:t>Equipment purchase or leasing</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£3,500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£51,500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dirty="0">
                          <a:effectLst/>
                          <a:latin typeface="Arial" panose="020B0604020202020204" pitchFamily="34" charset="0"/>
                          <a:cs typeface="Arial" panose="020B0604020202020204" pitchFamily="34" charset="0"/>
                        </a:rPr>
                        <a:t> </a:t>
                      </a:r>
                      <a:endParaRPr lang="en-GB" sz="10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126889614"/>
                  </a:ext>
                </a:extLst>
              </a:tr>
              <a:tr h="117786">
                <a:tc>
                  <a:txBody>
                    <a:bodyPr/>
                    <a:lstStyle/>
                    <a:p>
                      <a:pPr algn="l" fontAlgn="ctr"/>
                      <a:r>
                        <a:rPr lang="en-GB" sz="1000" u="none" strike="noStrike">
                          <a:effectLst/>
                          <a:latin typeface="Arial" panose="020B0604020202020204" pitchFamily="34" charset="0"/>
                          <a:cs typeface="Arial" panose="020B0604020202020204" pitchFamily="34" charset="0"/>
                        </a:rPr>
                        <a:t>Postage, printing, stationery</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2092289249"/>
                  </a:ext>
                </a:extLst>
              </a:tr>
              <a:tr h="117786">
                <a:tc>
                  <a:txBody>
                    <a:bodyPr/>
                    <a:lstStyle/>
                    <a:p>
                      <a:pPr algn="l" fontAlgn="ctr"/>
                      <a:r>
                        <a:rPr lang="en-GB" sz="1000" u="none" strike="noStrike">
                          <a:effectLst/>
                          <a:latin typeface="Arial" panose="020B0604020202020204" pitchFamily="34" charset="0"/>
                          <a:cs typeface="Arial" panose="020B0604020202020204" pitchFamily="34" charset="0"/>
                        </a:rPr>
                        <a:t>Transport and delivery</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£1,800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964172806"/>
                  </a:ext>
                </a:extLst>
              </a:tr>
              <a:tr h="235573">
                <a:tc>
                  <a:txBody>
                    <a:bodyPr/>
                    <a:lstStyle/>
                    <a:p>
                      <a:pPr algn="l" fontAlgn="ctr"/>
                      <a:r>
                        <a:rPr lang="en-US" sz="1000" u="none" strike="noStrike">
                          <a:effectLst/>
                          <a:latin typeface="Arial" panose="020B0604020202020204" pitchFamily="34" charset="0"/>
                          <a:cs typeface="Arial" panose="020B0604020202020204" pitchFamily="34" charset="0"/>
                        </a:rPr>
                        <a:t>Professional fees (legal, accounting etc.)</a:t>
                      </a:r>
                      <a:endParaRPr lang="en-US"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£1,200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587748187"/>
                  </a:ext>
                </a:extLst>
              </a:tr>
              <a:tr h="205244">
                <a:tc>
                  <a:txBody>
                    <a:bodyPr/>
                    <a:lstStyle/>
                    <a:p>
                      <a:pPr algn="l" fontAlgn="ctr"/>
                      <a:r>
                        <a:rPr lang="en-GB" sz="1000" u="none" strike="noStrike">
                          <a:effectLst/>
                          <a:latin typeface="Arial" panose="020B0604020202020204" pitchFamily="34" charset="0"/>
                          <a:cs typeface="Arial" panose="020B0604020202020204" pitchFamily="34" charset="0"/>
                        </a:rPr>
                        <a:t>Wages your own</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£700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£800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£900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£1,000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dirty="0">
                          <a:effectLst/>
                          <a:latin typeface="Arial" panose="020B0604020202020204" pitchFamily="34" charset="0"/>
                          <a:cs typeface="Arial" panose="020B0604020202020204" pitchFamily="34" charset="0"/>
                        </a:rPr>
                        <a:t> </a:t>
                      </a:r>
                      <a:endParaRPr lang="en-GB" sz="10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728274739"/>
                  </a:ext>
                </a:extLst>
              </a:tr>
              <a:tr h="117786">
                <a:tc>
                  <a:txBody>
                    <a:bodyPr/>
                    <a:lstStyle/>
                    <a:p>
                      <a:pPr algn="l" fontAlgn="ctr"/>
                      <a:r>
                        <a:rPr lang="en-GB" sz="1000" u="none" strike="noStrike">
                          <a:effectLst/>
                          <a:latin typeface="Arial" panose="020B0604020202020204" pitchFamily="34" charset="0"/>
                          <a:cs typeface="Arial" panose="020B0604020202020204" pitchFamily="34" charset="0"/>
                        </a:rPr>
                        <a:t>Any other</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Other expences</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£3,600</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1762215146"/>
                  </a:ext>
                </a:extLst>
              </a:tr>
              <a:tr h="235573">
                <a:tc gridSpan="2">
                  <a:txBody>
                    <a:bodyPr/>
                    <a:lstStyle/>
                    <a:p>
                      <a:pPr algn="r" fontAlgn="ctr"/>
                      <a:r>
                        <a:rPr lang="en-GB" sz="1000" u="none" strike="noStrike">
                          <a:effectLst/>
                          <a:latin typeface="Arial" panose="020B0604020202020204" pitchFamily="34" charset="0"/>
                          <a:cs typeface="Arial" panose="020B0604020202020204" pitchFamily="34" charset="0"/>
                        </a:rPr>
                        <a:t>Total cash out-flows (B)</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hMerge="1">
                  <a:txBody>
                    <a:bodyPr/>
                    <a:lstStyle/>
                    <a:p>
                      <a:endParaRPr lang="en-GB"/>
                    </a:p>
                  </a:txBody>
                  <a:tcP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£22,715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£7,715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£4,315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£4,215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£4,315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£4,415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£5,015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£5,515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£6,515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£7,015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£7,015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£7,015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£85,780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extLst>
                  <a:ext uri="{0D108BD9-81ED-4DB2-BD59-A6C34878D82A}">
                    <a16:rowId xmlns:a16="http://schemas.microsoft.com/office/drawing/2014/main" val="2307913491"/>
                  </a:ext>
                </a:extLst>
              </a:tr>
              <a:tr h="117786">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3775602483"/>
                  </a:ext>
                </a:extLst>
              </a:tr>
              <a:tr h="353359">
                <a:tc>
                  <a:txBody>
                    <a:bodyPr/>
                    <a:lstStyle/>
                    <a:p>
                      <a:pPr algn="l" fontAlgn="b"/>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fontAlgn="ctr"/>
                      <a:r>
                        <a:rPr lang="en-US" sz="1000" u="none" strike="noStrike">
                          <a:effectLst/>
                          <a:latin typeface="Arial" panose="020B0604020202020204" pitchFamily="34" charset="0"/>
                          <a:cs typeface="Arial" panose="020B0604020202020204" pitchFamily="34" charset="0"/>
                        </a:rPr>
                        <a:t>Your net cash flow (A-B)</a:t>
                      </a:r>
                      <a:endParaRPr lang="en-US" sz="1000" b="1" i="0" u="none" strike="noStrike">
                        <a:solidFill>
                          <a:srgbClr val="FFFFFF"/>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£25,000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-£20,215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-£4,715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£985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£1,185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£1,785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£2,285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£2,985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£4,485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£4,785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£5,185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£7,985</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£31,720</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2319432375"/>
                  </a:ext>
                </a:extLst>
              </a:tr>
              <a:tr h="117786">
                <a:tc>
                  <a:txBody>
                    <a:bodyPr/>
                    <a:lstStyle/>
                    <a:p>
                      <a:pPr algn="l" fontAlgn="b"/>
                      <a:r>
                        <a:rPr lang="en-GB" sz="1000" u="none" strike="noStrike" dirty="0">
                          <a:effectLst/>
                          <a:latin typeface="Arial" panose="020B0604020202020204" pitchFamily="34" charset="0"/>
                          <a:cs typeface="Arial" panose="020B0604020202020204" pitchFamily="34" charset="0"/>
                        </a:rPr>
                        <a:t> </a:t>
                      </a:r>
                      <a:endParaRPr lang="en-GB" sz="10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r" fontAlgn="ctr"/>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ctr" fontAlgn="ctr"/>
                      <a:r>
                        <a:rPr lang="en-GB" sz="1000" u="none" strike="noStrike">
                          <a:effectLst/>
                          <a:latin typeface="Arial" panose="020B0604020202020204" pitchFamily="34" charset="0"/>
                          <a:cs typeface="Arial" panose="020B0604020202020204" pitchFamily="34" charset="0"/>
                        </a:rPr>
                        <a:t> </a:t>
                      </a:r>
                      <a:endParaRPr lang="en-GB" sz="1000" b="1" i="0" u="none" strike="noStrike">
                        <a:solidFill>
                          <a:srgbClr val="000000"/>
                        </a:solidFill>
                        <a:effectLst/>
                        <a:latin typeface="Arial" panose="020B0604020202020204" pitchFamily="34" charset="0"/>
                        <a:cs typeface="Arial" panose="020B0604020202020204" pitchFamily="34" charset="0"/>
                      </a:endParaRPr>
                    </a:p>
                  </a:txBody>
                  <a:tcPr marL="0" marR="0" marT="0" marB="0" anchor="ctr"/>
                </a:tc>
                <a:tc>
                  <a:txBody>
                    <a:bodyPr/>
                    <a:lstStyle/>
                    <a:p>
                      <a:pPr algn="l" fontAlgn="b"/>
                      <a:r>
                        <a:rPr lang="en-GB" sz="1000" u="none" strike="noStrike">
                          <a:effectLst/>
                          <a:latin typeface="Arial" panose="020B0604020202020204" pitchFamily="34" charset="0"/>
                          <a:cs typeface="Arial" panose="020B0604020202020204" pitchFamily="34" charset="0"/>
                        </a:rPr>
                        <a:t> </a:t>
                      </a:r>
                      <a:endParaRPr lang="en-GB" sz="1000" b="0" i="0" u="none" strike="noStrike">
                        <a:solidFill>
                          <a:srgbClr val="000000"/>
                        </a:solidFill>
                        <a:effectLst/>
                        <a:latin typeface="Arial" panose="020B0604020202020204" pitchFamily="34" charset="0"/>
                        <a:cs typeface="Arial" panose="020B0604020202020204" pitchFamily="34" charset="0"/>
                      </a:endParaRPr>
                    </a:p>
                  </a:txBody>
                  <a:tcPr marL="0" marR="0" marT="0" marB="0" anchor="b"/>
                </a:tc>
                <a:tc>
                  <a:txBody>
                    <a:bodyPr/>
                    <a:lstStyle/>
                    <a:p>
                      <a:pPr algn="l" fontAlgn="b"/>
                      <a:r>
                        <a:rPr lang="en-GB" sz="1000" u="none" strike="noStrike" dirty="0">
                          <a:effectLst/>
                          <a:latin typeface="Arial" panose="020B0604020202020204" pitchFamily="34" charset="0"/>
                          <a:cs typeface="Arial" panose="020B0604020202020204" pitchFamily="34" charset="0"/>
                        </a:rPr>
                        <a:t> </a:t>
                      </a:r>
                      <a:endParaRPr lang="en-GB" sz="1000" b="0" i="0" u="none" strike="noStrike" dirty="0">
                        <a:solidFill>
                          <a:srgbClr val="000000"/>
                        </a:solidFill>
                        <a:effectLst/>
                        <a:latin typeface="Arial" panose="020B0604020202020204" pitchFamily="34" charset="0"/>
                        <a:cs typeface="Arial" panose="020B0604020202020204" pitchFamily="34" charset="0"/>
                      </a:endParaRPr>
                    </a:p>
                  </a:txBody>
                  <a:tcPr marL="0" marR="0" marT="0" marB="0" anchor="b"/>
                </a:tc>
                <a:extLst>
                  <a:ext uri="{0D108BD9-81ED-4DB2-BD59-A6C34878D82A}">
                    <a16:rowId xmlns:a16="http://schemas.microsoft.com/office/drawing/2014/main" val="160810846"/>
                  </a:ext>
                </a:extLst>
              </a:tr>
            </a:tbl>
          </a:graphicData>
        </a:graphic>
      </p:graphicFrame>
    </p:spTree>
    <p:extLst>
      <p:ext uri="{BB962C8B-B14F-4D97-AF65-F5344CB8AC3E}">
        <p14:creationId xmlns:p14="http://schemas.microsoft.com/office/powerpoint/2010/main" val="994495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1092D16-14DA-4606-831F-0DB3EEECB9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6" name="Freeform 6">
              <a:extLst>
                <a:ext uri="{FF2B5EF4-FFF2-40B4-BE49-F238E27FC236}">
                  <a16:creationId xmlns:a16="http://schemas.microsoft.com/office/drawing/2014/main" id="{81806E72-5EFD-4407-B492-2EBC71FF5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7" name="Freeform 7">
              <a:extLst>
                <a:ext uri="{FF2B5EF4-FFF2-40B4-BE49-F238E27FC236}">
                  <a16:creationId xmlns:a16="http://schemas.microsoft.com/office/drawing/2014/main" id="{BA81CA3B-9A2E-4F71-BF99-2C58BA76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8" name="Freeform 8">
              <a:extLst>
                <a:ext uri="{FF2B5EF4-FFF2-40B4-BE49-F238E27FC236}">
                  <a16:creationId xmlns:a16="http://schemas.microsoft.com/office/drawing/2014/main" id="{D00EF4F3-D70F-44D5-A71C-69C3FA0D2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6" name="Freeform 9">
              <a:extLst>
                <a:ext uri="{FF2B5EF4-FFF2-40B4-BE49-F238E27FC236}">
                  <a16:creationId xmlns:a16="http://schemas.microsoft.com/office/drawing/2014/main" id="{2CC930FA-FD42-4EF1-A9AB-0F9C30238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8" name="Freeform 10">
              <a:extLst>
                <a:ext uri="{FF2B5EF4-FFF2-40B4-BE49-F238E27FC236}">
                  <a16:creationId xmlns:a16="http://schemas.microsoft.com/office/drawing/2014/main" id="{F18F276C-D13F-46CF-9880-2050C2DBF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0" name="Freeform 11">
              <a:extLst>
                <a:ext uri="{FF2B5EF4-FFF2-40B4-BE49-F238E27FC236}">
                  <a16:creationId xmlns:a16="http://schemas.microsoft.com/office/drawing/2014/main" id="{EAB50995-FA10-4035-B16D-7D3989B2B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useBgFill="1">
        <p:nvSpPr>
          <p:cNvPr id="17" name="Rectangle 16">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04C61D4-E2AF-48C7-A078-0E542386FD5A}"/>
              </a:ext>
            </a:extLst>
          </p:cNvPr>
          <p:cNvSpPr>
            <a:spLocks noGrp="1"/>
          </p:cNvSpPr>
          <p:nvPr>
            <p:ph type="title"/>
          </p:nvPr>
        </p:nvSpPr>
        <p:spPr>
          <a:xfrm>
            <a:off x="535021" y="685800"/>
            <a:ext cx="2639962" cy="5105400"/>
          </a:xfrm>
        </p:spPr>
        <p:txBody>
          <a:bodyPr vert="horz" lIns="91440" tIns="45720" rIns="91440" bIns="45720" rtlCol="0" anchor="ctr">
            <a:normAutofit/>
          </a:bodyPr>
          <a:lstStyle/>
          <a:p>
            <a:pPr marL="342900" lvl="0" indent="-342900"/>
            <a:r>
              <a:rPr lang="en-US" sz="3700" b="1">
                <a:solidFill>
                  <a:srgbClr val="FFFFFF"/>
                </a:solidFill>
              </a:rPr>
              <a:t>Conclusion:</a:t>
            </a:r>
            <a:br>
              <a:rPr lang="en-US" sz="3700" b="1">
                <a:solidFill>
                  <a:srgbClr val="FFFFFF"/>
                </a:solidFill>
              </a:rPr>
            </a:br>
            <a:r>
              <a:rPr lang="en-US" sz="3700" b="1">
                <a:solidFill>
                  <a:srgbClr val="FFFFFF"/>
                </a:solidFill>
              </a:rPr>
              <a:t> </a:t>
            </a:r>
            <a:br>
              <a:rPr lang="en-US" sz="3700">
                <a:solidFill>
                  <a:srgbClr val="FFFFFF"/>
                </a:solidFill>
              </a:rPr>
            </a:br>
            <a:endParaRPr lang="en-US" sz="3700">
              <a:solidFill>
                <a:srgbClr val="FFFFFF"/>
              </a:solidFill>
            </a:endParaRPr>
          </a:p>
        </p:txBody>
      </p:sp>
      <p:grpSp>
        <p:nvGrpSpPr>
          <p:cNvPr id="21" name="Group 2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8"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9"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30"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31"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32"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33"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aphicFrame>
        <p:nvGraphicFramePr>
          <p:cNvPr id="5" name="Text Placeholder 2">
            <a:extLst>
              <a:ext uri="{FF2B5EF4-FFF2-40B4-BE49-F238E27FC236}">
                <a16:creationId xmlns:a16="http://schemas.microsoft.com/office/drawing/2014/main" id="{127DC848-9926-BED8-3996-FD3475F6C4C3}"/>
              </a:ext>
            </a:extLst>
          </p:cNvPr>
          <p:cNvGraphicFramePr/>
          <p:nvPr>
            <p:extLst>
              <p:ext uri="{D42A27DB-BD31-4B8C-83A1-F6EECF244321}">
                <p14:modId xmlns:p14="http://schemas.microsoft.com/office/powerpoint/2010/main" val="1798212220"/>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44420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83253-B984-4ABF-9866-81AFDF676544}"/>
              </a:ext>
            </a:extLst>
          </p:cNvPr>
          <p:cNvSpPr>
            <a:spLocks noGrp="1"/>
          </p:cNvSpPr>
          <p:nvPr>
            <p:ph type="title"/>
          </p:nvPr>
        </p:nvSpPr>
        <p:spPr>
          <a:xfrm>
            <a:off x="2715065" y="98474"/>
            <a:ext cx="7751298" cy="478301"/>
          </a:xfrm>
        </p:spPr>
        <p:txBody>
          <a:bodyPr>
            <a:normAutofit/>
          </a:bodyPr>
          <a:lstStyle/>
          <a:p>
            <a:r>
              <a:rPr lang="en-GB" sz="2000" b="1" dirty="0">
                <a:latin typeface="Arial" panose="020B0604020202020204" pitchFamily="34" charset="0"/>
                <a:cs typeface="Arial" panose="020B0604020202020204" pitchFamily="34" charset="0"/>
              </a:rPr>
              <a:t>	References</a:t>
            </a:r>
          </a:p>
        </p:txBody>
      </p:sp>
      <p:sp>
        <p:nvSpPr>
          <p:cNvPr id="3" name="Text Placeholder 2">
            <a:extLst>
              <a:ext uri="{FF2B5EF4-FFF2-40B4-BE49-F238E27FC236}">
                <a16:creationId xmlns:a16="http://schemas.microsoft.com/office/drawing/2014/main" id="{0CA8B1AF-6A3E-4651-AFBE-2294045D3575}"/>
              </a:ext>
            </a:extLst>
          </p:cNvPr>
          <p:cNvSpPr>
            <a:spLocks noGrp="1"/>
          </p:cNvSpPr>
          <p:nvPr>
            <p:ph type="body" idx="1"/>
          </p:nvPr>
        </p:nvSpPr>
        <p:spPr>
          <a:xfrm>
            <a:off x="1484312" y="717453"/>
            <a:ext cx="9994925" cy="5416062"/>
          </a:xfrm>
        </p:spPr>
        <p:txBody>
          <a:bodyPr>
            <a:normAutofit fontScale="62500" lnSpcReduction="20000"/>
          </a:bodyPr>
          <a:lstStyle/>
          <a:p>
            <a:pPr algn="l"/>
            <a:r>
              <a:rPr lang="en-US" sz="2200" dirty="0">
                <a:latin typeface="Arial" panose="020B0604020202020204" pitchFamily="34" charset="0"/>
                <a:cs typeface="Arial" panose="020B0604020202020204" pitchFamily="34" charset="0"/>
              </a:rPr>
              <a:t>BIBA, (. M. o. t. B. I. B. A., 2018. Prudent Plus Limited. [Online] </a:t>
            </a:r>
          </a:p>
          <a:p>
            <a:pPr algn="l"/>
            <a:r>
              <a:rPr lang="en-US" sz="2200" dirty="0">
                <a:latin typeface="Arial" panose="020B0604020202020204" pitchFamily="34" charset="0"/>
                <a:cs typeface="Arial" panose="020B0604020202020204" pitchFamily="34" charset="0"/>
              </a:rPr>
              <a:t>Available at: https://www.prudentplus.com/business-insurance/business-insurance-for-ai-and-robotics.html</a:t>
            </a:r>
          </a:p>
          <a:p>
            <a:pPr algn="l"/>
            <a:r>
              <a:rPr lang="en-US" sz="2200" dirty="0">
                <a:latin typeface="Arial" panose="020B0604020202020204" pitchFamily="34" charset="0"/>
                <a:cs typeface="Arial" panose="020B0604020202020204" pitchFamily="34" charset="0"/>
              </a:rPr>
              <a:t>Bihari, et al., 2024. Current Understanding, Motivations, and Barriers Towards Implementing Sustainable Initiatives in the Hospitality Industry in the Age of Automation and Artificial Intelligence. Bentham Science, 18(7), pp. 2 - 25.</a:t>
            </a:r>
          </a:p>
          <a:p>
            <a:pPr algn="l"/>
            <a:r>
              <a:rPr lang="en-US" sz="2200" dirty="0">
                <a:latin typeface="Arial" panose="020B0604020202020204" pitchFamily="34" charset="0"/>
                <a:cs typeface="Arial" panose="020B0604020202020204" pitchFamily="34" charset="0"/>
              </a:rPr>
              <a:t>GOV, 2021. Department for Science, Innovation and Technology and Department for Business, Energy &amp; Industrial Strategy. Robotics and autonomous systems: the economic impact across UK sectors, 2021, 8 </a:t>
            </a:r>
            <a:r>
              <a:rPr lang="en-US" sz="2200" dirty="0" err="1">
                <a:latin typeface="Arial" panose="020B0604020202020204" pitchFamily="34" charset="0"/>
                <a:cs typeface="Arial" panose="020B0604020202020204" pitchFamily="34" charset="0"/>
              </a:rPr>
              <a:t>Octomber</a:t>
            </a:r>
            <a:r>
              <a:rPr lang="en-US" sz="2200" dirty="0">
                <a:latin typeface="Arial" panose="020B0604020202020204" pitchFamily="34" charset="0"/>
                <a:cs typeface="Arial" panose="020B0604020202020204" pitchFamily="34" charset="0"/>
              </a:rPr>
              <a:t>. </a:t>
            </a:r>
          </a:p>
          <a:p>
            <a:pPr algn="l"/>
            <a:r>
              <a:rPr lang="en-US" sz="2200" dirty="0">
                <a:latin typeface="Arial" panose="020B0604020202020204" pitchFamily="34" charset="0"/>
                <a:cs typeface="Arial" panose="020B0604020202020204" pitchFamily="34" charset="0"/>
              </a:rPr>
              <a:t>Heater, B., 2013. 13 VCs talk about the state of robotics investing in 2023, </a:t>
            </a:r>
            <a:r>
              <a:rPr lang="en-US" sz="2200" dirty="0" err="1">
                <a:latin typeface="Arial" panose="020B0604020202020204" pitchFamily="34" charset="0"/>
                <a:cs typeface="Arial" panose="020B0604020202020204" pitchFamily="34" charset="0"/>
              </a:rPr>
              <a:t>s.l.</a:t>
            </a:r>
            <a:r>
              <a:rPr lang="en-US" sz="2200" dirty="0">
                <a:latin typeface="Arial" panose="020B0604020202020204" pitchFamily="34" charset="0"/>
                <a:cs typeface="Arial" panose="020B0604020202020204" pitchFamily="34" charset="0"/>
              </a:rPr>
              <a:t>: TechCrunch.</a:t>
            </a:r>
          </a:p>
          <a:p>
            <a:pPr algn="l"/>
            <a:r>
              <a:rPr lang="en-US" sz="2200" dirty="0">
                <a:latin typeface="Arial" panose="020B0604020202020204" pitchFamily="34" charset="0"/>
                <a:cs typeface="Arial" panose="020B0604020202020204" pitchFamily="34" charset="0"/>
              </a:rPr>
              <a:t>Jain, K. S. P. J., 2024. Understanding the Impact of Artificial Intelligence and Robotics in the Tourism and Hospitality Industry Through Customer Experience: A Systematic Literature Review. In: Impact of AI and Tech-Driven Solutions in Hospitality and Tourism. </a:t>
            </a:r>
            <a:r>
              <a:rPr lang="en-US" sz="2200" dirty="0" err="1">
                <a:latin typeface="Arial" panose="020B0604020202020204" pitchFamily="34" charset="0"/>
                <a:cs typeface="Arial" panose="020B0604020202020204" pitchFamily="34" charset="0"/>
              </a:rPr>
              <a:t>s.l.:https</a:t>
            </a:r>
            <a:r>
              <a:rPr lang="en-US" sz="2200" dirty="0">
                <a:latin typeface="Arial" panose="020B0604020202020204" pitchFamily="34" charset="0"/>
                <a:cs typeface="Arial" panose="020B0604020202020204" pitchFamily="34" charset="0"/>
              </a:rPr>
              <a:t>://www.igi-global.com/, p. 22.</a:t>
            </a:r>
          </a:p>
          <a:p>
            <a:pPr algn="l"/>
            <a:r>
              <a:rPr lang="en-US" sz="2200" dirty="0">
                <a:latin typeface="Arial" panose="020B0604020202020204" pitchFamily="34" charset="0"/>
                <a:cs typeface="Arial" panose="020B0604020202020204" pitchFamily="34" charset="0"/>
              </a:rPr>
              <a:t>Kavanagh, A., 2022. Mental health awareness week: one third of </a:t>
            </a:r>
            <a:r>
              <a:rPr lang="en-US" sz="2200" dirty="0" err="1">
                <a:latin typeface="Arial" panose="020B0604020202020204" pitchFamily="34" charset="0"/>
                <a:cs typeface="Arial" panose="020B0604020202020204" pitchFamily="34" charset="0"/>
              </a:rPr>
              <a:t>uk</a:t>
            </a:r>
            <a:r>
              <a:rPr lang="en-US" sz="2200" dirty="0">
                <a:latin typeface="Arial" panose="020B0604020202020204" pitchFamily="34" charset="0"/>
                <a:cs typeface="Arial" panose="020B0604020202020204" pitchFamily="34" charset="0"/>
              </a:rPr>
              <a:t> restaurant owners struggling amid staff shortages and rising costs. </a:t>
            </a:r>
            <a:r>
              <a:rPr lang="en-US" sz="2200" dirty="0" err="1">
                <a:latin typeface="Arial" panose="020B0604020202020204" pitchFamily="34" charset="0"/>
                <a:cs typeface="Arial" panose="020B0604020202020204" pitchFamily="34" charset="0"/>
              </a:rPr>
              <a:t>Flipdish</a:t>
            </a:r>
            <a:r>
              <a:rPr lang="en-US" sz="2200" dirty="0">
                <a:latin typeface="Arial" panose="020B0604020202020204" pitchFamily="34" charset="0"/>
                <a:cs typeface="Arial" panose="020B0604020202020204" pitchFamily="34" charset="0"/>
              </a:rPr>
              <a:t>.</a:t>
            </a:r>
          </a:p>
          <a:p>
            <a:pPr algn="l"/>
            <a:r>
              <a:rPr lang="en-US" sz="2200" dirty="0">
                <a:latin typeface="Arial" panose="020B0604020202020204" pitchFamily="34" charset="0"/>
                <a:cs typeface="Arial" panose="020B0604020202020204" pitchFamily="34" charset="0"/>
              </a:rPr>
              <a:t>KEENON, R. C. L., 2024. PR Newswire. [Online] </a:t>
            </a:r>
          </a:p>
          <a:p>
            <a:pPr algn="l"/>
            <a:r>
              <a:rPr lang="en-US" sz="2200" dirty="0">
                <a:latin typeface="Arial" panose="020B0604020202020204" pitchFamily="34" charset="0"/>
                <a:cs typeface="Arial" panose="020B0604020202020204" pitchFamily="34" charset="0"/>
              </a:rPr>
              <a:t>Available at: https://www.prnewswire.com/news-releases/keenons-latest-robots-officially-presented-in-us-showcasing-next-gen-service-automation-at-nra-show-2024-302151124.html</a:t>
            </a:r>
          </a:p>
          <a:p>
            <a:pPr algn="l"/>
            <a:r>
              <a:rPr lang="en-US" sz="2200" dirty="0">
                <a:latin typeface="Arial" panose="020B0604020202020204" pitchFamily="34" charset="0"/>
                <a:cs typeface="Arial" panose="020B0604020202020204" pitchFamily="34" charset="0"/>
              </a:rPr>
              <a:t>[Accessed 22 May 2024].</a:t>
            </a:r>
          </a:p>
          <a:p>
            <a:pPr algn="l"/>
            <a:r>
              <a:rPr lang="en-US" sz="2200" dirty="0">
                <a:latin typeface="Arial" panose="020B0604020202020204" pitchFamily="34" charset="0"/>
                <a:cs typeface="Arial" panose="020B0604020202020204" pitchFamily="34" charset="0"/>
              </a:rPr>
              <a:t>Khan, M. A., 2020. Technological Disruptions in Restaurant Services: Impact of Innovations and Delivery Services. Journal of Hospitality &amp; Tourism Research, 44(5).</a:t>
            </a:r>
          </a:p>
          <a:p>
            <a:pPr algn="l"/>
            <a:r>
              <a:rPr lang="en-US" sz="2200" dirty="0">
                <a:latin typeface="Arial" panose="020B0604020202020204" pitchFamily="34" charset="0"/>
                <a:cs typeface="Arial" panose="020B0604020202020204" pitchFamily="34" charset="0"/>
              </a:rPr>
              <a:t>Robotics, K., 2023. KEENON Robotics Unveils DINERBOT T10 and KLEENBOT C30 at World Robot Conference 2023 in Beijing. Beijing, PR Newswire.</a:t>
            </a:r>
          </a:p>
          <a:p>
            <a:pPr algn="l"/>
            <a:r>
              <a:rPr lang="en-US" sz="2200" dirty="0" err="1">
                <a:latin typeface="Arial" panose="020B0604020202020204" pitchFamily="34" charset="0"/>
                <a:cs typeface="Arial" panose="020B0604020202020204" pitchFamily="34" charset="0"/>
              </a:rPr>
              <a:t>Trimi</a:t>
            </a:r>
            <a:r>
              <a:rPr lang="en-US" sz="2200" dirty="0">
                <a:latin typeface="Arial" panose="020B0604020202020204" pitchFamily="34" charset="0"/>
                <a:cs typeface="Arial" panose="020B0604020202020204" pitchFamily="34" charset="0"/>
              </a:rPr>
              <a:t>, Chiang, A.-H. &amp; Silvana, 2020. Impacts of service robots on service quality. Springer Nature Link, Volume 14, p. 439–459.</a:t>
            </a:r>
          </a:p>
          <a:p>
            <a:endParaRPr lang="en-US" dirty="0"/>
          </a:p>
          <a:p>
            <a:pPr algn="l"/>
            <a:endParaRPr lang="en-GB" dirty="0"/>
          </a:p>
        </p:txBody>
      </p:sp>
    </p:spTree>
    <p:extLst>
      <p:ext uri="{BB962C8B-B14F-4D97-AF65-F5344CB8AC3E}">
        <p14:creationId xmlns:p14="http://schemas.microsoft.com/office/powerpoint/2010/main" val="37320120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11</TotalTime>
  <Words>2228</Words>
  <Application>Microsoft Office PowerPoint</Application>
  <PresentationFormat>Widescreen</PresentationFormat>
  <Paragraphs>545</Paragraphs>
  <Slides>10</Slides>
  <Notes>1</Notes>
  <HiddenSlides>1</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Arial</vt:lpstr>
      <vt:lpstr>Corbel</vt:lpstr>
      <vt:lpstr>Parallax</vt:lpstr>
      <vt:lpstr>Component 2: Practical Presentation &amp; Report</vt:lpstr>
      <vt:lpstr>Introduction “Robot Queen LTD’’ Hospitality Solutions</vt:lpstr>
      <vt:lpstr>                                  Overview of the Business Idea, Product, and Services  Business Concept: To bring innovative robotic solutions to the hospitality industry that enhance guest experience, reduce staff workload, and improve operational efficiency . Products :  DINERBOT T10: Advanced food and drink delivery robot with customizable interfaces and tray recognition for safe and efficient service.   KLEENBOT C30: Multi-functional cleaning robot designed for large areas, equipped with a 3-in-1 cleaning system . Services Offered : Delivery and tray service for hospitality venues . Floor-cleaning automation for large commercial spaces.</vt:lpstr>
      <vt:lpstr>Ownership and Legal Format</vt:lpstr>
      <vt:lpstr>Management of the Company</vt:lpstr>
      <vt:lpstr>Evaluation of the Business Idea – SWOT Analysis</vt:lpstr>
      <vt:lpstr> Visuals and Product Demonstrations    KEENON Robotics, founded in 2010 by CEO Tony Li in Shanghai, stands as a leader in commercial service robotics. The company’s dedication to indoor unmanned service robots has led it to dominate the Chinese market and become a global player (KEENON, 2024).  Presented by CTO Tang Xuanlai, the DINERBOT T10 features :  - Efficient delivery and sensor detection .   - Multi-modal interaction with voice, facial expressions, and a large display screen for easy guest communication .   - Enhanced design for stable navigation in tight spaces .  KEENON’s KLEENBOT C30 introduces advanced cleaning with four cleaning functions, covering up to 16,000 square feet per charge, and offers cloud-based management, marking KEENON’s official expansion into the cleaning robotics market.  </vt:lpstr>
      <vt:lpstr> A cash flow forecast for the first 12 months</vt:lpstr>
      <vt:lpstr>Conclusion:   </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Mariana</dc:creator>
  <cp:lastModifiedBy>Mariana</cp:lastModifiedBy>
  <cp:revision>39</cp:revision>
  <dcterms:created xsi:type="dcterms:W3CDTF">2024-11-05T18:51:03Z</dcterms:created>
  <dcterms:modified xsi:type="dcterms:W3CDTF">2024-11-06T21:36:39Z</dcterms:modified>
</cp:coreProperties>
</file>