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4"/>
  </p:notesMasterIdLst>
  <p:sldIdLst>
    <p:sldId id="402" r:id="rId2"/>
    <p:sldId id="258" r:id="rId3"/>
    <p:sldId id="344" r:id="rId4"/>
    <p:sldId id="381" r:id="rId5"/>
    <p:sldId id="382" r:id="rId6"/>
    <p:sldId id="383" r:id="rId7"/>
    <p:sldId id="384" r:id="rId8"/>
    <p:sldId id="389" r:id="rId9"/>
    <p:sldId id="390" r:id="rId10"/>
    <p:sldId id="391" r:id="rId11"/>
    <p:sldId id="392" r:id="rId12"/>
    <p:sldId id="349" r:id="rId13"/>
    <p:sldId id="397" r:id="rId14"/>
    <p:sldId id="394" r:id="rId15"/>
    <p:sldId id="395" r:id="rId16"/>
    <p:sldId id="396" r:id="rId17"/>
    <p:sldId id="348" r:id="rId18"/>
    <p:sldId id="398" r:id="rId19"/>
    <p:sldId id="399" r:id="rId20"/>
    <p:sldId id="400" r:id="rId21"/>
    <p:sldId id="286" r:id="rId22"/>
    <p:sldId id="28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6454" autoAdjust="0"/>
  </p:normalViewPr>
  <p:slideViewPr>
    <p:cSldViewPr>
      <p:cViewPr varScale="1">
        <p:scale>
          <a:sx n="99" d="100"/>
          <a:sy n="99" d="100"/>
        </p:scale>
        <p:origin x="-93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7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501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9B0B89C-274C-415D-8D7B-9BA9BD1FC57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384293-92F4-4490-B798-44F597C3930B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6FA498-9A47-4262-AA03-649E728A8176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BC3CC-C49C-4EB9-BA42-46989B750FEA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776F-BCFA-4A1C-B5BA-86E24B47BB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12CF3-C4DB-4976-9F38-D485825234F4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BA32-ECD5-4164-9A6F-D5F3D0F1D3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98435-C175-434D-9DCD-8FC404BD5C29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4643AC7-49DC-468D-AE13-663F3B066B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28670"/>
            <a:ext cx="4038600" cy="519749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28670"/>
            <a:ext cx="4038600" cy="519749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BBB6E-7255-4A99-93D0-3975AE3BB402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54201-7E70-4AA9-A360-169BBB43C1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92458-D282-454A-9911-4A8F02C95294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1130-BE21-4FD5-95DE-2C2BB2D41A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E62A7-1C01-42D4-AC16-6E43AB4323F4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4DE3D-EB0C-4AC0-B12B-FC33FC2AC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2C5C7-0B68-4F03-B4FA-D76769D294F0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156-42FE-445F-9633-BBE0B0E50A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7E12-44CC-476F-9165-D71FD9383E85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90BB0-C376-4BBF-B5B0-528FE5AABB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0429B-61E1-4747-84B2-3D533F53DBB1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0AAE7-555F-4A7F-B656-07912804D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0138-0DE3-4DBE-B927-0820E41DF5FB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5EF11-DDAD-4032-9E9D-F312A4A852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A3F04-536B-48FF-A86F-A14A9D31A547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6483-C41F-4B40-BE8C-FDA202ED8E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8229600" cy="538069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2F93DCE-5B27-4192-8E22-F48712F09BDD}" type="datetimeFigureOut">
              <a:rPr lang="en-GB" smtClean="0"/>
              <a:pPr/>
              <a:t>30/01/2013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5DC486-F461-41C5-9161-3A909042C6C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16</a:t>
            </a:r>
          </a:p>
          <a:p>
            <a:r>
              <a:rPr lang="en-GB" dirty="0" smtClean="0"/>
              <a:t>Yet More Techniques for Identifying Clusters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85720" y="285728"/>
            <a:ext cx="7272338" cy="596881"/>
          </a:xfrm>
        </p:spPr>
        <p:txBody>
          <a:bodyPr/>
          <a:lstStyle/>
          <a:p>
            <a:r>
              <a:rPr lang="en-GB" sz="3600" b="1" dirty="0" smtClean="0"/>
              <a:t>Introduction</a:t>
            </a:r>
            <a:endParaRPr lang="en-GB" sz="36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428596" y="1000108"/>
            <a:ext cx="8388350" cy="4425950"/>
          </a:xfrm>
        </p:spPr>
        <p:txBody>
          <a:bodyPr>
            <a:normAutofit/>
          </a:bodyPr>
          <a:lstStyle/>
          <a:p>
            <a:pPr marL="284163" indent="-284163"/>
            <a:r>
              <a:rPr lang="en-GB" sz="2800" dirty="0" smtClean="0">
                <a:ea typeface="SimSun" pitchFamily="2" charset="-122"/>
              </a:rPr>
              <a:t>Model-based </a:t>
            </a:r>
            <a:r>
              <a:rPr lang="en-GB" sz="2800" dirty="0">
                <a:ea typeface="SimSun" pitchFamily="2" charset="-122"/>
              </a:rPr>
              <a:t>Clustering and GMM/EM Algorithm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Subspace Clustering and Clique Algorithm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Other Issues Regarding Proximity Measures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Advanced Clustering Solutions in </a:t>
            </a:r>
            <a:r>
              <a:rPr lang="en-GB" sz="2800" dirty="0" err="1">
                <a:ea typeface="SimSun" pitchFamily="2" charset="-122"/>
              </a:rPr>
              <a:t>Weka</a:t>
            </a:r>
            <a:endParaRPr lang="en-GB" sz="2800" dirty="0">
              <a:ea typeface="SimSun" pitchFamily="2" charset="-122"/>
            </a:endParaRPr>
          </a:p>
          <a:p>
            <a:pPr marL="284163" indent="-284163"/>
            <a:r>
              <a:rPr lang="en-GB" sz="2800" dirty="0">
                <a:ea typeface="SimSun" pitchFamily="2" charset="-122"/>
              </a:rPr>
              <a:t>Clustering in Applications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Expectation Maximisation/GMM</a:t>
            </a:r>
          </a:p>
        </p:txBody>
      </p:sp>
      <p:sp>
        <p:nvSpPr>
          <p:cNvPr id="819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500034" y="928670"/>
            <a:ext cx="8229600" cy="3200400"/>
          </a:xfrm>
        </p:spPr>
        <p:txBody>
          <a:bodyPr/>
          <a:lstStyle/>
          <a:p>
            <a:pPr marL="285750" indent="-285750"/>
            <a:r>
              <a:rPr lang="en-GB" sz="2800" b="1" dirty="0"/>
              <a:t>Background of Model-based Clustering</a:t>
            </a:r>
          </a:p>
          <a:p>
            <a:pPr marL="762000" lvl="1"/>
            <a:r>
              <a:rPr lang="en-GB" sz="2400" dirty="0"/>
              <a:t>Data set as the result of a statistical process. Clustering is to find the best-fit statistical model</a:t>
            </a:r>
          </a:p>
          <a:p>
            <a:pPr marL="762000" lvl="1"/>
            <a:r>
              <a:rPr lang="en-GB" sz="2400" dirty="0"/>
              <a:t>Mixture Model Approach represents the model in terms of a collection of multivariate distributions</a:t>
            </a:r>
          </a:p>
          <a:p>
            <a:pPr marL="762000" lvl="1"/>
            <a:r>
              <a:rPr lang="en-GB" sz="2400" dirty="0"/>
              <a:t>Each distribution (represented by mean and covariance) describes a cluster of ellipsoidal shape.</a:t>
            </a:r>
          </a:p>
        </p:txBody>
      </p:sp>
      <p:graphicFrame>
        <p:nvGraphicFramePr>
          <p:cNvPr id="8194" name="Object 11"/>
          <p:cNvGraphicFramePr>
            <a:graphicFrameLocks noChangeAspect="1"/>
          </p:cNvGraphicFramePr>
          <p:nvPr/>
        </p:nvGraphicFramePr>
        <p:xfrm>
          <a:off x="1143000" y="4191000"/>
          <a:ext cx="2819400" cy="1976438"/>
        </p:xfrm>
        <a:graphic>
          <a:graphicData uri="http://schemas.openxmlformats.org/presentationml/2006/ole">
            <p:oleObj spid="_x0000_s8194" name="Photo Editor Photo" r:id="rId4" imgW="4210638" imgH="2952381" progId="">
              <p:embed/>
            </p:oleObj>
          </a:graphicData>
        </a:graphic>
      </p:graphicFrame>
      <p:graphicFrame>
        <p:nvGraphicFramePr>
          <p:cNvPr id="8195" name="Object 12"/>
          <p:cNvGraphicFramePr>
            <a:graphicFrameLocks noChangeAspect="1"/>
          </p:cNvGraphicFramePr>
          <p:nvPr/>
        </p:nvGraphicFramePr>
        <p:xfrm>
          <a:off x="5029200" y="4191000"/>
          <a:ext cx="2819400" cy="1976438"/>
        </p:xfrm>
        <a:graphic>
          <a:graphicData uri="http://schemas.openxmlformats.org/presentationml/2006/ole">
            <p:oleObj spid="_x0000_s8195" name="Photo Editor Photo" r:id="rId5" imgW="4210638" imgH="2952381" progId="">
              <p:embed/>
            </p:oleObj>
          </a:graphicData>
        </a:graphic>
      </p:graphicFrame>
      <p:sp>
        <p:nvSpPr>
          <p:cNvPr id="8200" name="Oval 13"/>
          <p:cNvSpPr>
            <a:spLocks noChangeArrowheads="1"/>
          </p:cNvSpPr>
          <p:nvPr/>
        </p:nvSpPr>
        <p:spPr bwMode="auto">
          <a:xfrm rot="-530901">
            <a:off x="5791200" y="4876800"/>
            <a:ext cx="838200" cy="6096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Oval 14"/>
          <p:cNvSpPr>
            <a:spLocks noChangeArrowheads="1"/>
          </p:cNvSpPr>
          <p:nvPr/>
        </p:nvSpPr>
        <p:spPr bwMode="auto">
          <a:xfrm>
            <a:off x="6934200" y="4724400"/>
            <a:ext cx="381000" cy="3810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Oval 15"/>
          <p:cNvSpPr>
            <a:spLocks noChangeArrowheads="1"/>
          </p:cNvSpPr>
          <p:nvPr/>
        </p:nvSpPr>
        <p:spPr bwMode="auto">
          <a:xfrm rot="1190442">
            <a:off x="7096125" y="5581650"/>
            <a:ext cx="228600" cy="1524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3" name="AutoShape 16"/>
          <p:cNvSpPr>
            <a:spLocks noChangeArrowheads="1"/>
          </p:cNvSpPr>
          <p:nvPr/>
        </p:nvSpPr>
        <p:spPr bwMode="auto">
          <a:xfrm>
            <a:off x="4343400" y="51054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8786842" cy="595295"/>
          </a:xfrm>
        </p:spPr>
        <p:txBody>
          <a:bodyPr/>
          <a:lstStyle/>
          <a:p>
            <a:r>
              <a:rPr lang="en-GB" sz="3600" b="1" dirty="0"/>
              <a:t>Expectation Maximisation/GMM</a:t>
            </a:r>
          </a:p>
        </p:txBody>
      </p:sp>
      <p:sp>
        <p:nvSpPr>
          <p:cNvPr id="27653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14282" y="928670"/>
            <a:ext cx="8534400" cy="533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Algorithm Illustration:</a:t>
            </a:r>
          </a:p>
        </p:txBody>
      </p:sp>
      <p:sp>
        <p:nvSpPr>
          <p:cNvPr id="27651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2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3824288" y="31670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3400425" y="3190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27656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68413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97300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61100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9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68413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0" name="Picture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97300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1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61100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2" name="Text Box 18"/>
          <p:cNvSpPr txBox="1">
            <a:spLocks noChangeArrowheads="1"/>
          </p:cNvSpPr>
          <p:nvPr/>
        </p:nvSpPr>
        <p:spPr bwMode="auto">
          <a:xfrm>
            <a:off x="642910" y="6357958"/>
            <a:ext cx="8001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000" b="1" dirty="0"/>
              <a:t>Adapted from Source: http://www.slideshare.net/butest/lecture-18-gaussian-mixture-models-and-expectation-maximization</a:t>
            </a:r>
          </a:p>
        </p:txBody>
      </p:sp>
      <p:sp>
        <p:nvSpPr>
          <p:cNvPr id="27664" name="Text Box 20"/>
          <p:cNvSpPr txBox="1">
            <a:spLocks noChangeArrowheads="1"/>
          </p:cNvSpPr>
          <p:nvPr/>
        </p:nvSpPr>
        <p:spPr bwMode="auto">
          <a:xfrm>
            <a:off x="1676400" y="3406766"/>
            <a:ext cx="1196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>
                <a:latin typeface="Arial Narrow" pitchFamily="34" charset="0"/>
              </a:rPr>
              <a:t>Initialisation</a:t>
            </a:r>
          </a:p>
        </p:txBody>
      </p:sp>
      <p:sp>
        <p:nvSpPr>
          <p:cNvPr id="27665" name="Text Box 21"/>
          <p:cNvSpPr txBox="1">
            <a:spLocks noChangeArrowheads="1"/>
          </p:cNvSpPr>
          <p:nvPr/>
        </p:nvSpPr>
        <p:spPr bwMode="auto">
          <a:xfrm>
            <a:off x="4214810" y="3386126"/>
            <a:ext cx="1196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Expectation</a:t>
            </a:r>
          </a:p>
        </p:txBody>
      </p:sp>
      <p:sp>
        <p:nvSpPr>
          <p:cNvPr id="27666" name="Text Box 22"/>
          <p:cNvSpPr txBox="1">
            <a:spLocks noChangeArrowheads="1"/>
          </p:cNvSpPr>
          <p:nvPr/>
        </p:nvSpPr>
        <p:spPr bwMode="auto">
          <a:xfrm>
            <a:off x="6629400" y="3406766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Re-estimates</a:t>
            </a:r>
          </a:p>
        </p:txBody>
      </p:sp>
      <p:sp>
        <p:nvSpPr>
          <p:cNvPr id="27667" name="Text Box 23"/>
          <p:cNvSpPr txBox="1">
            <a:spLocks noChangeArrowheads="1"/>
          </p:cNvSpPr>
          <p:nvPr/>
        </p:nvSpPr>
        <p:spPr bwMode="auto">
          <a:xfrm>
            <a:off x="1676400" y="5878532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Expectation</a:t>
            </a:r>
          </a:p>
        </p:txBody>
      </p:sp>
      <p:sp>
        <p:nvSpPr>
          <p:cNvPr id="27668" name="Text Box 24"/>
          <p:cNvSpPr txBox="1">
            <a:spLocks noChangeArrowheads="1"/>
          </p:cNvSpPr>
          <p:nvPr/>
        </p:nvSpPr>
        <p:spPr bwMode="auto">
          <a:xfrm>
            <a:off x="4114800" y="5878532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Re-estimates</a:t>
            </a:r>
          </a:p>
        </p:txBody>
      </p:sp>
      <p:sp>
        <p:nvSpPr>
          <p:cNvPr id="27669" name="Text Box 25"/>
          <p:cNvSpPr txBox="1">
            <a:spLocks noChangeArrowheads="1"/>
          </p:cNvSpPr>
          <p:nvPr/>
        </p:nvSpPr>
        <p:spPr bwMode="auto">
          <a:xfrm>
            <a:off x="6781800" y="5878532"/>
            <a:ext cx="990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Converge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11270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534400" cy="2438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Background of Subspace Clustering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Clusters may exist in a subspace of a high dimensional space even though no clusters exist in the original space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Either feature selection or dimension reduction methods work well.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1266" name="Object 13"/>
          <p:cNvGraphicFramePr>
            <a:graphicFrameLocks noChangeAspect="1"/>
          </p:cNvGraphicFramePr>
          <p:nvPr/>
        </p:nvGraphicFramePr>
        <p:xfrm>
          <a:off x="2133600" y="3581400"/>
          <a:ext cx="5153025" cy="2200275"/>
        </p:xfrm>
        <a:graphic>
          <a:graphicData uri="http://schemas.openxmlformats.org/presentationml/2006/ole">
            <p:oleObj spid="_x0000_s11266" name="Photo Editor Photo" r:id="rId4" imgW="5152381" imgH="2200582" progId="">
              <p:embed/>
            </p:oleObj>
          </a:graphicData>
        </a:graphic>
      </p:graphicFrame>
      <p:sp>
        <p:nvSpPr>
          <p:cNvPr id="11271" name="AutoShape 14"/>
          <p:cNvSpPr>
            <a:spLocks noChangeArrowheads="1"/>
          </p:cNvSpPr>
          <p:nvPr/>
        </p:nvSpPr>
        <p:spPr bwMode="auto">
          <a:xfrm>
            <a:off x="4724400" y="3914775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AutoShape 15"/>
          <p:cNvSpPr>
            <a:spLocks noChangeArrowheads="1"/>
          </p:cNvSpPr>
          <p:nvPr/>
        </p:nvSpPr>
        <p:spPr bwMode="auto">
          <a:xfrm>
            <a:off x="4724400" y="44958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AutoShape 16"/>
          <p:cNvSpPr>
            <a:spLocks noChangeArrowheads="1"/>
          </p:cNvSpPr>
          <p:nvPr/>
        </p:nvSpPr>
        <p:spPr bwMode="auto">
          <a:xfrm>
            <a:off x="4724400" y="50292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AutoShape 17"/>
          <p:cNvSpPr>
            <a:spLocks noChangeArrowheads="1"/>
          </p:cNvSpPr>
          <p:nvPr/>
        </p:nvSpPr>
        <p:spPr bwMode="auto">
          <a:xfrm>
            <a:off x="4724400" y="54864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AutoShape 18"/>
          <p:cNvSpPr>
            <a:spLocks noChangeArrowheads="1"/>
          </p:cNvSpPr>
          <p:nvPr/>
        </p:nvSpPr>
        <p:spPr bwMode="auto">
          <a:xfrm>
            <a:off x="54102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AutoShape 19"/>
          <p:cNvSpPr>
            <a:spLocks noChangeArrowheads="1"/>
          </p:cNvSpPr>
          <p:nvPr/>
        </p:nvSpPr>
        <p:spPr bwMode="auto">
          <a:xfrm>
            <a:off x="60960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AutoShape 20"/>
          <p:cNvSpPr>
            <a:spLocks noChangeArrowheads="1"/>
          </p:cNvSpPr>
          <p:nvPr/>
        </p:nvSpPr>
        <p:spPr bwMode="auto">
          <a:xfrm>
            <a:off x="67818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20" y="285728"/>
            <a:ext cx="7272338" cy="595295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28677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71546"/>
            <a:ext cx="8686800" cy="48006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Problem of Subspace Clustering</a:t>
            </a:r>
          </a:p>
          <a:p>
            <a:pPr marL="762000" lvl="1">
              <a:lnSpc>
                <a:spcPct val="90000"/>
              </a:lnSpc>
              <a:spcAft>
                <a:spcPct val="15000"/>
              </a:spcAft>
            </a:pPr>
            <a:r>
              <a:rPr lang="en-GB" sz="2400" dirty="0"/>
              <a:t>A dimension can be divided into a number of non-overlapping intervals.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Unit: intersection of one interval from each dimension</a:t>
            </a:r>
          </a:p>
          <a:p>
            <a:pPr marL="762000" lvl="1">
              <a:lnSpc>
                <a:spcPct val="90000"/>
              </a:lnSpc>
              <a:spcAft>
                <a:spcPct val="15000"/>
              </a:spcAft>
            </a:pPr>
            <a:r>
              <a:rPr lang="en-GB" sz="2400" dirty="0"/>
              <a:t>Global user-defined parameters:</a:t>
            </a:r>
          </a:p>
          <a:p>
            <a:pPr marL="1238250" lvl="2" indent="-285750">
              <a:lnSpc>
                <a:spcPct val="90000"/>
              </a:lnSpc>
              <a:spcBef>
                <a:spcPct val="10000"/>
              </a:spcBef>
            </a:pPr>
            <a:r>
              <a:rPr lang="en-GB" sz="2000" dirty="0">
                <a:sym typeface="Symbol" pitchFamily="18" charset="2"/>
              </a:rPr>
              <a:t>: the number of intervals along a dimension</a:t>
            </a:r>
            <a:endParaRPr lang="en-GB" sz="2000" dirty="0"/>
          </a:p>
          <a:p>
            <a:pPr marL="1238250" lvl="2" indent="-285750">
              <a:lnSpc>
                <a:spcPct val="90000"/>
              </a:lnSpc>
            </a:pPr>
            <a:r>
              <a:rPr lang="en-GB" sz="2000" dirty="0">
                <a:sym typeface="Symbol" pitchFamily="18" charset="2"/>
              </a:rPr>
              <a:t>: the minimum number of data points within a unit</a:t>
            </a:r>
            <a:endParaRPr lang="en-GB" sz="2000" dirty="0"/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Dense unit: the number of points in the unit </a:t>
            </a:r>
            <a:r>
              <a:rPr lang="en-GB" sz="2400" dirty="0">
                <a:sym typeface="Symbol" pitchFamily="18" charset="2"/>
              </a:rPr>
              <a:t> </a:t>
            </a:r>
            <a:endParaRPr lang="en-GB" sz="2400" dirty="0"/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Connected units 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Problem of subspace clustering: given </a:t>
            </a:r>
            <a:r>
              <a:rPr lang="en-GB" sz="2400" dirty="0">
                <a:sym typeface="Symbol" pitchFamily="18" charset="2"/>
              </a:rPr>
              <a:t> and , discover unions of maximal connected dense units (regions) as clusters in all subspaces.</a:t>
            </a:r>
          </a:p>
        </p:txBody>
      </p:sp>
      <p:sp>
        <p:nvSpPr>
          <p:cNvPr id="2867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8676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1229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219200"/>
            <a:ext cx="8686800" cy="609600"/>
          </a:xfrm>
        </p:spPr>
        <p:txBody>
          <a:bodyPr/>
          <a:lstStyle/>
          <a:p>
            <a:pPr marL="285750" indent="-285750"/>
            <a:r>
              <a:rPr lang="en-GB" sz="2800" b="1"/>
              <a:t>Problem of Subspace Clustering (illustrated)</a:t>
            </a:r>
            <a:endParaRPr lang="en-GB" sz="2800"/>
          </a:p>
        </p:txBody>
      </p:sp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9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2290" name="Object 6"/>
          <p:cNvGraphicFramePr>
            <a:graphicFrameLocks noChangeAspect="1"/>
          </p:cNvGraphicFramePr>
          <p:nvPr/>
        </p:nvGraphicFramePr>
        <p:xfrm>
          <a:off x="990600" y="2057400"/>
          <a:ext cx="3009900" cy="2828925"/>
        </p:xfrm>
        <a:graphic>
          <a:graphicData uri="http://schemas.openxmlformats.org/presentationml/2006/ole">
            <p:oleObj spid="_x0000_s12290" name="Photo Editor Photo" r:id="rId4" imgW="3010320" imgH="2828571" progId="">
              <p:embed/>
            </p:oleObj>
          </a:graphicData>
        </a:graphic>
      </p:graphicFrame>
      <p:sp>
        <p:nvSpPr>
          <p:cNvPr id="12296" name="AutoShape 7"/>
          <p:cNvSpPr>
            <a:spLocks noChangeArrowheads="1"/>
          </p:cNvSpPr>
          <p:nvPr/>
        </p:nvSpPr>
        <p:spPr bwMode="auto">
          <a:xfrm>
            <a:off x="228600" y="5257800"/>
            <a:ext cx="1447800" cy="457200"/>
          </a:xfrm>
          <a:prstGeom prst="wedgeRectCallout">
            <a:avLst>
              <a:gd name="adj1" fmla="val 67764"/>
              <a:gd name="adj2" fmla="val -29791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w: ([a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,a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), [b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,b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))</a:t>
            </a:r>
          </a:p>
        </p:txBody>
      </p:sp>
      <p:sp>
        <p:nvSpPr>
          <p:cNvPr id="12297" name="AutoShape 9"/>
          <p:cNvSpPr>
            <a:spLocks noChangeArrowheads="1"/>
          </p:cNvSpPr>
          <p:nvPr/>
        </p:nvSpPr>
        <p:spPr bwMode="auto">
          <a:xfrm>
            <a:off x="2438400" y="5181600"/>
            <a:ext cx="1371600" cy="533400"/>
          </a:xfrm>
          <a:prstGeom prst="wedgeRectCallout">
            <a:avLst>
              <a:gd name="adj1" fmla="val -70833"/>
              <a:gd name="adj2" fmla="val -234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Connected Units M, W, Z </a:t>
            </a:r>
          </a:p>
        </p:txBody>
      </p:sp>
      <p:sp>
        <p:nvSpPr>
          <p:cNvPr id="12298" name="AutoShape 10"/>
          <p:cNvSpPr>
            <a:spLocks noChangeArrowheads="1"/>
          </p:cNvSpPr>
          <p:nvPr/>
        </p:nvSpPr>
        <p:spPr bwMode="auto">
          <a:xfrm>
            <a:off x="3200400" y="1981200"/>
            <a:ext cx="1371600" cy="762000"/>
          </a:xfrm>
          <a:prstGeom prst="wedgeRectCallout">
            <a:avLst>
              <a:gd name="adj1" fmla="val -73611"/>
              <a:gd name="adj2" fmla="val 5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Maximal regions C and D form a cluster</a:t>
            </a:r>
          </a:p>
        </p:txBody>
      </p:sp>
      <p:graphicFrame>
        <p:nvGraphicFramePr>
          <p:cNvPr id="12291" name="Object 11"/>
          <p:cNvGraphicFramePr>
            <a:graphicFrameLocks noChangeAspect="1"/>
          </p:cNvGraphicFramePr>
          <p:nvPr/>
        </p:nvGraphicFramePr>
        <p:xfrm>
          <a:off x="5076825" y="2962275"/>
          <a:ext cx="3686175" cy="2828925"/>
        </p:xfrm>
        <a:graphic>
          <a:graphicData uri="http://schemas.openxmlformats.org/presentationml/2006/ole">
            <p:oleObj spid="_x0000_s12291" name="Photo Editor Photo" r:id="rId5" imgW="3685714" imgH="2828571" progId="">
              <p:embed/>
            </p:oleObj>
          </a:graphicData>
        </a:graphic>
      </p:graphicFrame>
      <p:sp>
        <p:nvSpPr>
          <p:cNvPr id="12299" name="Oval 12"/>
          <p:cNvSpPr>
            <a:spLocks noChangeArrowheads="1"/>
          </p:cNvSpPr>
          <p:nvPr/>
        </p:nvSpPr>
        <p:spPr bwMode="auto">
          <a:xfrm>
            <a:off x="8210550" y="3495675"/>
            <a:ext cx="304800" cy="762000"/>
          </a:xfrm>
          <a:prstGeom prst="ellips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0" name="Oval 13"/>
          <p:cNvSpPr>
            <a:spLocks noChangeArrowheads="1"/>
          </p:cNvSpPr>
          <p:nvPr/>
        </p:nvSpPr>
        <p:spPr bwMode="auto">
          <a:xfrm>
            <a:off x="8248650" y="4505325"/>
            <a:ext cx="228600" cy="381000"/>
          </a:xfrm>
          <a:prstGeom prst="ellips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Text Box 15"/>
          <p:cNvSpPr txBox="1">
            <a:spLocks noChangeArrowheads="1"/>
          </p:cNvSpPr>
          <p:nvPr/>
        </p:nvSpPr>
        <p:spPr bwMode="auto">
          <a:xfrm>
            <a:off x="6400800" y="2590800"/>
            <a:ext cx="1355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ym typeface="Symbol" pitchFamily="18" charset="2"/>
              </a:rPr>
              <a:t> </a:t>
            </a:r>
            <a:r>
              <a:rPr lang="en-GB"/>
              <a:t>= 9, </a:t>
            </a:r>
            <a:r>
              <a:rPr lang="en-GB">
                <a:sym typeface="Symbol" pitchFamily="18" charset="2"/>
              </a:rPr>
              <a:t> </a:t>
            </a:r>
            <a:r>
              <a:rPr lang="en-GB"/>
              <a:t>= 3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85728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3797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4138613"/>
          </a:xfrm>
        </p:spPr>
        <p:txBody>
          <a:bodyPr/>
          <a:lstStyle/>
          <a:p>
            <a:pPr marL="285750" indent="-285750"/>
            <a:r>
              <a:rPr lang="en-GB" sz="2800" b="1" dirty="0"/>
              <a:t>Problems of </a:t>
            </a:r>
            <a:r>
              <a:rPr lang="en-GB" sz="2800" b="1" dirty="0" err="1"/>
              <a:t>Pairwise</a:t>
            </a:r>
            <a:r>
              <a:rPr lang="en-GB" sz="2800" b="1" dirty="0"/>
              <a:t> Proximity Measures </a:t>
            </a:r>
          </a:p>
          <a:p>
            <a:pPr marL="628650" lvl="1" indent="-266700">
              <a:spcAft>
                <a:spcPts val="600"/>
              </a:spcAft>
            </a:pPr>
            <a:r>
              <a:rPr lang="en-GB" sz="2400" dirty="0"/>
              <a:t>Measurement may not be effective in</a:t>
            </a:r>
          </a:p>
          <a:p>
            <a:pPr marL="895350" lvl="2" indent="-180975"/>
            <a:r>
              <a:rPr lang="en-GB" sz="2000" dirty="0"/>
              <a:t>Data are more scattered in high dimensionality spaces</a:t>
            </a:r>
          </a:p>
          <a:p>
            <a:pPr marL="895350" lvl="2" indent="-180975"/>
            <a:r>
              <a:rPr lang="en-GB" sz="2000" dirty="0"/>
              <a:t>Data densities may be of different degrees</a:t>
            </a:r>
          </a:p>
          <a:p>
            <a:pPr marL="895350" lvl="2" indent="-180975"/>
            <a:r>
              <a:rPr lang="en-GB" sz="2000" dirty="0"/>
              <a:t>Certain types of data such as time-series </a:t>
            </a:r>
          </a:p>
        </p:txBody>
      </p:sp>
      <p:sp>
        <p:nvSpPr>
          <p:cNvPr id="3379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3796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pSp>
        <p:nvGrpSpPr>
          <p:cNvPr id="33798" name="Group 97"/>
          <p:cNvGrpSpPr>
            <a:grpSpLocks/>
          </p:cNvGrpSpPr>
          <p:nvPr/>
        </p:nvGrpSpPr>
        <p:grpSpPr bwMode="auto">
          <a:xfrm>
            <a:off x="285750" y="3662363"/>
            <a:ext cx="1785938" cy="2065337"/>
            <a:chOff x="357158" y="3804826"/>
            <a:chExt cx="1785950" cy="2066337"/>
          </a:xfrm>
        </p:grpSpPr>
        <p:grpSp>
          <p:nvGrpSpPr>
            <p:cNvPr id="33871" name="Group 94"/>
            <p:cNvGrpSpPr>
              <a:grpSpLocks/>
            </p:cNvGrpSpPr>
            <p:nvPr/>
          </p:nvGrpSpPr>
          <p:grpSpPr bwMode="auto">
            <a:xfrm>
              <a:off x="500034" y="3804826"/>
              <a:ext cx="1428760" cy="1285884"/>
              <a:chOff x="928662" y="3714752"/>
              <a:chExt cx="1647828" cy="1500198"/>
            </a:xfrm>
          </p:grpSpPr>
          <p:sp>
            <p:nvSpPr>
              <p:cNvPr id="6" name="Oval 5"/>
              <p:cNvSpPr/>
              <p:nvPr/>
            </p:nvSpPr>
            <p:spPr>
              <a:xfrm>
                <a:off x="1071474" y="4142790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1437658" y="3714752"/>
                <a:ext cx="71406" cy="7226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1285692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571315" y="4142790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714127" y="4572681"/>
                <a:ext cx="71405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928344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2201152" y="4357735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928662" y="4572681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2505085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2499591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2071156" y="4930307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1499909" y="5143399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cxnSp>
            <p:nvCxnSpPr>
              <p:cNvPr id="19" name="Straight Arrow Connector 18"/>
              <p:cNvCxnSpPr>
                <a:stCxn id="9" idx="7"/>
                <a:endCxn id="11" idx="3"/>
              </p:cNvCxnSpPr>
              <p:nvPr/>
            </p:nvCxnSpPr>
            <p:spPr>
              <a:xfrm rot="5400000" flipH="1" flipV="1">
                <a:off x="1704001" y="3918579"/>
                <a:ext cx="163062" cy="307595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/>
              <p:cNvCxnSpPr/>
              <p:nvPr/>
            </p:nvCxnSpPr>
            <p:spPr>
              <a:xfrm rot="16200000" flipH="1">
                <a:off x="1482086" y="4322463"/>
                <a:ext cx="379860" cy="142812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887" name="TextBox 24"/>
              <p:cNvSpPr txBox="1">
                <a:spLocks noChangeArrowheads="1"/>
              </p:cNvSpPr>
              <p:nvPr/>
            </p:nvSpPr>
            <p:spPr bwMode="auto">
              <a:xfrm>
                <a:off x="1928794" y="3723505"/>
                <a:ext cx="27924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88" name="TextBox 25"/>
              <p:cNvSpPr txBox="1">
                <a:spLocks noChangeArrowheads="1"/>
              </p:cNvSpPr>
              <p:nvPr/>
            </p:nvSpPr>
            <p:spPr bwMode="auto">
              <a:xfrm>
                <a:off x="1285852" y="4009257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33889" name="TextBox 26"/>
              <p:cNvSpPr txBox="1">
                <a:spLocks noChangeArrowheads="1"/>
              </p:cNvSpPr>
              <p:nvPr/>
            </p:nvSpPr>
            <p:spPr bwMode="auto">
              <a:xfrm>
                <a:off x="1704958" y="4580761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c</a:t>
                </a:r>
              </a:p>
            </p:txBody>
          </p:sp>
        </p:grpSp>
        <p:sp>
          <p:nvSpPr>
            <p:cNvPr id="33872" name="TextBox 27"/>
            <p:cNvSpPr txBox="1">
              <a:spLocks noChangeArrowheads="1"/>
            </p:cNvSpPr>
            <p:nvPr/>
          </p:nvSpPr>
          <p:spPr bwMode="auto">
            <a:xfrm>
              <a:off x="357158" y="5286388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Is b really that closer to a than c?</a:t>
              </a:r>
            </a:p>
          </p:txBody>
        </p:sp>
      </p:grpSp>
      <p:grpSp>
        <p:nvGrpSpPr>
          <p:cNvPr id="33799" name="Group 98"/>
          <p:cNvGrpSpPr>
            <a:grpSpLocks/>
          </p:cNvGrpSpPr>
          <p:nvPr/>
        </p:nvGrpSpPr>
        <p:grpSpPr bwMode="auto">
          <a:xfrm>
            <a:off x="2286000" y="3643313"/>
            <a:ext cx="1928813" cy="2122487"/>
            <a:chOff x="2357422" y="3819365"/>
            <a:chExt cx="1928826" cy="2123236"/>
          </a:xfrm>
        </p:grpSpPr>
        <p:sp>
          <p:nvSpPr>
            <p:cNvPr id="33847" name="TextBox 45"/>
            <p:cNvSpPr txBox="1">
              <a:spLocks noChangeArrowheads="1"/>
            </p:cNvSpPr>
            <p:nvPr/>
          </p:nvSpPr>
          <p:spPr bwMode="auto">
            <a:xfrm>
              <a:off x="2357422" y="5357826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b belong to cluster A or B?</a:t>
              </a:r>
            </a:p>
          </p:txBody>
        </p:sp>
        <p:grpSp>
          <p:nvGrpSpPr>
            <p:cNvPr id="33848" name="Group 95"/>
            <p:cNvGrpSpPr>
              <a:grpSpLocks/>
            </p:cNvGrpSpPr>
            <p:nvPr/>
          </p:nvGrpSpPr>
          <p:grpSpPr bwMode="auto">
            <a:xfrm>
              <a:off x="2357422" y="3819365"/>
              <a:ext cx="1928826" cy="1252709"/>
              <a:chOff x="3571868" y="3747927"/>
              <a:chExt cx="2189530" cy="142876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152138" y="4390917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4746825" y="3885581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>
                <a:off x="4418846" y="4124665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>
                <a:off x="4644107" y="4463366"/>
                <a:ext cx="70281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>
                <a:off x="4644107" y="4820181"/>
                <a:ext cx="70281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4" name="Oval 33"/>
              <p:cNvSpPr/>
              <p:nvPr/>
            </p:nvSpPr>
            <p:spPr>
              <a:xfrm>
                <a:off x="4928836" y="4247829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5" name="Oval 34"/>
              <p:cNvSpPr/>
              <p:nvPr/>
            </p:nvSpPr>
            <p:spPr>
              <a:xfrm>
                <a:off x="4928836" y="4668037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>
                <a:off x="4071045" y="482018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7" name="Oval 36"/>
              <p:cNvSpPr/>
              <p:nvPr/>
            </p:nvSpPr>
            <p:spPr>
              <a:xfrm>
                <a:off x="5258617" y="4796635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8" name="Oval 37"/>
              <p:cNvSpPr/>
              <p:nvPr/>
            </p:nvSpPr>
            <p:spPr>
              <a:xfrm>
                <a:off x="5114450" y="4724185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>
                <a:off x="5044169" y="4867274"/>
                <a:ext cx="70281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0" name="Oval 39"/>
              <p:cNvSpPr/>
              <p:nvPr/>
            </p:nvSpPr>
            <p:spPr>
              <a:xfrm>
                <a:off x="5166711" y="484916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61" name="TextBox 42"/>
              <p:cNvSpPr txBox="1">
                <a:spLocks noChangeArrowheads="1"/>
              </p:cNvSpPr>
              <p:nvPr/>
            </p:nvSpPr>
            <p:spPr bwMode="auto">
              <a:xfrm>
                <a:off x="4848227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62" name="TextBox 43"/>
              <p:cNvSpPr txBox="1">
                <a:spLocks noChangeArrowheads="1"/>
              </p:cNvSpPr>
              <p:nvPr/>
            </p:nvSpPr>
            <p:spPr bwMode="auto">
              <a:xfrm>
                <a:off x="3571868" y="3819365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A</a:t>
                </a:r>
              </a:p>
            </p:txBody>
          </p:sp>
          <p:sp>
            <p:nvSpPr>
              <p:cNvPr id="33863" name="TextBox 44"/>
              <p:cNvSpPr txBox="1">
                <a:spLocks noChangeArrowheads="1"/>
              </p:cNvSpPr>
              <p:nvPr/>
            </p:nvSpPr>
            <p:spPr bwMode="auto">
              <a:xfrm>
                <a:off x="5429256" y="4676621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B</a:t>
                </a:r>
              </a:p>
            </p:txBody>
          </p:sp>
          <p:sp>
            <p:nvSpPr>
              <p:cNvPr id="47" name="Oval 46"/>
              <p:cNvSpPr/>
              <p:nvPr/>
            </p:nvSpPr>
            <p:spPr>
              <a:xfrm>
                <a:off x="5215367" y="4677093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8" name="Oval 47"/>
              <p:cNvSpPr/>
              <p:nvPr/>
            </p:nvSpPr>
            <p:spPr>
              <a:xfrm>
                <a:off x="5125263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258617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3786316" y="3747927"/>
                <a:ext cx="1284884" cy="135843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1" name="Oval 50"/>
              <p:cNvSpPr/>
              <p:nvPr/>
            </p:nvSpPr>
            <p:spPr>
              <a:xfrm>
                <a:off x="4071045" y="4034103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2" name="Oval 51"/>
              <p:cNvSpPr/>
              <p:nvPr/>
            </p:nvSpPr>
            <p:spPr>
              <a:xfrm rot="737658">
                <a:off x="5018940" y="4534005"/>
                <a:ext cx="428895" cy="64299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6" name="Oval 55"/>
              <p:cNvSpPr/>
              <p:nvPr/>
            </p:nvSpPr>
            <p:spPr>
              <a:xfrm>
                <a:off x="4357576" y="4677093"/>
                <a:ext cx="72083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</p:grpSp>
      <p:grpSp>
        <p:nvGrpSpPr>
          <p:cNvPr id="33800" name="Group 99"/>
          <p:cNvGrpSpPr>
            <a:grpSpLocks/>
          </p:cNvGrpSpPr>
          <p:nvPr/>
        </p:nvGrpSpPr>
        <p:grpSpPr bwMode="auto">
          <a:xfrm>
            <a:off x="4429125" y="3748088"/>
            <a:ext cx="2286000" cy="2051050"/>
            <a:chOff x="4500562" y="3890803"/>
            <a:chExt cx="2286016" cy="2051798"/>
          </a:xfrm>
        </p:grpSpPr>
        <p:grpSp>
          <p:nvGrpSpPr>
            <p:cNvPr id="33819" name="Group 96"/>
            <p:cNvGrpSpPr>
              <a:grpSpLocks/>
            </p:cNvGrpSpPr>
            <p:nvPr/>
          </p:nvGrpSpPr>
          <p:grpSpPr bwMode="auto">
            <a:xfrm>
              <a:off x="4500562" y="3890803"/>
              <a:ext cx="2143140" cy="1109833"/>
              <a:chOff x="6143636" y="3747927"/>
              <a:chExt cx="2714644" cy="1395585"/>
            </a:xfrm>
          </p:grpSpPr>
          <p:sp>
            <p:nvSpPr>
              <p:cNvPr id="57" name="Oval 56"/>
              <p:cNvSpPr/>
              <p:nvPr/>
            </p:nvSpPr>
            <p:spPr>
              <a:xfrm>
                <a:off x="6509610" y="4390950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8" name="Oval 57"/>
              <p:cNvSpPr/>
              <p:nvPr/>
            </p:nvSpPr>
            <p:spPr>
              <a:xfrm>
                <a:off x="7072648" y="4001541"/>
                <a:ext cx="70380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9" name="Oval 58"/>
              <p:cNvSpPr/>
              <p:nvPr/>
            </p:nvSpPr>
            <p:spPr>
              <a:xfrm>
                <a:off x="6777054" y="412335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0" name="Oval 59"/>
              <p:cNvSpPr/>
              <p:nvPr/>
            </p:nvSpPr>
            <p:spPr>
              <a:xfrm>
                <a:off x="7000257" y="4462841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1" name="Oval 60"/>
              <p:cNvSpPr/>
              <p:nvPr/>
            </p:nvSpPr>
            <p:spPr>
              <a:xfrm>
                <a:off x="7000257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2" name="Oval 61"/>
              <p:cNvSpPr/>
              <p:nvPr/>
            </p:nvSpPr>
            <p:spPr>
              <a:xfrm>
                <a:off x="7285797" y="4247169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3" name="Oval 62"/>
              <p:cNvSpPr/>
              <p:nvPr/>
            </p:nvSpPr>
            <p:spPr>
              <a:xfrm>
                <a:off x="7285797" y="4666532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4" name="Oval 63"/>
              <p:cNvSpPr/>
              <p:nvPr/>
            </p:nvSpPr>
            <p:spPr>
              <a:xfrm>
                <a:off x="6429176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29" name="TextBox 68"/>
              <p:cNvSpPr txBox="1">
                <a:spLocks noChangeArrowheads="1"/>
              </p:cNvSpPr>
              <p:nvPr/>
            </p:nvSpPr>
            <p:spPr bwMode="auto">
              <a:xfrm>
                <a:off x="7205681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75" name="Oval 74"/>
              <p:cNvSpPr/>
              <p:nvPr/>
            </p:nvSpPr>
            <p:spPr>
              <a:xfrm>
                <a:off x="6143636" y="3747927"/>
                <a:ext cx="1284932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6" name="Oval 75"/>
              <p:cNvSpPr/>
              <p:nvPr/>
            </p:nvSpPr>
            <p:spPr>
              <a:xfrm>
                <a:off x="6429176" y="4033493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8" name="Oval 77"/>
              <p:cNvSpPr/>
              <p:nvPr/>
            </p:nvSpPr>
            <p:spPr>
              <a:xfrm>
                <a:off x="6714717" y="4676516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9" name="Oval 78"/>
              <p:cNvSpPr/>
              <p:nvPr/>
            </p:nvSpPr>
            <p:spPr>
              <a:xfrm>
                <a:off x="6216027" y="4572674"/>
                <a:ext cx="70380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0" name="Oval 79"/>
              <p:cNvSpPr/>
              <p:nvPr/>
            </p:nvSpPr>
            <p:spPr>
              <a:xfrm>
                <a:off x="7939323" y="4428892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1" name="Oval 80"/>
              <p:cNvSpPr/>
              <p:nvPr/>
            </p:nvSpPr>
            <p:spPr>
              <a:xfrm>
                <a:off x="8500349" y="4039484"/>
                <a:ext cx="72391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2" name="Oval 81"/>
              <p:cNvSpPr/>
              <p:nvPr/>
            </p:nvSpPr>
            <p:spPr>
              <a:xfrm>
                <a:off x="8206765" y="4163296"/>
                <a:ext cx="70380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3" name="Oval 82"/>
              <p:cNvSpPr/>
              <p:nvPr/>
            </p:nvSpPr>
            <p:spPr>
              <a:xfrm>
                <a:off x="8429970" y="4500783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4" name="Oval 83"/>
              <p:cNvSpPr/>
              <p:nvPr/>
            </p:nvSpPr>
            <p:spPr>
              <a:xfrm>
                <a:off x="8429970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5" name="Oval 84"/>
              <p:cNvSpPr/>
              <p:nvPr/>
            </p:nvSpPr>
            <p:spPr>
              <a:xfrm>
                <a:off x="8715510" y="4287108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6" name="Oval 85"/>
              <p:cNvSpPr/>
              <p:nvPr/>
            </p:nvSpPr>
            <p:spPr>
              <a:xfrm>
                <a:off x="8715510" y="4706471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7" name="Oval 86"/>
              <p:cNvSpPr/>
              <p:nvPr/>
            </p:nvSpPr>
            <p:spPr>
              <a:xfrm>
                <a:off x="7858889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42" name="TextBox 87"/>
              <p:cNvSpPr txBox="1">
                <a:spLocks noChangeArrowheads="1"/>
              </p:cNvSpPr>
              <p:nvPr/>
            </p:nvSpPr>
            <p:spPr bwMode="auto">
              <a:xfrm>
                <a:off x="7572396" y="4357694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90" name="Oval 89"/>
              <p:cNvSpPr/>
              <p:nvPr/>
            </p:nvSpPr>
            <p:spPr>
              <a:xfrm>
                <a:off x="7573349" y="3785869"/>
                <a:ext cx="1284931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1" name="Oval 90"/>
              <p:cNvSpPr/>
              <p:nvPr/>
            </p:nvSpPr>
            <p:spPr>
              <a:xfrm>
                <a:off x="7858889" y="4071436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2" name="Oval 91"/>
              <p:cNvSpPr/>
              <p:nvPr/>
            </p:nvSpPr>
            <p:spPr>
              <a:xfrm>
                <a:off x="8144430" y="4714459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3" name="Oval 92"/>
              <p:cNvSpPr/>
              <p:nvPr/>
            </p:nvSpPr>
            <p:spPr>
              <a:xfrm>
                <a:off x="7643728" y="461061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  <p:sp>
          <p:nvSpPr>
            <p:cNvPr id="33820" name="TextBox 93"/>
            <p:cNvSpPr txBox="1">
              <a:spLocks noChangeArrowheads="1"/>
            </p:cNvSpPr>
            <p:nvPr/>
          </p:nvSpPr>
          <p:spPr bwMode="auto">
            <a:xfrm>
              <a:off x="4572000" y="5357826"/>
              <a:ext cx="2214578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a and b belong to the same cluster?</a:t>
              </a:r>
            </a:p>
          </p:txBody>
        </p:sp>
      </p:grpSp>
      <p:grpSp>
        <p:nvGrpSpPr>
          <p:cNvPr id="33801" name="Group 127"/>
          <p:cNvGrpSpPr>
            <a:grpSpLocks/>
          </p:cNvGrpSpPr>
          <p:nvPr/>
        </p:nvGrpSpPr>
        <p:grpSpPr bwMode="auto">
          <a:xfrm>
            <a:off x="7143750" y="4071938"/>
            <a:ext cx="1785938" cy="1727200"/>
            <a:chOff x="7143736" y="4071942"/>
            <a:chExt cx="1785982" cy="1727783"/>
          </a:xfrm>
        </p:grpSpPr>
        <p:grpSp>
          <p:nvGrpSpPr>
            <p:cNvPr id="33802" name="Group 115"/>
            <p:cNvGrpSpPr>
              <a:grpSpLocks/>
            </p:cNvGrpSpPr>
            <p:nvPr/>
          </p:nvGrpSpPr>
          <p:grpSpPr bwMode="auto">
            <a:xfrm>
              <a:off x="7358082" y="4071942"/>
              <a:ext cx="1428760" cy="285752"/>
              <a:chOff x="7215206" y="4214818"/>
              <a:chExt cx="1428760" cy="285752"/>
            </a:xfrm>
          </p:grpSpPr>
          <p:cxnSp>
            <p:nvCxnSpPr>
              <p:cNvPr id="102" name="Straight Connector 101"/>
              <p:cNvCxnSpPr/>
              <p:nvPr/>
            </p:nvCxnSpPr>
            <p:spPr>
              <a:xfrm rot="5400000" flipH="1" flipV="1">
                <a:off x="7179414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/>
            </p:nvCxnSpPr>
            <p:spPr>
              <a:xfrm rot="16200000" flipH="1">
                <a:off x="7393732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/>
            </p:nvCxnSpPr>
            <p:spPr>
              <a:xfrm rot="5400000" flipH="1" flipV="1">
                <a:off x="7643769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/>
            </p:nvCxnSpPr>
            <p:spPr>
              <a:xfrm rot="16200000" flipH="1">
                <a:off x="7893806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 rot="5400000" flipH="1" flipV="1">
                <a:off x="8108124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 rot="16200000" flipH="1">
                <a:off x="8358161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803" name="Group 125"/>
            <p:cNvGrpSpPr>
              <a:grpSpLocks/>
            </p:cNvGrpSpPr>
            <p:nvPr/>
          </p:nvGrpSpPr>
          <p:grpSpPr bwMode="auto">
            <a:xfrm>
              <a:off x="7143768" y="4572008"/>
              <a:ext cx="1643074" cy="285752"/>
              <a:chOff x="7000892" y="4786322"/>
              <a:chExt cx="1643074" cy="285752"/>
            </a:xfrm>
          </p:grpSpPr>
          <p:grpSp>
            <p:nvGrpSpPr>
              <p:cNvPr id="33805" name="Group 116"/>
              <p:cNvGrpSpPr>
                <a:grpSpLocks/>
              </p:cNvGrpSpPr>
              <p:nvPr/>
            </p:nvGrpSpPr>
            <p:grpSpPr bwMode="auto">
              <a:xfrm>
                <a:off x="7000892" y="4786322"/>
                <a:ext cx="1428760" cy="285752"/>
                <a:chOff x="7215206" y="4214818"/>
                <a:chExt cx="1428760" cy="285752"/>
              </a:xfrm>
            </p:grpSpPr>
            <p:cxnSp>
              <p:nvCxnSpPr>
                <p:cNvPr id="118" name="Straight Connector 117"/>
                <p:cNvCxnSpPr/>
                <p:nvPr/>
              </p:nvCxnSpPr>
              <p:spPr>
                <a:xfrm rot="5400000" flipH="1" flipV="1">
                  <a:off x="7179411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Straight Connector 118"/>
                <p:cNvCxnSpPr/>
                <p:nvPr/>
              </p:nvCxnSpPr>
              <p:spPr>
                <a:xfrm rot="16200000" flipH="1">
                  <a:off x="7393728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Straight Connector 119"/>
                <p:cNvCxnSpPr/>
                <p:nvPr/>
              </p:nvCxnSpPr>
              <p:spPr>
                <a:xfrm rot="5400000" flipH="1" flipV="1">
                  <a:off x="7643765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Straight Connector 120"/>
                <p:cNvCxnSpPr/>
                <p:nvPr/>
              </p:nvCxnSpPr>
              <p:spPr>
                <a:xfrm rot="16200000" flipH="1">
                  <a:off x="7893803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Straight Connector 121"/>
                <p:cNvCxnSpPr/>
                <p:nvPr/>
              </p:nvCxnSpPr>
              <p:spPr>
                <a:xfrm rot="5400000" flipH="1" flipV="1">
                  <a:off x="8108120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Straight Connector 122"/>
                <p:cNvCxnSpPr/>
                <p:nvPr/>
              </p:nvCxnSpPr>
              <p:spPr>
                <a:xfrm rot="16200000" flipH="1">
                  <a:off x="8358157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5" name="Straight Connector 124"/>
              <p:cNvCxnSpPr/>
              <p:nvPr/>
            </p:nvCxnSpPr>
            <p:spPr>
              <a:xfrm rot="5400000" flipH="1" flipV="1">
                <a:off x="8393881" y="4822250"/>
                <a:ext cx="285846" cy="214318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804" name="TextBox 126"/>
            <p:cNvSpPr txBox="1">
              <a:spLocks noChangeArrowheads="1"/>
            </p:cNvSpPr>
            <p:nvPr/>
          </p:nvSpPr>
          <p:spPr bwMode="auto">
            <a:xfrm>
              <a:off x="7143736" y="5214950"/>
              <a:ext cx="1785982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Are the two waves really that different?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2844" y="214290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482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Shared Nearest Neighbours (SNN) 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Similar data objects share common nearest neighbours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The more common nearest neighbours there are, the more similar the two data objects are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Points A and B have 4 common nearest neighbours (out of 7)</a:t>
            </a:r>
          </a:p>
        </p:txBody>
      </p:sp>
      <p:sp>
        <p:nvSpPr>
          <p:cNvPr id="3481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482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429000" y="4335463"/>
            <a:ext cx="106363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3749675" y="3873500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4500563" y="36433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3963988" y="4335463"/>
            <a:ext cx="107950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4500563" y="50276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4500563" y="4105275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037138" y="4335463"/>
            <a:ext cx="106362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4500563" y="4567238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5465763" y="4335463"/>
            <a:ext cx="106362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357813" y="398938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5357813" y="468153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3749675" y="4797425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34834" name="TextBox 24"/>
          <p:cNvSpPr txBox="1">
            <a:spLocks noChangeArrowheads="1"/>
          </p:cNvSpPr>
          <p:nvPr/>
        </p:nvSpPr>
        <p:spPr bwMode="auto">
          <a:xfrm>
            <a:off x="4938713" y="4049713"/>
            <a:ext cx="4191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 i="1"/>
              <a:t>B</a:t>
            </a:r>
          </a:p>
        </p:txBody>
      </p:sp>
      <p:sp>
        <p:nvSpPr>
          <p:cNvPr id="34835" name="TextBox 25"/>
          <p:cNvSpPr txBox="1">
            <a:spLocks noChangeArrowheads="1"/>
          </p:cNvSpPr>
          <p:nvPr/>
        </p:nvSpPr>
        <p:spPr bwMode="auto">
          <a:xfrm>
            <a:off x="3857625" y="4049713"/>
            <a:ext cx="3143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 i="1"/>
              <a:t>A</a:t>
            </a:r>
          </a:p>
        </p:txBody>
      </p:sp>
      <p:cxnSp>
        <p:nvCxnSpPr>
          <p:cNvPr id="77" name="Straight Connector 76"/>
          <p:cNvCxnSpPr/>
          <p:nvPr/>
        </p:nvCxnSpPr>
        <p:spPr>
          <a:xfrm rot="16200000" flipH="1">
            <a:off x="4553744" y="3906044"/>
            <a:ext cx="0" cy="9953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37" name="TextBox 94"/>
          <p:cNvSpPr txBox="1">
            <a:spLocks noChangeArrowheads="1"/>
          </p:cNvSpPr>
          <p:nvPr/>
        </p:nvSpPr>
        <p:spPr bwMode="auto">
          <a:xfrm>
            <a:off x="642938" y="5357813"/>
            <a:ext cx="5643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66700" indent="-266700">
              <a:buFont typeface="Arial" charset="0"/>
              <a:buChar char="–"/>
            </a:pPr>
            <a:r>
              <a:rPr lang="en-GB" sz="2400"/>
              <a:t>Adopting SNN in clustering algorithms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584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28625" y="1000108"/>
            <a:ext cx="8715375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Time-Series and Sequential Data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A time-series or sequential data record consists of measurements at a sequence of time points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Direct comparison of the measurements of two time-series records at the time points fail to show true similarity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Time-series A and B similar peaks, valley and plateau.</a:t>
            </a:r>
          </a:p>
        </p:txBody>
      </p:sp>
      <p:sp>
        <p:nvSpPr>
          <p:cNvPr id="3584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6" name="Freeform 18"/>
          <p:cNvSpPr>
            <a:spLocks/>
          </p:cNvSpPr>
          <p:nvPr/>
        </p:nvSpPr>
        <p:spPr bwMode="auto">
          <a:xfrm>
            <a:off x="1482725" y="4035425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7" name="Freeform 19"/>
          <p:cNvSpPr>
            <a:spLocks/>
          </p:cNvSpPr>
          <p:nvPr/>
        </p:nvSpPr>
        <p:spPr bwMode="auto">
          <a:xfrm>
            <a:off x="1482725" y="4432300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8" name="Line 20"/>
          <p:cNvSpPr>
            <a:spLocks noChangeShapeType="1"/>
          </p:cNvSpPr>
          <p:nvPr/>
        </p:nvSpPr>
        <p:spPr bwMode="auto">
          <a:xfrm>
            <a:off x="1482725" y="5381625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5849" name="Line 21"/>
          <p:cNvSpPr>
            <a:spLocks noChangeShapeType="1"/>
          </p:cNvSpPr>
          <p:nvPr/>
        </p:nvSpPr>
        <p:spPr bwMode="auto">
          <a:xfrm>
            <a:off x="1692275" y="40798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0" name="Line 22"/>
          <p:cNvSpPr>
            <a:spLocks noChangeShapeType="1"/>
          </p:cNvSpPr>
          <p:nvPr/>
        </p:nvSpPr>
        <p:spPr bwMode="auto">
          <a:xfrm>
            <a:off x="1939925" y="426402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1" name="Line 23"/>
          <p:cNvSpPr>
            <a:spLocks noChangeShapeType="1"/>
          </p:cNvSpPr>
          <p:nvPr/>
        </p:nvSpPr>
        <p:spPr bwMode="auto">
          <a:xfrm>
            <a:off x="2320925" y="418782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2" name="Line 24"/>
          <p:cNvSpPr>
            <a:spLocks noChangeShapeType="1"/>
          </p:cNvSpPr>
          <p:nvPr/>
        </p:nvSpPr>
        <p:spPr bwMode="auto">
          <a:xfrm>
            <a:off x="2625725" y="416877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3" name="Line 25"/>
          <p:cNvSpPr>
            <a:spLocks noChangeShapeType="1"/>
          </p:cNvSpPr>
          <p:nvPr/>
        </p:nvSpPr>
        <p:spPr bwMode="auto">
          <a:xfrm>
            <a:off x="2930525" y="4067175"/>
            <a:ext cx="0" cy="65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4" name="Line 26"/>
          <p:cNvSpPr>
            <a:spLocks noChangeShapeType="1"/>
          </p:cNvSpPr>
          <p:nvPr/>
        </p:nvSpPr>
        <p:spPr bwMode="auto">
          <a:xfrm>
            <a:off x="3311525" y="4264025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5" name="Freeform 27"/>
          <p:cNvSpPr>
            <a:spLocks/>
          </p:cNvSpPr>
          <p:nvPr/>
        </p:nvSpPr>
        <p:spPr bwMode="auto">
          <a:xfrm>
            <a:off x="5427663" y="4002088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6" name="Freeform 28"/>
          <p:cNvSpPr>
            <a:spLocks/>
          </p:cNvSpPr>
          <p:nvPr/>
        </p:nvSpPr>
        <p:spPr bwMode="auto">
          <a:xfrm>
            <a:off x="5427663" y="4398963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7" name="Line 29"/>
          <p:cNvSpPr>
            <a:spLocks noChangeShapeType="1"/>
          </p:cNvSpPr>
          <p:nvPr/>
        </p:nvSpPr>
        <p:spPr bwMode="auto">
          <a:xfrm>
            <a:off x="5427663" y="5348288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5858" name="AutoShape 30"/>
          <p:cNvCxnSpPr>
            <a:cxnSpLocks noChangeShapeType="1"/>
            <a:stCxn id="35855" idx="1"/>
            <a:endCxn id="35856" idx="1"/>
          </p:cNvCxnSpPr>
          <p:nvPr/>
        </p:nvCxnSpPr>
        <p:spPr bwMode="auto">
          <a:xfrm>
            <a:off x="5662613" y="4048125"/>
            <a:ext cx="39687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59" name="AutoShape 31"/>
          <p:cNvCxnSpPr>
            <a:cxnSpLocks noChangeShapeType="1"/>
            <a:stCxn id="35855" idx="2"/>
            <a:endCxn id="35856" idx="2"/>
          </p:cNvCxnSpPr>
          <p:nvPr/>
        </p:nvCxnSpPr>
        <p:spPr bwMode="auto">
          <a:xfrm>
            <a:off x="5905500" y="4233863"/>
            <a:ext cx="87313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0" name="AutoShape 32"/>
          <p:cNvCxnSpPr>
            <a:cxnSpLocks noChangeShapeType="1"/>
            <a:stCxn id="35855" idx="3"/>
            <a:endCxn id="35856" idx="3"/>
          </p:cNvCxnSpPr>
          <p:nvPr/>
        </p:nvCxnSpPr>
        <p:spPr bwMode="auto">
          <a:xfrm>
            <a:off x="6281738" y="4132263"/>
            <a:ext cx="158750" cy="5318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1" name="AutoShape 33"/>
          <p:cNvCxnSpPr>
            <a:cxnSpLocks noChangeShapeType="1"/>
            <a:stCxn id="35855" idx="4"/>
            <a:endCxn id="35856" idx="4"/>
          </p:cNvCxnSpPr>
          <p:nvPr/>
        </p:nvCxnSpPr>
        <p:spPr bwMode="auto">
          <a:xfrm>
            <a:off x="6778625" y="4141788"/>
            <a:ext cx="255588" cy="5365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2" name="AutoShape 34"/>
          <p:cNvCxnSpPr>
            <a:cxnSpLocks noChangeShapeType="1"/>
            <a:stCxn id="35855" idx="5"/>
            <a:endCxn id="35856" idx="5"/>
          </p:cNvCxnSpPr>
          <p:nvPr/>
        </p:nvCxnSpPr>
        <p:spPr bwMode="auto">
          <a:xfrm>
            <a:off x="6900863" y="4048125"/>
            <a:ext cx="277812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3" name="AutoShape 35"/>
          <p:cNvCxnSpPr>
            <a:cxnSpLocks noChangeShapeType="1"/>
          </p:cNvCxnSpPr>
          <p:nvPr/>
        </p:nvCxnSpPr>
        <p:spPr bwMode="auto">
          <a:xfrm>
            <a:off x="7253288" y="4233863"/>
            <a:ext cx="347662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4" name="AutoShape 36"/>
          <p:cNvCxnSpPr>
            <a:cxnSpLocks noChangeShapeType="1"/>
            <a:stCxn id="35855" idx="6"/>
            <a:endCxn id="35856" idx="6"/>
          </p:cNvCxnSpPr>
          <p:nvPr/>
        </p:nvCxnSpPr>
        <p:spPr bwMode="auto">
          <a:xfrm>
            <a:off x="7021513" y="4419600"/>
            <a:ext cx="303212" cy="8159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sp>
        <p:nvSpPr>
          <p:cNvPr id="35865" name="Text Box 37"/>
          <p:cNvSpPr txBox="1">
            <a:spLocks noChangeArrowheads="1"/>
          </p:cNvSpPr>
          <p:nvPr/>
        </p:nvSpPr>
        <p:spPr bwMode="auto">
          <a:xfrm>
            <a:off x="3829050" y="5164138"/>
            <a:ext cx="5730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6" name="Text Box 38"/>
          <p:cNvSpPr txBox="1">
            <a:spLocks noChangeArrowheads="1"/>
          </p:cNvSpPr>
          <p:nvPr/>
        </p:nvSpPr>
        <p:spPr bwMode="auto">
          <a:xfrm>
            <a:off x="7713663" y="5164138"/>
            <a:ext cx="5730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7" name="TextBox 49"/>
          <p:cNvSpPr txBox="1">
            <a:spLocks noChangeArrowheads="1"/>
          </p:cNvSpPr>
          <p:nvPr/>
        </p:nvSpPr>
        <p:spPr bwMode="auto">
          <a:xfrm>
            <a:off x="1089025" y="40005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68" name="TextBox 50"/>
          <p:cNvSpPr txBox="1">
            <a:spLocks noChangeArrowheads="1"/>
          </p:cNvSpPr>
          <p:nvPr/>
        </p:nvSpPr>
        <p:spPr bwMode="auto">
          <a:xfrm>
            <a:off x="1089025" y="45720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69" name="TextBox 51"/>
          <p:cNvSpPr txBox="1">
            <a:spLocks noChangeArrowheads="1"/>
          </p:cNvSpPr>
          <p:nvPr/>
        </p:nvSpPr>
        <p:spPr bwMode="auto">
          <a:xfrm>
            <a:off x="5089525" y="39290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70" name="TextBox 52"/>
          <p:cNvSpPr txBox="1">
            <a:spLocks noChangeArrowheads="1"/>
          </p:cNvSpPr>
          <p:nvPr/>
        </p:nvSpPr>
        <p:spPr bwMode="auto">
          <a:xfrm>
            <a:off x="5089525" y="45005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71" name="TextBox 27"/>
          <p:cNvSpPr txBox="1">
            <a:spLocks noChangeArrowheads="1"/>
          </p:cNvSpPr>
          <p:nvPr/>
        </p:nvSpPr>
        <p:spPr bwMode="auto">
          <a:xfrm>
            <a:off x="1071563" y="5500688"/>
            <a:ext cx="3429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on fixed time points, A and B are quite different.</a:t>
            </a:r>
          </a:p>
        </p:txBody>
      </p:sp>
      <p:sp>
        <p:nvSpPr>
          <p:cNvPr id="35872" name="TextBox 27"/>
          <p:cNvSpPr txBox="1">
            <a:spLocks noChangeArrowheads="1"/>
          </p:cNvSpPr>
          <p:nvPr/>
        </p:nvSpPr>
        <p:spPr bwMode="auto">
          <a:xfrm>
            <a:off x="4929188" y="5500688"/>
            <a:ext cx="3714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but aligning peaks and valleys, A and B are very similar.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95295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686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715375" cy="1928813"/>
          </a:xfrm>
        </p:spPr>
        <p:txBody>
          <a:bodyPr/>
          <a:lstStyle/>
          <a:p>
            <a:pPr marL="285750" indent="-285750"/>
            <a:r>
              <a:rPr lang="en-GB" sz="2800" b="1" dirty="0"/>
              <a:t>Dynamic Time Warping (DTW)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Given sequences X = 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…, </a:t>
            </a:r>
            <a:r>
              <a:rPr lang="en-GB" sz="2400" dirty="0" err="1"/>
              <a:t>x</a:t>
            </a:r>
            <a:r>
              <a:rPr lang="en-GB" sz="2400" baseline="-25000" dirty="0" err="1"/>
              <a:t>m</a:t>
            </a:r>
            <a:r>
              <a:rPr lang="en-GB" sz="2400" dirty="0"/>
              <a:t> and Y = y</a:t>
            </a:r>
            <a:r>
              <a:rPr lang="en-GB" sz="2400" baseline="-25000" dirty="0"/>
              <a:t>1</a:t>
            </a:r>
            <a:r>
              <a:rPr lang="en-GB" sz="2400" dirty="0"/>
              <a:t>, y</a:t>
            </a:r>
            <a:r>
              <a:rPr lang="en-GB" sz="2400" baseline="-25000" dirty="0"/>
              <a:t>2</a:t>
            </a:r>
            <a:r>
              <a:rPr lang="en-GB" sz="2400" dirty="0"/>
              <a:t>, …, </a:t>
            </a:r>
            <a:r>
              <a:rPr lang="en-GB" sz="2400" dirty="0" err="1"/>
              <a:t>y</a:t>
            </a:r>
            <a:r>
              <a:rPr lang="en-GB" sz="2400" baseline="-25000" dirty="0" err="1"/>
              <a:t>n</a:t>
            </a:r>
            <a:r>
              <a:rPr lang="en-GB" sz="2400" dirty="0"/>
              <a:t>, maintain an </a:t>
            </a:r>
            <a:r>
              <a:rPr lang="en-GB" sz="2400" dirty="0" err="1"/>
              <a:t>m</a:t>
            </a:r>
            <a:r>
              <a:rPr lang="en-GB" sz="2400" dirty="0" err="1">
                <a:sym typeface="Symbol" pitchFamily="18" charset="2"/>
              </a:rPr>
              <a:t></a:t>
            </a:r>
            <a:r>
              <a:rPr lang="en-GB" sz="2400" dirty="0" err="1"/>
              <a:t>n</a:t>
            </a:r>
            <a:r>
              <a:rPr lang="en-GB" sz="2400" dirty="0"/>
              <a:t> distance matrix D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Finding an optimal path from D(1, 1) to D(m, n)</a:t>
            </a:r>
          </a:p>
        </p:txBody>
      </p:sp>
      <p:sp>
        <p:nvSpPr>
          <p:cNvPr id="3686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6868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2786063" y="3571875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000375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3214688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3429000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3643313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3857625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4071938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286250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4500563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4714875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2786063" y="3786188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8" name="Rectangle 67"/>
          <p:cNvSpPr/>
          <p:nvPr/>
        </p:nvSpPr>
        <p:spPr>
          <a:xfrm>
            <a:off x="3000375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9" name="Rectangle 68"/>
          <p:cNvSpPr/>
          <p:nvPr/>
        </p:nvSpPr>
        <p:spPr>
          <a:xfrm>
            <a:off x="3214688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3429000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3643313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2" name="Rectangle 71"/>
          <p:cNvSpPr/>
          <p:nvPr/>
        </p:nvSpPr>
        <p:spPr>
          <a:xfrm>
            <a:off x="3857625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3" name="Rectangle 72"/>
          <p:cNvSpPr/>
          <p:nvPr/>
        </p:nvSpPr>
        <p:spPr>
          <a:xfrm>
            <a:off x="4071938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4" name="Rectangle 73"/>
          <p:cNvSpPr/>
          <p:nvPr/>
        </p:nvSpPr>
        <p:spPr>
          <a:xfrm>
            <a:off x="4286250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5" name="Rectangle 74"/>
          <p:cNvSpPr/>
          <p:nvPr/>
        </p:nvSpPr>
        <p:spPr>
          <a:xfrm>
            <a:off x="4500563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6" name="Rectangle 75"/>
          <p:cNvSpPr/>
          <p:nvPr/>
        </p:nvSpPr>
        <p:spPr>
          <a:xfrm>
            <a:off x="4714875" y="3786188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7" name="Rectangle 126"/>
          <p:cNvSpPr/>
          <p:nvPr/>
        </p:nvSpPr>
        <p:spPr>
          <a:xfrm>
            <a:off x="2786063" y="40005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8" name="Rectangle 127"/>
          <p:cNvSpPr/>
          <p:nvPr/>
        </p:nvSpPr>
        <p:spPr>
          <a:xfrm>
            <a:off x="3000375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9" name="Rectangle 128"/>
          <p:cNvSpPr/>
          <p:nvPr/>
        </p:nvSpPr>
        <p:spPr>
          <a:xfrm>
            <a:off x="3214688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0" name="Rectangle 129"/>
          <p:cNvSpPr/>
          <p:nvPr/>
        </p:nvSpPr>
        <p:spPr>
          <a:xfrm>
            <a:off x="3429000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1" name="Rectangle 130"/>
          <p:cNvSpPr/>
          <p:nvPr/>
        </p:nvSpPr>
        <p:spPr>
          <a:xfrm>
            <a:off x="3643313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2" name="Rectangle 131"/>
          <p:cNvSpPr/>
          <p:nvPr/>
        </p:nvSpPr>
        <p:spPr>
          <a:xfrm>
            <a:off x="3857625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3" name="Rectangle 132"/>
          <p:cNvSpPr/>
          <p:nvPr/>
        </p:nvSpPr>
        <p:spPr>
          <a:xfrm>
            <a:off x="4071938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4" name="Rectangle 133"/>
          <p:cNvSpPr/>
          <p:nvPr/>
        </p:nvSpPr>
        <p:spPr>
          <a:xfrm>
            <a:off x="4286250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5" name="Rectangle 134"/>
          <p:cNvSpPr/>
          <p:nvPr/>
        </p:nvSpPr>
        <p:spPr>
          <a:xfrm>
            <a:off x="4500563" y="4000500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6" name="Rectangle 135"/>
          <p:cNvSpPr/>
          <p:nvPr/>
        </p:nvSpPr>
        <p:spPr>
          <a:xfrm>
            <a:off x="4714875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7" name="Rectangle 136"/>
          <p:cNvSpPr/>
          <p:nvPr/>
        </p:nvSpPr>
        <p:spPr>
          <a:xfrm>
            <a:off x="2786063" y="421481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3000375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9" name="Rectangle 138"/>
          <p:cNvSpPr/>
          <p:nvPr/>
        </p:nvSpPr>
        <p:spPr>
          <a:xfrm>
            <a:off x="3214688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0" name="Rectangle 139"/>
          <p:cNvSpPr/>
          <p:nvPr/>
        </p:nvSpPr>
        <p:spPr>
          <a:xfrm>
            <a:off x="3429000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1" name="Rectangle 140"/>
          <p:cNvSpPr/>
          <p:nvPr/>
        </p:nvSpPr>
        <p:spPr>
          <a:xfrm>
            <a:off x="3643313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2" name="Rectangle 141"/>
          <p:cNvSpPr/>
          <p:nvPr/>
        </p:nvSpPr>
        <p:spPr>
          <a:xfrm>
            <a:off x="3857625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3" name="Rectangle 142"/>
          <p:cNvSpPr/>
          <p:nvPr/>
        </p:nvSpPr>
        <p:spPr>
          <a:xfrm>
            <a:off x="4071938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4" name="Rectangle 143"/>
          <p:cNvSpPr/>
          <p:nvPr/>
        </p:nvSpPr>
        <p:spPr>
          <a:xfrm>
            <a:off x="4286250" y="4214813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5" name="Rectangle 144"/>
          <p:cNvSpPr/>
          <p:nvPr/>
        </p:nvSpPr>
        <p:spPr>
          <a:xfrm>
            <a:off x="4500563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6" name="Rectangle 145"/>
          <p:cNvSpPr/>
          <p:nvPr/>
        </p:nvSpPr>
        <p:spPr>
          <a:xfrm>
            <a:off x="4714875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7" name="Rectangle 146"/>
          <p:cNvSpPr/>
          <p:nvPr/>
        </p:nvSpPr>
        <p:spPr>
          <a:xfrm>
            <a:off x="2786063" y="4429125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8" name="Rectangle 147"/>
          <p:cNvSpPr/>
          <p:nvPr/>
        </p:nvSpPr>
        <p:spPr>
          <a:xfrm>
            <a:off x="3000375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9" name="Rectangle 148"/>
          <p:cNvSpPr/>
          <p:nvPr/>
        </p:nvSpPr>
        <p:spPr>
          <a:xfrm>
            <a:off x="3214688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0" name="Rectangle 149"/>
          <p:cNvSpPr/>
          <p:nvPr/>
        </p:nvSpPr>
        <p:spPr>
          <a:xfrm>
            <a:off x="3429000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1" name="Rectangle 150"/>
          <p:cNvSpPr/>
          <p:nvPr/>
        </p:nvSpPr>
        <p:spPr>
          <a:xfrm>
            <a:off x="3643313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2" name="Rectangle 151"/>
          <p:cNvSpPr/>
          <p:nvPr/>
        </p:nvSpPr>
        <p:spPr>
          <a:xfrm>
            <a:off x="3857625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3" name="Rectangle 152"/>
          <p:cNvSpPr/>
          <p:nvPr/>
        </p:nvSpPr>
        <p:spPr>
          <a:xfrm>
            <a:off x="4071938" y="4429125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4" name="Rectangle 153"/>
          <p:cNvSpPr/>
          <p:nvPr/>
        </p:nvSpPr>
        <p:spPr>
          <a:xfrm>
            <a:off x="4286250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5" name="Rectangle 154"/>
          <p:cNvSpPr/>
          <p:nvPr/>
        </p:nvSpPr>
        <p:spPr>
          <a:xfrm>
            <a:off x="4500563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6" name="Rectangle 155"/>
          <p:cNvSpPr/>
          <p:nvPr/>
        </p:nvSpPr>
        <p:spPr>
          <a:xfrm>
            <a:off x="4714875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7" name="Rectangle 156"/>
          <p:cNvSpPr/>
          <p:nvPr/>
        </p:nvSpPr>
        <p:spPr>
          <a:xfrm>
            <a:off x="2786063" y="4643438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3000375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9" name="Rectangle 158"/>
          <p:cNvSpPr/>
          <p:nvPr/>
        </p:nvSpPr>
        <p:spPr>
          <a:xfrm>
            <a:off x="3214688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0" name="Rectangle 159"/>
          <p:cNvSpPr/>
          <p:nvPr/>
        </p:nvSpPr>
        <p:spPr>
          <a:xfrm>
            <a:off x="3429000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1" name="Rectangle 160"/>
          <p:cNvSpPr/>
          <p:nvPr/>
        </p:nvSpPr>
        <p:spPr>
          <a:xfrm>
            <a:off x="364331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2" name="Rectangle 161"/>
          <p:cNvSpPr/>
          <p:nvPr/>
        </p:nvSpPr>
        <p:spPr>
          <a:xfrm>
            <a:off x="3857625" y="4643438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3" name="Rectangle 162"/>
          <p:cNvSpPr/>
          <p:nvPr/>
        </p:nvSpPr>
        <p:spPr>
          <a:xfrm>
            <a:off x="4071938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4" name="Rectangle 163"/>
          <p:cNvSpPr/>
          <p:nvPr/>
        </p:nvSpPr>
        <p:spPr>
          <a:xfrm>
            <a:off x="4286250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5" name="Rectangle 164"/>
          <p:cNvSpPr/>
          <p:nvPr/>
        </p:nvSpPr>
        <p:spPr>
          <a:xfrm>
            <a:off x="45005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6" name="Rectangle 165"/>
          <p:cNvSpPr/>
          <p:nvPr/>
        </p:nvSpPr>
        <p:spPr>
          <a:xfrm>
            <a:off x="4714875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7" name="Rectangle 166"/>
          <p:cNvSpPr/>
          <p:nvPr/>
        </p:nvSpPr>
        <p:spPr>
          <a:xfrm>
            <a:off x="2786063" y="485775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8" name="Rectangle 167"/>
          <p:cNvSpPr/>
          <p:nvPr/>
        </p:nvSpPr>
        <p:spPr>
          <a:xfrm>
            <a:off x="3000375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9" name="Rectangle 168"/>
          <p:cNvSpPr/>
          <p:nvPr/>
        </p:nvSpPr>
        <p:spPr>
          <a:xfrm>
            <a:off x="3214688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0" name="Rectangle 169"/>
          <p:cNvSpPr/>
          <p:nvPr/>
        </p:nvSpPr>
        <p:spPr>
          <a:xfrm>
            <a:off x="3429000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1" name="Rectangle 170"/>
          <p:cNvSpPr/>
          <p:nvPr/>
        </p:nvSpPr>
        <p:spPr>
          <a:xfrm>
            <a:off x="3643313" y="4857750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2" name="Rectangle 171"/>
          <p:cNvSpPr/>
          <p:nvPr/>
        </p:nvSpPr>
        <p:spPr>
          <a:xfrm>
            <a:off x="3857625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3" name="Rectangle 172"/>
          <p:cNvSpPr/>
          <p:nvPr/>
        </p:nvSpPr>
        <p:spPr>
          <a:xfrm>
            <a:off x="4071938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4" name="Rectangle 173"/>
          <p:cNvSpPr/>
          <p:nvPr/>
        </p:nvSpPr>
        <p:spPr>
          <a:xfrm>
            <a:off x="4286250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5" name="Rectangle 174"/>
          <p:cNvSpPr/>
          <p:nvPr/>
        </p:nvSpPr>
        <p:spPr>
          <a:xfrm>
            <a:off x="4500563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6" name="Rectangle 175"/>
          <p:cNvSpPr/>
          <p:nvPr/>
        </p:nvSpPr>
        <p:spPr>
          <a:xfrm>
            <a:off x="4714875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7" name="Rectangle 176"/>
          <p:cNvSpPr/>
          <p:nvPr/>
        </p:nvSpPr>
        <p:spPr>
          <a:xfrm>
            <a:off x="2786063" y="50720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8" name="Rectangle 177"/>
          <p:cNvSpPr/>
          <p:nvPr/>
        </p:nvSpPr>
        <p:spPr>
          <a:xfrm>
            <a:off x="3000375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3214688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0" name="Rectangle 179"/>
          <p:cNvSpPr/>
          <p:nvPr/>
        </p:nvSpPr>
        <p:spPr>
          <a:xfrm>
            <a:off x="3429000" y="5072063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1" name="Rectangle 180"/>
          <p:cNvSpPr/>
          <p:nvPr/>
        </p:nvSpPr>
        <p:spPr>
          <a:xfrm>
            <a:off x="3643313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2" name="Rectangle 181"/>
          <p:cNvSpPr/>
          <p:nvPr/>
        </p:nvSpPr>
        <p:spPr>
          <a:xfrm>
            <a:off x="3857625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3" name="Rectangle 182"/>
          <p:cNvSpPr/>
          <p:nvPr/>
        </p:nvSpPr>
        <p:spPr>
          <a:xfrm>
            <a:off x="4071938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4" name="Rectangle 183"/>
          <p:cNvSpPr/>
          <p:nvPr/>
        </p:nvSpPr>
        <p:spPr>
          <a:xfrm>
            <a:off x="4286250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5" name="Rectangle 184"/>
          <p:cNvSpPr/>
          <p:nvPr/>
        </p:nvSpPr>
        <p:spPr>
          <a:xfrm>
            <a:off x="4500563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6" name="Rectangle 185"/>
          <p:cNvSpPr/>
          <p:nvPr/>
        </p:nvSpPr>
        <p:spPr>
          <a:xfrm>
            <a:off x="4714875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7" name="Rectangle 186"/>
          <p:cNvSpPr/>
          <p:nvPr/>
        </p:nvSpPr>
        <p:spPr>
          <a:xfrm>
            <a:off x="2786063" y="5286375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8" name="Rectangle 187"/>
          <p:cNvSpPr/>
          <p:nvPr/>
        </p:nvSpPr>
        <p:spPr>
          <a:xfrm>
            <a:off x="3000375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9" name="Rectangle 188"/>
          <p:cNvSpPr/>
          <p:nvPr/>
        </p:nvSpPr>
        <p:spPr>
          <a:xfrm>
            <a:off x="3214688" y="5286375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0" name="Rectangle 189"/>
          <p:cNvSpPr/>
          <p:nvPr/>
        </p:nvSpPr>
        <p:spPr>
          <a:xfrm>
            <a:off x="3429000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1" name="Rectangle 190"/>
          <p:cNvSpPr/>
          <p:nvPr/>
        </p:nvSpPr>
        <p:spPr>
          <a:xfrm>
            <a:off x="3643313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2" name="Rectangle 191"/>
          <p:cNvSpPr/>
          <p:nvPr/>
        </p:nvSpPr>
        <p:spPr>
          <a:xfrm>
            <a:off x="3857625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3" name="Rectangle 192"/>
          <p:cNvSpPr/>
          <p:nvPr/>
        </p:nvSpPr>
        <p:spPr>
          <a:xfrm>
            <a:off x="4071938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4" name="Rectangle 193"/>
          <p:cNvSpPr/>
          <p:nvPr/>
        </p:nvSpPr>
        <p:spPr>
          <a:xfrm>
            <a:off x="4286250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5" name="Rectangle 194"/>
          <p:cNvSpPr/>
          <p:nvPr/>
        </p:nvSpPr>
        <p:spPr>
          <a:xfrm>
            <a:off x="4500563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6" name="Rectangle 195"/>
          <p:cNvSpPr/>
          <p:nvPr/>
        </p:nvSpPr>
        <p:spPr>
          <a:xfrm>
            <a:off x="4714875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36960" name="TextBox 196"/>
          <p:cNvSpPr txBox="1">
            <a:spLocks noChangeArrowheads="1"/>
          </p:cNvSpPr>
          <p:nvPr/>
        </p:nvSpPr>
        <p:spPr bwMode="auto">
          <a:xfrm>
            <a:off x="2528888" y="5662613"/>
            <a:ext cx="2984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1</a:t>
            </a:r>
          </a:p>
        </p:txBody>
      </p:sp>
      <p:sp>
        <p:nvSpPr>
          <p:cNvPr id="36961" name="TextBox 198"/>
          <p:cNvSpPr txBox="1">
            <a:spLocks noChangeArrowheads="1"/>
          </p:cNvSpPr>
          <p:nvPr/>
        </p:nvSpPr>
        <p:spPr bwMode="auto">
          <a:xfrm>
            <a:off x="2755900" y="5876925"/>
            <a:ext cx="2984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1</a:t>
            </a:r>
          </a:p>
        </p:txBody>
      </p:sp>
      <p:sp>
        <p:nvSpPr>
          <p:cNvPr id="36962" name="TextBox 199"/>
          <p:cNvSpPr txBox="1">
            <a:spLocks noChangeArrowheads="1"/>
          </p:cNvSpPr>
          <p:nvPr/>
        </p:nvSpPr>
        <p:spPr bwMode="auto">
          <a:xfrm>
            <a:off x="5500688" y="3071813"/>
            <a:ext cx="3556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m</a:t>
            </a:r>
          </a:p>
        </p:txBody>
      </p:sp>
      <p:sp>
        <p:nvSpPr>
          <p:cNvPr id="36963" name="TextBox 200"/>
          <p:cNvSpPr txBox="1">
            <a:spLocks noChangeArrowheads="1"/>
          </p:cNvSpPr>
          <p:nvPr/>
        </p:nvSpPr>
        <p:spPr bwMode="auto">
          <a:xfrm>
            <a:off x="5754688" y="3271838"/>
            <a:ext cx="298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36964" name="TextBox 201"/>
          <p:cNvSpPr txBox="1">
            <a:spLocks noChangeArrowheads="1"/>
          </p:cNvSpPr>
          <p:nvPr/>
        </p:nvSpPr>
        <p:spPr bwMode="auto">
          <a:xfrm>
            <a:off x="1558925" y="4143375"/>
            <a:ext cx="5175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600"/>
              <a:t>D</a:t>
            </a:r>
          </a:p>
        </p:txBody>
      </p:sp>
      <p:sp>
        <p:nvSpPr>
          <p:cNvPr id="203" name="Rectangle 202"/>
          <p:cNvSpPr/>
          <p:nvPr/>
        </p:nvSpPr>
        <p:spPr>
          <a:xfrm>
            <a:off x="4929188" y="3571875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4" name="Rectangle 203"/>
          <p:cNvSpPr/>
          <p:nvPr/>
        </p:nvSpPr>
        <p:spPr>
          <a:xfrm>
            <a:off x="4929188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5" name="Rectangle 204"/>
          <p:cNvSpPr/>
          <p:nvPr/>
        </p:nvSpPr>
        <p:spPr>
          <a:xfrm>
            <a:off x="4929188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6" name="Rectangle 205"/>
          <p:cNvSpPr/>
          <p:nvPr/>
        </p:nvSpPr>
        <p:spPr>
          <a:xfrm>
            <a:off x="4929188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7" name="Rectangle 206"/>
          <p:cNvSpPr/>
          <p:nvPr/>
        </p:nvSpPr>
        <p:spPr>
          <a:xfrm>
            <a:off x="4929188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8" name="Rectangle 207"/>
          <p:cNvSpPr/>
          <p:nvPr/>
        </p:nvSpPr>
        <p:spPr>
          <a:xfrm>
            <a:off x="4929188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9" name="Rectangle 208"/>
          <p:cNvSpPr/>
          <p:nvPr/>
        </p:nvSpPr>
        <p:spPr>
          <a:xfrm>
            <a:off x="4929188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0" name="Rectangle 209"/>
          <p:cNvSpPr/>
          <p:nvPr/>
        </p:nvSpPr>
        <p:spPr>
          <a:xfrm>
            <a:off x="4929188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1" name="Rectangle 210"/>
          <p:cNvSpPr/>
          <p:nvPr/>
        </p:nvSpPr>
        <p:spPr>
          <a:xfrm>
            <a:off x="4929188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2" name="Rectangle 211"/>
          <p:cNvSpPr/>
          <p:nvPr/>
        </p:nvSpPr>
        <p:spPr>
          <a:xfrm>
            <a:off x="5143500" y="3571875"/>
            <a:ext cx="214313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3" name="Rectangle 212"/>
          <p:cNvSpPr/>
          <p:nvPr/>
        </p:nvSpPr>
        <p:spPr>
          <a:xfrm>
            <a:off x="5143500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4" name="Rectangle 213"/>
          <p:cNvSpPr/>
          <p:nvPr/>
        </p:nvSpPr>
        <p:spPr>
          <a:xfrm>
            <a:off x="5143500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5143500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6" name="Rectangle 215"/>
          <p:cNvSpPr/>
          <p:nvPr/>
        </p:nvSpPr>
        <p:spPr>
          <a:xfrm>
            <a:off x="5143500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7" name="Rectangle 216"/>
          <p:cNvSpPr/>
          <p:nvPr/>
        </p:nvSpPr>
        <p:spPr>
          <a:xfrm>
            <a:off x="5143500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8" name="Rectangle 217"/>
          <p:cNvSpPr/>
          <p:nvPr/>
        </p:nvSpPr>
        <p:spPr>
          <a:xfrm>
            <a:off x="5143500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9" name="Rectangle 218"/>
          <p:cNvSpPr/>
          <p:nvPr/>
        </p:nvSpPr>
        <p:spPr>
          <a:xfrm>
            <a:off x="5143500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0" name="Rectangle 219"/>
          <p:cNvSpPr/>
          <p:nvPr/>
        </p:nvSpPr>
        <p:spPr>
          <a:xfrm>
            <a:off x="5143500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5357813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2" name="Rectangle 221"/>
          <p:cNvSpPr/>
          <p:nvPr/>
        </p:nvSpPr>
        <p:spPr>
          <a:xfrm>
            <a:off x="5357813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3" name="Rectangle 222"/>
          <p:cNvSpPr/>
          <p:nvPr/>
        </p:nvSpPr>
        <p:spPr>
          <a:xfrm>
            <a:off x="5357813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4" name="Rectangle 223"/>
          <p:cNvSpPr/>
          <p:nvPr/>
        </p:nvSpPr>
        <p:spPr>
          <a:xfrm>
            <a:off x="5357813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5" name="Rectangle 224"/>
          <p:cNvSpPr/>
          <p:nvPr/>
        </p:nvSpPr>
        <p:spPr>
          <a:xfrm>
            <a:off x="5357813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6" name="Rectangle 225"/>
          <p:cNvSpPr/>
          <p:nvPr/>
        </p:nvSpPr>
        <p:spPr>
          <a:xfrm>
            <a:off x="535781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7" name="Rectangle 226"/>
          <p:cNvSpPr/>
          <p:nvPr/>
        </p:nvSpPr>
        <p:spPr>
          <a:xfrm>
            <a:off x="5357813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8" name="Rectangle 227"/>
          <p:cNvSpPr/>
          <p:nvPr/>
        </p:nvSpPr>
        <p:spPr>
          <a:xfrm>
            <a:off x="5357813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9" name="Rectangle 228"/>
          <p:cNvSpPr/>
          <p:nvPr/>
        </p:nvSpPr>
        <p:spPr>
          <a:xfrm>
            <a:off x="5357813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0" name="Rectangle 229"/>
          <p:cNvSpPr/>
          <p:nvPr/>
        </p:nvSpPr>
        <p:spPr>
          <a:xfrm>
            <a:off x="5572125" y="3571875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1" name="Rectangle 230"/>
          <p:cNvSpPr/>
          <p:nvPr/>
        </p:nvSpPr>
        <p:spPr>
          <a:xfrm>
            <a:off x="5572125" y="3786188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2" name="Rectangle 231"/>
          <p:cNvSpPr/>
          <p:nvPr/>
        </p:nvSpPr>
        <p:spPr>
          <a:xfrm>
            <a:off x="5572125" y="40005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3" name="Rectangle 232"/>
          <p:cNvSpPr/>
          <p:nvPr/>
        </p:nvSpPr>
        <p:spPr>
          <a:xfrm>
            <a:off x="5572125" y="421481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4" name="Rectangle 233"/>
          <p:cNvSpPr/>
          <p:nvPr/>
        </p:nvSpPr>
        <p:spPr>
          <a:xfrm>
            <a:off x="5572125" y="4429125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5" name="Rectangle 234"/>
          <p:cNvSpPr/>
          <p:nvPr/>
        </p:nvSpPr>
        <p:spPr>
          <a:xfrm>
            <a:off x="5572125" y="4643438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6" name="Rectangle 235"/>
          <p:cNvSpPr/>
          <p:nvPr/>
        </p:nvSpPr>
        <p:spPr>
          <a:xfrm>
            <a:off x="5572125" y="485775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7" name="Rectangle 236"/>
          <p:cNvSpPr/>
          <p:nvPr/>
        </p:nvSpPr>
        <p:spPr>
          <a:xfrm>
            <a:off x="5572125" y="50720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8" name="Rectangle 237"/>
          <p:cNvSpPr/>
          <p:nvPr/>
        </p:nvSpPr>
        <p:spPr>
          <a:xfrm>
            <a:off x="5572125" y="5286375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9" name="Rectangle 238"/>
          <p:cNvSpPr/>
          <p:nvPr/>
        </p:nvSpPr>
        <p:spPr>
          <a:xfrm>
            <a:off x="2786063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0" name="Rectangle 239"/>
          <p:cNvSpPr/>
          <p:nvPr/>
        </p:nvSpPr>
        <p:spPr>
          <a:xfrm>
            <a:off x="3000375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1" name="Rectangle 240"/>
          <p:cNvSpPr/>
          <p:nvPr/>
        </p:nvSpPr>
        <p:spPr>
          <a:xfrm>
            <a:off x="3214688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2" name="Rectangle 241"/>
          <p:cNvSpPr/>
          <p:nvPr/>
        </p:nvSpPr>
        <p:spPr>
          <a:xfrm>
            <a:off x="3429000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3" name="Rectangle 242"/>
          <p:cNvSpPr/>
          <p:nvPr/>
        </p:nvSpPr>
        <p:spPr>
          <a:xfrm>
            <a:off x="3643313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4" name="Rectangle 243"/>
          <p:cNvSpPr/>
          <p:nvPr/>
        </p:nvSpPr>
        <p:spPr>
          <a:xfrm>
            <a:off x="3857625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5" name="Rectangle 244"/>
          <p:cNvSpPr/>
          <p:nvPr/>
        </p:nvSpPr>
        <p:spPr>
          <a:xfrm>
            <a:off x="4071938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6" name="Rectangle 245"/>
          <p:cNvSpPr/>
          <p:nvPr/>
        </p:nvSpPr>
        <p:spPr>
          <a:xfrm>
            <a:off x="4286250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7" name="Rectangle 246"/>
          <p:cNvSpPr/>
          <p:nvPr/>
        </p:nvSpPr>
        <p:spPr>
          <a:xfrm>
            <a:off x="4500563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8" name="Rectangle 247"/>
          <p:cNvSpPr/>
          <p:nvPr/>
        </p:nvSpPr>
        <p:spPr>
          <a:xfrm>
            <a:off x="4714875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9" name="Rectangle 248"/>
          <p:cNvSpPr/>
          <p:nvPr/>
        </p:nvSpPr>
        <p:spPr>
          <a:xfrm>
            <a:off x="4929188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0" name="Rectangle 249"/>
          <p:cNvSpPr/>
          <p:nvPr/>
        </p:nvSpPr>
        <p:spPr>
          <a:xfrm>
            <a:off x="5143500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1" name="Rectangle 250"/>
          <p:cNvSpPr/>
          <p:nvPr/>
        </p:nvSpPr>
        <p:spPr>
          <a:xfrm>
            <a:off x="5357813" y="3357563"/>
            <a:ext cx="214312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2" name="Rectangle 251"/>
          <p:cNvSpPr/>
          <p:nvPr/>
        </p:nvSpPr>
        <p:spPr>
          <a:xfrm>
            <a:off x="5572125" y="3357563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3" name="Rectangle 252"/>
          <p:cNvSpPr/>
          <p:nvPr/>
        </p:nvSpPr>
        <p:spPr>
          <a:xfrm>
            <a:off x="2786063" y="5500688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4" name="Rectangle 253"/>
          <p:cNvSpPr/>
          <p:nvPr/>
        </p:nvSpPr>
        <p:spPr>
          <a:xfrm>
            <a:off x="3000375" y="5500688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5" name="Rectangle 254"/>
          <p:cNvSpPr/>
          <p:nvPr/>
        </p:nvSpPr>
        <p:spPr>
          <a:xfrm>
            <a:off x="3214688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6" name="Rectangle 255"/>
          <p:cNvSpPr/>
          <p:nvPr/>
        </p:nvSpPr>
        <p:spPr>
          <a:xfrm>
            <a:off x="3429000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7" name="Rectangle 256"/>
          <p:cNvSpPr/>
          <p:nvPr/>
        </p:nvSpPr>
        <p:spPr>
          <a:xfrm>
            <a:off x="3643313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8" name="Rectangle 257"/>
          <p:cNvSpPr/>
          <p:nvPr/>
        </p:nvSpPr>
        <p:spPr>
          <a:xfrm>
            <a:off x="3857625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9" name="Rectangle 258"/>
          <p:cNvSpPr/>
          <p:nvPr/>
        </p:nvSpPr>
        <p:spPr>
          <a:xfrm>
            <a:off x="4071938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0" name="Rectangle 259"/>
          <p:cNvSpPr/>
          <p:nvPr/>
        </p:nvSpPr>
        <p:spPr>
          <a:xfrm>
            <a:off x="4286250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1" name="Rectangle 260"/>
          <p:cNvSpPr/>
          <p:nvPr/>
        </p:nvSpPr>
        <p:spPr>
          <a:xfrm>
            <a:off x="4500563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2" name="Rectangle 261"/>
          <p:cNvSpPr/>
          <p:nvPr/>
        </p:nvSpPr>
        <p:spPr>
          <a:xfrm>
            <a:off x="4714875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3" name="Rectangle 262"/>
          <p:cNvSpPr/>
          <p:nvPr/>
        </p:nvSpPr>
        <p:spPr>
          <a:xfrm>
            <a:off x="4929188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4" name="Rectangle 263"/>
          <p:cNvSpPr/>
          <p:nvPr/>
        </p:nvSpPr>
        <p:spPr>
          <a:xfrm>
            <a:off x="5143500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5" name="Rectangle 264"/>
          <p:cNvSpPr/>
          <p:nvPr/>
        </p:nvSpPr>
        <p:spPr>
          <a:xfrm>
            <a:off x="5357813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6" name="Rectangle 265"/>
          <p:cNvSpPr/>
          <p:nvPr/>
        </p:nvSpPr>
        <p:spPr>
          <a:xfrm>
            <a:off x="5572125" y="5500688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7" name="Rectangle 266"/>
          <p:cNvSpPr/>
          <p:nvPr/>
        </p:nvSpPr>
        <p:spPr>
          <a:xfrm>
            <a:off x="2786063" y="5715000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8" name="Rectangle 267"/>
          <p:cNvSpPr/>
          <p:nvPr/>
        </p:nvSpPr>
        <p:spPr>
          <a:xfrm>
            <a:off x="300037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9" name="Rectangle 268"/>
          <p:cNvSpPr/>
          <p:nvPr/>
        </p:nvSpPr>
        <p:spPr>
          <a:xfrm>
            <a:off x="3214688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0" name="Rectangle 269"/>
          <p:cNvSpPr/>
          <p:nvPr/>
        </p:nvSpPr>
        <p:spPr>
          <a:xfrm>
            <a:off x="3429000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1" name="Rectangle 270"/>
          <p:cNvSpPr/>
          <p:nvPr/>
        </p:nvSpPr>
        <p:spPr>
          <a:xfrm>
            <a:off x="3643313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2" name="Rectangle 271"/>
          <p:cNvSpPr/>
          <p:nvPr/>
        </p:nvSpPr>
        <p:spPr>
          <a:xfrm>
            <a:off x="385762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3" name="Rectangle 272"/>
          <p:cNvSpPr/>
          <p:nvPr/>
        </p:nvSpPr>
        <p:spPr>
          <a:xfrm>
            <a:off x="4071938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4" name="Rectangle 273"/>
          <p:cNvSpPr/>
          <p:nvPr/>
        </p:nvSpPr>
        <p:spPr>
          <a:xfrm>
            <a:off x="4286250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5" name="Rectangle 274"/>
          <p:cNvSpPr/>
          <p:nvPr/>
        </p:nvSpPr>
        <p:spPr>
          <a:xfrm>
            <a:off x="4500563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6" name="Rectangle 275"/>
          <p:cNvSpPr/>
          <p:nvPr/>
        </p:nvSpPr>
        <p:spPr>
          <a:xfrm>
            <a:off x="471487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7" name="Rectangle 276"/>
          <p:cNvSpPr/>
          <p:nvPr/>
        </p:nvSpPr>
        <p:spPr>
          <a:xfrm>
            <a:off x="4929188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8" name="Rectangle 277"/>
          <p:cNvSpPr/>
          <p:nvPr/>
        </p:nvSpPr>
        <p:spPr>
          <a:xfrm>
            <a:off x="5143500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9" name="Rectangle 278"/>
          <p:cNvSpPr/>
          <p:nvPr/>
        </p:nvSpPr>
        <p:spPr>
          <a:xfrm>
            <a:off x="5357813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80" name="Rectangle 279"/>
          <p:cNvSpPr/>
          <p:nvPr/>
        </p:nvSpPr>
        <p:spPr>
          <a:xfrm>
            <a:off x="557212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81" name="Oval 280"/>
          <p:cNvSpPr/>
          <p:nvPr/>
        </p:nvSpPr>
        <p:spPr>
          <a:xfrm rot="19194982">
            <a:off x="2554288" y="4040188"/>
            <a:ext cx="3448050" cy="120332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82" name="Rectangular Callout 281"/>
          <p:cNvSpPr/>
          <p:nvPr/>
        </p:nvSpPr>
        <p:spPr>
          <a:xfrm>
            <a:off x="6143625" y="5572125"/>
            <a:ext cx="2143125" cy="428625"/>
          </a:xfrm>
          <a:prstGeom prst="wedgeRectCallout">
            <a:avLst>
              <a:gd name="adj1" fmla="val -70166"/>
              <a:gd name="adj2" fmla="val -90832"/>
            </a:avLst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Least Optimal Path</a:t>
            </a:r>
          </a:p>
        </p:txBody>
      </p:sp>
      <p:sp>
        <p:nvSpPr>
          <p:cNvPr id="283" name="Rectangular Callout 282"/>
          <p:cNvSpPr/>
          <p:nvPr/>
        </p:nvSpPr>
        <p:spPr>
          <a:xfrm>
            <a:off x="6429375" y="3143250"/>
            <a:ext cx="2143125" cy="428625"/>
          </a:xfrm>
          <a:prstGeom prst="wedgeRectCallout">
            <a:avLst>
              <a:gd name="adj1" fmla="val -104833"/>
              <a:gd name="adj2" fmla="val 78056"/>
            </a:avLst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Most Optimal Path</a:t>
            </a:r>
          </a:p>
        </p:txBody>
      </p:sp>
      <p:sp>
        <p:nvSpPr>
          <p:cNvPr id="284" name="Rectangular Callout 283"/>
          <p:cNvSpPr/>
          <p:nvPr/>
        </p:nvSpPr>
        <p:spPr>
          <a:xfrm>
            <a:off x="6429375" y="4357688"/>
            <a:ext cx="2143125" cy="428625"/>
          </a:xfrm>
          <a:prstGeom prst="wedgeRectCallout">
            <a:avLst>
              <a:gd name="adj1" fmla="val -117277"/>
              <a:gd name="adj2" fmla="val -35277"/>
            </a:avLst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Optimal Paths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/>
              <a:t>DBSCAN Clustering (Visualising Data)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8917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1857375"/>
            <a:ext cx="5667375" cy="424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ular Callout 11"/>
          <p:cNvSpPr/>
          <p:nvPr/>
        </p:nvSpPr>
        <p:spPr>
          <a:xfrm>
            <a:off x="6215063" y="3786188"/>
            <a:ext cx="2143125" cy="571500"/>
          </a:xfrm>
          <a:prstGeom prst="wedgeRectCallout">
            <a:avLst>
              <a:gd name="adj1" fmla="val -96388"/>
              <a:gd name="adj2" fmla="val -22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bg1"/>
                </a:solidFill>
              </a:rPr>
              <a:t>8000 Spatial Data Records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dirty="0"/>
              <a:t>DBSCAN Clustering (Clustering Result)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994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38" y="1785938"/>
            <a:ext cx="6524625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ular Callout 7"/>
          <p:cNvSpPr/>
          <p:nvPr/>
        </p:nvSpPr>
        <p:spPr>
          <a:xfrm>
            <a:off x="179388" y="2781300"/>
            <a:ext cx="2035175" cy="719138"/>
          </a:xfrm>
          <a:prstGeom prst="wedgeRectCallout">
            <a:avLst>
              <a:gd name="adj1" fmla="val 29313"/>
              <a:gd name="adj2" fmla="val -1067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1</a:t>
            </a:r>
            <a:r>
              <a:rPr lang="en-GB" sz="1600" b="1" dirty="0">
                <a:solidFill>
                  <a:schemeClr val="bg1"/>
                </a:solidFill>
              </a:rPr>
              <a:t>. Choose the DBSCAN Solution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4429125" y="1785938"/>
            <a:ext cx="2016125" cy="576262"/>
          </a:xfrm>
          <a:prstGeom prst="wedgeRectCallout">
            <a:avLst>
              <a:gd name="adj1" fmla="val -102466"/>
              <a:gd name="adj2" fmla="val 434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2</a:t>
            </a:r>
            <a:r>
              <a:rPr lang="en-GB" sz="1600" b="1" dirty="0">
                <a:solidFill>
                  <a:schemeClr val="bg1"/>
                </a:solidFill>
              </a:rPr>
              <a:t>. Set parameters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214313" y="5143500"/>
            <a:ext cx="2160587" cy="720725"/>
          </a:xfrm>
          <a:prstGeom prst="wedgeRectCallout">
            <a:avLst>
              <a:gd name="adj1" fmla="val 50595"/>
              <a:gd name="adj2" fmla="val -18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3</a:t>
            </a:r>
            <a:r>
              <a:rPr lang="en-GB" sz="1600" b="1" dirty="0">
                <a:solidFill>
                  <a:schemeClr val="bg1"/>
                </a:solidFill>
              </a:rPr>
              <a:t>. Execute the chosen solution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6929438" y="4214813"/>
            <a:ext cx="2016125" cy="576262"/>
          </a:xfrm>
          <a:prstGeom prst="wedgeRectCallout">
            <a:avLst>
              <a:gd name="adj1" fmla="val -75154"/>
              <a:gd name="adj2" fmla="val -239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4</a:t>
            </a:r>
            <a:r>
              <a:rPr lang="en-GB" sz="1600" b="1" dirty="0">
                <a:solidFill>
                  <a:schemeClr val="bg1"/>
                </a:solidFill>
              </a:rPr>
              <a:t>. Observe results</a:t>
            </a:r>
          </a:p>
        </p:txBody>
      </p:sp>
      <p:sp>
        <p:nvSpPr>
          <p:cNvPr id="13" name="Rectangular Callout 12"/>
          <p:cNvSpPr/>
          <p:nvPr/>
        </p:nvSpPr>
        <p:spPr>
          <a:xfrm>
            <a:off x="2643188" y="5500688"/>
            <a:ext cx="2447925" cy="719137"/>
          </a:xfrm>
          <a:prstGeom prst="wedgeRectCallout">
            <a:avLst>
              <a:gd name="adj1" fmla="val -47186"/>
              <a:gd name="adj2" fmla="val -1947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 charset="0"/>
              </a:rPr>
              <a:t>5</a:t>
            </a:r>
            <a:r>
              <a:rPr lang="en-GB" sz="1600" b="1">
                <a:solidFill>
                  <a:schemeClr val="bg1"/>
                </a:solidFill>
                <a:latin typeface="Arial" charset="0"/>
              </a:rPr>
              <a:t>. Select “Visualise Cluster Assignment”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57625" y="4000500"/>
            <a:ext cx="2000250" cy="150018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7888" y="2019300"/>
            <a:ext cx="484822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096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dirty="0"/>
              <a:t>DBSCAN Clustering (Parameter Setting)</a:t>
            </a:r>
          </a:p>
        </p:txBody>
      </p:sp>
      <p:sp>
        <p:nvSpPr>
          <p:cNvPr id="4096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Rectangular Callout 5"/>
          <p:cNvSpPr/>
          <p:nvPr/>
        </p:nvSpPr>
        <p:spPr>
          <a:xfrm>
            <a:off x="428625" y="2643188"/>
            <a:ext cx="1928813" cy="649287"/>
          </a:xfrm>
          <a:prstGeom prst="wedgeRectCallout">
            <a:avLst>
              <a:gd name="adj1" fmla="val 106763"/>
              <a:gd name="adj2" fmla="val 1572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Specify </a:t>
            </a:r>
          </a:p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the value of Eps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5286375" y="5214938"/>
            <a:ext cx="2232025" cy="576262"/>
          </a:xfrm>
          <a:prstGeom prst="wedgeRectCallout">
            <a:avLst>
              <a:gd name="adj1" fmla="val -119678"/>
              <a:gd name="adj2" fmla="val -2024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Specify the value of MinPts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dirty="0"/>
              <a:t>DBSCAN Clustering (Visualising Clusters)</a:t>
            </a: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4198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63" y="1785938"/>
            <a:ext cx="5334000" cy="425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ular Callout 7"/>
          <p:cNvSpPr/>
          <p:nvPr/>
        </p:nvSpPr>
        <p:spPr>
          <a:xfrm>
            <a:off x="6357938" y="4000500"/>
            <a:ext cx="1785937" cy="1000125"/>
          </a:xfrm>
          <a:prstGeom prst="wedgeRectCallout">
            <a:avLst>
              <a:gd name="adj1" fmla="val -111368"/>
              <a:gd name="adj2" fmla="val -391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Seven arbitrary shaped clusters found after a number of trials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25" y="1743075"/>
            <a:ext cx="5667375" cy="439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8715404" cy="59529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K-means &amp; Agglomeration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/>
              <a:t>EM Clustering (iris.arff)</a:t>
            </a:r>
          </a:p>
        </p:txBody>
      </p:sp>
      <p:sp>
        <p:nvSpPr>
          <p:cNvPr id="4301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Rectangular Callout 5"/>
          <p:cNvSpPr/>
          <p:nvPr/>
        </p:nvSpPr>
        <p:spPr>
          <a:xfrm>
            <a:off x="357188" y="2781300"/>
            <a:ext cx="1714500" cy="719138"/>
          </a:xfrm>
          <a:prstGeom prst="wedgeRectCallout">
            <a:avLst>
              <a:gd name="adj1" fmla="val 48121"/>
              <a:gd name="adj2" fmla="val -1226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1</a:t>
            </a:r>
            <a:r>
              <a:rPr lang="en-GB" sz="1600" b="1" dirty="0">
                <a:solidFill>
                  <a:schemeClr val="bg1"/>
                </a:solidFill>
              </a:rPr>
              <a:t>. Choose the EM Solution</a:t>
            </a:r>
          </a:p>
        </p:txBody>
      </p:sp>
      <p:sp>
        <p:nvSpPr>
          <p:cNvPr id="7" name="Rectangular Callout 6"/>
          <p:cNvSpPr/>
          <p:nvPr/>
        </p:nvSpPr>
        <p:spPr>
          <a:xfrm>
            <a:off x="4429125" y="1643063"/>
            <a:ext cx="2016125" cy="576262"/>
          </a:xfrm>
          <a:prstGeom prst="wedgeRectCallout">
            <a:avLst>
              <a:gd name="adj1" fmla="val -93962"/>
              <a:gd name="adj2" fmla="val 517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2</a:t>
            </a:r>
            <a:r>
              <a:rPr lang="en-GB" sz="1600" b="1" dirty="0">
                <a:solidFill>
                  <a:schemeClr val="bg1"/>
                </a:solidFill>
              </a:rPr>
              <a:t>. Set parameters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142875" y="4786313"/>
            <a:ext cx="2160588" cy="720725"/>
          </a:xfrm>
          <a:prstGeom prst="wedgeRectCallout">
            <a:avLst>
              <a:gd name="adj1" fmla="val 50595"/>
              <a:gd name="adj2" fmla="val -18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3</a:t>
            </a:r>
            <a:r>
              <a:rPr lang="en-GB" sz="1600" b="1" dirty="0">
                <a:solidFill>
                  <a:schemeClr val="bg1"/>
                </a:solidFill>
              </a:rPr>
              <a:t>. Execute the chosen solution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7019925" y="4868863"/>
            <a:ext cx="2016125" cy="576262"/>
          </a:xfrm>
          <a:prstGeom prst="wedgeRectCallout">
            <a:avLst>
              <a:gd name="adj1" fmla="val -71374"/>
              <a:gd name="adj2" fmla="val -933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4</a:t>
            </a:r>
            <a:r>
              <a:rPr lang="en-GB" sz="1600" b="1" dirty="0">
                <a:solidFill>
                  <a:schemeClr val="bg1"/>
                </a:solidFill>
              </a:rPr>
              <a:t>. Observe results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57625" y="2500313"/>
            <a:ext cx="2714625" cy="292893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2428875" y="5429250"/>
            <a:ext cx="2447925" cy="719138"/>
          </a:xfrm>
          <a:prstGeom prst="wedgeRectCallout">
            <a:avLst>
              <a:gd name="adj1" fmla="val -51855"/>
              <a:gd name="adj2" fmla="val -221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 charset="0"/>
              </a:rPr>
              <a:t>5</a:t>
            </a:r>
            <a:r>
              <a:rPr lang="en-GB" sz="1600" b="1">
                <a:solidFill>
                  <a:schemeClr val="bg1"/>
                </a:solidFill>
                <a:latin typeface="Arial" charset="0"/>
              </a:rPr>
              <a:t>. Select “Visualise Cluster Assignment”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7888" y="1785938"/>
            <a:ext cx="484822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8143932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K-means &amp; Agglomeration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40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dirty="0"/>
              <a:t>EM Clustering</a:t>
            </a:r>
          </a:p>
        </p:txBody>
      </p:sp>
      <p:sp>
        <p:nvSpPr>
          <p:cNvPr id="4403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Rectangular Callout 5"/>
          <p:cNvSpPr/>
          <p:nvPr/>
        </p:nvSpPr>
        <p:spPr>
          <a:xfrm>
            <a:off x="428625" y="2928938"/>
            <a:ext cx="2160588" cy="719137"/>
          </a:xfrm>
          <a:prstGeom prst="wedgeRectCallout">
            <a:avLst>
              <a:gd name="adj1" fmla="val 92557"/>
              <a:gd name="adj2" fmla="val 1422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Number of clusters determined automatically </a:t>
            </a:r>
          </a:p>
        </p:txBody>
      </p:sp>
      <p:sp>
        <p:nvSpPr>
          <p:cNvPr id="17" name="Rectangular Callout 16"/>
          <p:cNvSpPr/>
          <p:nvPr/>
        </p:nvSpPr>
        <p:spPr>
          <a:xfrm>
            <a:off x="4929188" y="5286375"/>
            <a:ext cx="1803400" cy="576263"/>
          </a:xfrm>
          <a:prstGeom prst="wedgeRectCallout">
            <a:avLst>
              <a:gd name="adj1" fmla="val -106652"/>
              <a:gd name="adj2" fmla="val -138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Random seed for initialisation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3">
            <a:lum bright="-10000" contrast="-6000"/>
          </a:blip>
          <a:srcRect/>
          <a:stretch>
            <a:fillRect/>
          </a:stretch>
        </p:blipFill>
        <p:spPr bwMode="auto">
          <a:xfrm>
            <a:off x="1571625" y="1714500"/>
            <a:ext cx="6038850" cy="435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5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142852"/>
            <a:ext cx="8858280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K-means &amp; Agglomeration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506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785794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dirty="0"/>
              <a:t>EM Clustering</a:t>
            </a:r>
          </a:p>
        </p:txBody>
      </p:sp>
      <p:sp>
        <p:nvSpPr>
          <p:cNvPr id="45061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452419"/>
          </a:xfrm>
        </p:spPr>
        <p:txBody>
          <a:bodyPr/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608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857232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Process of a Clustering Project</a:t>
            </a:r>
          </a:p>
          <a:p>
            <a:pPr marL="857250" lvl="1" indent="-381000">
              <a:buFontTx/>
              <a:buAutoNum type="arabicPeriod"/>
            </a:pPr>
            <a:r>
              <a:rPr lang="en-GB" sz="2400" dirty="0"/>
              <a:t>Data </a:t>
            </a:r>
            <a:r>
              <a:rPr lang="en-GB" sz="2400" dirty="0" err="1"/>
              <a:t>Prepration</a:t>
            </a:r>
            <a:r>
              <a:rPr lang="en-GB" sz="2400" dirty="0"/>
              <a:t>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sensible proximity function;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suitable clustering solution;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clustering attributes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Conducting clustering with specific settings of parameters;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Evaluating cluster quality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Attempting to interpret the meaning of the clusters</a:t>
            </a:r>
          </a:p>
        </p:txBody>
      </p:sp>
      <p:sp>
        <p:nvSpPr>
          <p:cNvPr id="4608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608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710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Factors Influencing Solution Selection</a:t>
            </a:r>
          </a:p>
          <a:p>
            <a:pPr marL="809625" lvl="1" indent="-333375">
              <a:spcBef>
                <a:spcPts val="300"/>
              </a:spcBef>
            </a:pPr>
            <a:r>
              <a:rPr lang="en-GB" sz="2400" dirty="0"/>
              <a:t>Completeness of clustering results (all data records, all possible clusters, all attributes involved?)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characteristics (shapes, sizes, densities, etc)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descriptors and description constraints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Data characteristics (types, presence of outliers, etc.)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Considerations given to algorithms (e.g. capability of determining the number of clusters, capability of determining relevance of attributes to clusters, algorithm performances, etc.)</a:t>
            </a:r>
          </a:p>
        </p:txBody>
      </p:sp>
      <p:sp>
        <p:nvSpPr>
          <p:cNvPr id="4710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7108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1"/>
            <a:ext cx="7272338" cy="500066"/>
          </a:xfrm>
        </p:spPr>
        <p:txBody>
          <a:bodyPr/>
          <a:lstStyle/>
          <a:p>
            <a:r>
              <a:rPr lang="en-GB" sz="3600" b="1" dirty="0" smtClean="0"/>
              <a:t>Summary</a:t>
            </a:r>
            <a:endParaRPr lang="en-GB" sz="3600" b="1" dirty="0"/>
          </a:p>
        </p:txBody>
      </p:sp>
      <p:sp>
        <p:nvSpPr>
          <p:cNvPr id="48131" name="Content Placeholder 8"/>
          <p:cNvSpPr>
            <a:spLocks noGrp="1"/>
          </p:cNvSpPr>
          <p:nvPr>
            <p:ph idx="4294967295"/>
          </p:nvPr>
        </p:nvSpPr>
        <p:spPr>
          <a:xfrm>
            <a:off x="357158" y="928670"/>
            <a:ext cx="8543925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/>
              <a:t>Basic clustering methods have their limitations</a:t>
            </a:r>
          </a:p>
          <a:p>
            <a:pPr marL="284163" indent="-284163"/>
            <a:r>
              <a:rPr lang="en-GB" sz="2200" dirty="0"/>
              <a:t>Density-based algorithms treat clusters as regions where there is a greater concentration of data points</a:t>
            </a:r>
          </a:p>
          <a:p>
            <a:pPr marL="284163" indent="-284163"/>
            <a:r>
              <a:rPr lang="en-GB" sz="2200" dirty="0"/>
              <a:t>Graph-based algorithms consider clusters as </a:t>
            </a:r>
            <a:r>
              <a:rPr lang="en-GB" sz="2200" dirty="0" err="1"/>
              <a:t>subgraphs</a:t>
            </a:r>
            <a:r>
              <a:rPr lang="en-GB" sz="2200" dirty="0"/>
              <a:t> where data points are connected more closely than elsewhere</a:t>
            </a:r>
          </a:p>
          <a:p>
            <a:pPr marL="284163" indent="-284163"/>
            <a:r>
              <a:rPr lang="en-GB" sz="2200" dirty="0"/>
              <a:t>Model-based algorithms consider clusters as distributions that can be described in terms of mean point and variations</a:t>
            </a:r>
          </a:p>
          <a:p>
            <a:pPr marL="284163" indent="-284163"/>
            <a:r>
              <a:rPr lang="en-GB" sz="2200" dirty="0"/>
              <a:t>Subspace clustering algorithms find clusters in subspaces of a multi-dimensional space</a:t>
            </a:r>
          </a:p>
          <a:p>
            <a:pPr marL="284163" indent="-284163"/>
            <a:r>
              <a:rPr lang="en-GB" sz="2200" dirty="0"/>
              <a:t>Proximity should be measured differently in situations such as high dimensionality and special types of data (e.g. time-series)</a:t>
            </a:r>
          </a:p>
          <a:p>
            <a:pPr marL="284163" indent="-284163"/>
            <a:r>
              <a:rPr lang="en-GB" sz="2200" dirty="0"/>
              <a:t>EM and DBSCAN are available in </a:t>
            </a:r>
            <a:r>
              <a:rPr lang="en-GB" sz="2200" dirty="0" err="1"/>
              <a:t>Weka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Useful Further References</a:t>
            </a:r>
          </a:p>
        </p:txBody>
      </p:sp>
      <p:sp>
        <p:nvSpPr>
          <p:cNvPr id="49155" name="Content Placeholder 8"/>
          <p:cNvSpPr>
            <a:spLocks noGrp="1"/>
          </p:cNvSpPr>
          <p:nvPr>
            <p:ph idx="4294967295"/>
          </p:nvPr>
        </p:nvSpPr>
        <p:spPr>
          <a:xfrm>
            <a:off x="214282" y="928670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/>
              <a:t>Chapter 5 of </a:t>
            </a:r>
            <a:r>
              <a:rPr lang="en-GB" sz="2400" dirty="0" smtClean="0"/>
              <a:t>the main text </a:t>
            </a:r>
            <a:r>
              <a:rPr lang="en-GB" sz="2400" dirty="0"/>
              <a:t>book</a:t>
            </a:r>
          </a:p>
          <a:p>
            <a:pPr marL="284163" indent="-284163"/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dirty="0"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, Addison-Wesley, Chapters 8 and 9</a:t>
            </a:r>
          </a:p>
          <a:p>
            <a:pPr marL="284163" indent="-284163"/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Han, J. and </a:t>
            </a:r>
            <a:r>
              <a:rPr lang="en-GB" sz="2400" dirty="0" err="1">
                <a:ea typeface="Arial Unicode MS" pitchFamily="34" charset="-128"/>
                <a:cs typeface="Arial Unicode MS" pitchFamily="34" charset="-128"/>
              </a:rPr>
              <a:t>Kamber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, M. (2006), Data Mining: Concepts and Techniques, 2</a:t>
            </a:r>
            <a:r>
              <a:rPr lang="en-GB" sz="2400" baseline="30000" dirty="0"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 ed. Morgan Kaufmann, Chapter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9244</TotalTime>
  <Words>1008</Words>
  <Application>Microsoft Office PowerPoint</Application>
  <PresentationFormat>On-screen Show (4:3)</PresentationFormat>
  <Paragraphs>158</Paragraphs>
  <Slides>22</Slides>
  <Notes>21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Apex</vt:lpstr>
      <vt:lpstr>Photo Editor Photo</vt:lpstr>
      <vt:lpstr>Data Warehousing for Business Intelligence</vt:lpstr>
      <vt:lpstr>Introduction</vt:lpstr>
      <vt:lpstr>Expectation Maximisation/GMM</vt:lpstr>
      <vt:lpstr>Expectation Maximisation/GMM</vt:lpstr>
      <vt:lpstr>CLIQUE Algorithm</vt:lpstr>
      <vt:lpstr>CLIQUE Algorithm</vt:lpstr>
      <vt:lpstr>CLIQUE Algorithm</vt:lpstr>
      <vt:lpstr>Proximity Measures Revisited</vt:lpstr>
      <vt:lpstr>Proximity Measures Revisited</vt:lpstr>
      <vt:lpstr>Proximity Measures Revisited</vt:lpstr>
      <vt:lpstr>Proximity Measures Revisited</vt:lpstr>
      <vt:lpstr>Advanced Clustering in Weka</vt:lpstr>
      <vt:lpstr>Advanced Clustering in Weka</vt:lpstr>
      <vt:lpstr>Advanced Clustering in Weka</vt:lpstr>
      <vt:lpstr>Advanced Clustering in Weka</vt:lpstr>
      <vt:lpstr>K-means &amp; Agglomeration in Weka</vt:lpstr>
      <vt:lpstr>K-means &amp; Agglomeration in Weka</vt:lpstr>
      <vt:lpstr>K-means &amp; Agglomeration in Weka</vt:lpstr>
      <vt:lpstr>Clustering in Practice</vt:lpstr>
      <vt:lpstr>Clustering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522</cp:revision>
  <dcterms:created xsi:type="dcterms:W3CDTF">2008-03-04T16:40:50Z</dcterms:created>
  <dcterms:modified xsi:type="dcterms:W3CDTF">2013-01-30T15:29:44Z</dcterms:modified>
</cp:coreProperties>
</file>