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3"/>
  </p:notesMasterIdLst>
  <p:handoutMasterIdLst>
    <p:handoutMasterId r:id="rId64"/>
  </p:handoutMasterIdLst>
  <p:sldIdLst>
    <p:sldId id="256" r:id="rId5"/>
    <p:sldId id="325" r:id="rId6"/>
    <p:sldId id="326" r:id="rId7"/>
    <p:sldId id="330" r:id="rId8"/>
    <p:sldId id="258" r:id="rId9"/>
    <p:sldId id="327" r:id="rId10"/>
    <p:sldId id="328" r:id="rId11"/>
    <p:sldId id="329" r:id="rId12"/>
    <p:sldId id="324" r:id="rId13"/>
    <p:sldId id="278" r:id="rId14"/>
    <p:sldId id="279" r:id="rId15"/>
    <p:sldId id="281" r:id="rId16"/>
    <p:sldId id="280" r:id="rId17"/>
    <p:sldId id="311" r:id="rId18"/>
    <p:sldId id="313" r:id="rId19"/>
    <p:sldId id="314" r:id="rId20"/>
    <p:sldId id="316" r:id="rId21"/>
    <p:sldId id="283" r:id="rId22"/>
    <p:sldId id="282" r:id="rId23"/>
    <p:sldId id="284" r:id="rId24"/>
    <p:sldId id="285" r:id="rId25"/>
    <p:sldId id="263" r:id="rId26"/>
    <p:sldId id="287" r:id="rId27"/>
    <p:sldId id="331" r:id="rId28"/>
    <p:sldId id="310" r:id="rId29"/>
    <p:sldId id="334" r:id="rId30"/>
    <p:sldId id="293" r:id="rId31"/>
    <p:sldId id="296" r:id="rId32"/>
    <p:sldId id="297" r:id="rId33"/>
    <p:sldId id="298" r:id="rId34"/>
    <p:sldId id="299" r:id="rId35"/>
    <p:sldId id="292" r:id="rId36"/>
    <p:sldId id="336" r:id="rId37"/>
    <p:sldId id="337" r:id="rId38"/>
    <p:sldId id="294" r:id="rId39"/>
    <p:sldId id="335" r:id="rId40"/>
    <p:sldId id="305" r:id="rId41"/>
    <p:sldId id="340" r:id="rId42"/>
    <p:sldId id="295" r:id="rId43"/>
    <p:sldId id="332" r:id="rId44"/>
    <p:sldId id="333" r:id="rId45"/>
    <p:sldId id="303" r:id="rId46"/>
    <p:sldId id="338" r:id="rId47"/>
    <p:sldId id="339" r:id="rId48"/>
    <p:sldId id="307" r:id="rId49"/>
    <p:sldId id="308" r:id="rId50"/>
    <p:sldId id="319" r:id="rId51"/>
    <p:sldId id="317" r:id="rId52"/>
    <p:sldId id="312" r:id="rId53"/>
    <p:sldId id="264" r:id="rId54"/>
    <p:sldId id="270" r:id="rId55"/>
    <p:sldId id="271" r:id="rId56"/>
    <p:sldId id="320" r:id="rId57"/>
    <p:sldId id="273" r:id="rId58"/>
    <p:sldId id="275" r:id="rId59"/>
    <p:sldId id="323" r:id="rId60"/>
    <p:sldId id="322" r:id="rId61"/>
    <p:sldId id="321" r:id="rId6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705" y="-279"/>
      </p:cViewPr>
      <p:guideLst>
        <p:guide orient="horz" pos="2160"/>
        <p:guide pos="2880"/>
      </p:guideLst>
    </p:cSldViewPr>
  </p:slideViewPr>
  <p:notesTextViewPr>
    <p:cViewPr>
      <p:scale>
        <a:sx n="1" d="1"/>
        <a:sy n="1" d="1"/>
      </p:scale>
      <p:origin x="0" y="0"/>
    </p:cViewPr>
  </p:notesTextViewPr>
  <p:sorterViewPr>
    <p:cViewPr>
      <p:scale>
        <a:sx n="100" d="100"/>
        <a:sy n="100" d="100"/>
      </p:scale>
      <p:origin x="0" y="-4122"/>
    </p:cViewPr>
  </p:sorter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07/10/2018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B5557C6-2EBE-40BA-9735-E1E51942F078}" type="datetimeFigureOut">
              <a:rPr lang="en-GB" smtClean="0"/>
              <a:t>07/10/2018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4363F00-7F05-4888-870A-A771EB1772FD}" type="slidenum">
              <a:rPr lang="en-GB" smtClean="0"/>
              <a:t>‹#›</a:t>
            </a:fld>
            <a:endParaRPr lang="en-GB"/>
          </a:p>
        </p:txBody>
      </p:sp>
    </p:spTree>
    <p:extLst>
      <p:ext uri="{BB962C8B-B14F-4D97-AF65-F5344CB8AC3E}">
        <p14:creationId xmlns:p14="http://schemas.microsoft.com/office/powerpoint/2010/main" val="2002663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Write and present an explanation.</a:t>
            </a:r>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13</a:t>
            </a:fld>
            <a:endParaRPr lang="en-GB"/>
          </a:p>
        </p:txBody>
      </p:sp>
    </p:spTree>
    <p:extLst>
      <p:ext uri="{BB962C8B-B14F-4D97-AF65-F5344CB8AC3E}">
        <p14:creationId xmlns:p14="http://schemas.microsoft.com/office/powerpoint/2010/main" val="304012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fld id="{6AB16EAF-94A8-48D8-BC11-A0AE59501F9C}" type="slidenum">
              <a:rPr lang="en-GB" altLang="en-US"/>
              <a:pPr eaLnBrk="1" hangingPunct="1"/>
              <a:t>15</a:t>
            </a:fld>
            <a:endParaRPr lang="en-GB" alt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r>
              <a:rPr lang="en-GB" altLang="en-US" dirty="0" smtClean="0"/>
              <a:t>Let’s turn to the positives: What does the Simple View imply? The Simple View proposes that there are two sets of abilities that contribute to reading: word recognition abilities (the ability to read and understand the words on the  page) and language comprehension ability (the ability to understand language we hear and language we read).  These two sets of abilities are seen as continuous dimensions: people can vary independently on each. It is a fully interactive model but one which delineates clearly the two different dimensions of reading and thus better allows teachers to specify their teaching objectives and engage children in relevant activities to foster development towards achieving those objectives: the separation is in the teacher’s mind, for pedagogic purposes, not in the child’s mind. </a:t>
            </a:r>
          </a:p>
          <a:p>
            <a:pPr eaLnBrk="1" hangingPunct="1"/>
            <a:r>
              <a:rPr lang="en-GB" altLang="en-US" dirty="0" smtClean="0"/>
              <a:t>That is, it provides a clearer framework for teachers to focus their teaching clearly towards learning objectives for children</a:t>
            </a:r>
            <a:r>
              <a:rPr lang="en-US" altLang="en-US" dirty="0" smtClean="0"/>
              <a:t>. Clear differentiation WITHIN THE MIND OF THE TEACHER between the two dimensions provides a conceptual framework that (a) encourages teachers not necessarily to expect that the children they teach will show equal performance or progress in each dimension; (b) offers the possibility of separately assessing performance and progress in each dimension, to identify learning needs and guide further teaching; (c) makes explicit to teachers that different kinds of teaching are needed to develop word recognition skills from those that are needed to foster the comprehension of written and spoken language; and (d) emphasizes the need for teachers to be taught about and to understand the cognitive processes involved in the development of both accurate word recognition skills and of language comprehension. </a:t>
            </a:r>
            <a:endParaRPr lang="en-GB" altLang="en-US" dirty="0" smtClean="0"/>
          </a:p>
          <a:p>
            <a:pPr eaLnBrk="1" hangingPunct="1"/>
            <a:r>
              <a:rPr lang="en-GB" altLang="en-US" dirty="0" smtClean="0"/>
              <a:t>It also makes apparent the fact that children can experience various degrees of ease or difficulty in developing either word recognition or language comprehension or both, and invites teachers therefore to consider children’s progress and ability in each of the two dimensions</a:t>
            </a:r>
          </a:p>
          <a:p>
            <a:pPr eaLnBrk="1" hangingPunct="1"/>
            <a:r>
              <a:rPr lang="en-GB" altLang="en-US" dirty="0" smtClean="0"/>
              <a:t>Two dimensions of reading </a:t>
            </a:r>
            <a:r>
              <a:rPr lang="en-GB" altLang="en-US" dirty="0" smtClean="0">
                <a:sym typeface="Wingdings" pitchFamily="2" charset="2"/>
              </a:rPr>
              <a:t> four possible outcomes.</a:t>
            </a:r>
          </a:p>
          <a:p>
            <a:pPr eaLnBrk="1" hangingPunct="1"/>
            <a:endParaRPr lang="en-GB" altLang="en-US" dirty="0" smtClean="0"/>
          </a:p>
        </p:txBody>
      </p:sp>
    </p:spTree>
    <p:extLst>
      <p:ext uri="{BB962C8B-B14F-4D97-AF65-F5344CB8AC3E}">
        <p14:creationId xmlns:p14="http://schemas.microsoft.com/office/powerpoint/2010/main" val="2593716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fld id="{5BA471A8-FD83-4E5C-97CD-C941CFF08757}" type="slidenum">
              <a:rPr lang="en-GB" altLang="en-US"/>
              <a:pPr eaLnBrk="1" hangingPunct="1"/>
              <a:t>16</a:t>
            </a:fld>
            <a:endParaRPr lang="en-GB" alt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r>
              <a:rPr lang="en-GB" altLang="en-US" dirty="0" smtClean="0"/>
              <a:t>I’m going to show you simplified versions of the two models side by side, to demonstrate the degree of similarity between the two. Similar parts of each model are coloured the same. First, both agree that the two sets of processes are: phonological recoding processes (translating graphemes to phonemes; developing links between orthographic and phonological units, which, in the most successful computer simulations, are implemented as grapheme and phoneme units);</a:t>
            </a:r>
          </a:p>
          <a:p>
            <a:pPr eaLnBrk="1" hangingPunct="1"/>
            <a:r>
              <a:rPr lang="en-GB" altLang="en-US" dirty="0" smtClean="0"/>
              <a:t>and orthographic/semantic processes (familiar words stored as orthographic units which are linked to their meanings and thence to their pronunciations). </a:t>
            </a:r>
          </a:p>
          <a:p>
            <a:pPr eaLnBrk="1" hangingPunct="1"/>
            <a:r>
              <a:rPr lang="en-GB" altLang="en-US" dirty="0" smtClean="0"/>
              <a:t>Developing word recognition skills therefore involves learning to link graphemes and phonemes, and establishing representations of familiar words and linking these to their meanings. Evidence suggests that the most common source of source of difficulty in developing word recognition skills is difficulty in learning about and linking graphemes and phonemes, but that some children experience difficulty in establishing orthographic representations of words and linking these to meaning, and the children who experience the greatest word reading difficulties are those who experience difficulty in developing both sets of processes. </a:t>
            </a:r>
            <a:endParaRPr lang="en-US" altLang="en-US" dirty="0" smtClean="0"/>
          </a:p>
        </p:txBody>
      </p:sp>
    </p:spTree>
    <p:extLst>
      <p:ext uri="{BB962C8B-B14F-4D97-AF65-F5344CB8AC3E}">
        <p14:creationId xmlns:p14="http://schemas.microsoft.com/office/powerpoint/2010/main" val="1089019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Say</a:t>
            </a:r>
            <a:r>
              <a:rPr lang="en-GB" baseline="0" dirty="0" smtClean="0"/>
              <a:t> some consonant sounds and some vowel sounds. Does your name have consonant sounds and vowel sounds.</a:t>
            </a:r>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20</a:t>
            </a:fld>
            <a:endParaRPr lang="en-GB"/>
          </a:p>
        </p:txBody>
      </p:sp>
    </p:spTree>
    <p:extLst>
      <p:ext uri="{BB962C8B-B14F-4D97-AF65-F5344CB8AC3E}">
        <p14:creationId xmlns:p14="http://schemas.microsoft.com/office/powerpoint/2010/main" val="3417301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Give examples – consonants and vowels.</a:t>
            </a:r>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30</a:t>
            </a:fld>
            <a:endParaRPr lang="en-GB"/>
          </a:p>
        </p:txBody>
      </p:sp>
    </p:spTree>
    <p:extLst>
      <p:ext uri="{BB962C8B-B14F-4D97-AF65-F5344CB8AC3E}">
        <p14:creationId xmlns:p14="http://schemas.microsoft.com/office/powerpoint/2010/main" val="4266280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fld id="{72461D93-E65C-4C91-A4D3-3981C25AC61E}" type="slidenum">
              <a:rPr lang="en-GB" altLang="en-US"/>
              <a:pPr eaLnBrk="1" hangingPunct="1"/>
              <a:t>47</a:t>
            </a:fld>
            <a:endParaRPr lang="en-GB"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r>
              <a:rPr lang="en-GB" altLang="en-US" sz="1000" smtClean="0"/>
              <a:t>… if that were the intention, then the two dimensions would be presented as following each other in a single line of progress, like this….</a:t>
            </a:r>
            <a:endParaRPr lang="en-US" altLang="en-US" sz="1000" smtClean="0"/>
          </a:p>
          <a:p>
            <a:pPr eaLnBrk="1" hangingPunct="1"/>
            <a:r>
              <a:rPr lang="en-GB" altLang="en-US" sz="1000" smtClean="0"/>
              <a:t>Reading cannot and should not  be taught sequentially. However, it is also true that initially teaching should be weighted towards developing word recognition processes, because until children can read some words, they obviously cannot begin to understand any written text. </a:t>
            </a:r>
          </a:p>
        </p:txBody>
      </p:sp>
    </p:spTree>
    <p:extLst>
      <p:ext uri="{BB962C8B-B14F-4D97-AF65-F5344CB8AC3E}">
        <p14:creationId xmlns:p14="http://schemas.microsoft.com/office/powerpoint/2010/main" val="31382008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07/10/2018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07/10/2018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07/10/2018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07/10/2018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07/10/2018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07/10/2018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07/10/2018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07/10/2018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07/10/2018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ing.com/videos/search?q=youtube+letters+and+sounds+phase+1&amp;&amp;view=detail&amp;mid=99CF0629CF74C88E9D3C99CF0629CF74C88E9D3C&amp;&amp;FORM=VDRVRV"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BqhXUW_v-1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Becoming a teacher of reading…</a:t>
            </a:r>
            <a:endParaRPr lang="en-GB" dirty="0"/>
          </a:p>
        </p:txBody>
      </p:sp>
      <p:sp>
        <p:nvSpPr>
          <p:cNvPr id="3" name="Subtitle 2"/>
          <p:cNvSpPr>
            <a:spLocks noGrp="1"/>
          </p:cNvSpPr>
          <p:nvPr>
            <p:ph type="subTitle" idx="1"/>
          </p:nvPr>
        </p:nvSpPr>
        <p:spPr/>
        <p:txBody>
          <a:bodyPr/>
          <a:lstStyle/>
          <a:p>
            <a:r>
              <a:rPr lang="en-GB" dirty="0" smtClean="0">
                <a:solidFill>
                  <a:schemeClr val="bg1"/>
                </a:solidFill>
              </a:rPr>
              <a:t> Elaine Sharpling</a:t>
            </a:r>
          </a:p>
          <a:p>
            <a:r>
              <a:rPr lang="en-GB" dirty="0" smtClean="0">
                <a:solidFill>
                  <a:schemeClr val="bg1"/>
                </a:solidFill>
              </a:rPr>
              <a:t>Elaine.sharpling@uwtsd.ac.uk</a:t>
            </a: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need a blank piece of paper</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13486710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did you do?</a:t>
            </a:r>
            <a:endParaRPr lang="en-GB" dirty="0"/>
          </a:p>
        </p:txBody>
      </p:sp>
      <p:sp>
        <p:nvSpPr>
          <p:cNvPr id="3" name="Content Placeholder 2"/>
          <p:cNvSpPr>
            <a:spLocks noGrp="1"/>
          </p:cNvSpPr>
          <p:nvPr>
            <p:ph idx="1"/>
          </p:nvPr>
        </p:nvSpPr>
        <p:spPr>
          <a:xfrm>
            <a:off x="457200" y="1340768"/>
            <a:ext cx="8291264" cy="4104456"/>
          </a:xfrm>
        </p:spPr>
        <p:txBody>
          <a:bodyPr>
            <a:normAutofit fontScale="70000" lnSpcReduction="20000"/>
          </a:bodyPr>
          <a:lstStyle/>
          <a:p>
            <a:r>
              <a:rPr lang="en-GB" dirty="0"/>
              <a:t>a</a:t>
            </a:r>
            <a:r>
              <a:rPr lang="en-GB" dirty="0" smtClean="0"/>
              <a:t>ccommodate</a:t>
            </a:r>
          </a:p>
          <a:p>
            <a:r>
              <a:rPr lang="en-GB" dirty="0" smtClean="0"/>
              <a:t>separate</a:t>
            </a:r>
          </a:p>
          <a:p>
            <a:r>
              <a:rPr lang="en-GB" dirty="0" smtClean="0"/>
              <a:t>definitely</a:t>
            </a:r>
          </a:p>
          <a:p>
            <a:r>
              <a:rPr lang="en-GB" dirty="0"/>
              <a:t>p</a:t>
            </a:r>
            <a:r>
              <a:rPr lang="en-GB" dirty="0" smtClean="0"/>
              <a:t>haraoh</a:t>
            </a:r>
          </a:p>
          <a:p>
            <a:r>
              <a:rPr lang="en-GB" dirty="0" smtClean="0"/>
              <a:t>publicly</a:t>
            </a:r>
          </a:p>
          <a:p>
            <a:r>
              <a:rPr lang="en-GB" dirty="0"/>
              <a:t>c</a:t>
            </a:r>
            <a:r>
              <a:rPr lang="en-GB" dirty="0" smtClean="0"/>
              <a:t>ommittee</a:t>
            </a:r>
          </a:p>
          <a:p>
            <a:r>
              <a:rPr lang="en-GB" dirty="0"/>
              <a:t>i</a:t>
            </a:r>
            <a:r>
              <a:rPr lang="en-GB" dirty="0" smtClean="0"/>
              <a:t>ndependent</a:t>
            </a:r>
          </a:p>
          <a:p>
            <a:r>
              <a:rPr lang="en-GB" dirty="0"/>
              <a:t>i</a:t>
            </a:r>
            <a:r>
              <a:rPr lang="en-GB" dirty="0" smtClean="0"/>
              <a:t>rresistible</a:t>
            </a:r>
          </a:p>
          <a:p>
            <a:r>
              <a:rPr lang="en-GB" dirty="0"/>
              <a:t>n</a:t>
            </a:r>
            <a:r>
              <a:rPr lang="en-GB" dirty="0" smtClean="0"/>
              <a:t>ecessary</a:t>
            </a:r>
          </a:p>
          <a:p>
            <a:r>
              <a:rPr lang="en-GB" dirty="0"/>
              <a:t>o</a:t>
            </a:r>
            <a:r>
              <a:rPr lang="en-GB" dirty="0" smtClean="0"/>
              <a:t>ccurrence</a:t>
            </a:r>
          </a:p>
          <a:p>
            <a:r>
              <a:rPr lang="en-GB" dirty="0" smtClean="0"/>
              <a:t>mischievous</a:t>
            </a:r>
          </a:p>
          <a:p>
            <a:endParaRPr lang="en-GB" dirty="0"/>
          </a:p>
        </p:txBody>
      </p:sp>
    </p:spTree>
    <p:extLst>
      <p:ext uri="{BB962C8B-B14F-4D97-AF65-F5344CB8AC3E}">
        <p14:creationId xmlns:p14="http://schemas.microsoft.com/office/powerpoint/2010/main" val="27541364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Expectations</a:t>
            </a:r>
            <a:endParaRPr lang="en-GB" dirty="0"/>
          </a:p>
        </p:txBody>
      </p:sp>
      <p:sp>
        <p:nvSpPr>
          <p:cNvPr id="4" name="Text Placeholder 3"/>
          <p:cNvSpPr>
            <a:spLocks noGrp="1"/>
          </p:cNvSpPr>
          <p:nvPr>
            <p:ph type="body" idx="1"/>
          </p:nvPr>
        </p:nvSpPr>
        <p:spPr/>
        <p:txBody>
          <a:bodyPr/>
          <a:lstStyle/>
          <a:p>
            <a:r>
              <a:rPr lang="en-GB" dirty="0" smtClean="0"/>
              <a:t>From </a:t>
            </a:r>
            <a:r>
              <a:rPr lang="en-GB" dirty="0" smtClean="0">
                <a:solidFill>
                  <a:srgbClr val="7030A0"/>
                </a:solidFill>
              </a:rPr>
              <a:t>ME</a:t>
            </a:r>
            <a:endParaRPr lang="en-GB" dirty="0"/>
          </a:p>
        </p:txBody>
      </p:sp>
      <p:sp>
        <p:nvSpPr>
          <p:cNvPr id="5" name="Content Placeholder 4"/>
          <p:cNvSpPr>
            <a:spLocks noGrp="1"/>
          </p:cNvSpPr>
          <p:nvPr>
            <p:ph sz="half" idx="2"/>
          </p:nvPr>
        </p:nvSpPr>
        <p:spPr/>
        <p:txBody>
          <a:bodyPr>
            <a:normAutofit/>
          </a:bodyPr>
          <a:lstStyle/>
          <a:p>
            <a:r>
              <a:rPr lang="en-GB" dirty="0" smtClean="0"/>
              <a:t>Respect</a:t>
            </a:r>
          </a:p>
          <a:p>
            <a:r>
              <a:rPr lang="en-GB" dirty="0" smtClean="0"/>
              <a:t>Well-prepared</a:t>
            </a:r>
          </a:p>
          <a:p>
            <a:r>
              <a:rPr lang="en-GB" dirty="0" smtClean="0"/>
              <a:t>High level of knowledge</a:t>
            </a:r>
          </a:p>
          <a:p>
            <a:r>
              <a:rPr lang="en-GB" dirty="0" smtClean="0"/>
              <a:t>High expectations</a:t>
            </a:r>
          </a:p>
          <a:p>
            <a:r>
              <a:rPr lang="en-GB" dirty="0" smtClean="0"/>
              <a:t>Passion for subject</a:t>
            </a:r>
          </a:p>
          <a:p>
            <a:r>
              <a:rPr lang="en-GB" dirty="0" smtClean="0"/>
              <a:t>Radiator</a:t>
            </a:r>
          </a:p>
          <a:p>
            <a:r>
              <a:rPr lang="en-GB" dirty="0" smtClean="0"/>
              <a:t>Well read</a:t>
            </a:r>
            <a:endParaRPr lang="en-GB" dirty="0"/>
          </a:p>
        </p:txBody>
      </p:sp>
      <p:sp>
        <p:nvSpPr>
          <p:cNvPr id="6" name="Text Placeholder 5"/>
          <p:cNvSpPr>
            <a:spLocks noGrp="1"/>
          </p:cNvSpPr>
          <p:nvPr>
            <p:ph type="body" sz="quarter" idx="3"/>
          </p:nvPr>
        </p:nvSpPr>
        <p:spPr/>
        <p:txBody>
          <a:bodyPr/>
          <a:lstStyle/>
          <a:p>
            <a:r>
              <a:rPr lang="en-GB" dirty="0" smtClean="0"/>
              <a:t>From </a:t>
            </a:r>
            <a:r>
              <a:rPr lang="en-GB" dirty="0" smtClean="0">
                <a:solidFill>
                  <a:srgbClr val="FF0000"/>
                </a:solidFill>
              </a:rPr>
              <a:t>YOU</a:t>
            </a:r>
            <a:endParaRPr lang="en-GB" dirty="0"/>
          </a:p>
        </p:txBody>
      </p:sp>
      <p:sp>
        <p:nvSpPr>
          <p:cNvPr id="7" name="Content Placeholder 6"/>
          <p:cNvSpPr>
            <a:spLocks noGrp="1"/>
          </p:cNvSpPr>
          <p:nvPr>
            <p:ph sz="quarter" idx="4"/>
          </p:nvPr>
        </p:nvSpPr>
        <p:spPr/>
        <p:txBody>
          <a:bodyPr/>
          <a:lstStyle/>
          <a:p>
            <a:r>
              <a:rPr lang="en-GB" dirty="0" smtClean="0"/>
              <a:t>Respect</a:t>
            </a:r>
          </a:p>
          <a:p>
            <a:r>
              <a:rPr lang="en-GB" dirty="0" smtClean="0"/>
              <a:t>High level of engagement</a:t>
            </a:r>
          </a:p>
          <a:p>
            <a:r>
              <a:rPr lang="en-GB" dirty="0" smtClean="0"/>
              <a:t>Willingness to learn</a:t>
            </a:r>
          </a:p>
          <a:p>
            <a:r>
              <a:rPr lang="en-GB" dirty="0" smtClean="0"/>
              <a:t>Stay on task</a:t>
            </a:r>
          </a:p>
          <a:p>
            <a:r>
              <a:rPr lang="en-GB" dirty="0" smtClean="0"/>
              <a:t>Ask good questions</a:t>
            </a:r>
          </a:p>
          <a:p>
            <a:r>
              <a:rPr lang="en-GB" dirty="0" smtClean="0"/>
              <a:t>Radiator</a:t>
            </a:r>
          </a:p>
          <a:p>
            <a:r>
              <a:rPr lang="en-GB" dirty="0" smtClean="0"/>
              <a:t>Go and read</a:t>
            </a:r>
          </a:p>
          <a:p>
            <a:endParaRPr lang="en-GB" dirty="0" smtClean="0"/>
          </a:p>
          <a:p>
            <a:endParaRPr lang="en-GB" dirty="0"/>
          </a:p>
        </p:txBody>
      </p:sp>
    </p:spTree>
    <p:extLst>
      <p:ext uri="{BB962C8B-B14F-4D97-AF65-F5344CB8AC3E}">
        <p14:creationId xmlns:p14="http://schemas.microsoft.com/office/powerpoint/2010/main" val="20156556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dirty="0" smtClean="0"/>
              <a:t>In this session you will learn about:</a:t>
            </a:r>
          </a:p>
          <a:p>
            <a:r>
              <a:rPr lang="en-GB" dirty="0"/>
              <a:t>e</a:t>
            </a:r>
            <a:r>
              <a:rPr lang="en-GB" dirty="0" smtClean="0"/>
              <a:t>arly reading - t</a:t>
            </a:r>
            <a:r>
              <a:rPr lang="en-GB" dirty="0" smtClean="0"/>
              <a:t>he </a:t>
            </a:r>
            <a:r>
              <a:rPr lang="en-GB" dirty="0" smtClean="0">
                <a:solidFill>
                  <a:srgbClr val="FF0000"/>
                </a:solidFill>
              </a:rPr>
              <a:t>phonological</a:t>
            </a:r>
            <a:r>
              <a:rPr lang="en-GB" dirty="0" smtClean="0"/>
              <a:t> </a:t>
            </a:r>
            <a:r>
              <a:rPr lang="en-GB" dirty="0" smtClean="0"/>
              <a:t>and </a:t>
            </a:r>
            <a:r>
              <a:rPr lang="en-GB" dirty="0" smtClean="0">
                <a:solidFill>
                  <a:srgbClr val="FF0000"/>
                </a:solidFill>
              </a:rPr>
              <a:t>orthographic</a:t>
            </a:r>
            <a:r>
              <a:rPr lang="en-GB" dirty="0" smtClean="0"/>
              <a:t> systems </a:t>
            </a:r>
            <a:r>
              <a:rPr lang="en-GB" dirty="0" smtClean="0"/>
              <a:t>of </a:t>
            </a:r>
            <a:r>
              <a:rPr lang="en-GB" dirty="0" smtClean="0"/>
              <a:t>language</a:t>
            </a:r>
            <a:endParaRPr lang="en-GB" dirty="0" smtClean="0"/>
          </a:p>
          <a:p>
            <a:pPr marL="0" indent="0">
              <a:buNone/>
            </a:pPr>
            <a:endParaRPr lang="en-GB" dirty="0" smtClean="0"/>
          </a:p>
          <a:p>
            <a:r>
              <a:rPr lang="en-GB" dirty="0"/>
              <a:t>s</a:t>
            </a:r>
            <a:r>
              <a:rPr lang="en-GB" dirty="0" smtClean="0"/>
              <a:t>ubject knowledge for teaching</a:t>
            </a:r>
            <a:r>
              <a:rPr lang="en-GB" dirty="0"/>
              <a:t/>
            </a:r>
            <a:br>
              <a:rPr lang="en-GB" dirty="0"/>
            </a:br>
            <a:endParaRPr lang="en-GB" dirty="0"/>
          </a:p>
        </p:txBody>
      </p:sp>
    </p:spTree>
    <p:extLst>
      <p:ext uri="{BB962C8B-B14F-4D97-AF65-F5344CB8AC3E}">
        <p14:creationId xmlns:p14="http://schemas.microsoft.com/office/powerpoint/2010/main" val="11667625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On your paper/screen draw this…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77404905"/>
              </p:ext>
            </p:extLst>
          </p:nvPr>
        </p:nvGraphicFramePr>
        <p:xfrm>
          <a:off x="457200" y="1600200"/>
          <a:ext cx="8229600" cy="4023360"/>
        </p:xfrm>
        <a:graphic>
          <a:graphicData uri="http://schemas.openxmlformats.org/drawingml/2006/table">
            <a:tbl>
              <a:tblPr firstRow="1" bandRow="1">
                <a:tableStyleId>{BC89EF96-8CEA-46FF-86C4-4CE0E7609802}</a:tableStyleId>
              </a:tblPr>
              <a:tblGrid>
                <a:gridCol w="2743200">
                  <a:extLst>
                    <a:ext uri="{9D8B030D-6E8A-4147-A177-3AD203B41FA5}">
                      <a16:colId xmlns:a16="http://schemas.microsoft.com/office/drawing/2014/main" val="3074763800"/>
                    </a:ext>
                  </a:extLst>
                </a:gridCol>
                <a:gridCol w="2743200">
                  <a:extLst>
                    <a:ext uri="{9D8B030D-6E8A-4147-A177-3AD203B41FA5}">
                      <a16:colId xmlns:a16="http://schemas.microsoft.com/office/drawing/2014/main" val="1920960448"/>
                    </a:ext>
                  </a:extLst>
                </a:gridCol>
                <a:gridCol w="2743200">
                  <a:extLst>
                    <a:ext uri="{9D8B030D-6E8A-4147-A177-3AD203B41FA5}">
                      <a16:colId xmlns:a16="http://schemas.microsoft.com/office/drawing/2014/main" val="3163708725"/>
                    </a:ext>
                  </a:extLst>
                </a:gridCol>
              </a:tblGrid>
              <a:tr h="370840">
                <a:tc>
                  <a:txBody>
                    <a:bodyPr/>
                    <a:lstStyle/>
                    <a:p>
                      <a:r>
                        <a:rPr lang="en-GB" dirty="0" smtClean="0"/>
                        <a:t>Never heard of…</a:t>
                      </a:r>
                      <a:endParaRPr lang="en-GB" dirty="0"/>
                    </a:p>
                  </a:txBody>
                  <a:tcPr/>
                </a:tc>
                <a:tc>
                  <a:txBody>
                    <a:bodyPr/>
                    <a:lstStyle/>
                    <a:p>
                      <a:r>
                        <a:rPr lang="en-GB" dirty="0" smtClean="0"/>
                        <a:t>Heard –</a:t>
                      </a:r>
                      <a:r>
                        <a:rPr lang="en-GB" baseline="0" dirty="0" smtClean="0"/>
                        <a:t> not sure of meaning</a:t>
                      </a:r>
                      <a:endParaRPr lang="en-GB" dirty="0"/>
                    </a:p>
                  </a:txBody>
                  <a:tcPr/>
                </a:tc>
                <a:tc>
                  <a:txBody>
                    <a:bodyPr/>
                    <a:lstStyle/>
                    <a:p>
                      <a:r>
                        <a:rPr lang="en-GB" dirty="0" smtClean="0"/>
                        <a:t>Know what</a:t>
                      </a:r>
                      <a:r>
                        <a:rPr lang="en-GB" baseline="0" dirty="0" smtClean="0"/>
                        <a:t> it means: can give an example and explain to others</a:t>
                      </a:r>
                      <a:endParaRPr lang="en-GB" dirty="0"/>
                    </a:p>
                  </a:txBody>
                  <a:tcPr/>
                </a:tc>
                <a:extLst>
                  <a:ext uri="{0D108BD9-81ED-4DB2-BD59-A6C34878D82A}">
                    <a16:rowId xmlns:a16="http://schemas.microsoft.com/office/drawing/2014/main" val="3461629171"/>
                  </a:ext>
                </a:extLst>
              </a:tr>
              <a:tr h="37084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200173829"/>
                  </a:ext>
                </a:extLst>
              </a:tr>
            </a:tbl>
          </a:graphicData>
        </a:graphic>
      </p:graphicFrame>
    </p:spTree>
    <p:extLst>
      <p:ext uri="{BB962C8B-B14F-4D97-AF65-F5344CB8AC3E}">
        <p14:creationId xmlns:p14="http://schemas.microsoft.com/office/powerpoint/2010/main" val="4088581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Complete the table – write the word in a column</a:t>
            </a:r>
            <a:endParaRPr lang="en-GB" dirty="0"/>
          </a:p>
        </p:txBody>
      </p:sp>
      <p:sp>
        <p:nvSpPr>
          <p:cNvPr id="3" name="Content Placeholder 2"/>
          <p:cNvSpPr>
            <a:spLocks noGrp="1"/>
          </p:cNvSpPr>
          <p:nvPr>
            <p:ph idx="1"/>
          </p:nvPr>
        </p:nvSpPr>
        <p:spPr/>
        <p:txBody>
          <a:bodyPr>
            <a:normAutofit fontScale="92500" lnSpcReduction="20000"/>
          </a:bodyPr>
          <a:lstStyle/>
          <a:p>
            <a:r>
              <a:rPr lang="en-GB" dirty="0"/>
              <a:t>p</a:t>
            </a:r>
            <a:r>
              <a:rPr lang="en-GB" dirty="0" smtClean="0"/>
              <a:t>honological</a:t>
            </a:r>
          </a:p>
          <a:p>
            <a:r>
              <a:rPr lang="en-GB" dirty="0"/>
              <a:t>o</a:t>
            </a:r>
            <a:r>
              <a:rPr lang="en-GB" dirty="0" smtClean="0"/>
              <a:t>rthography</a:t>
            </a:r>
          </a:p>
          <a:p>
            <a:r>
              <a:rPr lang="en-GB" dirty="0"/>
              <a:t>m</a:t>
            </a:r>
            <a:r>
              <a:rPr lang="en-GB" dirty="0" smtClean="0"/>
              <a:t>etalanguage</a:t>
            </a:r>
          </a:p>
          <a:p>
            <a:r>
              <a:rPr lang="en-GB" dirty="0"/>
              <a:t>p</a:t>
            </a:r>
            <a:r>
              <a:rPr lang="en-GB" dirty="0" smtClean="0"/>
              <a:t>honeme</a:t>
            </a:r>
          </a:p>
          <a:p>
            <a:r>
              <a:rPr lang="en-GB" dirty="0"/>
              <a:t>g</a:t>
            </a:r>
            <a:r>
              <a:rPr lang="en-GB" dirty="0" smtClean="0"/>
              <a:t>rapheme</a:t>
            </a:r>
          </a:p>
          <a:p>
            <a:r>
              <a:rPr lang="en-GB" dirty="0"/>
              <a:t>a</a:t>
            </a:r>
            <a:r>
              <a:rPr lang="en-GB" dirty="0" smtClean="0"/>
              <a:t>lphabetic code</a:t>
            </a:r>
          </a:p>
          <a:p>
            <a:r>
              <a:rPr lang="en-GB" dirty="0"/>
              <a:t>d</a:t>
            </a:r>
            <a:r>
              <a:rPr lang="en-GB" dirty="0" smtClean="0"/>
              <a:t>igraph</a:t>
            </a:r>
          </a:p>
          <a:p>
            <a:r>
              <a:rPr lang="en-GB" dirty="0"/>
              <a:t>s</a:t>
            </a:r>
            <a:r>
              <a:rPr lang="en-GB" dirty="0" smtClean="0"/>
              <a:t>plit digraph</a:t>
            </a:r>
          </a:p>
          <a:p>
            <a:endParaRPr lang="en-GB" dirty="0" smtClean="0"/>
          </a:p>
          <a:p>
            <a:pPr marL="0" indent="0">
              <a:buNone/>
            </a:pPr>
            <a:endParaRPr lang="en-GB" dirty="0"/>
          </a:p>
        </p:txBody>
      </p:sp>
    </p:spTree>
    <p:extLst>
      <p:ext uri="{BB962C8B-B14F-4D97-AF65-F5344CB8AC3E}">
        <p14:creationId xmlns:p14="http://schemas.microsoft.com/office/powerpoint/2010/main" val="179494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Fundamental role of the primary teacher is to ensure that all children can read</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1091" y="2046213"/>
            <a:ext cx="4627133" cy="3470350"/>
          </a:xfrm>
        </p:spPr>
      </p:pic>
    </p:spTree>
    <p:extLst>
      <p:ext uri="{BB962C8B-B14F-4D97-AF65-F5344CB8AC3E}">
        <p14:creationId xmlns:p14="http://schemas.microsoft.com/office/powerpoint/2010/main" val="3895378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solidFill>
                  <a:srgbClr val="0070C0"/>
                </a:solidFill>
              </a:rPr>
              <a:t>Reading score of below 85 (standardised reading tests) on entry to Year 7</a:t>
            </a:r>
            <a:endParaRPr lang="en-GB" sz="3200" dirty="0">
              <a:solidFill>
                <a:srgbClr val="0070C0"/>
              </a:solidFill>
            </a:endParaRPr>
          </a:p>
        </p:txBody>
      </p:sp>
      <p:sp>
        <p:nvSpPr>
          <p:cNvPr id="3" name="Content Placeholder 2"/>
          <p:cNvSpPr>
            <a:spLocks noGrp="1"/>
          </p:cNvSpPr>
          <p:nvPr>
            <p:ph idx="1"/>
          </p:nvPr>
        </p:nvSpPr>
        <p:spPr>
          <a:xfrm>
            <a:off x="457200" y="2060848"/>
            <a:ext cx="8229600" cy="3917032"/>
          </a:xfrm>
        </p:spPr>
        <p:txBody>
          <a:bodyPr>
            <a:normAutofit/>
          </a:bodyPr>
          <a:lstStyle/>
          <a:p>
            <a:pPr marL="0" indent="0">
              <a:buNone/>
            </a:pPr>
            <a:r>
              <a:rPr lang="en-GB" sz="3600" dirty="0" smtClean="0"/>
              <a:t>Joe and Anne</a:t>
            </a:r>
            <a:r>
              <a:rPr lang="el-GR" sz="3600" dirty="0" smtClean="0"/>
              <a:t> </a:t>
            </a:r>
            <a:r>
              <a:rPr lang="el-GR" sz="3600" dirty="0"/>
              <a:t>αππαρεατ </a:t>
            </a:r>
            <a:r>
              <a:rPr lang="el-GR" sz="3600" dirty="0" smtClean="0"/>
              <a:t>μενανδρι</a:t>
            </a:r>
            <a:r>
              <a:rPr lang="en-GB" sz="3600" dirty="0"/>
              <a:t> </a:t>
            </a:r>
            <a:r>
              <a:rPr lang="en-GB" sz="3600" dirty="0" smtClean="0"/>
              <a:t>in</a:t>
            </a:r>
            <a:r>
              <a:rPr lang="el-GR" sz="3600" dirty="0" smtClean="0"/>
              <a:t> </a:t>
            </a:r>
            <a:r>
              <a:rPr lang="el-GR" sz="3600" dirty="0"/>
              <a:t>ιντελλεγεβαθ </a:t>
            </a:r>
            <a:r>
              <a:rPr lang="en-GB" sz="3600" dirty="0" smtClean="0"/>
              <a:t>house</a:t>
            </a:r>
            <a:r>
              <a:rPr lang="el-GR" sz="3600" dirty="0" smtClean="0"/>
              <a:t>. </a:t>
            </a:r>
            <a:r>
              <a:rPr lang="en-GB" sz="3600" dirty="0" smtClean="0"/>
              <a:t>They had </a:t>
            </a:r>
            <a:r>
              <a:rPr lang="el-GR" sz="3600" dirty="0" smtClean="0"/>
              <a:t>αδμοδυμ </a:t>
            </a:r>
            <a:r>
              <a:rPr lang="el-GR" sz="3600" dirty="0"/>
              <a:t>κυαλισκυε </a:t>
            </a:r>
            <a:r>
              <a:rPr lang="en-GB" sz="3600" dirty="0" smtClean="0"/>
              <a:t>today</a:t>
            </a:r>
            <a:r>
              <a:rPr lang="el-GR" sz="3600" dirty="0" smtClean="0"/>
              <a:t>. </a:t>
            </a:r>
            <a:r>
              <a:rPr lang="en-GB" sz="3600" dirty="0" smtClean="0"/>
              <a:t>Joe</a:t>
            </a:r>
            <a:r>
              <a:rPr lang="el-GR" sz="3600" dirty="0" smtClean="0"/>
              <a:t> </a:t>
            </a:r>
            <a:r>
              <a:rPr lang="el-GR" sz="3600" dirty="0"/>
              <a:t>εα </a:t>
            </a:r>
            <a:r>
              <a:rPr lang="en-GB" sz="3600" dirty="0" smtClean="0"/>
              <a:t>away</a:t>
            </a:r>
            <a:r>
              <a:rPr lang="el-GR" sz="3600" dirty="0" smtClean="0"/>
              <a:t> </a:t>
            </a:r>
            <a:r>
              <a:rPr lang="el-GR" sz="3600" dirty="0"/>
              <a:t>λιβερ, </a:t>
            </a:r>
            <a:r>
              <a:rPr lang="en-GB" sz="3600" dirty="0" smtClean="0"/>
              <a:t>Anne</a:t>
            </a:r>
            <a:r>
              <a:rPr lang="el-GR" sz="3600" dirty="0" smtClean="0"/>
              <a:t> </a:t>
            </a:r>
            <a:r>
              <a:rPr lang="el-GR" sz="3600" dirty="0"/>
              <a:t>φασιλις ασυεφεριθ νες </a:t>
            </a:r>
            <a:r>
              <a:rPr lang="en-GB" sz="3600" dirty="0" smtClean="0"/>
              <a:t>and in</a:t>
            </a:r>
            <a:r>
              <a:rPr lang="el-GR" sz="3600" dirty="0" smtClean="0"/>
              <a:t> </a:t>
            </a:r>
            <a:r>
              <a:rPr lang="el-GR" sz="3600" dirty="0"/>
              <a:t>αν υλλυμ ιντελλεγεβαθ </a:t>
            </a:r>
            <a:r>
              <a:rPr lang="en-GB" sz="3600" dirty="0" smtClean="0"/>
              <a:t>car</a:t>
            </a:r>
            <a:r>
              <a:rPr lang="el-GR" sz="3600" dirty="0" smtClean="0"/>
              <a:t>. </a:t>
            </a:r>
            <a:r>
              <a:rPr lang="en-GB" sz="3600" dirty="0" smtClean="0"/>
              <a:t>Finally,</a:t>
            </a:r>
            <a:r>
              <a:rPr lang="el-GR" sz="3600" dirty="0" smtClean="0"/>
              <a:t> </a:t>
            </a:r>
            <a:r>
              <a:rPr lang="el-GR" sz="3600" dirty="0"/>
              <a:t>υταμυρ μωλεστιαε </a:t>
            </a:r>
            <a:r>
              <a:rPr lang="en-GB" sz="3600" dirty="0" smtClean="0"/>
              <a:t>the house</a:t>
            </a:r>
            <a:r>
              <a:rPr lang="el-GR" sz="3600" dirty="0" smtClean="0"/>
              <a:t>.</a:t>
            </a:r>
            <a:endParaRPr lang="el-GR" sz="3600" dirty="0"/>
          </a:p>
          <a:p>
            <a:endParaRPr lang="el-GR" dirty="0"/>
          </a:p>
        </p:txBody>
      </p:sp>
    </p:spTree>
    <p:extLst>
      <p:ext uri="{BB962C8B-B14F-4D97-AF65-F5344CB8AC3E}">
        <p14:creationId xmlns:p14="http://schemas.microsoft.com/office/powerpoint/2010/main" val="1684870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Phono</a:t>
            </a:r>
            <a:r>
              <a:rPr lang="en-GB" dirty="0" smtClean="0">
                <a:solidFill>
                  <a:srgbClr val="7030A0"/>
                </a:solidFill>
              </a:rPr>
              <a:t>logical</a:t>
            </a:r>
            <a:r>
              <a:rPr lang="en-GB" dirty="0" smtClean="0"/>
              <a:t> Language</a:t>
            </a:r>
            <a:endParaRPr lang="en-GB" dirty="0"/>
          </a:p>
        </p:txBody>
      </p:sp>
      <p:sp>
        <p:nvSpPr>
          <p:cNvPr id="3" name="Content Placeholder 2"/>
          <p:cNvSpPr>
            <a:spLocks noGrp="1"/>
          </p:cNvSpPr>
          <p:nvPr>
            <p:ph idx="1"/>
          </p:nvPr>
        </p:nvSpPr>
        <p:spPr/>
        <p:txBody>
          <a:bodyPr/>
          <a:lstStyle/>
          <a:p>
            <a:pPr marL="0" indent="0">
              <a:buNone/>
            </a:pPr>
            <a:r>
              <a:rPr lang="en-GB" dirty="0" smtClean="0"/>
              <a:t>The way that the speech sounds are identified and combined to produce and understand spoken language.</a:t>
            </a:r>
          </a:p>
          <a:p>
            <a:pPr marL="0" indent="0">
              <a:buNone/>
            </a:pPr>
            <a:endParaRPr lang="en-GB"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1120" y="3429000"/>
            <a:ext cx="3312368" cy="18549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036743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Ortho</a:t>
            </a:r>
            <a:r>
              <a:rPr lang="en-GB" dirty="0" smtClean="0">
                <a:solidFill>
                  <a:srgbClr val="7030A0"/>
                </a:solidFill>
              </a:rPr>
              <a:t>graphy</a:t>
            </a:r>
            <a:endParaRPr lang="en-GB" dirty="0">
              <a:solidFill>
                <a:srgbClr val="7030A0"/>
              </a:solidFill>
            </a:endParaRPr>
          </a:p>
        </p:txBody>
      </p:sp>
      <p:sp>
        <p:nvSpPr>
          <p:cNvPr id="3" name="Content Placeholder 2"/>
          <p:cNvSpPr>
            <a:spLocks noGrp="1"/>
          </p:cNvSpPr>
          <p:nvPr>
            <p:ph idx="1"/>
          </p:nvPr>
        </p:nvSpPr>
        <p:spPr/>
        <p:txBody>
          <a:bodyPr/>
          <a:lstStyle/>
          <a:p>
            <a:r>
              <a:rPr lang="en-GB" dirty="0" smtClean="0"/>
              <a:t>The conventional writing system of language and how this relates to the spoken language. This includes spelling, punctuation and other text conventions.</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3171" y="3785012"/>
            <a:ext cx="2648949" cy="158936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972332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difficulty</a:t>
            </a:r>
            <a:endParaRPr lang="en-GB" dirty="0"/>
          </a:p>
        </p:txBody>
      </p:sp>
      <p:sp>
        <p:nvSpPr>
          <p:cNvPr id="3" name="Content Placeholder 2"/>
          <p:cNvSpPr>
            <a:spLocks noGrp="1"/>
          </p:cNvSpPr>
          <p:nvPr>
            <p:ph idx="1"/>
          </p:nvPr>
        </p:nvSpPr>
        <p:spPr/>
        <p:txBody>
          <a:bodyPr/>
          <a:lstStyle/>
          <a:p>
            <a:pPr marL="0" indent="0">
              <a:buNone/>
            </a:pPr>
            <a:r>
              <a:rPr lang="en-GB" dirty="0" smtClean="0"/>
              <a:t>Beginner readers must learn how the </a:t>
            </a:r>
            <a:r>
              <a:rPr lang="en-GB" dirty="0" smtClean="0">
                <a:solidFill>
                  <a:srgbClr val="FF0000"/>
                </a:solidFill>
              </a:rPr>
              <a:t>orthographic</a:t>
            </a:r>
            <a:r>
              <a:rPr lang="en-GB" dirty="0" smtClean="0"/>
              <a:t> system relates to the spoken system.</a:t>
            </a:r>
          </a:p>
          <a:p>
            <a:pPr marL="0" indent="0">
              <a:buNone/>
            </a:pPr>
            <a:endParaRPr lang="en-GB" dirty="0"/>
          </a:p>
          <a:p>
            <a:pPr marL="0" indent="0">
              <a:buNone/>
            </a:pPr>
            <a:r>
              <a:rPr lang="en-GB" dirty="0" smtClean="0"/>
              <a:t>The English orthographical system </a:t>
            </a:r>
            <a:r>
              <a:rPr lang="en-GB" b="1" dirty="0" smtClean="0"/>
              <a:t>is </a:t>
            </a:r>
            <a:r>
              <a:rPr lang="en-GB" dirty="0" smtClean="0"/>
              <a:t>difficult.</a:t>
            </a:r>
            <a:endParaRPr lang="en-GB" dirty="0"/>
          </a:p>
        </p:txBody>
      </p:sp>
    </p:spTree>
    <p:extLst>
      <p:ext uri="{BB962C8B-B14F-4D97-AF65-F5344CB8AC3E}">
        <p14:creationId xmlns:p14="http://schemas.microsoft.com/office/powerpoint/2010/main" val="17983108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Learning to read in English is more difficult than in most other alphabetic languages</a:t>
            </a:r>
            <a:endParaRPr lang="en-GB" sz="3200" dirty="0"/>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75656" y="1484784"/>
            <a:ext cx="6336704" cy="4137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372200" y="1700808"/>
            <a:ext cx="2520280" cy="261610"/>
          </a:xfrm>
          <a:prstGeom prst="rect">
            <a:avLst/>
          </a:prstGeom>
          <a:noFill/>
        </p:spPr>
        <p:txBody>
          <a:bodyPr wrap="square" rtlCol="0">
            <a:spAutoFit/>
          </a:bodyPr>
          <a:lstStyle/>
          <a:p>
            <a:r>
              <a:rPr lang="en-GB" sz="1100" dirty="0" smtClean="0"/>
              <a:t>Seymour, </a:t>
            </a:r>
            <a:r>
              <a:rPr lang="en-GB" sz="1100" dirty="0" err="1" smtClean="0"/>
              <a:t>Aro</a:t>
            </a:r>
            <a:r>
              <a:rPr lang="en-GB" sz="1100" dirty="0" smtClean="0"/>
              <a:t> &amp; Erskine, (2003)</a:t>
            </a:r>
            <a:endParaRPr lang="en-GB" sz="1100" dirty="0"/>
          </a:p>
        </p:txBody>
      </p:sp>
    </p:spTree>
    <p:extLst>
      <p:ext uri="{BB962C8B-B14F-4D97-AF65-F5344CB8AC3E}">
        <p14:creationId xmlns:p14="http://schemas.microsoft.com/office/powerpoint/2010/main" val="5544369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892"/>
            <a:ext cx="8229600" cy="1143000"/>
          </a:xfrm>
        </p:spPr>
        <p:txBody>
          <a:bodyPr/>
          <a:lstStyle/>
          <a:p>
            <a:r>
              <a:rPr lang="en-GB" dirty="0" smtClean="0"/>
              <a:t>Conceptual Models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7624" y="1146910"/>
            <a:ext cx="6712469" cy="444232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24833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ChangeAspect="1" noChangeArrowheads="1"/>
          </p:cNvSpPr>
          <p:nvPr/>
        </p:nvSpPr>
        <p:spPr bwMode="auto">
          <a:xfrm>
            <a:off x="1757363" y="935038"/>
            <a:ext cx="4138612"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13315" name="Group 16"/>
          <p:cNvGrpSpPr>
            <a:grpSpLocks/>
          </p:cNvGrpSpPr>
          <p:nvPr/>
        </p:nvGrpSpPr>
        <p:grpSpPr bwMode="auto">
          <a:xfrm>
            <a:off x="910431" y="837407"/>
            <a:ext cx="5832475" cy="4608513"/>
            <a:chOff x="487" y="1026"/>
            <a:chExt cx="3674" cy="2903"/>
          </a:xfrm>
        </p:grpSpPr>
        <p:sp>
          <p:nvSpPr>
            <p:cNvPr id="13321" name="Text Box 3"/>
            <p:cNvSpPr txBox="1">
              <a:spLocks noChangeArrowheads="1"/>
            </p:cNvSpPr>
            <p:nvPr/>
          </p:nvSpPr>
          <p:spPr bwMode="auto">
            <a:xfrm>
              <a:off x="487" y="2523"/>
              <a:ext cx="1406" cy="20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b="1">
                  <a:latin typeface="Microsoft Sans Serif" pitchFamily="34" charset="0"/>
                </a:rPr>
                <a:t>word recognition</a:t>
              </a:r>
              <a:endParaRPr lang="en-US" altLang="en-US"/>
            </a:p>
          </p:txBody>
        </p:sp>
        <p:sp>
          <p:nvSpPr>
            <p:cNvPr id="13322" name="Text Box 4"/>
            <p:cNvSpPr txBox="1">
              <a:spLocks noChangeArrowheads="1"/>
            </p:cNvSpPr>
            <p:nvPr/>
          </p:nvSpPr>
          <p:spPr bwMode="auto">
            <a:xfrm>
              <a:off x="2388" y="1026"/>
              <a:ext cx="1368" cy="37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b="1" dirty="0">
                  <a:latin typeface="Microsoft Sans Serif" pitchFamily="34" charset="0"/>
                </a:rPr>
                <a:t>language comprehension</a:t>
              </a:r>
              <a:endParaRPr lang="en-US" altLang="en-US" dirty="0"/>
            </a:p>
          </p:txBody>
        </p:sp>
        <p:sp>
          <p:nvSpPr>
            <p:cNvPr id="13323" name="Line 5"/>
            <p:cNvSpPr>
              <a:spLocks noChangeShapeType="1"/>
            </p:cNvSpPr>
            <p:nvPr/>
          </p:nvSpPr>
          <p:spPr bwMode="auto">
            <a:xfrm flipH="1">
              <a:off x="3072" y="1570"/>
              <a:ext cx="0" cy="2359"/>
            </a:xfrm>
            <a:prstGeom prst="line">
              <a:avLst/>
            </a:prstGeom>
            <a:noFill/>
            <a:ln w="9525">
              <a:solidFill>
                <a:srgbClr val="000000"/>
              </a:solidFill>
              <a:round/>
              <a:headEnd type="stealth" w="lg" len="lg"/>
              <a:tailEnd type="stealth" w="lg" len="lg"/>
            </a:ln>
            <a:extLst>
              <a:ext uri="{909E8E84-426E-40DD-AFC4-6F175D3DCCD1}">
                <a14:hiddenFill xmlns:a14="http://schemas.microsoft.com/office/drawing/2010/main">
                  <a:noFill/>
                </a14:hiddenFill>
              </a:ext>
            </a:extLst>
          </p:spPr>
          <p:txBody>
            <a:bodyPr/>
            <a:lstStyle/>
            <a:p>
              <a:endParaRPr lang="en-US"/>
            </a:p>
          </p:txBody>
        </p:sp>
        <p:sp>
          <p:nvSpPr>
            <p:cNvPr id="13324" name="Line 6"/>
            <p:cNvSpPr>
              <a:spLocks noChangeShapeType="1"/>
            </p:cNvSpPr>
            <p:nvPr/>
          </p:nvSpPr>
          <p:spPr bwMode="auto">
            <a:xfrm>
              <a:off x="2025" y="2653"/>
              <a:ext cx="2136" cy="0"/>
            </a:xfrm>
            <a:prstGeom prst="line">
              <a:avLst/>
            </a:prstGeom>
            <a:noFill/>
            <a:ln w="9525">
              <a:solidFill>
                <a:srgbClr val="000000"/>
              </a:solidFill>
              <a:round/>
              <a:headEnd type="stealth" w="lg" len="lg"/>
              <a:tailEnd type="stealth" w="lg" len="lg"/>
            </a:ln>
            <a:extLst>
              <a:ext uri="{909E8E84-426E-40DD-AFC4-6F175D3DCCD1}">
                <a14:hiddenFill xmlns:a14="http://schemas.microsoft.com/office/drawing/2010/main">
                  <a:noFill/>
                </a14:hiddenFill>
              </a:ext>
            </a:extLst>
          </p:spPr>
          <p:txBody>
            <a:bodyPr/>
            <a:lstStyle/>
            <a:p>
              <a:endParaRPr lang="en-US"/>
            </a:p>
          </p:txBody>
        </p:sp>
        <p:sp>
          <p:nvSpPr>
            <p:cNvPr id="13325" name="Text Box 7"/>
            <p:cNvSpPr txBox="1">
              <a:spLocks noChangeArrowheads="1"/>
            </p:cNvSpPr>
            <p:nvPr/>
          </p:nvSpPr>
          <p:spPr bwMode="auto">
            <a:xfrm>
              <a:off x="3000" y="1812"/>
              <a:ext cx="144" cy="57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g</a:t>
              </a:r>
            </a:p>
            <a:p>
              <a:pPr algn="l" eaLnBrk="1" hangingPunct="1"/>
              <a:r>
                <a:rPr lang="en-US" altLang="en-US" sz="1400">
                  <a:latin typeface="Microsoft Sans Serif" pitchFamily="34" charset="0"/>
                </a:rPr>
                <a:t>o</a:t>
              </a:r>
            </a:p>
            <a:p>
              <a:pPr algn="l" eaLnBrk="1" hangingPunct="1"/>
              <a:r>
                <a:rPr lang="en-US" altLang="en-US" sz="1400">
                  <a:latin typeface="Microsoft Sans Serif" pitchFamily="34" charset="0"/>
                </a:rPr>
                <a:t>o</a:t>
              </a:r>
            </a:p>
            <a:p>
              <a:pPr algn="l" eaLnBrk="1" hangingPunct="1"/>
              <a:r>
                <a:rPr lang="en-US" altLang="en-US" sz="1400">
                  <a:latin typeface="Microsoft Sans Serif" pitchFamily="34" charset="0"/>
                </a:rPr>
                <a:t>d</a:t>
              </a:r>
              <a:endParaRPr lang="en-US" altLang="en-US" sz="1400"/>
            </a:p>
          </p:txBody>
        </p:sp>
        <p:sp>
          <p:nvSpPr>
            <p:cNvPr id="13326" name="Text Box 8"/>
            <p:cNvSpPr txBox="1">
              <a:spLocks noChangeArrowheads="1"/>
            </p:cNvSpPr>
            <p:nvPr/>
          </p:nvSpPr>
          <p:spPr bwMode="auto">
            <a:xfrm>
              <a:off x="3000" y="3203"/>
              <a:ext cx="144" cy="5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GB" altLang="en-US" sz="1400"/>
                <a:t>poor</a:t>
              </a:r>
              <a:endParaRPr lang="en-US" altLang="en-US" sz="1400"/>
            </a:p>
          </p:txBody>
        </p:sp>
        <p:sp>
          <p:nvSpPr>
            <p:cNvPr id="13327" name="Text Box 9"/>
            <p:cNvSpPr txBox="1">
              <a:spLocks noChangeArrowheads="1"/>
            </p:cNvSpPr>
            <p:nvPr/>
          </p:nvSpPr>
          <p:spPr bwMode="auto">
            <a:xfrm>
              <a:off x="3617" y="2568"/>
              <a:ext cx="362" cy="1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good</a:t>
              </a:r>
              <a:endParaRPr lang="en-US" altLang="en-US" sz="1400"/>
            </a:p>
          </p:txBody>
        </p:sp>
        <p:sp>
          <p:nvSpPr>
            <p:cNvPr id="13328" name="Text Box 10"/>
            <p:cNvSpPr txBox="1">
              <a:spLocks noChangeArrowheads="1"/>
            </p:cNvSpPr>
            <p:nvPr/>
          </p:nvSpPr>
          <p:spPr bwMode="auto">
            <a:xfrm>
              <a:off x="2178" y="2568"/>
              <a:ext cx="350" cy="1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poor</a:t>
              </a:r>
              <a:endParaRPr lang="en-US" altLang="en-US" sz="1400"/>
            </a:p>
          </p:txBody>
        </p:sp>
      </p:grpSp>
      <p:sp>
        <p:nvSpPr>
          <p:cNvPr id="13316" name="Text Box 11"/>
          <p:cNvSpPr txBox="1">
            <a:spLocks noChangeArrowheads="1"/>
          </p:cNvSpPr>
          <p:nvPr/>
        </p:nvSpPr>
        <p:spPr bwMode="auto">
          <a:xfrm>
            <a:off x="0" y="0"/>
            <a:ext cx="889248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3200" dirty="0">
                <a:solidFill>
                  <a:srgbClr val="054692"/>
                </a:solidFill>
              </a:rPr>
              <a:t>The Simple View of </a:t>
            </a:r>
            <a:r>
              <a:rPr lang="en-GB" altLang="en-US" sz="3200" dirty="0" smtClean="0">
                <a:solidFill>
                  <a:srgbClr val="054692"/>
                </a:solidFill>
              </a:rPr>
              <a:t>Reading (</a:t>
            </a:r>
            <a:r>
              <a:rPr lang="en-GB" altLang="en-US" sz="3200" dirty="0" smtClean="0">
                <a:solidFill>
                  <a:srgbClr val="054692"/>
                </a:solidFill>
              </a:rPr>
              <a:t>Rose 2006</a:t>
            </a:r>
            <a:r>
              <a:rPr lang="en-GB" altLang="en-US" sz="3200" dirty="0" smtClean="0">
                <a:solidFill>
                  <a:srgbClr val="054692"/>
                </a:solidFill>
              </a:rPr>
              <a:t>)</a:t>
            </a:r>
            <a:endParaRPr lang="en-US" altLang="en-US" sz="3200" dirty="0">
              <a:solidFill>
                <a:srgbClr val="054692"/>
              </a:solidFill>
            </a:endParaRPr>
          </a:p>
        </p:txBody>
      </p:sp>
      <p:sp>
        <p:nvSpPr>
          <p:cNvPr id="146444" name="AutoShape 12"/>
          <p:cNvSpPr>
            <a:spLocks noChangeArrowheads="1"/>
          </p:cNvSpPr>
          <p:nvPr/>
        </p:nvSpPr>
        <p:spPr bwMode="auto">
          <a:xfrm flipH="1">
            <a:off x="1192044" y="1556792"/>
            <a:ext cx="2916237" cy="1335088"/>
          </a:xfrm>
          <a:prstGeom prst="wedgeRoundRectCallout">
            <a:avLst>
              <a:gd name="adj1" fmla="val -22130"/>
              <a:gd name="adj2" fmla="val 22176"/>
              <a:gd name="adj3" fmla="val 16667"/>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GB" altLang="en-US" sz="2000" b="1" dirty="0">
                <a:cs typeface="Times New Roman" pitchFamily="18" charset="0"/>
              </a:rPr>
              <a:t>Good language comprehension,  poor word recognition</a:t>
            </a:r>
          </a:p>
        </p:txBody>
      </p:sp>
      <p:sp>
        <p:nvSpPr>
          <p:cNvPr id="146445" name="AutoShape 13"/>
          <p:cNvSpPr>
            <a:spLocks noChangeArrowheads="1"/>
          </p:cNvSpPr>
          <p:nvPr/>
        </p:nvSpPr>
        <p:spPr bwMode="auto">
          <a:xfrm>
            <a:off x="5583914" y="1662907"/>
            <a:ext cx="2916237" cy="1335088"/>
          </a:xfrm>
          <a:prstGeom prst="wedgeRoundRectCallout">
            <a:avLst>
              <a:gd name="adj1" fmla="val -26046"/>
              <a:gd name="adj2" fmla="val 25981"/>
              <a:gd name="adj3" fmla="val 16667"/>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GB" altLang="en-US" sz="2000" b="1" dirty="0">
                <a:cs typeface="Times New Roman" pitchFamily="18" charset="0"/>
              </a:rPr>
              <a:t>Good word recognition, good language comprehension</a:t>
            </a:r>
          </a:p>
        </p:txBody>
      </p:sp>
      <p:sp>
        <p:nvSpPr>
          <p:cNvPr id="146446" name="AutoShape 14"/>
          <p:cNvSpPr>
            <a:spLocks noChangeArrowheads="1"/>
          </p:cNvSpPr>
          <p:nvPr/>
        </p:nvSpPr>
        <p:spPr bwMode="auto">
          <a:xfrm flipH="1" flipV="1">
            <a:off x="1161257" y="3747948"/>
            <a:ext cx="2767012" cy="1444625"/>
          </a:xfrm>
          <a:prstGeom prst="wedgeRoundRectCallout">
            <a:avLst>
              <a:gd name="adj1" fmla="val -38241"/>
              <a:gd name="adj2" fmla="val 49338"/>
              <a:gd name="adj3" fmla="val 16667"/>
            </a:avLst>
          </a:prstGeom>
          <a:solidFill>
            <a:srgbClr val="FFFF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GB" altLang="en-US" sz="2000" b="1" dirty="0">
                <a:cs typeface="Times New Roman" pitchFamily="18" charset="0"/>
              </a:rPr>
              <a:t>Poor word recognition, poor language comprehension</a:t>
            </a:r>
          </a:p>
        </p:txBody>
      </p:sp>
      <p:sp>
        <p:nvSpPr>
          <p:cNvPr id="146447" name="AutoShape 15"/>
          <p:cNvSpPr>
            <a:spLocks noChangeArrowheads="1"/>
          </p:cNvSpPr>
          <p:nvPr/>
        </p:nvSpPr>
        <p:spPr bwMode="auto">
          <a:xfrm flipV="1">
            <a:off x="5679686" y="3759949"/>
            <a:ext cx="2841625" cy="1444625"/>
          </a:xfrm>
          <a:prstGeom prst="wedgeRoundRectCallout">
            <a:avLst>
              <a:gd name="adj1" fmla="val -43412"/>
              <a:gd name="adj2" fmla="val 45713"/>
              <a:gd name="adj3" fmla="val 16667"/>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GB" altLang="en-US" sz="2000" b="1" dirty="0">
                <a:cs typeface="Times New Roman" pitchFamily="18" charset="0"/>
              </a:rPr>
              <a:t>Good word recognition, poor language comprehension</a:t>
            </a:r>
          </a:p>
        </p:txBody>
      </p:sp>
    </p:spTree>
    <p:extLst>
      <p:ext uri="{BB962C8B-B14F-4D97-AF65-F5344CB8AC3E}">
        <p14:creationId xmlns:p14="http://schemas.microsoft.com/office/powerpoint/2010/main" val="2880244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46445"/>
                                        </p:tgtEl>
                                        <p:attrNameLst>
                                          <p:attrName>style.visibility</p:attrName>
                                        </p:attrNameLst>
                                      </p:cBhvr>
                                      <p:to>
                                        <p:strVal val="visible"/>
                                      </p:to>
                                    </p:set>
                                    <p:anim calcmode="lin" valueType="num">
                                      <p:cBhvr additive="base">
                                        <p:cTn id="7" dur="500" fill="hold"/>
                                        <p:tgtEl>
                                          <p:spTgt spid="146445"/>
                                        </p:tgtEl>
                                        <p:attrNameLst>
                                          <p:attrName>ppt_x</p:attrName>
                                        </p:attrNameLst>
                                      </p:cBhvr>
                                      <p:tavLst>
                                        <p:tav tm="0">
                                          <p:val>
                                            <p:strVal val="1+#ppt_w/2"/>
                                          </p:val>
                                        </p:tav>
                                        <p:tav tm="100000">
                                          <p:val>
                                            <p:strVal val="#ppt_x"/>
                                          </p:val>
                                        </p:tav>
                                      </p:tavLst>
                                    </p:anim>
                                    <p:anim calcmode="lin" valueType="num">
                                      <p:cBhvr additive="base">
                                        <p:cTn id="8" dur="500" fill="hold"/>
                                        <p:tgtEl>
                                          <p:spTgt spid="146445"/>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46444"/>
                                        </p:tgtEl>
                                        <p:attrNameLst>
                                          <p:attrName>style.visibility</p:attrName>
                                        </p:attrNameLst>
                                      </p:cBhvr>
                                      <p:to>
                                        <p:strVal val="visible"/>
                                      </p:to>
                                    </p:set>
                                    <p:anim calcmode="lin" valueType="num">
                                      <p:cBhvr additive="base">
                                        <p:cTn id="13" dur="500" fill="hold"/>
                                        <p:tgtEl>
                                          <p:spTgt spid="146444"/>
                                        </p:tgtEl>
                                        <p:attrNameLst>
                                          <p:attrName>ppt_x</p:attrName>
                                        </p:attrNameLst>
                                      </p:cBhvr>
                                      <p:tavLst>
                                        <p:tav tm="0">
                                          <p:val>
                                            <p:strVal val="0-#ppt_w/2"/>
                                          </p:val>
                                        </p:tav>
                                        <p:tav tm="100000">
                                          <p:val>
                                            <p:strVal val="#ppt_x"/>
                                          </p:val>
                                        </p:tav>
                                      </p:tavLst>
                                    </p:anim>
                                    <p:anim calcmode="lin" valueType="num">
                                      <p:cBhvr additive="base">
                                        <p:cTn id="14" dur="500" fill="hold"/>
                                        <p:tgtEl>
                                          <p:spTgt spid="146444"/>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146447"/>
                                        </p:tgtEl>
                                        <p:attrNameLst>
                                          <p:attrName>style.visibility</p:attrName>
                                        </p:attrNameLst>
                                      </p:cBhvr>
                                      <p:to>
                                        <p:strVal val="visible"/>
                                      </p:to>
                                    </p:set>
                                    <p:anim calcmode="lin" valueType="num">
                                      <p:cBhvr additive="base">
                                        <p:cTn id="19" dur="500" fill="hold"/>
                                        <p:tgtEl>
                                          <p:spTgt spid="146447"/>
                                        </p:tgtEl>
                                        <p:attrNameLst>
                                          <p:attrName>ppt_x</p:attrName>
                                        </p:attrNameLst>
                                      </p:cBhvr>
                                      <p:tavLst>
                                        <p:tav tm="0">
                                          <p:val>
                                            <p:strVal val="1+#ppt_w/2"/>
                                          </p:val>
                                        </p:tav>
                                        <p:tav tm="100000">
                                          <p:val>
                                            <p:strVal val="#ppt_x"/>
                                          </p:val>
                                        </p:tav>
                                      </p:tavLst>
                                    </p:anim>
                                    <p:anim calcmode="lin" valueType="num">
                                      <p:cBhvr additive="base">
                                        <p:cTn id="20" dur="500" fill="hold"/>
                                        <p:tgtEl>
                                          <p:spTgt spid="14644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146446"/>
                                        </p:tgtEl>
                                        <p:attrNameLst>
                                          <p:attrName>style.visibility</p:attrName>
                                        </p:attrNameLst>
                                      </p:cBhvr>
                                      <p:to>
                                        <p:strVal val="visible"/>
                                      </p:to>
                                    </p:set>
                                    <p:anim calcmode="lin" valueType="num">
                                      <p:cBhvr additive="base">
                                        <p:cTn id="25" dur="500" fill="hold"/>
                                        <p:tgtEl>
                                          <p:spTgt spid="146446"/>
                                        </p:tgtEl>
                                        <p:attrNameLst>
                                          <p:attrName>ppt_x</p:attrName>
                                        </p:attrNameLst>
                                      </p:cBhvr>
                                      <p:tavLst>
                                        <p:tav tm="0">
                                          <p:val>
                                            <p:strVal val="0-#ppt_w/2"/>
                                          </p:val>
                                        </p:tav>
                                        <p:tav tm="100000">
                                          <p:val>
                                            <p:strVal val="#ppt_x"/>
                                          </p:val>
                                        </p:tav>
                                      </p:tavLst>
                                    </p:anim>
                                    <p:anim calcmode="lin" valueType="num">
                                      <p:cBhvr additive="base">
                                        <p:cTn id="26" dur="500" fill="hold"/>
                                        <p:tgtEl>
                                          <p:spTgt spid="1464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44" grpId="0" animBg="1" autoUpdateAnimBg="0"/>
      <p:bldP spid="146445" grpId="0" animBg="1" autoUpdateAnimBg="0"/>
      <p:bldP spid="146446" grpId="0" animBg="1" autoUpdateAnimBg="0"/>
      <p:bldP spid="146447"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35258" y="188640"/>
            <a:ext cx="8513206" cy="5400600"/>
            <a:chOff x="111125" y="260648"/>
            <a:chExt cx="8316913" cy="6408440"/>
          </a:xfrm>
        </p:grpSpPr>
        <p:grpSp>
          <p:nvGrpSpPr>
            <p:cNvPr id="111715" name="Group 99"/>
            <p:cNvGrpSpPr>
              <a:grpSpLocks/>
            </p:cNvGrpSpPr>
            <p:nvPr/>
          </p:nvGrpSpPr>
          <p:grpSpPr bwMode="auto">
            <a:xfrm>
              <a:off x="111125" y="2420938"/>
              <a:ext cx="6837363" cy="3451226"/>
              <a:chOff x="70" y="1525"/>
              <a:chExt cx="4307" cy="2174"/>
            </a:xfrm>
          </p:grpSpPr>
          <p:sp>
            <p:nvSpPr>
              <p:cNvPr id="21530" name="Oval 33"/>
              <p:cNvSpPr>
                <a:spLocks noChangeArrowheads="1"/>
              </p:cNvSpPr>
              <p:nvPr/>
            </p:nvSpPr>
            <p:spPr bwMode="auto">
              <a:xfrm>
                <a:off x="3061" y="2341"/>
                <a:ext cx="1316" cy="671"/>
              </a:xfrm>
              <a:prstGeom prst="ellipse">
                <a:avLst/>
              </a:prstGeom>
              <a:solidFill>
                <a:srgbClr val="00FF00">
                  <a:alpha val="30196"/>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31" name="Text Box 5"/>
              <p:cNvSpPr txBox="1">
                <a:spLocks noChangeArrowheads="1"/>
              </p:cNvSpPr>
              <p:nvPr/>
            </p:nvSpPr>
            <p:spPr bwMode="auto">
              <a:xfrm>
                <a:off x="70" y="1806"/>
                <a:ext cx="1212" cy="410"/>
              </a:xfrm>
              <a:prstGeom prst="rect">
                <a:avLst/>
              </a:prstGeom>
              <a:solidFill>
                <a:schemeClr val="tx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orthographic store</a:t>
                </a:r>
                <a:endParaRPr lang="en-US" altLang="en-US"/>
              </a:p>
            </p:txBody>
          </p:sp>
          <p:sp>
            <p:nvSpPr>
              <p:cNvPr id="21532" name="Text Box 6"/>
              <p:cNvSpPr txBox="1">
                <a:spLocks noChangeArrowheads="1"/>
              </p:cNvSpPr>
              <p:nvPr/>
            </p:nvSpPr>
            <p:spPr bwMode="auto">
              <a:xfrm>
                <a:off x="160" y="2432"/>
                <a:ext cx="998" cy="410"/>
              </a:xfrm>
              <a:prstGeom prst="rect">
                <a:avLst/>
              </a:prstGeom>
              <a:solidFill>
                <a:srgbClr val="00FF00">
                  <a:alpha val="30196"/>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semantic store</a:t>
                </a:r>
                <a:endParaRPr lang="en-US" altLang="en-US"/>
              </a:p>
            </p:txBody>
          </p:sp>
          <p:sp>
            <p:nvSpPr>
              <p:cNvPr id="21533" name="Text Box 7"/>
              <p:cNvSpPr txBox="1">
                <a:spLocks noChangeArrowheads="1"/>
              </p:cNvSpPr>
              <p:nvPr/>
            </p:nvSpPr>
            <p:spPr bwMode="auto">
              <a:xfrm>
                <a:off x="115" y="3028"/>
                <a:ext cx="1177" cy="410"/>
              </a:xfrm>
              <a:prstGeom prst="rect">
                <a:avLst/>
              </a:prstGeom>
              <a:solidFill>
                <a:srgbClr val="FF0000">
                  <a:alpha val="50195"/>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phonological store</a:t>
                </a:r>
                <a:endParaRPr lang="en-US" altLang="en-US"/>
              </a:p>
            </p:txBody>
          </p:sp>
          <p:cxnSp>
            <p:nvCxnSpPr>
              <p:cNvPr id="21534" name="AutoShape 15"/>
              <p:cNvCxnSpPr>
                <a:cxnSpLocks noChangeShapeType="1"/>
              </p:cNvCxnSpPr>
              <p:nvPr/>
            </p:nvCxnSpPr>
            <p:spPr bwMode="auto">
              <a:xfrm rot="10800000" flipV="1">
                <a:off x="657" y="1525"/>
                <a:ext cx="256" cy="260"/>
              </a:xfrm>
              <a:prstGeom prst="bentConnector2">
                <a:avLst/>
              </a:prstGeom>
              <a:noFill/>
              <a:ln w="9525">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535" name="AutoShape 18"/>
              <p:cNvCxnSpPr>
                <a:cxnSpLocks noChangeShapeType="1"/>
                <a:stCxn id="21515" idx="1"/>
              </p:cNvCxnSpPr>
              <p:nvPr/>
            </p:nvCxnSpPr>
            <p:spPr bwMode="auto">
              <a:xfrm rot="10800000">
                <a:off x="657" y="3430"/>
                <a:ext cx="318" cy="269"/>
              </a:xfrm>
              <a:prstGeom prst="bentConnector3">
                <a:avLst>
                  <a:gd name="adj1" fmla="val 102199"/>
                </a:avLst>
              </a:prstGeom>
              <a:noFill/>
              <a:ln w="9525">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536" name="Line 22"/>
              <p:cNvSpPr>
                <a:spLocks noChangeShapeType="1"/>
              </p:cNvSpPr>
              <p:nvPr/>
            </p:nvSpPr>
            <p:spPr bwMode="auto">
              <a:xfrm>
                <a:off x="659" y="2205"/>
                <a:ext cx="0" cy="227"/>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37" name="Line 23"/>
              <p:cNvSpPr>
                <a:spLocks noChangeShapeType="1"/>
              </p:cNvSpPr>
              <p:nvPr/>
            </p:nvSpPr>
            <p:spPr bwMode="auto">
              <a:xfrm>
                <a:off x="659" y="2840"/>
                <a:ext cx="0" cy="18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38" name="Text Box 42"/>
              <p:cNvSpPr txBox="1">
                <a:spLocks noChangeArrowheads="1"/>
              </p:cNvSpPr>
              <p:nvPr/>
            </p:nvSpPr>
            <p:spPr bwMode="auto">
              <a:xfrm>
                <a:off x="3152" y="2523"/>
                <a:ext cx="118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semantic store</a:t>
                </a:r>
                <a:endParaRPr lang="en-US" altLang="en-US"/>
              </a:p>
            </p:txBody>
          </p:sp>
          <p:sp>
            <p:nvSpPr>
              <p:cNvPr id="21539" name="Line 78"/>
              <p:cNvSpPr>
                <a:spLocks noChangeShapeType="1"/>
              </p:cNvSpPr>
              <p:nvPr/>
            </p:nvSpPr>
            <p:spPr bwMode="auto">
              <a:xfrm flipH="1">
                <a:off x="3833" y="2160"/>
                <a:ext cx="272" cy="181"/>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40" name="Line 79"/>
              <p:cNvSpPr>
                <a:spLocks noChangeShapeType="1"/>
              </p:cNvSpPr>
              <p:nvPr/>
            </p:nvSpPr>
            <p:spPr bwMode="auto">
              <a:xfrm>
                <a:off x="3787" y="3022"/>
                <a:ext cx="318" cy="181"/>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1507" name="Text Box 81"/>
            <p:cNvSpPr txBox="1">
              <a:spLocks noChangeArrowheads="1"/>
            </p:cNvSpPr>
            <p:nvPr/>
          </p:nvSpPr>
          <p:spPr bwMode="auto">
            <a:xfrm>
              <a:off x="1039611" y="260648"/>
              <a:ext cx="65881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GB" altLang="en-US" sz="2800" dirty="0">
                  <a:solidFill>
                    <a:srgbClr val="0D3169"/>
                  </a:solidFill>
                </a:rPr>
                <a:t>Dual route cascade and triangle models</a:t>
              </a:r>
              <a:endParaRPr lang="en-US" altLang="en-US" sz="2800" dirty="0">
                <a:solidFill>
                  <a:srgbClr val="0D3169"/>
                </a:solidFill>
              </a:endParaRPr>
            </a:p>
          </p:txBody>
        </p:sp>
        <p:sp>
          <p:nvSpPr>
            <p:cNvPr id="21508" name="Line 83"/>
            <p:cNvSpPr>
              <a:spLocks noChangeShapeType="1"/>
            </p:cNvSpPr>
            <p:nvPr/>
          </p:nvSpPr>
          <p:spPr bwMode="auto">
            <a:xfrm>
              <a:off x="6480969" y="779761"/>
              <a:ext cx="792162" cy="649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09" name="Line 84"/>
            <p:cNvSpPr>
              <a:spLocks noChangeShapeType="1"/>
            </p:cNvSpPr>
            <p:nvPr/>
          </p:nvSpPr>
          <p:spPr bwMode="auto">
            <a:xfrm>
              <a:off x="1364456" y="779761"/>
              <a:ext cx="649287" cy="649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1703" name="Group 87"/>
            <p:cNvGrpSpPr>
              <a:grpSpLocks/>
            </p:cNvGrpSpPr>
            <p:nvPr/>
          </p:nvGrpSpPr>
          <p:grpSpPr bwMode="auto">
            <a:xfrm>
              <a:off x="1476375" y="1477963"/>
              <a:ext cx="6951663" cy="5191125"/>
              <a:chOff x="930" y="931"/>
              <a:chExt cx="4379" cy="3270"/>
            </a:xfrm>
          </p:grpSpPr>
          <p:sp>
            <p:nvSpPr>
              <p:cNvPr id="21511" name="Line 9"/>
              <p:cNvSpPr>
                <a:spLocks noChangeShapeType="1"/>
              </p:cNvSpPr>
              <p:nvPr/>
            </p:nvSpPr>
            <p:spPr bwMode="auto">
              <a:xfrm>
                <a:off x="1474" y="3884"/>
                <a:ext cx="0" cy="169"/>
              </a:xfrm>
              <a:prstGeom prst="line">
                <a:avLst/>
              </a:prstGeom>
              <a:noFill/>
              <a:ln w="25400">
                <a:solidFill>
                  <a:schemeClr val="tx1"/>
                </a:solidFill>
                <a:round/>
                <a:headEnd/>
                <a:tailEnd type="arrow"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12" name="Text Box 2"/>
              <p:cNvSpPr txBox="1">
                <a:spLocks noChangeArrowheads="1"/>
              </p:cNvSpPr>
              <p:nvPr/>
            </p:nvSpPr>
            <p:spPr bwMode="auto">
              <a:xfrm>
                <a:off x="1025" y="931"/>
                <a:ext cx="109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dirty="0"/>
                  <a:t>printed word</a:t>
                </a:r>
                <a:endParaRPr lang="en-US" altLang="en-US" dirty="0"/>
              </a:p>
            </p:txBody>
          </p:sp>
          <p:sp>
            <p:nvSpPr>
              <p:cNvPr id="21513" name="Line 3"/>
              <p:cNvSpPr>
                <a:spLocks noChangeShapeType="1"/>
              </p:cNvSpPr>
              <p:nvPr/>
            </p:nvSpPr>
            <p:spPr bwMode="auto">
              <a:xfrm>
                <a:off x="1610" y="1162"/>
                <a:ext cx="0" cy="178"/>
              </a:xfrm>
              <a:prstGeom prst="line">
                <a:avLst/>
              </a:prstGeom>
              <a:noFill/>
              <a:ln w="25400">
                <a:solidFill>
                  <a:schemeClr val="tx1"/>
                </a:solidFill>
                <a:round/>
                <a:headEnd type="none" w="lg" len="me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14" name="Text Box 4"/>
              <p:cNvSpPr txBox="1">
                <a:spLocks noChangeArrowheads="1"/>
              </p:cNvSpPr>
              <p:nvPr/>
            </p:nvSpPr>
            <p:spPr bwMode="auto">
              <a:xfrm>
                <a:off x="1014" y="1339"/>
                <a:ext cx="1088" cy="4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solidFill>
                      <a:srgbClr val="0000CC"/>
                    </a:solidFill>
                  </a:rPr>
                  <a:t> </a:t>
                </a:r>
                <a:r>
                  <a:rPr lang="en-GB" altLang="en-US"/>
                  <a:t>letter identification</a:t>
                </a:r>
                <a:endParaRPr lang="en-US" altLang="en-US"/>
              </a:p>
            </p:txBody>
          </p:sp>
          <p:sp>
            <p:nvSpPr>
              <p:cNvPr id="21515" name="Text Box 8"/>
              <p:cNvSpPr txBox="1">
                <a:spLocks noChangeArrowheads="1"/>
              </p:cNvSpPr>
              <p:nvPr/>
            </p:nvSpPr>
            <p:spPr bwMode="auto">
              <a:xfrm>
                <a:off x="975" y="3494"/>
                <a:ext cx="998" cy="4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phoneme units</a:t>
                </a:r>
                <a:endParaRPr lang="en-US" altLang="en-US"/>
              </a:p>
            </p:txBody>
          </p:sp>
          <p:sp>
            <p:nvSpPr>
              <p:cNvPr id="21516" name="Text Box 10"/>
              <p:cNvSpPr txBox="1">
                <a:spLocks noChangeArrowheads="1"/>
              </p:cNvSpPr>
              <p:nvPr/>
            </p:nvSpPr>
            <p:spPr bwMode="auto">
              <a:xfrm>
                <a:off x="930" y="3970"/>
                <a:ext cx="106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spoken word</a:t>
                </a:r>
                <a:endParaRPr lang="en-US" altLang="en-US"/>
              </a:p>
            </p:txBody>
          </p:sp>
          <p:cxnSp>
            <p:nvCxnSpPr>
              <p:cNvPr id="21517" name="AutoShape 24"/>
              <p:cNvCxnSpPr>
                <a:cxnSpLocks noChangeShapeType="1"/>
                <a:stCxn id="21514" idx="3"/>
              </p:cNvCxnSpPr>
              <p:nvPr/>
            </p:nvCxnSpPr>
            <p:spPr bwMode="auto">
              <a:xfrm>
                <a:off x="2102" y="1544"/>
                <a:ext cx="160" cy="841"/>
              </a:xfrm>
              <a:prstGeom prst="bentConnector2">
                <a:avLst/>
              </a:prstGeom>
              <a:noFill/>
              <a:ln w="9525">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518" name="AutoShape 25"/>
              <p:cNvCxnSpPr>
                <a:cxnSpLocks noChangeShapeType="1"/>
                <a:stCxn id="21529" idx="2"/>
                <a:endCxn id="21515" idx="3"/>
              </p:cNvCxnSpPr>
              <p:nvPr/>
            </p:nvCxnSpPr>
            <p:spPr bwMode="auto">
              <a:xfrm rot="5400000">
                <a:off x="1651" y="3173"/>
                <a:ext cx="848" cy="204"/>
              </a:xfrm>
              <a:prstGeom prst="bentConnector2">
                <a:avLst/>
              </a:prstGeom>
              <a:noFill/>
              <a:ln w="9525">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519" name="Oval 31"/>
              <p:cNvSpPr>
                <a:spLocks noChangeArrowheads="1"/>
              </p:cNvSpPr>
              <p:nvPr/>
            </p:nvSpPr>
            <p:spPr bwMode="auto">
              <a:xfrm>
                <a:off x="4105" y="2931"/>
                <a:ext cx="1204" cy="670"/>
              </a:xfrm>
              <a:prstGeom prst="ellipse">
                <a:avLst/>
              </a:prstGeom>
              <a:solidFill>
                <a:srgbClr val="FF0000">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20" name="Oval 32"/>
              <p:cNvSpPr>
                <a:spLocks noChangeArrowheads="1"/>
              </p:cNvSpPr>
              <p:nvPr/>
            </p:nvSpPr>
            <p:spPr bwMode="auto">
              <a:xfrm>
                <a:off x="3969" y="1626"/>
                <a:ext cx="1270" cy="670"/>
              </a:xfrm>
              <a:prstGeom prst="ellipse">
                <a:avLst/>
              </a:prstGeom>
              <a:solidFill>
                <a:schemeClr val="tx2">
                  <a:alpha val="50195"/>
                </a:scheme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21" name="Text Box 37"/>
              <p:cNvSpPr txBox="1">
                <a:spLocks noChangeArrowheads="1"/>
              </p:cNvSpPr>
              <p:nvPr/>
            </p:nvSpPr>
            <p:spPr bwMode="auto">
              <a:xfrm>
                <a:off x="4150" y="1756"/>
                <a:ext cx="953"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orthographic store</a:t>
                </a:r>
                <a:endParaRPr lang="en-US" altLang="en-US"/>
              </a:p>
            </p:txBody>
          </p:sp>
          <p:sp>
            <p:nvSpPr>
              <p:cNvPr id="21522" name="Text Box 39"/>
              <p:cNvSpPr txBox="1">
                <a:spLocks noChangeArrowheads="1"/>
              </p:cNvSpPr>
              <p:nvPr/>
            </p:nvSpPr>
            <p:spPr bwMode="auto">
              <a:xfrm>
                <a:off x="4195" y="3067"/>
                <a:ext cx="953"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phonological store</a:t>
                </a:r>
                <a:endParaRPr lang="en-US" altLang="en-US"/>
              </a:p>
            </p:txBody>
          </p:sp>
          <p:sp>
            <p:nvSpPr>
              <p:cNvPr id="21523" name="Line 48"/>
              <p:cNvSpPr>
                <a:spLocks noChangeShapeType="1"/>
              </p:cNvSpPr>
              <p:nvPr/>
            </p:nvSpPr>
            <p:spPr bwMode="auto">
              <a:xfrm flipH="1">
                <a:off x="4694" y="1162"/>
                <a:ext cx="0" cy="45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24" name="Text Box 62"/>
              <p:cNvSpPr txBox="1">
                <a:spLocks noChangeArrowheads="1"/>
              </p:cNvSpPr>
              <p:nvPr/>
            </p:nvSpPr>
            <p:spPr bwMode="auto">
              <a:xfrm>
                <a:off x="4195" y="981"/>
                <a:ext cx="99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GB" altLang="en-US"/>
                  <a:t>printed word</a:t>
                </a:r>
                <a:endParaRPr lang="en-US" altLang="en-US"/>
              </a:p>
            </p:txBody>
          </p:sp>
          <p:sp>
            <p:nvSpPr>
              <p:cNvPr id="21525" name="Text Box 74"/>
              <p:cNvSpPr txBox="1">
                <a:spLocks noChangeArrowheads="1"/>
              </p:cNvSpPr>
              <p:nvPr/>
            </p:nvSpPr>
            <p:spPr bwMode="auto">
              <a:xfrm>
                <a:off x="4241" y="3970"/>
                <a:ext cx="104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GB" altLang="en-US"/>
                  <a:t>spoken word</a:t>
                </a:r>
                <a:endParaRPr lang="en-US" altLang="en-US"/>
              </a:p>
            </p:txBody>
          </p:sp>
          <p:sp>
            <p:nvSpPr>
              <p:cNvPr id="21526" name="Line 75"/>
              <p:cNvSpPr>
                <a:spLocks noChangeShapeType="1"/>
              </p:cNvSpPr>
              <p:nvPr/>
            </p:nvSpPr>
            <p:spPr bwMode="auto">
              <a:xfrm>
                <a:off x="4694" y="2296"/>
                <a:ext cx="0" cy="63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27" name="Line 77"/>
              <p:cNvSpPr>
                <a:spLocks noChangeShapeType="1"/>
              </p:cNvSpPr>
              <p:nvPr/>
            </p:nvSpPr>
            <p:spPr bwMode="auto">
              <a:xfrm>
                <a:off x="4694" y="3612"/>
                <a:ext cx="0" cy="408"/>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28" name="Text Box 85"/>
              <p:cNvSpPr txBox="1">
                <a:spLocks noChangeArrowheads="1"/>
              </p:cNvSpPr>
              <p:nvPr/>
            </p:nvSpPr>
            <p:spPr bwMode="auto">
              <a:xfrm>
                <a:off x="1429" y="2387"/>
                <a:ext cx="1496" cy="237"/>
              </a:xfrm>
              <a:prstGeom prst="rect">
                <a:avLst/>
              </a:prstGeom>
              <a:solidFill>
                <a:schemeClr val="tx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grapheme-phoneme</a:t>
                </a:r>
                <a:endParaRPr lang="en-US" altLang="en-US"/>
              </a:p>
            </p:txBody>
          </p:sp>
          <p:sp>
            <p:nvSpPr>
              <p:cNvPr id="21529" name="Text Box 86"/>
              <p:cNvSpPr txBox="1">
                <a:spLocks noChangeArrowheads="1"/>
              </p:cNvSpPr>
              <p:nvPr/>
            </p:nvSpPr>
            <p:spPr bwMode="auto">
              <a:xfrm>
                <a:off x="1429" y="2614"/>
                <a:ext cx="1496" cy="237"/>
              </a:xfrm>
              <a:prstGeom prst="rect">
                <a:avLst/>
              </a:prstGeom>
              <a:solidFill>
                <a:srgbClr val="FF0000">
                  <a:alpha val="50195"/>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t>conversion system</a:t>
                </a:r>
                <a:endParaRPr lang="en-US" altLang="en-US"/>
              </a:p>
            </p:txBody>
          </p:sp>
        </p:grpSp>
      </p:grpSp>
    </p:spTree>
    <p:extLst>
      <p:ext uri="{BB962C8B-B14F-4D97-AF65-F5344CB8AC3E}">
        <p14:creationId xmlns:p14="http://schemas.microsoft.com/office/powerpoint/2010/main" val="1028258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 matter what model</a:t>
            </a:r>
            <a:endParaRPr lang="en-US" dirty="0"/>
          </a:p>
        </p:txBody>
      </p:sp>
      <p:sp>
        <p:nvSpPr>
          <p:cNvPr id="3" name="Content Placeholder 2"/>
          <p:cNvSpPr>
            <a:spLocks noGrp="1"/>
          </p:cNvSpPr>
          <p:nvPr>
            <p:ph idx="1"/>
          </p:nvPr>
        </p:nvSpPr>
        <p:spPr/>
        <p:txBody>
          <a:bodyPr/>
          <a:lstStyle/>
          <a:p>
            <a:pPr marL="0" indent="0">
              <a:buNone/>
            </a:pPr>
            <a:r>
              <a:rPr lang="en-GB" altLang="en-US" sz="3600" dirty="0"/>
              <a:t>Two sets of processes involved</a:t>
            </a:r>
          </a:p>
          <a:p>
            <a:r>
              <a:rPr lang="en-GB" altLang="en-US" sz="2800" dirty="0"/>
              <a:t>	</a:t>
            </a:r>
            <a:r>
              <a:rPr lang="en-GB" altLang="en-US" dirty="0">
                <a:solidFill>
                  <a:srgbClr val="FF0000"/>
                </a:solidFill>
              </a:rPr>
              <a:t>Phonological</a:t>
            </a:r>
            <a:r>
              <a:rPr lang="en-GB" altLang="en-US" dirty="0"/>
              <a:t> recoding </a:t>
            </a:r>
            <a:r>
              <a:rPr lang="en-GB" altLang="en-US" dirty="0" smtClean="0"/>
              <a:t>processes</a:t>
            </a:r>
          </a:p>
          <a:p>
            <a:pPr marL="0" indent="0">
              <a:buNone/>
            </a:pPr>
            <a:r>
              <a:rPr lang="en-GB" altLang="en-US" dirty="0"/>
              <a:t> </a:t>
            </a:r>
            <a:r>
              <a:rPr lang="en-GB" altLang="en-US" dirty="0" smtClean="0"/>
              <a:t>        (speech sounds into graphemes)</a:t>
            </a:r>
            <a:endParaRPr lang="en-GB" altLang="en-US" dirty="0"/>
          </a:p>
          <a:p>
            <a:r>
              <a:rPr lang="en-GB" altLang="en-US" dirty="0"/>
              <a:t>	</a:t>
            </a:r>
            <a:r>
              <a:rPr lang="en-GB" altLang="en-US" dirty="0">
                <a:solidFill>
                  <a:srgbClr val="FF0000"/>
                </a:solidFill>
              </a:rPr>
              <a:t>Orthographic</a:t>
            </a:r>
            <a:r>
              <a:rPr lang="en-GB" altLang="en-US" dirty="0"/>
              <a:t>- semantic </a:t>
            </a:r>
            <a:r>
              <a:rPr lang="en-GB" altLang="en-US" dirty="0" smtClean="0"/>
              <a:t>processes</a:t>
            </a:r>
          </a:p>
          <a:p>
            <a:pPr marL="0" indent="0">
              <a:buNone/>
            </a:pPr>
            <a:r>
              <a:rPr lang="en-GB" altLang="en-US" dirty="0"/>
              <a:t> </a:t>
            </a:r>
            <a:r>
              <a:rPr lang="en-GB" altLang="en-US" dirty="0" smtClean="0"/>
              <a:t>        ( what does the written word mean)</a:t>
            </a:r>
            <a:endParaRPr lang="en-GB" altLang="en-US" dirty="0"/>
          </a:p>
          <a:p>
            <a:endParaRPr lang="en-US" dirty="0"/>
          </a:p>
        </p:txBody>
      </p:sp>
    </p:spTree>
    <p:extLst>
      <p:ext uri="{BB962C8B-B14F-4D97-AF65-F5344CB8AC3E}">
        <p14:creationId xmlns:p14="http://schemas.microsoft.com/office/powerpoint/2010/main" val="6258463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Implicit to Explicit</a:t>
            </a:r>
            <a:endParaRPr lang="en-GB" dirty="0"/>
          </a:p>
        </p:txBody>
      </p:sp>
      <p:sp>
        <p:nvSpPr>
          <p:cNvPr id="3" name="Content Placeholder 2"/>
          <p:cNvSpPr>
            <a:spLocks noGrp="1"/>
          </p:cNvSpPr>
          <p:nvPr>
            <p:ph idx="1"/>
          </p:nvPr>
        </p:nvSpPr>
        <p:spPr/>
        <p:txBody>
          <a:bodyPr/>
          <a:lstStyle/>
          <a:p>
            <a:r>
              <a:rPr lang="en-GB" dirty="0" smtClean="0"/>
              <a:t>You </a:t>
            </a:r>
            <a:r>
              <a:rPr lang="en-GB" dirty="0" smtClean="0">
                <a:solidFill>
                  <a:srgbClr val="7030A0"/>
                </a:solidFill>
              </a:rPr>
              <a:t>know</a:t>
            </a:r>
            <a:r>
              <a:rPr lang="en-GB" dirty="0" smtClean="0"/>
              <a:t> how to read.</a:t>
            </a:r>
          </a:p>
          <a:p>
            <a:r>
              <a:rPr lang="en-GB" dirty="0" smtClean="0"/>
              <a:t>You need to know </a:t>
            </a:r>
            <a:r>
              <a:rPr lang="en-GB" dirty="0" smtClean="0">
                <a:solidFill>
                  <a:srgbClr val="FF0000"/>
                </a:solidFill>
              </a:rPr>
              <a:t>how</a:t>
            </a:r>
            <a:r>
              <a:rPr lang="en-GB" dirty="0" smtClean="0"/>
              <a:t> to teach children to read.</a:t>
            </a:r>
          </a:p>
          <a:p>
            <a:r>
              <a:rPr lang="en-GB" dirty="0" smtClean="0"/>
              <a:t>What is </a:t>
            </a:r>
            <a:r>
              <a:rPr lang="en-GB" dirty="0" smtClean="0">
                <a:solidFill>
                  <a:srgbClr val="7030A0"/>
                </a:solidFill>
              </a:rPr>
              <a:t>natural and intuitive </a:t>
            </a:r>
            <a:r>
              <a:rPr lang="en-GB" dirty="0" smtClean="0"/>
              <a:t>needs to become </a:t>
            </a:r>
            <a:r>
              <a:rPr lang="en-GB" dirty="0" smtClean="0">
                <a:solidFill>
                  <a:srgbClr val="FF0000"/>
                </a:solidFill>
              </a:rPr>
              <a:t>visible and systematic</a:t>
            </a:r>
            <a:r>
              <a:rPr lang="en-GB" dirty="0" smtClean="0"/>
              <a:t> to the children.</a:t>
            </a:r>
            <a:endParaRPr lang="en-GB" dirty="0"/>
          </a:p>
        </p:txBody>
      </p:sp>
    </p:spTree>
    <p:extLst>
      <p:ext uri="{BB962C8B-B14F-4D97-AF65-F5344CB8AC3E}">
        <p14:creationId xmlns:p14="http://schemas.microsoft.com/office/powerpoint/2010/main" val="3573357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Subject knowledge for teaching</a:t>
            </a:r>
            <a:endParaRPr lang="en-GB" dirty="0"/>
          </a:p>
        </p:txBody>
      </p:sp>
      <p:sp>
        <p:nvSpPr>
          <p:cNvPr id="3" name="Content Placeholder 2"/>
          <p:cNvSpPr>
            <a:spLocks noGrp="1"/>
          </p:cNvSpPr>
          <p:nvPr>
            <p:ph idx="1"/>
          </p:nvPr>
        </p:nvSpPr>
        <p:spPr/>
        <p:txBody>
          <a:bodyPr/>
          <a:lstStyle/>
          <a:p>
            <a:pPr marL="0" indent="0">
              <a:buNone/>
            </a:pPr>
            <a:r>
              <a:rPr lang="en-GB" dirty="0" smtClean="0"/>
              <a:t>You need to learn the </a:t>
            </a:r>
            <a:r>
              <a:rPr lang="en-GB" dirty="0" smtClean="0">
                <a:solidFill>
                  <a:srgbClr val="FF0000"/>
                </a:solidFill>
              </a:rPr>
              <a:t>metalanguage</a:t>
            </a:r>
            <a:r>
              <a:rPr lang="en-GB" dirty="0" smtClean="0"/>
              <a:t> of reading. This is the language that we use to talk and write about language. </a:t>
            </a:r>
            <a:endParaRPr lang="en-GB" dirty="0" smtClean="0"/>
          </a:p>
          <a:p>
            <a:pPr marL="0" indent="0">
              <a:buNone/>
            </a:pPr>
            <a:endParaRPr lang="en-GB" dirty="0"/>
          </a:p>
          <a:p>
            <a:pPr marL="0" indent="0">
              <a:buNone/>
            </a:pPr>
            <a:r>
              <a:rPr lang="en-GB" dirty="0" smtClean="0"/>
              <a:t>If you do not know </a:t>
            </a:r>
            <a:r>
              <a:rPr lang="en-GB" dirty="0" smtClean="0"/>
              <a:t>and </a:t>
            </a:r>
            <a:r>
              <a:rPr lang="en-GB" dirty="0" smtClean="0"/>
              <a:t>understand the </a:t>
            </a:r>
            <a:r>
              <a:rPr lang="en-GB" dirty="0" smtClean="0">
                <a:solidFill>
                  <a:srgbClr val="FF0000"/>
                </a:solidFill>
              </a:rPr>
              <a:t>metalanguage</a:t>
            </a:r>
            <a:r>
              <a:rPr lang="en-GB" dirty="0" smtClean="0"/>
              <a:t> then your </a:t>
            </a:r>
            <a:r>
              <a:rPr lang="en-GB" dirty="0" smtClean="0"/>
              <a:t>teaching will lack clarity and by unsystematic.</a:t>
            </a:r>
            <a:endParaRPr lang="en-GB" dirty="0"/>
          </a:p>
        </p:txBody>
      </p:sp>
    </p:spTree>
    <p:extLst>
      <p:ext uri="{BB962C8B-B14F-4D97-AF65-F5344CB8AC3E}">
        <p14:creationId xmlns:p14="http://schemas.microsoft.com/office/powerpoint/2010/main" val="24327547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Phonology: the sounds of speech</a:t>
            </a:r>
            <a:endParaRPr lang="en-GB" dirty="0"/>
          </a:p>
        </p:txBody>
      </p:sp>
      <p:sp>
        <p:nvSpPr>
          <p:cNvPr id="3" name="Content Placeholder 2"/>
          <p:cNvSpPr>
            <a:spLocks noGrp="1"/>
          </p:cNvSpPr>
          <p:nvPr>
            <p:ph idx="1"/>
          </p:nvPr>
        </p:nvSpPr>
        <p:spPr/>
        <p:txBody>
          <a:bodyPr/>
          <a:lstStyle/>
          <a:p>
            <a:r>
              <a:rPr lang="en-GB" dirty="0" smtClean="0"/>
              <a:t>Consonant sounds</a:t>
            </a:r>
          </a:p>
          <a:p>
            <a:r>
              <a:rPr lang="en-GB" dirty="0" smtClean="0"/>
              <a:t>Vowel </a:t>
            </a:r>
            <a:r>
              <a:rPr lang="en-GB" dirty="0" smtClean="0"/>
              <a:t>sounds</a:t>
            </a:r>
          </a:p>
          <a:p>
            <a:endParaRPr lang="en-GB" dirty="0"/>
          </a:p>
          <a:p>
            <a:pPr marL="0" indent="0">
              <a:buNone/>
            </a:pPr>
            <a:r>
              <a:rPr lang="en-GB" dirty="0" smtClean="0"/>
              <a:t>Say your name – what are the vowel and consonant sounds. </a:t>
            </a:r>
            <a:r>
              <a:rPr lang="en-GB" dirty="0" smtClean="0"/>
              <a:t>NOT THE LETTER NAMES.</a:t>
            </a:r>
            <a:endParaRPr lang="en-GB" dirty="0" smtClean="0"/>
          </a:p>
          <a:p>
            <a:endParaRPr lang="en-GB" dirty="0"/>
          </a:p>
          <a:p>
            <a:pPr marL="0" indent="0">
              <a:buNone/>
            </a:pPr>
            <a:endParaRPr lang="en-GB" dirty="0"/>
          </a:p>
        </p:txBody>
      </p:sp>
    </p:spTree>
    <p:extLst>
      <p:ext uri="{BB962C8B-B14F-4D97-AF65-F5344CB8AC3E}">
        <p14:creationId xmlns:p14="http://schemas.microsoft.com/office/powerpoint/2010/main" val="2453156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a:t>
            </a:r>
            <a:r>
              <a:rPr lang="en-GB" dirty="0" err="1" smtClean="0"/>
              <a:t>Alphabet:the</a:t>
            </a:r>
            <a:r>
              <a:rPr lang="en-GB" dirty="0" smtClean="0"/>
              <a:t> </a:t>
            </a:r>
            <a:r>
              <a:rPr lang="en-GB" dirty="0" smtClean="0"/>
              <a:t>difficulty</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40152" y="1659493"/>
            <a:ext cx="2448272" cy="24482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676608"/>
            <a:ext cx="2431157" cy="24311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p:cNvSpPr txBox="1"/>
          <p:nvPr/>
        </p:nvSpPr>
        <p:spPr>
          <a:xfrm>
            <a:off x="611560" y="4509120"/>
            <a:ext cx="2304256" cy="923330"/>
          </a:xfrm>
          <a:prstGeom prst="rect">
            <a:avLst/>
          </a:prstGeom>
          <a:noFill/>
        </p:spPr>
        <p:txBody>
          <a:bodyPr wrap="square" rtlCol="0">
            <a:spAutoFit/>
          </a:bodyPr>
          <a:lstStyle/>
          <a:p>
            <a:r>
              <a:rPr lang="en-GB" dirty="0" smtClean="0"/>
              <a:t>44 speech sounds</a:t>
            </a:r>
          </a:p>
          <a:p>
            <a:r>
              <a:rPr lang="en-GB" dirty="0" smtClean="0"/>
              <a:t>24 consonant</a:t>
            </a:r>
          </a:p>
          <a:p>
            <a:r>
              <a:rPr lang="en-GB" dirty="0" smtClean="0"/>
              <a:t>20 vowels</a:t>
            </a:r>
            <a:endParaRPr lang="en-GB" dirty="0"/>
          </a:p>
        </p:txBody>
      </p:sp>
      <p:sp>
        <p:nvSpPr>
          <p:cNvPr id="7" name="TextBox 6"/>
          <p:cNvSpPr txBox="1"/>
          <p:nvPr/>
        </p:nvSpPr>
        <p:spPr>
          <a:xfrm>
            <a:off x="5601791" y="4508723"/>
            <a:ext cx="3024336" cy="923330"/>
          </a:xfrm>
          <a:prstGeom prst="rect">
            <a:avLst/>
          </a:prstGeom>
          <a:noFill/>
        </p:spPr>
        <p:txBody>
          <a:bodyPr wrap="square" rtlCol="0">
            <a:spAutoFit/>
          </a:bodyPr>
          <a:lstStyle/>
          <a:p>
            <a:r>
              <a:rPr lang="en-GB" dirty="0" smtClean="0"/>
              <a:t>26 letters of the alphabet</a:t>
            </a:r>
          </a:p>
          <a:p>
            <a:r>
              <a:rPr lang="en-GB" dirty="0" smtClean="0"/>
              <a:t>21 consonants</a:t>
            </a:r>
          </a:p>
          <a:p>
            <a:r>
              <a:rPr lang="en-GB" dirty="0" smtClean="0"/>
              <a:t>5 vowels</a:t>
            </a:r>
            <a:endParaRPr lang="en-GB" dirty="0"/>
          </a:p>
        </p:txBody>
      </p:sp>
    </p:spTree>
    <p:extLst>
      <p:ext uri="{BB962C8B-B14F-4D97-AF65-F5344CB8AC3E}">
        <p14:creationId xmlns:p14="http://schemas.microsoft.com/office/powerpoint/2010/main" val="7499745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is a phoneme?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A </a:t>
            </a:r>
            <a:r>
              <a:rPr lang="en-GB" dirty="0" smtClean="0"/>
              <a:t>PHONEME: </a:t>
            </a:r>
            <a:r>
              <a:rPr lang="en-GB" dirty="0" smtClean="0"/>
              <a:t>distinct unit of sound in a word.</a:t>
            </a:r>
            <a:endParaRPr lang="en-GB" dirty="0"/>
          </a:p>
          <a:p>
            <a:pPr marL="0" indent="0">
              <a:buNone/>
            </a:pPr>
            <a:endParaRPr lang="en-GB" dirty="0" smtClean="0"/>
          </a:p>
          <a:p>
            <a:pPr marL="0" indent="0">
              <a:buNone/>
            </a:pPr>
            <a:r>
              <a:rPr lang="en-GB" dirty="0" smtClean="0"/>
              <a:t>Thus:</a:t>
            </a:r>
          </a:p>
          <a:p>
            <a:pPr marL="0" indent="0">
              <a:buNone/>
            </a:pPr>
            <a:endParaRPr lang="en-GB" dirty="0" smtClean="0"/>
          </a:p>
          <a:p>
            <a:pPr marL="0" indent="0">
              <a:buNone/>
            </a:pPr>
            <a:r>
              <a:rPr lang="en-GB" dirty="0" smtClean="0"/>
              <a:t>//bed// has 3 phonemes (speech sounds</a:t>
            </a:r>
            <a:r>
              <a:rPr lang="en-GB" dirty="0" smtClean="0"/>
              <a:t>)</a:t>
            </a:r>
          </a:p>
          <a:p>
            <a:pPr marL="0" indent="0">
              <a:buNone/>
            </a:pPr>
            <a:r>
              <a:rPr lang="en-GB" dirty="0" smtClean="0"/>
              <a:t>(Phoneme count)</a:t>
            </a:r>
            <a:endParaRPr lang="en-GB" dirty="0" smtClean="0"/>
          </a:p>
          <a:p>
            <a:endParaRPr lang="en-GB" dirty="0"/>
          </a:p>
        </p:txBody>
      </p:sp>
    </p:spTree>
    <p:extLst>
      <p:ext uri="{BB962C8B-B14F-4D97-AF65-F5344CB8AC3E}">
        <p14:creationId xmlns:p14="http://schemas.microsoft.com/office/powerpoint/2010/main" val="16948036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Hearing phonemes is the bridge between the spoken and the written</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8255" y="1600200"/>
            <a:ext cx="3967490" cy="3916363"/>
          </a:xfrm>
        </p:spPr>
      </p:pic>
    </p:spTree>
    <p:extLst>
      <p:ext uri="{BB962C8B-B14F-4D97-AF65-F5344CB8AC3E}">
        <p14:creationId xmlns:p14="http://schemas.microsoft.com/office/powerpoint/2010/main" val="42191759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Self-study: pre-reading skills</a:t>
            </a:r>
            <a:endParaRPr lang="en-GB" dirty="0">
              <a:solidFill>
                <a:srgbClr val="FF0000"/>
              </a:solidFill>
            </a:endParaRPr>
          </a:p>
        </p:txBody>
      </p:sp>
      <p:sp>
        <p:nvSpPr>
          <p:cNvPr id="3" name="Content Placeholder 2"/>
          <p:cNvSpPr>
            <a:spLocks noGrp="1"/>
          </p:cNvSpPr>
          <p:nvPr>
            <p:ph idx="1"/>
          </p:nvPr>
        </p:nvSpPr>
        <p:spPr>
          <a:xfrm>
            <a:off x="323528" y="2204864"/>
            <a:ext cx="8568951" cy="2304256"/>
          </a:xfrm>
        </p:spPr>
        <p:txBody>
          <a:bodyPr>
            <a:normAutofit/>
          </a:bodyPr>
          <a:lstStyle/>
          <a:p>
            <a:pPr marL="0" indent="0">
              <a:buNone/>
            </a:pPr>
            <a:r>
              <a:rPr lang="en-GB" dirty="0" smtClean="0">
                <a:solidFill>
                  <a:srgbClr val="002060"/>
                </a:solidFill>
              </a:rPr>
              <a:t>         Actively teach listening to sounds</a:t>
            </a:r>
          </a:p>
          <a:p>
            <a:pPr marL="0" indent="0">
              <a:buNone/>
            </a:pPr>
            <a:endParaRPr lang="en-GB" dirty="0">
              <a:solidFill>
                <a:srgbClr val="002060"/>
              </a:solidFill>
            </a:endParaRPr>
          </a:p>
          <a:p>
            <a:pPr marL="0" indent="0">
              <a:buNone/>
            </a:pPr>
            <a:r>
              <a:rPr lang="en-GB" sz="1400" dirty="0">
                <a:solidFill>
                  <a:srgbClr val="002060"/>
                </a:solidFill>
                <a:hlinkClick r:id="rId2"/>
              </a:rPr>
              <a:t>https://www.bing.com/videos/search?q=youtube+letters+and+sounds+phase+1&amp;&amp;view=detail&amp;mid=99CF0629CF74C88E9D3C99CF0629CF74C88E9D3C&amp;&amp;</a:t>
            </a:r>
            <a:r>
              <a:rPr lang="en-GB" sz="1400" dirty="0" smtClean="0">
                <a:solidFill>
                  <a:srgbClr val="002060"/>
                </a:solidFill>
                <a:hlinkClick r:id="rId2"/>
              </a:rPr>
              <a:t>FORM=VDRVRV</a:t>
            </a:r>
            <a:endParaRPr lang="en-GB" sz="1400" dirty="0" smtClean="0">
              <a:solidFill>
                <a:srgbClr val="002060"/>
              </a:solidFill>
            </a:endParaRPr>
          </a:p>
          <a:p>
            <a:pPr marL="0" indent="0">
              <a:buNone/>
            </a:pPr>
            <a:endParaRPr lang="en-GB" dirty="0">
              <a:solidFill>
                <a:srgbClr val="002060"/>
              </a:solidFill>
            </a:endParaRPr>
          </a:p>
          <a:p>
            <a:pPr marL="0" indent="0">
              <a:buNone/>
            </a:pPr>
            <a:endParaRPr lang="en-GB" dirty="0">
              <a:solidFill>
                <a:srgbClr val="002060"/>
              </a:solidFill>
            </a:endParaRPr>
          </a:p>
        </p:txBody>
      </p:sp>
    </p:spTree>
    <p:extLst>
      <p:ext uri="{BB962C8B-B14F-4D97-AF65-F5344CB8AC3E}">
        <p14:creationId xmlns:p14="http://schemas.microsoft.com/office/powerpoint/2010/main" val="1158605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Your responsibility: correct</a:t>
            </a:r>
            <a:r>
              <a:rPr lang="en-GB" dirty="0" smtClean="0"/>
              <a:t> </a:t>
            </a:r>
            <a:r>
              <a:rPr lang="en-GB" dirty="0" smtClean="0"/>
              <a:t>articulation of the phonemes</a:t>
            </a:r>
            <a:endParaRPr lang="en-GB" dirty="0"/>
          </a:p>
        </p:txBody>
      </p:sp>
      <p:sp>
        <p:nvSpPr>
          <p:cNvPr id="3" name="Content Placeholder 2"/>
          <p:cNvSpPr>
            <a:spLocks noGrp="1"/>
          </p:cNvSpPr>
          <p:nvPr>
            <p:ph idx="1"/>
          </p:nvPr>
        </p:nvSpPr>
        <p:spPr/>
        <p:txBody>
          <a:bodyPr/>
          <a:lstStyle/>
          <a:p>
            <a:pPr marL="0" indent="0">
              <a:buNone/>
            </a:pPr>
            <a:endParaRPr lang="en-GB" dirty="0" smtClean="0">
              <a:hlinkClick r:id="rId2"/>
            </a:endParaRPr>
          </a:p>
          <a:p>
            <a:pPr marL="0" indent="0">
              <a:buNone/>
            </a:pPr>
            <a:r>
              <a:rPr lang="en-GB" sz="2800" dirty="0" smtClean="0">
                <a:hlinkClick r:id="rId2"/>
              </a:rPr>
              <a:t>https</a:t>
            </a:r>
            <a:r>
              <a:rPr lang="en-GB" sz="2800" dirty="0">
                <a:hlinkClick r:id="rId2"/>
              </a:rPr>
              <a:t>://</a:t>
            </a:r>
            <a:r>
              <a:rPr lang="en-GB" sz="2800" dirty="0" smtClean="0">
                <a:hlinkClick r:id="rId2"/>
              </a:rPr>
              <a:t>www.youtube.com/watch?v=BqhXUW_v-1s</a:t>
            </a:r>
            <a:endParaRPr lang="en-GB" sz="2800" dirty="0" smtClean="0"/>
          </a:p>
          <a:p>
            <a:pPr marL="0" indent="0">
              <a:buNone/>
            </a:pPr>
            <a:endParaRPr lang="en-GB" dirty="0"/>
          </a:p>
          <a:p>
            <a:pPr marL="0" indent="0">
              <a:buNone/>
            </a:pPr>
            <a:endParaRPr lang="en-GB" dirty="0" smtClean="0"/>
          </a:p>
          <a:p>
            <a:pPr marL="0" indent="0">
              <a:buNone/>
            </a:pPr>
            <a:endParaRPr lang="en-GB" dirty="0" smtClean="0"/>
          </a:p>
          <a:p>
            <a:endParaRPr lang="en-GB" dirty="0"/>
          </a:p>
          <a:p>
            <a:pPr marL="0" indent="0">
              <a:buNone/>
            </a:pPr>
            <a:endParaRPr lang="en-GB" dirty="0"/>
          </a:p>
        </p:txBody>
      </p:sp>
    </p:spTree>
    <p:extLst>
      <p:ext uri="{BB962C8B-B14F-4D97-AF65-F5344CB8AC3E}">
        <p14:creationId xmlns:p14="http://schemas.microsoft.com/office/powerpoint/2010/main" val="36042803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Articulation errors</a:t>
            </a:r>
            <a:endParaRPr lang="en-GB" sz="4800" dirty="0"/>
          </a:p>
        </p:txBody>
      </p:sp>
      <p:sp>
        <p:nvSpPr>
          <p:cNvPr id="3" name="Content Placeholder 2"/>
          <p:cNvSpPr>
            <a:spLocks noGrp="1"/>
          </p:cNvSpPr>
          <p:nvPr>
            <p:ph idx="1"/>
          </p:nvPr>
        </p:nvSpPr>
        <p:spPr/>
        <p:txBody>
          <a:bodyPr>
            <a:normAutofit/>
          </a:bodyPr>
          <a:lstStyle/>
          <a:p>
            <a:pPr marL="0" indent="0">
              <a:buNone/>
            </a:pPr>
            <a:r>
              <a:rPr lang="en-GB" sz="7200" dirty="0" smtClean="0"/>
              <a:t>      </a:t>
            </a:r>
            <a:r>
              <a:rPr lang="en-GB" sz="7200" dirty="0" err="1" smtClean="0"/>
              <a:t>mharching</a:t>
            </a:r>
            <a:endParaRPr lang="en-GB" sz="7200" dirty="0" smtClean="0"/>
          </a:p>
          <a:p>
            <a:pPr marL="0" indent="0">
              <a:buNone/>
            </a:pPr>
            <a:r>
              <a:rPr lang="en-GB" sz="7200" dirty="0" smtClean="0"/>
              <a:t>      </a:t>
            </a:r>
            <a:r>
              <a:rPr lang="en-GB" sz="7200" dirty="0" err="1" smtClean="0"/>
              <a:t>gonna</a:t>
            </a:r>
            <a:endParaRPr lang="en-GB" sz="7200" dirty="0" smtClean="0"/>
          </a:p>
          <a:p>
            <a:pPr marL="0" indent="0">
              <a:buNone/>
            </a:pPr>
            <a:r>
              <a:rPr lang="en-GB" sz="7200" dirty="0" smtClean="0"/>
              <a:t>      </a:t>
            </a:r>
            <a:r>
              <a:rPr lang="en-GB" sz="7200" dirty="0" err="1" smtClean="0"/>
              <a:t>everythink</a:t>
            </a:r>
            <a:endParaRPr lang="en-GB" sz="7200" dirty="0"/>
          </a:p>
        </p:txBody>
      </p:sp>
    </p:spTree>
    <p:extLst>
      <p:ext uri="{BB962C8B-B14F-4D97-AF65-F5344CB8AC3E}">
        <p14:creationId xmlns:p14="http://schemas.microsoft.com/office/powerpoint/2010/main" val="37283215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Orthography </a:t>
            </a:r>
            <a:endParaRPr lang="en-GB" dirty="0"/>
          </a:p>
        </p:txBody>
      </p:sp>
      <p:sp>
        <p:nvSpPr>
          <p:cNvPr id="3" name="Content Placeholder 2"/>
          <p:cNvSpPr>
            <a:spLocks noGrp="1"/>
          </p:cNvSpPr>
          <p:nvPr>
            <p:ph idx="1"/>
          </p:nvPr>
        </p:nvSpPr>
        <p:spPr/>
        <p:txBody>
          <a:bodyPr/>
          <a:lstStyle/>
          <a:p>
            <a:r>
              <a:rPr lang="en-GB" dirty="0" smtClean="0"/>
              <a:t>Old</a:t>
            </a:r>
          </a:p>
          <a:p>
            <a:r>
              <a:rPr lang="en-GB" dirty="0" smtClean="0"/>
              <a:t>Influenced by many Languages</a:t>
            </a:r>
          </a:p>
          <a:p>
            <a:r>
              <a:rPr lang="en-GB" dirty="0" smtClean="0"/>
              <a:t>Influenced by many writing traditions</a:t>
            </a:r>
          </a:p>
          <a:p>
            <a:r>
              <a:rPr lang="en-GB" dirty="0" smtClean="0"/>
              <a:t>Developed without any planning</a:t>
            </a:r>
            <a:endParaRPr lang="en-GB" dirty="0"/>
          </a:p>
        </p:txBody>
      </p:sp>
    </p:spTree>
    <p:extLst>
      <p:ext uri="{BB962C8B-B14F-4D97-AF65-F5344CB8AC3E}">
        <p14:creationId xmlns:p14="http://schemas.microsoft.com/office/powerpoint/2010/main" val="29503256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Grapheme</a:t>
            </a:r>
            <a:endParaRPr lang="en-GB" dirty="0"/>
          </a:p>
        </p:txBody>
      </p:sp>
      <p:sp>
        <p:nvSpPr>
          <p:cNvPr id="3" name="Content Placeholder 2"/>
          <p:cNvSpPr>
            <a:spLocks noGrp="1"/>
          </p:cNvSpPr>
          <p:nvPr>
            <p:ph idx="1"/>
          </p:nvPr>
        </p:nvSpPr>
        <p:spPr/>
        <p:txBody>
          <a:bodyPr/>
          <a:lstStyle/>
          <a:p>
            <a:pPr marL="0" indent="0">
              <a:buNone/>
            </a:pPr>
            <a:r>
              <a:rPr lang="en-GB" dirty="0" smtClean="0"/>
              <a:t>A GRAPHEME is the letter or combination of letters that represents a phoneme in a word.</a:t>
            </a:r>
          </a:p>
          <a:p>
            <a:pPr marL="0" indent="0">
              <a:buNone/>
            </a:pPr>
            <a:endParaRPr lang="en-GB" dirty="0"/>
          </a:p>
          <a:p>
            <a:pPr marL="0" indent="0">
              <a:buNone/>
            </a:pPr>
            <a:r>
              <a:rPr lang="en-GB" dirty="0" smtClean="0"/>
              <a:t>Each word always has the same number of graphemes as </a:t>
            </a:r>
            <a:r>
              <a:rPr lang="en-GB" dirty="0" smtClean="0"/>
              <a:t>phonemes.</a:t>
            </a:r>
          </a:p>
          <a:p>
            <a:pPr marL="0" indent="0">
              <a:buNone/>
            </a:pPr>
            <a:r>
              <a:rPr lang="en-GB" dirty="0" smtClean="0"/>
              <a:t>There are different types of phonemes.</a:t>
            </a:r>
            <a:endParaRPr lang="en-GB" dirty="0"/>
          </a:p>
        </p:txBody>
      </p:sp>
    </p:spTree>
    <p:extLst>
      <p:ext uri="{BB962C8B-B14F-4D97-AF65-F5344CB8AC3E}">
        <p14:creationId xmlns:p14="http://schemas.microsoft.com/office/powerpoint/2010/main" val="29087289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Phonemes &amp; Graphemes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0885373"/>
              </p:ext>
            </p:extLst>
          </p:nvPr>
        </p:nvGraphicFramePr>
        <p:xfrm>
          <a:off x="457200" y="1600200"/>
          <a:ext cx="8229600" cy="3337560"/>
        </p:xfrm>
        <a:graphic>
          <a:graphicData uri="http://schemas.openxmlformats.org/drawingml/2006/table">
            <a:tbl>
              <a:tblPr firstRow="1" bandRow="1">
                <a:tableStyleId>{5C22544A-7EE6-4342-B048-85BDC9FD1C3A}</a:tableStyleId>
              </a:tblPr>
              <a:tblGrid>
                <a:gridCol w="164592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gridCol w="1645920">
                  <a:extLst>
                    <a:ext uri="{9D8B030D-6E8A-4147-A177-3AD203B41FA5}">
                      <a16:colId xmlns:a16="http://schemas.microsoft.com/office/drawing/2014/main" val="20004"/>
                    </a:ext>
                  </a:extLst>
                </a:gridCol>
              </a:tblGrid>
              <a:tr h="370840">
                <a:tc>
                  <a:txBody>
                    <a:bodyPr/>
                    <a:lstStyle/>
                    <a:p>
                      <a:r>
                        <a:rPr lang="en-GB" dirty="0" smtClean="0"/>
                        <a:t>word</a:t>
                      </a:r>
                      <a:endParaRPr lang="en-GB" dirty="0"/>
                    </a:p>
                  </a:txBody>
                  <a:tcPr/>
                </a:tc>
                <a:tc>
                  <a:txBody>
                    <a:bodyPr/>
                    <a:lstStyle/>
                    <a:p>
                      <a:r>
                        <a:rPr lang="en-GB" dirty="0" smtClean="0"/>
                        <a:t>grapheme</a:t>
                      </a:r>
                      <a:endParaRPr lang="en-GB" dirty="0"/>
                    </a:p>
                  </a:txBody>
                  <a:tcPr/>
                </a:tc>
                <a:tc>
                  <a:txBody>
                    <a:bodyPr/>
                    <a:lstStyle/>
                    <a:p>
                      <a:r>
                        <a:rPr lang="en-GB" dirty="0" smtClean="0"/>
                        <a:t>grapheme</a:t>
                      </a:r>
                      <a:endParaRPr lang="en-GB" dirty="0"/>
                    </a:p>
                  </a:txBody>
                  <a:tcPr/>
                </a:tc>
                <a:tc>
                  <a:txBody>
                    <a:bodyPr/>
                    <a:lstStyle/>
                    <a:p>
                      <a:r>
                        <a:rPr lang="en-GB" dirty="0" smtClean="0"/>
                        <a:t>grapheme</a:t>
                      </a:r>
                      <a:endParaRPr lang="en-GB" dirty="0"/>
                    </a:p>
                  </a:txBody>
                  <a:tcPr/>
                </a:tc>
                <a:tc>
                  <a:txBody>
                    <a:bodyPr/>
                    <a:lstStyle/>
                    <a:p>
                      <a:r>
                        <a:rPr lang="en-GB" dirty="0" smtClean="0"/>
                        <a:t>grapheme</a:t>
                      </a:r>
                      <a:endParaRPr lang="en-GB" dirty="0"/>
                    </a:p>
                  </a:txBody>
                  <a:tcPr/>
                </a:tc>
                <a:extLst>
                  <a:ext uri="{0D108BD9-81ED-4DB2-BD59-A6C34878D82A}">
                    <a16:rowId xmlns:a16="http://schemas.microsoft.com/office/drawing/2014/main" val="10000"/>
                  </a:ext>
                </a:extLst>
              </a:tr>
              <a:tr h="370840">
                <a:tc>
                  <a:txBody>
                    <a:bodyPr/>
                    <a:lstStyle/>
                    <a:p>
                      <a:r>
                        <a:rPr lang="en-GB" dirty="0" smtClean="0"/>
                        <a:t>bed</a:t>
                      </a:r>
                      <a:endParaRPr lang="en-GB" dirty="0"/>
                    </a:p>
                  </a:txBody>
                  <a:tcPr/>
                </a:tc>
                <a:tc>
                  <a:txBody>
                    <a:bodyPr/>
                    <a:lstStyle/>
                    <a:p>
                      <a:r>
                        <a:rPr lang="en-GB" dirty="0" smtClean="0"/>
                        <a:t>b</a:t>
                      </a:r>
                      <a:endParaRPr lang="en-GB" dirty="0"/>
                    </a:p>
                  </a:txBody>
                  <a:tcPr/>
                </a:tc>
                <a:tc>
                  <a:txBody>
                    <a:bodyPr/>
                    <a:lstStyle/>
                    <a:p>
                      <a:r>
                        <a:rPr lang="en-GB" dirty="0" smtClean="0"/>
                        <a:t>e</a:t>
                      </a:r>
                      <a:endParaRPr lang="en-GB" dirty="0"/>
                    </a:p>
                  </a:txBody>
                  <a:tcPr/>
                </a:tc>
                <a:tc>
                  <a:txBody>
                    <a:bodyPr/>
                    <a:lstStyle/>
                    <a:p>
                      <a:r>
                        <a:rPr lang="en-GB" dirty="0" smtClean="0"/>
                        <a:t>d</a:t>
                      </a:r>
                      <a:endParaRPr lang="en-GB" dirty="0"/>
                    </a:p>
                  </a:txBody>
                  <a:tcPr/>
                </a:tc>
                <a:tc>
                  <a:txBody>
                    <a:bodyPr/>
                    <a:lstStyle/>
                    <a:p>
                      <a:endParaRPr lang="en-GB" dirty="0"/>
                    </a:p>
                  </a:txBody>
                  <a:tcPr/>
                </a:tc>
                <a:extLst>
                  <a:ext uri="{0D108BD9-81ED-4DB2-BD59-A6C34878D82A}">
                    <a16:rowId xmlns:a16="http://schemas.microsoft.com/office/drawing/2014/main" val="10001"/>
                  </a:ext>
                </a:extLst>
              </a:tr>
              <a:tr h="370840">
                <a:tc>
                  <a:txBody>
                    <a:bodyPr/>
                    <a:lstStyle/>
                    <a:p>
                      <a:r>
                        <a:rPr lang="en-GB" dirty="0" smtClean="0"/>
                        <a:t>hiss</a:t>
                      </a:r>
                      <a:endParaRPr lang="en-GB" dirty="0"/>
                    </a:p>
                  </a:txBody>
                  <a:tcPr/>
                </a:tc>
                <a:tc>
                  <a:txBody>
                    <a:bodyPr/>
                    <a:lstStyle/>
                    <a:p>
                      <a:r>
                        <a:rPr lang="en-GB" dirty="0" smtClean="0"/>
                        <a:t>h</a:t>
                      </a:r>
                      <a:endParaRPr lang="en-GB" dirty="0"/>
                    </a:p>
                  </a:txBody>
                  <a:tcPr/>
                </a:tc>
                <a:tc>
                  <a:txBody>
                    <a:bodyPr/>
                    <a:lstStyle/>
                    <a:p>
                      <a:r>
                        <a:rPr lang="en-GB" dirty="0" err="1" smtClean="0"/>
                        <a:t>i</a:t>
                      </a:r>
                      <a:endParaRPr lang="en-GB" dirty="0"/>
                    </a:p>
                  </a:txBody>
                  <a:tcPr/>
                </a:tc>
                <a:tc>
                  <a:txBody>
                    <a:bodyPr/>
                    <a:lstStyle/>
                    <a:p>
                      <a:r>
                        <a:rPr lang="en-GB" dirty="0" err="1" smtClean="0"/>
                        <a:t>ss</a:t>
                      </a:r>
                      <a:endParaRPr lang="en-GB" dirty="0"/>
                    </a:p>
                  </a:txBody>
                  <a:tcPr/>
                </a:tc>
                <a:tc>
                  <a:txBody>
                    <a:bodyPr/>
                    <a:lstStyle/>
                    <a:p>
                      <a:endParaRPr lang="en-GB" dirty="0"/>
                    </a:p>
                  </a:txBody>
                  <a:tcPr/>
                </a:tc>
                <a:extLst>
                  <a:ext uri="{0D108BD9-81ED-4DB2-BD59-A6C34878D82A}">
                    <a16:rowId xmlns:a16="http://schemas.microsoft.com/office/drawing/2014/main" val="10002"/>
                  </a:ext>
                </a:extLst>
              </a:tr>
              <a:tr h="370840">
                <a:tc>
                  <a:txBody>
                    <a:bodyPr/>
                    <a:lstStyle/>
                    <a:p>
                      <a:r>
                        <a:rPr lang="en-GB" dirty="0" smtClean="0"/>
                        <a:t>church</a:t>
                      </a:r>
                      <a:endParaRPr lang="en-GB" dirty="0"/>
                    </a:p>
                  </a:txBody>
                  <a:tcPr/>
                </a:tc>
                <a:tc>
                  <a:txBody>
                    <a:bodyPr/>
                    <a:lstStyle/>
                    <a:p>
                      <a:r>
                        <a:rPr lang="en-GB" dirty="0" err="1" smtClean="0"/>
                        <a:t>ch</a:t>
                      </a:r>
                      <a:endParaRPr lang="en-GB" dirty="0"/>
                    </a:p>
                  </a:txBody>
                  <a:tcPr/>
                </a:tc>
                <a:tc>
                  <a:txBody>
                    <a:bodyPr/>
                    <a:lstStyle/>
                    <a:p>
                      <a:r>
                        <a:rPr lang="en-GB" dirty="0" err="1" smtClean="0"/>
                        <a:t>ur</a:t>
                      </a:r>
                      <a:endParaRPr lang="en-GB" dirty="0"/>
                    </a:p>
                  </a:txBody>
                  <a:tcPr/>
                </a:tc>
                <a:tc>
                  <a:txBody>
                    <a:bodyPr/>
                    <a:lstStyle/>
                    <a:p>
                      <a:r>
                        <a:rPr lang="en-GB" dirty="0" err="1" smtClean="0"/>
                        <a:t>ch</a:t>
                      </a:r>
                      <a:endParaRPr lang="en-GB" dirty="0"/>
                    </a:p>
                  </a:txBody>
                  <a:tcPr/>
                </a:tc>
                <a:tc>
                  <a:txBody>
                    <a:bodyPr/>
                    <a:lstStyle/>
                    <a:p>
                      <a:endParaRPr lang="en-GB" dirty="0"/>
                    </a:p>
                  </a:txBody>
                  <a:tcPr/>
                </a:tc>
                <a:extLst>
                  <a:ext uri="{0D108BD9-81ED-4DB2-BD59-A6C34878D82A}">
                    <a16:rowId xmlns:a16="http://schemas.microsoft.com/office/drawing/2014/main" val="10003"/>
                  </a:ext>
                </a:extLst>
              </a:tr>
              <a:tr h="370840">
                <a:tc>
                  <a:txBody>
                    <a:bodyPr/>
                    <a:lstStyle/>
                    <a:p>
                      <a:r>
                        <a:rPr lang="en-GB" dirty="0" smtClean="0"/>
                        <a:t>through</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4"/>
                  </a:ext>
                </a:extLst>
              </a:tr>
              <a:tr h="370840">
                <a:tc>
                  <a:txBody>
                    <a:bodyPr/>
                    <a:lstStyle/>
                    <a:p>
                      <a:r>
                        <a:rPr lang="en-GB" dirty="0" smtClean="0"/>
                        <a:t>knight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5"/>
                  </a:ext>
                </a:extLst>
              </a:tr>
              <a:tr h="370840">
                <a:tc>
                  <a:txBody>
                    <a:bodyPr/>
                    <a:lstStyle/>
                    <a:p>
                      <a:r>
                        <a:rPr lang="en-GB" dirty="0" smtClean="0"/>
                        <a:t>street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641784075"/>
                  </a:ext>
                </a:extLst>
              </a:tr>
              <a:tr h="370840">
                <a:tc>
                  <a:txBody>
                    <a:bodyPr/>
                    <a:lstStyle/>
                    <a:p>
                      <a:r>
                        <a:rPr lang="en-GB" dirty="0" smtClean="0"/>
                        <a:t>eight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66231823"/>
                  </a:ext>
                </a:extLst>
              </a:tr>
              <a:tr h="370840">
                <a:tc>
                  <a:txBody>
                    <a:bodyPr/>
                    <a:lstStyle/>
                    <a:p>
                      <a:r>
                        <a:rPr lang="en-GB" dirty="0" smtClean="0"/>
                        <a:t>scrunch</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0023559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Digraph</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2 letter graphemes are called digraphs.</a:t>
            </a:r>
          </a:p>
          <a:p>
            <a:pPr marL="0" indent="0">
              <a:buNone/>
            </a:pPr>
            <a:r>
              <a:rPr lang="en-GB" dirty="0" smtClean="0"/>
              <a:t>( 2 letters = one phoneme)</a:t>
            </a:r>
            <a:endParaRPr lang="en-GB" dirty="0"/>
          </a:p>
        </p:txBody>
      </p:sp>
    </p:spTree>
    <p:extLst>
      <p:ext uri="{BB962C8B-B14F-4D97-AF65-F5344CB8AC3E}">
        <p14:creationId xmlns:p14="http://schemas.microsoft.com/office/powerpoint/2010/main" val="17767976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Split </a:t>
            </a:r>
            <a:r>
              <a:rPr lang="en-GB" dirty="0" smtClean="0"/>
              <a:t>digraph ( not magic ‘e’)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1560" y="1484784"/>
            <a:ext cx="2982335" cy="39163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6056" y="1484784"/>
            <a:ext cx="3003334" cy="3960440"/>
          </a:xfrm>
          <a:prstGeom prst="rect">
            <a:avLst/>
          </a:prstGeom>
        </p:spPr>
      </p:pic>
    </p:spTree>
    <p:extLst>
      <p:ext uri="{BB962C8B-B14F-4D97-AF65-F5344CB8AC3E}">
        <p14:creationId xmlns:p14="http://schemas.microsoft.com/office/powerpoint/2010/main" val="6786879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Alphabetic Code</a:t>
            </a:r>
            <a:endParaRPr lang="en-GB"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83768" y="1417638"/>
            <a:ext cx="3865099" cy="3940150"/>
          </a:xfrm>
        </p:spPr>
      </p:pic>
    </p:spTree>
    <p:extLst>
      <p:ext uri="{BB962C8B-B14F-4D97-AF65-F5344CB8AC3E}">
        <p14:creationId xmlns:p14="http://schemas.microsoft.com/office/powerpoint/2010/main" val="3236109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Alphabetic Code</a:t>
            </a:r>
            <a:endParaRPr lang="en-GB" dirty="0"/>
          </a:p>
        </p:txBody>
      </p:sp>
      <p:sp>
        <p:nvSpPr>
          <p:cNvPr id="3" name="Content Placeholder 2"/>
          <p:cNvSpPr>
            <a:spLocks noGrp="1"/>
          </p:cNvSpPr>
          <p:nvPr>
            <p:ph idx="1"/>
          </p:nvPr>
        </p:nvSpPr>
        <p:spPr>
          <a:xfrm>
            <a:off x="457200" y="1406094"/>
            <a:ext cx="8229600" cy="4183145"/>
          </a:xfrm>
        </p:spPr>
        <p:txBody>
          <a:bodyPr/>
          <a:lstStyle/>
          <a:p>
            <a:pPr marL="0" indent="0">
              <a:buNone/>
            </a:pPr>
            <a:r>
              <a:rPr lang="en-GB" dirty="0" smtClean="0"/>
              <a:t>The same phoneme can be represented by different graphemes.</a:t>
            </a:r>
          </a:p>
          <a:p>
            <a:pPr marL="0" indent="0">
              <a:buNone/>
            </a:pPr>
            <a:endParaRPr lang="en-GB" dirty="0" smtClean="0"/>
          </a:p>
          <a:p>
            <a:pPr marL="0" indent="0">
              <a:buNone/>
            </a:pPr>
            <a:r>
              <a:rPr lang="en-GB" dirty="0" smtClean="0"/>
              <a:t>Just hearing the word gives </a:t>
            </a:r>
            <a:r>
              <a:rPr lang="en-GB" b="1" dirty="0" smtClean="0"/>
              <a:t>NO</a:t>
            </a:r>
            <a:r>
              <a:rPr lang="en-GB" dirty="0" smtClean="0"/>
              <a:t> clue about how it is written.</a:t>
            </a:r>
          </a:p>
          <a:p>
            <a:pPr marL="0" indent="0">
              <a:buNone/>
            </a:pPr>
            <a:endParaRPr lang="en-GB" dirty="0"/>
          </a:p>
          <a:p>
            <a:pPr marL="0" indent="0">
              <a:buNone/>
            </a:pPr>
            <a:r>
              <a:rPr lang="en-GB" dirty="0" smtClean="0"/>
              <a:t>Vowel sounds are particularly tricky!</a:t>
            </a:r>
            <a:endParaRPr lang="en-GB" dirty="0"/>
          </a:p>
        </p:txBody>
      </p:sp>
    </p:spTree>
    <p:extLst>
      <p:ext uri="{BB962C8B-B14F-4D97-AF65-F5344CB8AC3E}">
        <p14:creationId xmlns:p14="http://schemas.microsoft.com/office/powerpoint/2010/main" val="34762273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Always, always</a:t>
            </a:r>
            <a:endParaRPr lang="en-GB" dirty="0"/>
          </a:p>
        </p:txBody>
      </p:sp>
      <p:sp>
        <p:nvSpPr>
          <p:cNvPr id="3" name="Content Placeholder 2"/>
          <p:cNvSpPr>
            <a:spLocks noGrp="1"/>
          </p:cNvSpPr>
          <p:nvPr>
            <p:ph idx="1"/>
          </p:nvPr>
        </p:nvSpPr>
        <p:spPr/>
        <p:txBody>
          <a:bodyPr/>
          <a:lstStyle/>
          <a:p>
            <a:r>
              <a:rPr lang="en-GB" dirty="0" smtClean="0"/>
              <a:t>Show the written word and articulate the phonemes as you write</a:t>
            </a:r>
          </a:p>
          <a:p>
            <a:r>
              <a:rPr lang="en-GB" dirty="0" smtClean="0"/>
              <a:t>Use the word in context</a:t>
            </a:r>
          </a:p>
          <a:p>
            <a:r>
              <a:rPr lang="en-GB" dirty="0" smtClean="0"/>
              <a:t>Make connections with other words with similar spelling patterns</a:t>
            </a:r>
            <a:endParaRPr lang="en-GB" dirty="0"/>
          </a:p>
        </p:txBody>
      </p:sp>
    </p:spTree>
    <p:extLst>
      <p:ext uri="{BB962C8B-B14F-4D97-AF65-F5344CB8AC3E}">
        <p14:creationId xmlns:p14="http://schemas.microsoft.com/office/powerpoint/2010/main" val="15822428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David Crystal</a:t>
            </a:r>
            <a:endParaRPr lang="en-GB" dirty="0"/>
          </a:p>
        </p:txBody>
      </p:sp>
      <p:sp>
        <p:nvSpPr>
          <p:cNvPr id="3" name="Content Placeholder 2"/>
          <p:cNvSpPr>
            <a:spLocks noGrp="1"/>
          </p:cNvSpPr>
          <p:nvPr>
            <p:ph idx="1"/>
          </p:nvPr>
        </p:nvSpPr>
        <p:spPr/>
        <p:txBody>
          <a:bodyPr/>
          <a:lstStyle/>
          <a:p>
            <a:pPr marL="0" indent="0">
              <a:buNone/>
            </a:pPr>
            <a:r>
              <a:rPr lang="en-GB" dirty="0"/>
              <a:t>E</a:t>
            </a:r>
            <a:r>
              <a:rPr lang="en-GB" dirty="0" smtClean="0"/>
              <a:t>tymology explains many of the notorious confusable words in English spelling, as the confused words have different languages of origin. Silent letters also reflect an earlier period in language history.</a:t>
            </a:r>
          </a:p>
          <a:p>
            <a:pPr marL="0" indent="0">
              <a:buNone/>
            </a:pPr>
            <a:endParaRPr lang="en-GB" dirty="0"/>
          </a:p>
          <a:p>
            <a:pPr marL="0" indent="0">
              <a:buNone/>
            </a:pPr>
            <a:r>
              <a:rPr lang="en-GB" sz="1800" i="1" dirty="0" smtClean="0"/>
              <a:t>Spell it Out </a:t>
            </a:r>
            <a:r>
              <a:rPr lang="en-GB" sz="1800" dirty="0" smtClean="0"/>
              <a:t>by David Crystal</a:t>
            </a:r>
            <a:endParaRPr lang="en-GB" sz="1800" dirty="0"/>
          </a:p>
        </p:txBody>
      </p:sp>
    </p:spTree>
    <p:extLst>
      <p:ext uri="{BB962C8B-B14F-4D97-AF65-F5344CB8AC3E}">
        <p14:creationId xmlns:p14="http://schemas.microsoft.com/office/powerpoint/2010/main" val="18928315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Cent = Latin 100</a:t>
            </a:r>
            <a:endParaRPr lang="en-GB" dirty="0"/>
          </a:p>
        </p:txBody>
      </p:sp>
      <p:sp>
        <p:nvSpPr>
          <p:cNvPr id="3" name="Content Placeholder 2"/>
          <p:cNvSpPr>
            <a:spLocks noGrp="1"/>
          </p:cNvSpPr>
          <p:nvPr>
            <p:ph idx="1"/>
          </p:nvPr>
        </p:nvSpPr>
        <p:spPr/>
        <p:txBody>
          <a:bodyPr>
            <a:normAutofit/>
          </a:bodyPr>
          <a:lstStyle/>
          <a:p>
            <a:r>
              <a:rPr lang="en-GB" sz="4400" dirty="0"/>
              <a:t>c</a:t>
            </a:r>
            <a:r>
              <a:rPr lang="en-GB" sz="4400" dirty="0" smtClean="0"/>
              <a:t>entury</a:t>
            </a:r>
          </a:p>
          <a:p>
            <a:r>
              <a:rPr lang="en-GB" sz="4400" dirty="0"/>
              <a:t>c</a:t>
            </a:r>
            <a:r>
              <a:rPr lang="en-GB" sz="4400" dirty="0" smtClean="0"/>
              <a:t>entimetre</a:t>
            </a:r>
          </a:p>
          <a:p>
            <a:r>
              <a:rPr lang="en-GB" sz="4400" dirty="0"/>
              <a:t>c</a:t>
            </a:r>
            <a:r>
              <a:rPr lang="en-GB" sz="4400" dirty="0" smtClean="0"/>
              <a:t>enturion</a:t>
            </a:r>
          </a:p>
          <a:p>
            <a:r>
              <a:rPr lang="en-GB" sz="4400" dirty="0"/>
              <a:t>c</a:t>
            </a:r>
            <a:r>
              <a:rPr lang="en-GB" sz="4400" dirty="0" smtClean="0"/>
              <a:t>entennial </a:t>
            </a:r>
            <a:endParaRPr lang="en-GB" sz="4400" dirty="0"/>
          </a:p>
        </p:txBody>
      </p:sp>
    </p:spTree>
    <p:extLst>
      <p:ext uri="{BB962C8B-B14F-4D97-AF65-F5344CB8AC3E}">
        <p14:creationId xmlns:p14="http://schemas.microsoft.com/office/powerpoint/2010/main" val="23480476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 reading develops</a:t>
            </a:r>
            <a:endParaRPr lang="en-GB" dirty="0"/>
          </a:p>
        </p:txBody>
      </p:sp>
      <p:sp>
        <p:nvSpPr>
          <p:cNvPr id="3" name="Content Placeholder 2"/>
          <p:cNvSpPr>
            <a:spLocks noGrp="1"/>
          </p:cNvSpPr>
          <p:nvPr>
            <p:ph idx="1"/>
          </p:nvPr>
        </p:nvSpPr>
        <p:spPr/>
        <p:txBody>
          <a:bodyPr/>
          <a:lstStyle/>
          <a:p>
            <a:pPr marL="0" indent="0">
              <a:buNone/>
            </a:pPr>
            <a:r>
              <a:rPr lang="en-GB" dirty="0" smtClean="0"/>
              <a:t>It can be helpful to teach </a:t>
            </a:r>
            <a:r>
              <a:rPr lang="en-GB" dirty="0" smtClean="0">
                <a:solidFill>
                  <a:srgbClr val="7030A0"/>
                </a:solidFill>
              </a:rPr>
              <a:t>word families </a:t>
            </a:r>
            <a:r>
              <a:rPr lang="en-GB" dirty="0" smtClean="0"/>
              <a:t>where the digraph </a:t>
            </a:r>
            <a:r>
              <a:rPr lang="en-GB" dirty="0" smtClean="0"/>
              <a:t>is common:</a:t>
            </a:r>
            <a:endParaRPr lang="en-GB" dirty="0" smtClean="0"/>
          </a:p>
          <a:p>
            <a:pPr marL="0" indent="0">
              <a:buNone/>
            </a:pPr>
            <a:r>
              <a:rPr lang="en-GB" dirty="0" smtClean="0">
                <a:solidFill>
                  <a:srgbClr val="7030A0"/>
                </a:solidFill>
              </a:rPr>
              <a:t>choir   choral   chorister</a:t>
            </a:r>
          </a:p>
          <a:p>
            <a:pPr marL="0" indent="0">
              <a:buNone/>
            </a:pPr>
            <a:r>
              <a:rPr lang="en-GB" dirty="0">
                <a:solidFill>
                  <a:srgbClr val="00B050"/>
                </a:solidFill>
              </a:rPr>
              <a:t>t</a:t>
            </a:r>
            <a:r>
              <a:rPr lang="en-GB" dirty="0" smtClean="0">
                <a:solidFill>
                  <a:srgbClr val="00B050"/>
                </a:solidFill>
              </a:rPr>
              <a:t>echnical    technique  technology</a:t>
            </a:r>
          </a:p>
          <a:p>
            <a:pPr marL="0" indent="0">
              <a:buNone/>
            </a:pPr>
            <a:r>
              <a:rPr lang="en-GB" dirty="0">
                <a:solidFill>
                  <a:schemeClr val="accent6">
                    <a:lumMod val="75000"/>
                  </a:schemeClr>
                </a:solidFill>
              </a:rPr>
              <a:t>c</a:t>
            </a:r>
            <a:r>
              <a:rPr lang="en-GB" dirty="0" smtClean="0">
                <a:solidFill>
                  <a:schemeClr val="accent6">
                    <a:lumMod val="75000"/>
                  </a:schemeClr>
                </a:solidFill>
              </a:rPr>
              <a:t>hemist  chemistry    chemical</a:t>
            </a:r>
            <a:endParaRPr lang="en-GB" dirty="0">
              <a:solidFill>
                <a:schemeClr val="accent6">
                  <a:lumMod val="75000"/>
                </a:schemeClr>
              </a:solidFill>
            </a:endParaRPr>
          </a:p>
        </p:txBody>
      </p:sp>
    </p:spTree>
    <p:extLst>
      <p:ext uri="{BB962C8B-B14F-4D97-AF65-F5344CB8AC3E}">
        <p14:creationId xmlns:p14="http://schemas.microsoft.com/office/powerpoint/2010/main" val="188001362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Across languages</a:t>
            </a:r>
            <a:endParaRPr lang="en-GB" dirty="0"/>
          </a:p>
        </p:txBody>
      </p:sp>
      <p:sp>
        <p:nvSpPr>
          <p:cNvPr id="3" name="Content Placeholder 2"/>
          <p:cNvSpPr>
            <a:spLocks noGrp="1"/>
          </p:cNvSpPr>
          <p:nvPr>
            <p:ph idx="1"/>
          </p:nvPr>
        </p:nvSpPr>
        <p:spPr/>
        <p:txBody>
          <a:bodyPr/>
          <a:lstStyle/>
          <a:p>
            <a:r>
              <a:rPr lang="en-GB" dirty="0" smtClean="0"/>
              <a:t>Charity</a:t>
            </a:r>
          </a:p>
          <a:p>
            <a:r>
              <a:rPr lang="en-GB" dirty="0" smtClean="0"/>
              <a:t>Caritas</a:t>
            </a:r>
          </a:p>
          <a:p>
            <a:r>
              <a:rPr lang="en-GB" dirty="0" err="1" smtClean="0">
                <a:solidFill>
                  <a:srgbClr val="FF0000"/>
                </a:solidFill>
              </a:rPr>
              <a:t>Cariad</a:t>
            </a:r>
            <a:endParaRPr lang="en-GB" dirty="0" smtClean="0">
              <a:solidFill>
                <a:srgbClr val="FF0000"/>
              </a:solidFill>
            </a:endParaRPr>
          </a:p>
          <a:p>
            <a:r>
              <a:rPr lang="en-GB" dirty="0" err="1" smtClean="0"/>
              <a:t>Charité</a:t>
            </a:r>
            <a:endParaRPr lang="en-GB" dirty="0" smtClean="0"/>
          </a:p>
          <a:p>
            <a:r>
              <a:rPr lang="en-GB" dirty="0" err="1"/>
              <a:t>Caridad</a:t>
            </a:r>
            <a:endParaRPr lang="en-GB" dirty="0"/>
          </a:p>
        </p:txBody>
      </p:sp>
    </p:spTree>
    <p:extLst>
      <p:ext uri="{BB962C8B-B14F-4D97-AF65-F5344CB8AC3E}">
        <p14:creationId xmlns:p14="http://schemas.microsoft.com/office/powerpoint/2010/main" val="31565580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Give confidence</a:t>
            </a:r>
            <a:endParaRPr lang="en-GB" dirty="0"/>
          </a:p>
        </p:txBody>
      </p:sp>
      <p:sp>
        <p:nvSpPr>
          <p:cNvPr id="3" name="Content Placeholder 2"/>
          <p:cNvSpPr>
            <a:spLocks noGrp="1"/>
          </p:cNvSpPr>
          <p:nvPr>
            <p:ph idx="1"/>
          </p:nvPr>
        </p:nvSpPr>
        <p:spPr>
          <a:xfrm>
            <a:off x="539552" y="1417638"/>
            <a:ext cx="8229600" cy="3917032"/>
          </a:xfrm>
        </p:spPr>
        <p:txBody>
          <a:bodyPr/>
          <a:lstStyle/>
          <a:p>
            <a:pPr marL="0" indent="0">
              <a:buNone/>
            </a:pPr>
            <a:r>
              <a:rPr lang="en-GB" dirty="0" smtClean="0"/>
              <a:t>However, illogical it may seem, </a:t>
            </a:r>
            <a:r>
              <a:rPr lang="en-GB" dirty="0" smtClean="0"/>
              <a:t>the </a:t>
            </a:r>
            <a:r>
              <a:rPr lang="en-GB" dirty="0" smtClean="0"/>
              <a:t>English language is </a:t>
            </a:r>
            <a:r>
              <a:rPr lang="en-GB" dirty="0" smtClean="0"/>
              <a:t>alphabetic </a:t>
            </a:r>
            <a:r>
              <a:rPr lang="en-GB" dirty="0" smtClean="0"/>
              <a:t>and each phoneme in a word has a graphic representation.</a:t>
            </a:r>
          </a:p>
          <a:p>
            <a:pPr marL="0" indent="0">
              <a:buNone/>
            </a:pPr>
            <a:endParaRPr lang="en-GB" dirty="0" smtClean="0"/>
          </a:p>
          <a:p>
            <a:pPr marL="0" indent="0">
              <a:buNone/>
            </a:pPr>
            <a:r>
              <a:rPr lang="en-GB" i="1" dirty="0" smtClean="0"/>
              <a:t>Each sound </a:t>
            </a:r>
            <a:r>
              <a:rPr lang="en-GB" b="1" i="1" dirty="0" smtClean="0"/>
              <a:t>is</a:t>
            </a:r>
            <a:r>
              <a:rPr lang="en-GB" i="1" dirty="0" smtClean="0"/>
              <a:t> represented by </a:t>
            </a:r>
            <a:r>
              <a:rPr lang="en-GB" i="1" dirty="0" smtClean="0"/>
              <a:t>some combination of the 26 written letters</a:t>
            </a:r>
            <a:r>
              <a:rPr lang="en-GB" dirty="0"/>
              <a:t> </a:t>
            </a:r>
            <a:r>
              <a:rPr lang="en-GB" dirty="0" smtClean="0"/>
              <a:t>of the alphabet.</a:t>
            </a:r>
            <a:endParaRPr lang="en-GB" dirty="0"/>
          </a:p>
        </p:txBody>
      </p:sp>
    </p:spTree>
    <p:extLst>
      <p:ext uri="{BB962C8B-B14F-4D97-AF65-F5344CB8AC3E}">
        <p14:creationId xmlns:p14="http://schemas.microsoft.com/office/powerpoint/2010/main" val="36854713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673385" y="1600200"/>
            <a:ext cx="7797230" cy="3916363"/>
          </a:xfrm>
          <a:prstGeom prst="rect">
            <a:avLst/>
          </a:prstGeom>
        </p:spPr>
      </p:pic>
    </p:spTree>
    <p:extLst>
      <p:ext uri="{BB962C8B-B14F-4D97-AF65-F5344CB8AC3E}">
        <p14:creationId xmlns:p14="http://schemas.microsoft.com/office/powerpoint/2010/main" val="14695562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331640" y="188640"/>
            <a:ext cx="6120680" cy="5544616"/>
          </a:xfrm>
          <a:prstGeom prst="rect">
            <a:avLst/>
          </a:prstGeom>
        </p:spPr>
      </p:pic>
    </p:spTree>
    <p:extLst>
      <p:ext uri="{BB962C8B-B14F-4D97-AF65-F5344CB8AC3E}">
        <p14:creationId xmlns:p14="http://schemas.microsoft.com/office/powerpoint/2010/main" val="16265925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responsibility</a:t>
            </a:r>
            <a:endParaRPr lang="en-GB" dirty="0"/>
          </a:p>
        </p:txBody>
      </p:sp>
      <p:sp>
        <p:nvSpPr>
          <p:cNvPr id="3" name="Content Placeholder 2"/>
          <p:cNvSpPr>
            <a:spLocks noGrp="1"/>
          </p:cNvSpPr>
          <p:nvPr>
            <p:ph idx="1"/>
          </p:nvPr>
        </p:nvSpPr>
        <p:spPr/>
        <p:txBody>
          <a:bodyPr/>
          <a:lstStyle/>
          <a:p>
            <a:pPr marL="0" indent="0">
              <a:buNone/>
            </a:pPr>
            <a:r>
              <a:rPr lang="en-GB" dirty="0" smtClean="0"/>
              <a:t>English orthography is difficult because of the presence of digraphs and three/four letter graphemes. </a:t>
            </a:r>
          </a:p>
          <a:p>
            <a:pPr marL="0" indent="0">
              <a:buNone/>
            </a:pPr>
            <a:r>
              <a:rPr lang="en-GB" dirty="0" smtClean="0"/>
              <a:t>Children have to learn which grapheme represents the same phoneme in different words.</a:t>
            </a:r>
          </a:p>
          <a:p>
            <a:pPr marL="0" indent="0">
              <a:buNone/>
            </a:pPr>
            <a:r>
              <a:rPr lang="en-GB" dirty="0" smtClean="0"/>
              <a:t>And that takes good, systematic teaching.</a:t>
            </a:r>
            <a:endParaRPr lang="en-GB" dirty="0"/>
          </a:p>
        </p:txBody>
      </p:sp>
    </p:spTree>
    <p:extLst>
      <p:ext uri="{BB962C8B-B14F-4D97-AF65-F5344CB8AC3E}">
        <p14:creationId xmlns:p14="http://schemas.microsoft.com/office/powerpoint/2010/main" val="10009640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 back to your spellings</a:t>
            </a:r>
            <a:endParaRPr lang="en-GB" dirty="0"/>
          </a:p>
        </p:txBody>
      </p:sp>
      <p:sp>
        <p:nvSpPr>
          <p:cNvPr id="3" name="Content Placeholder 2"/>
          <p:cNvSpPr>
            <a:spLocks noGrp="1"/>
          </p:cNvSpPr>
          <p:nvPr>
            <p:ph idx="1"/>
          </p:nvPr>
        </p:nvSpPr>
        <p:spPr>
          <a:xfrm>
            <a:off x="395536" y="1916832"/>
            <a:ext cx="8229600" cy="3196951"/>
          </a:xfrm>
        </p:spPr>
        <p:txBody>
          <a:bodyPr/>
          <a:lstStyle/>
          <a:p>
            <a:pPr marL="0" indent="0">
              <a:buNone/>
            </a:pPr>
            <a:r>
              <a:rPr lang="en-GB" dirty="0" smtClean="0"/>
              <a:t>What did you do – represent the phoneme with the incorrect grapheme?</a:t>
            </a:r>
          </a:p>
          <a:p>
            <a:pPr marL="0" indent="0">
              <a:buNone/>
            </a:pPr>
            <a:endParaRPr lang="en-GB" dirty="0" smtClean="0"/>
          </a:p>
          <a:p>
            <a:pPr marL="0" indent="0">
              <a:buNone/>
            </a:pPr>
            <a:r>
              <a:rPr lang="en-GB" dirty="0" smtClean="0"/>
              <a:t>Heard the wrong phoneme?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5077372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Go back to your ‘never heard the word table’</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Have you made any progress?</a:t>
            </a:r>
          </a:p>
          <a:p>
            <a:pPr marL="0" indent="0">
              <a:buNone/>
            </a:pPr>
            <a:endParaRPr lang="en-GB" dirty="0"/>
          </a:p>
          <a:p>
            <a:pPr marL="0" indent="0">
              <a:buNone/>
            </a:pPr>
            <a:r>
              <a:rPr lang="en-GB" dirty="0" smtClean="0"/>
              <a:t>What do you need to take into self-study?</a:t>
            </a:r>
            <a:endParaRPr lang="en-GB" dirty="0"/>
          </a:p>
        </p:txBody>
      </p:sp>
    </p:spTree>
    <p:extLst>
      <p:ext uri="{BB962C8B-B14F-4D97-AF65-F5344CB8AC3E}">
        <p14:creationId xmlns:p14="http://schemas.microsoft.com/office/powerpoint/2010/main" val="344696223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lstStyle/>
          <a:p>
            <a:r>
              <a:rPr lang="en-GB" dirty="0" smtClean="0"/>
              <a:t>Stuart, M., and </a:t>
            </a:r>
            <a:r>
              <a:rPr lang="en-GB" dirty="0" err="1" smtClean="0"/>
              <a:t>Stainthorp</a:t>
            </a:r>
            <a:r>
              <a:rPr lang="en-GB" dirty="0" smtClean="0"/>
              <a:t>, R. ( 2016) </a:t>
            </a:r>
            <a:r>
              <a:rPr lang="en-GB" i="1" dirty="0" smtClean="0"/>
              <a:t>Reading Development and Teaching </a:t>
            </a:r>
            <a:r>
              <a:rPr lang="en-GB" dirty="0" err="1" smtClean="0"/>
              <a:t>London:SAGE</a:t>
            </a:r>
            <a:endParaRPr lang="en-GB" dirty="0" smtClean="0"/>
          </a:p>
          <a:p>
            <a:r>
              <a:rPr lang="en-GB" dirty="0" smtClean="0"/>
              <a:t>Seymour, P.H.K., </a:t>
            </a:r>
            <a:r>
              <a:rPr lang="en-GB" dirty="0" err="1" smtClean="0"/>
              <a:t>Aro</a:t>
            </a:r>
            <a:r>
              <a:rPr lang="en-GB" smtClean="0"/>
              <a:t>, M., &amp; Erskine,J.M</a:t>
            </a:r>
            <a:r>
              <a:rPr lang="en-GB" dirty="0" smtClean="0"/>
              <a:t>. (2003). Foundation literacy acquisition in European orthographies. </a:t>
            </a:r>
            <a:r>
              <a:rPr lang="en-GB" i="1" dirty="0" smtClean="0"/>
              <a:t>British Journal of Psychology</a:t>
            </a:r>
            <a:r>
              <a:rPr lang="en-GB" dirty="0" smtClean="0"/>
              <a:t>, 94, 143-174.</a:t>
            </a:r>
            <a:endParaRPr lang="en-GB" dirty="0"/>
          </a:p>
        </p:txBody>
      </p:sp>
    </p:spTree>
    <p:extLst>
      <p:ext uri="{BB962C8B-B14F-4D97-AF65-F5344CB8AC3E}">
        <p14:creationId xmlns:p14="http://schemas.microsoft.com/office/powerpoint/2010/main" val="5766960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Part 2 The Reading Curriculum</a:t>
            </a:r>
            <a:endParaRPr lang="en-GB" dirty="0"/>
          </a:p>
        </p:txBody>
      </p:sp>
      <p:sp>
        <p:nvSpPr>
          <p:cNvPr id="3" name="Content Placeholder 2"/>
          <p:cNvSpPr>
            <a:spLocks noGrp="1"/>
          </p:cNvSpPr>
          <p:nvPr>
            <p:ph idx="1"/>
          </p:nvPr>
        </p:nvSpPr>
        <p:spPr/>
        <p:txBody>
          <a:bodyPr/>
          <a:lstStyle/>
          <a:p>
            <a:pPr marL="0" indent="0">
              <a:buNone/>
            </a:pPr>
            <a:r>
              <a:rPr lang="en-GB" dirty="0" smtClean="0"/>
              <a:t>         </a:t>
            </a:r>
          </a:p>
          <a:p>
            <a:r>
              <a:rPr lang="en-GB" dirty="0" smtClean="0"/>
              <a:t>Synthetic Systematic Phonics</a:t>
            </a:r>
          </a:p>
          <a:p>
            <a:r>
              <a:rPr lang="en-GB" dirty="0" smtClean="0"/>
              <a:t>Shared Reading</a:t>
            </a:r>
          </a:p>
          <a:p>
            <a:r>
              <a:rPr lang="en-GB" dirty="0" smtClean="0"/>
              <a:t>Guided Reading</a:t>
            </a:r>
          </a:p>
          <a:p>
            <a:r>
              <a:rPr lang="en-GB" dirty="0" smtClean="0"/>
              <a:t>Independent Reading</a:t>
            </a:r>
          </a:p>
          <a:p>
            <a:endParaRPr lang="en-GB" dirty="0"/>
          </a:p>
        </p:txBody>
      </p:sp>
    </p:spTree>
    <p:extLst>
      <p:ext uri="{BB962C8B-B14F-4D97-AF65-F5344CB8AC3E}">
        <p14:creationId xmlns:p14="http://schemas.microsoft.com/office/powerpoint/2010/main" val="32467127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loud"/>
          <p:cNvSpPr>
            <a:spLocks noChangeAspect="1" noEditPoints="1" noChangeArrowheads="1"/>
          </p:cNvSpPr>
          <p:nvPr/>
        </p:nvSpPr>
        <p:spPr bwMode="auto">
          <a:xfrm>
            <a:off x="765969" y="2996952"/>
            <a:ext cx="7399337" cy="2232025"/>
          </a:xfrm>
          <a:custGeom>
            <a:avLst/>
            <a:gdLst>
              <a:gd name="T0" fmla="*/ 22952 w 21600"/>
              <a:gd name="T1" fmla="*/ 1116013 h 21600"/>
              <a:gd name="T2" fmla="*/ 3699669 w 21600"/>
              <a:gd name="T3" fmla="*/ 2229648 h 21600"/>
              <a:gd name="T4" fmla="*/ 7393171 w 21600"/>
              <a:gd name="T5" fmla="*/ 1116013 h 21600"/>
              <a:gd name="T6" fmla="*/ 3699669 w 21600"/>
              <a:gd name="T7" fmla="*/ 127618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CCFFFF"/>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2291" name="Text Box 3"/>
          <p:cNvSpPr txBox="1">
            <a:spLocks noChangeArrowheads="1"/>
          </p:cNvSpPr>
          <p:nvPr/>
        </p:nvSpPr>
        <p:spPr bwMode="auto">
          <a:xfrm>
            <a:off x="2276363" y="3628215"/>
            <a:ext cx="459989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2400" dirty="0" smtClean="0"/>
              <a:t>Reading cannot and should not be taught sequentially</a:t>
            </a:r>
            <a:r>
              <a:rPr lang="en-GB" altLang="en-US" dirty="0" smtClean="0"/>
              <a:t>.</a:t>
            </a:r>
            <a:endParaRPr lang="en-GB" altLang="en-US" dirty="0"/>
          </a:p>
        </p:txBody>
      </p:sp>
      <p:grpSp>
        <p:nvGrpSpPr>
          <p:cNvPr id="86022" name="Group 6"/>
          <p:cNvGrpSpPr>
            <a:grpSpLocks/>
          </p:cNvGrpSpPr>
          <p:nvPr/>
        </p:nvGrpSpPr>
        <p:grpSpPr bwMode="auto">
          <a:xfrm>
            <a:off x="468313" y="1638300"/>
            <a:ext cx="7783512" cy="1069975"/>
            <a:chOff x="307" y="699"/>
            <a:chExt cx="4903" cy="674"/>
          </a:xfrm>
          <a:solidFill>
            <a:schemeClr val="bg1"/>
          </a:solidFill>
        </p:grpSpPr>
        <p:sp>
          <p:nvSpPr>
            <p:cNvPr id="12294" name="Text Box 7"/>
            <p:cNvSpPr txBox="1">
              <a:spLocks noChangeArrowheads="1"/>
            </p:cNvSpPr>
            <p:nvPr/>
          </p:nvSpPr>
          <p:spPr bwMode="auto">
            <a:xfrm>
              <a:off x="657" y="699"/>
              <a:ext cx="1406" cy="2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b="1" dirty="0">
                  <a:latin typeface="Microsoft Sans Serif" pitchFamily="34" charset="0"/>
                </a:rPr>
                <a:t>word recognition</a:t>
              </a:r>
              <a:endParaRPr lang="en-US" altLang="en-US" dirty="0"/>
            </a:p>
          </p:txBody>
        </p:sp>
        <p:sp>
          <p:nvSpPr>
            <p:cNvPr id="12295" name="Text Box 8"/>
            <p:cNvSpPr txBox="1">
              <a:spLocks noChangeArrowheads="1"/>
            </p:cNvSpPr>
            <p:nvPr/>
          </p:nvSpPr>
          <p:spPr bwMode="auto">
            <a:xfrm>
              <a:off x="3556" y="699"/>
              <a:ext cx="1368" cy="3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r>
                <a:rPr lang="en-US" altLang="en-US" b="1" dirty="0">
                  <a:latin typeface="Microsoft Sans Serif" pitchFamily="34" charset="0"/>
                </a:rPr>
                <a:t>language comprehension</a:t>
              </a:r>
              <a:endParaRPr lang="en-US" altLang="en-US" dirty="0"/>
            </a:p>
          </p:txBody>
        </p:sp>
        <p:grpSp>
          <p:nvGrpSpPr>
            <p:cNvPr id="12296" name="Group 9"/>
            <p:cNvGrpSpPr>
              <a:grpSpLocks/>
            </p:cNvGrpSpPr>
            <p:nvPr/>
          </p:nvGrpSpPr>
          <p:grpSpPr bwMode="auto">
            <a:xfrm>
              <a:off x="307" y="1223"/>
              <a:ext cx="4903" cy="150"/>
              <a:chOff x="307" y="1223"/>
              <a:chExt cx="4903" cy="150"/>
            </a:xfrm>
            <a:grpFill/>
          </p:grpSpPr>
          <p:sp>
            <p:nvSpPr>
              <p:cNvPr id="12297" name="Text Box 10"/>
              <p:cNvSpPr txBox="1">
                <a:spLocks noChangeArrowheads="1"/>
              </p:cNvSpPr>
              <p:nvPr/>
            </p:nvSpPr>
            <p:spPr bwMode="auto">
              <a:xfrm>
                <a:off x="2518" y="1223"/>
                <a:ext cx="362" cy="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dirty="0">
                    <a:latin typeface="Microsoft Sans Serif" pitchFamily="34" charset="0"/>
                  </a:rPr>
                  <a:t>good</a:t>
                </a:r>
                <a:endParaRPr lang="en-US" altLang="en-US" sz="1400" dirty="0"/>
              </a:p>
            </p:txBody>
          </p:sp>
          <p:sp>
            <p:nvSpPr>
              <p:cNvPr id="12298" name="Text Box 11"/>
              <p:cNvSpPr txBox="1">
                <a:spLocks noChangeArrowheads="1"/>
              </p:cNvSpPr>
              <p:nvPr/>
            </p:nvSpPr>
            <p:spPr bwMode="auto">
              <a:xfrm>
                <a:off x="307" y="1223"/>
                <a:ext cx="350" cy="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poor</a:t>
                </a:r>
                <a:endParaRPr lang="en-US" altLang="en-US" sz="1400"/>
              </a:p>
            </p:txBody>
          </p:sp>
          <p:sp>
            <p:nvSpPr>
              <p:cNvPr id="12299" name="Text Box 12"/>
              <p:cNvSpPr txBox="1">
                <a:spLocks noChangeArrowheads="1"/>
              </p:cNvSpPr>
              <p:nvPr/>
            </p:nvSpPr>
            <p:spPr bwMode="auto">
              <a:xfrm>
                <a:off x="2825" y="1223"/>
                <a:ext cx="350" cy="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poor</a:t>
                </a:r>
                <a:endParaRPr lang="en-US" altLang="en-US" sz="1400"/>
              </a:p>
            </p:txBody>
          </p:sp>
          <p:sp>
            <p:nvSpPr>
              <p:cNvPr id="12300" name="Text Box 13"/>
              <p:cNvSpPr txBox="1">
                <a:spLocks noChangeArrowheads="1"/>
              </p:cNvSpPr>
              <p:nvPr/>
            </p:nvSpPr>
            <p:spPr bwMode="auto">
              <a:xfrm>
                <a:off x="4848" y="1223"/>
                <a:ext cx="362" cy="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58522" tIns="29261" rIns="58522" bIns="29261"/>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US" altLang="en-US" sz="1400">
                    <a:latin typeface="Microsoft Sans Serif" pitchFamily="34" charset="0"/>
                  </a:rPr>
                  <a:t>good</a:t>
                </a:r>
                <a:endParaRPr lang="en-US" altLang="en-US" sz="1400"/>
              </a:p>
            </p:txBody>
          </p:sp>
          <p:sp>
            <p:nvSpPr>
              <p:cNvPr id="12301" name="Line 14"/>
              <p:cNvSpPr>
                <a:spLocks noChangeShapeType="1"/>
              </p:cNvSpPr>
              <p:nvPr/>
            </p:nvSpPr>
            <p:spPr bwMode="auto">
              <a:xfrm>
                <a:off x="657" y="1298"/>
                <a:ext cx="1861" cy="0"/>
              </a:xfrm>
              <a:prstGeom prst="line">
                <a:avLst/>
              </a:prstGeom>
              <a:grpFill/>
              <a:ln w="9525">
                <a:solidFill>
                  <a:schemeClr val="tx1"/>
                </a:solidFill>
                <a:round/>
                <a:headEnd/>
                <a:tailEnd type="stealth"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2" name="Line 15"/>
              <p:cNvSpPr>
                <a:spLocks noChangeShapeType="1"/>
              </p:cNvSpPr>
              <p:nvPr/>
            </p:nvSpPr>
            <p:spPr bwMode="auto">
              <a:xfrm>
                <a:off x="3144" y="1298"/>
                <a:ext cx="1704" cy="0"/>
              </a:xfrm>
              <a:prstGeom prst="line">
                <a:avLst/>
              </a:prstGeom>
              <a:grpFill/>
              <a:ln w="9525">
                <a:solidFill>
                  <a:schemeClr val="tx1"/>
                </a:solidFill>
                <a:round/>
                <a:headEnd/>
                <a:tailEnd type="stealth"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
        <p:nvSpPr>
          <p:cNvPr id="2" name="TextBox 1"/>
          <p:cNvSpPr txBox="1"/>
          <p:nvPr/>
        </p:nvSpPr>
        <p:spPr>
          <a:xfrm>
            <a:off x="899592" y="332656"/>
            <a:ext cx="7200800" cy="646331"/>
          </a:xfrm>
          <a:prstGeom prst="rect">
            <a:avLst/>
          </a:prstGeom>
          <a:noFill/>
        </p:spPr>
        <p:txBody>
          <a:bodyPr wrap="square" rtlCol="0">
            <a:spAutoFit/>
          </a:bodyPr>
          <a:lstStyle/>
          <a:p>
            <a:pPr algn="ctr"/>
            <a:r>
              <a:rPr lang="en-GB" sz="3600" dirty="0" smtClean="0"/>
              <a:t>Warning!</a:t>
            </a:r>
            <a:endParaRPr lang="en-US" sz="3600" dirty="0"/>
          </a:p>
        </p:txBody>
      </p:sp>
    </p:spTree>
    <p:extLst>
      <p:ext uri="{BB962C8B-B14F-4D97-AF65-F5344CB8AC3E}">
        <p14:creationId xmlns:p14="http://schemas.microsoft.com/office/powerpoint/2010/main" val="2161500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6022"/>
                                        </p:tgtEl>
                                        <p:attrNameLst>
                                          <p:attrName>style.visibility</p:attrName>
                                        </p:attrNameLst>
                                      </p:cBhvr>
                                      <p:to>
                                        <p:strVal val="visible"/>
                                      </p:to>
                                    </p:set>
                                    <p:anim calcmode="lin" valueType="num">
                                      <p:cBhvr additive="base">
                                        <p:cTn id="7" dur="500" fill="hold"/>
                                        <p:tgtEl>
                                          <p:spTgt spid="86022"/>
                                        </p:tgtEl>
                                        <p:attrNameLst>
                                          <p:attrName>ppt_x</p:attrName>
                                        </p:attrNameLst>
                                      </p:cBhvr>
                                      <p:tavLst>
                                        <p:tav tm="0">
                                          <p:val>
                                            <p:strVal val="0-#ppt_w/2"/>
                                          </p:val>
                                        </p:tav>
                                        <p:tav tm="100000">
                                          <p:val>
                                            <p:strVal val="#ppt_x"/>
                                          </p:val>
                                        </p:tav>
                                      </p:tavLst>
                                    </p:anim>
                                    <p:anim calcmode="lin" valueType="num">
                                      <p:cBhvr additive="base">
                                        <p:cTn id="8" dur="500" fill="hold"/>
                                        <p:tgtEl>
                                          <p:spTgt spid="860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Initial teaching weighted towards word recognition</a:t>
            </a:r>
            <a:endParaRPr lang="en-US" dirty="0"/>
          </a:p>
        </p:txBody>
      </p:sp>
      <p:sp>
        <p:nvSpPr>
          <p:cNvPr id="3" name="Content Placeholder 2"/>
          <p:cNvSpPr>
            <a:spLocks noGrp="1"/>
          </p:cNvSpPr>
          <p:nvPr>
            <p:ph idx="1"/>
          </p:nvPr>
        </p:nvSpPr>
        <p:spPr/>
        <p:txBody>
          <a:bodyPr/>
          <a:lstStyle/>
          <a:p>
            <a:pPr marL="0" indent="0">
              <a:buNone/>
            </a:pPr>
            <a:endParaRPr lang="en-US" dirty="0"/>
          </a:p>
        </p:txBody>
      </p:sp>
      <p:grpSp>
        <p:nvGrpSpPr>
          <p:cNvPr id="4" name="Group 43"/>
          <p:cNvGrpSpPr>
            <a:grpSpLocks/>
          </p:cNvGrpSpPr>
          <p:nvPr/>
        </p:nvGrpSpPr>
        <p:grpSpPr bwMode="auto">
          <a:xfrm>
            <a:off x="1835696" y="2420888"/>
            <a:ext cx="4686300" cy="2060575"/>
            <a:chOff x="2699" y="0"/>
            <a:chExt cx="2952" cy="1298"/>
          </a:xfrm>
        </p:grpSpPr>
        <p:grpSp>
          <p:nvGrpSpPr>
            <p:cNvPr id="5" name="Group 41"/>
            <p:cNvGrpSpPr>
              <a:grpSpLocks/>
            </p:cNvGrpSpPr>
            <p:nvPr/>
          </p:nvGrpSpPr>
          <p:grpSpPr bwMode="auto">
            <a:xfrm>
              <a:off x="3923" y="0"/>
              <a:ext cx="1728" cy="1158"/>
              <a:chOff x="3923" y="0"/>
              <a:chExt cx="1728" cy="1158"/>
            </a:xfrm>
          </p:grpSpPr>
          <p:sp>
            <p:nvSpPr>
              <p:cNvPr id="7" name="Cloud"/>
              <p:cNvSpPr>
                <a:spLocks noChangeAspect="1" noEditPoints="1" noChangeArrowheads="1"/>
              </p:cNvSpPr>
              <p:nvPr/>
            </p:nvSpPr>
            <p:spPr bwMode="auto">
              <a:xfrm>
                <a:off x="3923" y="0"/>
                <a:ext cx="1728" cy="1158"/>
              </a:xfrm>
              <a:custGeom>
                <a:avLst/>
                <a:gdLst>
                  <a:gd name="T0" fmla="*/ 5 w 21600"/>
                  <a:gd name="T1" fmla="*/ 579 h 21600"/>
                  <a:gd name="T2" fmla="*/ 864 w 21600"/>
                  <a:gd name="T3" fmla="*/ 1157 h 21600"/>
                  <a:gd name="T4" fmla="*/ 1727 w 21600"/>
                  <a:gd name="T5" fmla="*/ 579 h 21600"/>
                  <a:gd name="T6" fmla="*/ 864 w 21600"/>
                  <a:gd name="T7" fmla="*/ 66 h 21600"/>
                  <a:gd name="T8" fmla="*/ 0 60000 65536"/>
                  <a:gd name="T9" fmla="*/ 0 60000 65536"/>
                  <a:gd name="T10" fmla="*/ 0 60000 65536"/>
                  <a:gd name="T11" fmla="*/ 0 60000 65536"/>
                  <a:gd name="T12" fmla="*/ 2975 w 21600"/>
                  <a:gd name="T13" fmla="*/ 3264 h 21600"/>
                  <a:gd name="T14" fmla="*/ 17088 w 21600"/>
                  <a:gd name="T15" fmla="*/ 17328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8" name="Text Box 38"/>
              <p:cNvSpPr txBox="1">
                <a:spLocks noChangeArrowheads="1"/>
              </p:cNvSpPr>
              <p:nvPr/>
            </p:nvSpPr>
            <p:spPr bwMode="auto">
              <a:xfrm>
                <a:off x="4332" y="391"/>
                <a:ext cx="87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r>
                  <a:rPr lang="en-GB" altLang="en-US" sz="3200" b="1" dirty="0"/>
                  <a:t>WHY?</a:t>
                </a:r>
                <a:endParaRPr lang="en-US" altLang="en-US" sz="3200" b="1" dirty="0"/>
              </a:p>
            </p:txBody>
          </p:sp>
        </p:grpSp>
        <p:sp>
          <p:nvSpPr>
            <p:cNvPr id="6" name="AutoShape 42"/>
            <p:cNvSpPr>
              <a:spLocks noChangeArrowheads="1"/>
            </p:cNvSpPr>
            <p:nvPr/>
          </p:nvSpPr>
          <p:spPr bwMode="auto">
            <a:xfrm>
              <a:off x="2699" y="981"/>
              <a:ext cx="1633" cy="317"/>
            </a:xfrm>
            <a:prstGeom prst="curvedUpArrow">
              <a:avLst>
                <a:gd name="adj1" fmla="val 103028"/>
                <a:gd name="adj2" fmla="val 206057"/>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Tree>
    <p:extLst>
      <p:ext uri="{BB962C8B-B14F-4D97-AF65-F5344CB8AC3E}">
        <p14:creationId xmlns:p14="http://schemas.microsoft.com/office/powerpoint/2010/main" val="3043936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Predictor of Success</a:t>
            </a:r>
            <a:endParaRPr lang="en-US" dirty="0"/>
          </a:p>
        </p:txBody>
      </p:sp>
      <p:sp>
        <p:nvSpPr>
          <p:cNvPr id="3" name="Content Placeholder 2"/>
          <p:cNvSpPr>
            <a:spLocks noGrp="1"/>
          </p:cNvSpPr>
          <p:nvPr>
            <p:ph idx="1"/>
          </p:nvPr>
        </p:nvSpPr>
        <p:spPr>
          <a:xfrm>
            <a:off x="467544" y="1268760"/>
            <a:ext cx="8229600" cy="4320480"/>
          </a:xfrm>
        </p:spPr>
        <p:txBody>
          <a:bodyPr>
            <a:noAutofit/>
          </a:bodyPr>
          <a:lstStyle/>
          <a:p>
            <a:pPr marL="0" indent="0">
              <a:buNone/>
            </a:pPr>
            <a:endParaRPr lang="en-GB" altLang="en-US" sz="1600" dirty="0"/>
          </a:p>
          <a:p>
            <a:endParaRPr lang="en-GB" altLang="en-US" sz="500" dirty="0"/>
          </a:p>
          <a:p>
            <a:r>
              <a:rPr lang="en-GB" altLang="en-US" sz="1600" dirty="0"/>
              <a:t>Phonological awareness</a:t>
            </a:r>
          </a:p>
          <a:p>
            <a:r>
              <a:rPr lang="en-GB" altLang="en-US" sz="1600" dirty="0"/>
              <a:t>	- especially phoneme awareness</a:t>
            </a:r>
          </a:p>
          <a:p>
            <a:endParaRPr lang="en-GB" altLang="en-US" sz="500" dirty="0"/>
          </a:p>
          <a:p>
            <a:r>
              <a:rPr lang="en-GB" altLang="en-US" sz="1600" dirty="0"/>
              <a:t>Letter knowledge</a:t>
            </a:r>
          </a:p>
          <a:p>
            <a:r>
              <a:rPr lang="en-GB" altLang="en-US" sz="1600" dirty="0"/>
              <a:t>	- both letter name and letter sound knowledge</a:t>
            </a:r>
          </a:p>
          <a:p>
            <a:endParaRPr lang="en-GB" altLang="en-US" sz="500" dirty="0"/>
          </a:p>
          <a:p>
            <a:r>
              <a:rPr lang="en-GB" altLang="en-US" sz="1600" dirty="0"/>
              <a:t>Understanding the alphabetic principle</a:t>
            </a:r>
          </a:p>
          <a:p>
            <a:endParaRPr lang="en-GB" altLang="en-US" sz="1600" dirty="0"/>
          </a:p>
          <a:p>
            <a:pPr marL="0" indent="0">
              <a:buNone/>
            </a:pPr>
            <a:r>
              <a:rPr lang="en-GB" altLang="en-US" sz="1600" dirty="0"/>
              <a:t>Training studies</a:t>
            </a:r>
          </a:p>
          <a:p>
            <a:endParaRPr lang="en-GB" altLang="en-US" sz="600" dirty="0"/>
          </a:p>
          <a:p>
            <a:r>
              <a:rPr lang="en-GB" altLang="en-US" sz="1600" dirty="0"/>
              <a:t>Training in phoneme awareness plus letter-sounds results in better word reading skills</a:t>
            </a:r>
          </a:p>
          <a:p>
            <a:pPr marL="0" indent="0">
              <a:buNone/>
            </a:pPr>
            <a:r>
              <a:rPr lang="en-GB" altLang="en-US" sz="1600" dirty="0"/>
              <a:t>	Bradley &amp; Bryant (1983); </a:t>
            </a:r>
            <a:r>
              <a:rPr lang="en-GB" altLang="en-US" sz="1600" dirty="0" err="1"/>
              <a:t>Blachman</a:t>
            </a:r>
            <a:r>
              <a:rPr lang="en-GB" altLang="en-US" sz="1600" dirty="0"/>
              <a:t>, Ball, Black &amp; </a:t>
            </a:r>
            <a:r>
              <a:rPr lang="en-GB" altLang="en-US" sz="1600" dirty="0" err="1"/>
              <a:t>Tangel</a:t>
            </a:r>
            <a:r>
              <a:rPr lang="en-GB" altLang="en-US" sz="1600" dirty="0"/>
              <a:t> (1994); Byrne &amp; 	Fielding-Barnsley (1991, 1993, 1995); Cunningham (1990); Hatcher, Hulme &amp; 	Ellis (1994); McGuiness, McGuiness &amp; Donohue (1995)</a:t>
            </a:r>
          </a:p>
          <a:p>
            <a:endParaRPr lang="en-US" sz="1600" dirty="0"/>
          </a:p>
        </p:txBody>
      </p:sp>
    </p:spTree>
    <p:extLst>
      <p:ext uri="{BB962C8B-B14F-4D97-AF65-F5344CB8AC3E}">
        <p14:creationId xmlns:p14="http://schemas.microsoft.com/office/powerpoint/2010/main" val="19068690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Grapheme Phoneme </a:t>
            </a:r>
            <a:r>
              <a:rPr lang="en-GB" dirty="0"/>
              <a:t>C</a:t>
            </a:r>
            <a:r>
              <a:rPr lang="en-GB" dirty="0" smtClean="0"/>
              <a:t>orrespondence</a:t>
            </a:r>
            <a:endParaRPr lang="en-GB" dirty="0"/>
          </a:p>
        </p:txBody>
      </p:sp>
      <p:sp>
        <p:nvSpPr>
          <p:cNvPr id="3" name="Content Placeholder 2"/>
          <p:cNvSpPr>
            <a:spLocks noGrp="1"/>
          </p:cNvSpPr>
          <p:nvPr>
            <p:ph idx="1"/>
          </p:nvPr>
        </p:nvSpPr>
        <p:spPr/>
        <p:txBody>
          <a:bodyPr/>
          <a:lstStyle/>
          <a:p>
            <a:pPr marL="0" indent="0">
              <a:buNone/>
            </a:pPr>
            <a:r>
              <a:rPr lang="en-GB" dirty="0" smtClean="0"/>
              <a:t>Systematic Synthetic Phonics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521979">
            <a:off x="611560" y="2708920"/>
            <a:ext cx="1728995" cy="149941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77096">
            <a:off x="3295650" y="2533650"/>
            <a:ext cx="1892248" cy="132739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33454">
            <a:off x="6804248" y="3496359"/>
            <a:ext cx="1181100" cy="123825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946632">
            <a:off x="6641865" y="2219800"/>
            <a:ext cx="1884829" cy="1053723"/>
          </a:xfrm>
          <a:prstGeom prst="rect">
            <a:avLst/>
          </a:prstGeom>
        </p:spPr>
      </p:pic>
      <p:sp>
        <p:nvSpPr>
          <p:cNvPr id="8" name="TextBox 7"/>
          <p:cNvSpPr txBox="1"/>
          <p:nvPr/>
        </p:nvSpPr>
        <p:spPr>
          <a:xfrm>
            <a:off x="1619672" y="4725144"/>
            <a:ext cx="4320480" cy="369332"/>
          </a:xfrm>
          <a:prstGeom prst="rect">
            <a:avLst/>
          </a:prstGeom>
          <a:noFill/>
        </p:spPr>
        <p:txBody>
          <a:bodyPr wrap="square" rtlCol="0">
            <a:spAutoFit/>
          </a:bodyPr>
          <a:lstStyle/>
          <a:p>
            <a:r>
              <a:rPr lang="en-GB" dirty="0" smtClean="0"/>
              <a:t>…a place to start but not the finish</a:t>
            </a:r>
            <a:endParaRPr lang="en-GB" dirty="0"/>
          </a:p>
        </p:txBody>
      </p:sp>
    </p:spTree>
    <p:extLst>
      <p:ext uri="{BB962C8B-B14F-4D97-AF65-F5344CB8AC3E}">
        <p14:creationId xmlns:p14="http://schemas.microsoft.com/office/powerpoint/2010/main" val="98664166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blend</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To merge the phonemes together in order to </a:t>
            </a:r>
            <a:r>
              <a:rPr lang="en-GB" dirty="0" smtClean="0">
                <a:solidFill>
                  <a:srgbClr val="00B0F0"/>
                </a:solidFill>
              </a:rPr>
              <a:t>READ</a:t>
            </a:r>
            <a:r>
              <a:rPr lang="en-GB" dirty="0" smtClean="0"/>
              <a:t> a word.</a:t>
            </a:r>
          </a:p>
          <a:p>
            <a:pPr marL="0" indent="0">
              <a:buNone/>
            </a:pPr>
            <a:endParaRPr lang="en-GB" dirty="0"/>
          </a:p>
          <a:p>
            <a:pPr marL="0" indent="0">
              <a:buNone/>
            </a:pPr>
            <a:r>
              <a:rPr lang="en-GB" dirty="0" smtClean="0"/>
              <a:t>                       </a:t>
            </a:r>
            <a:r>
              <a:rPr lang="en-GB" dirty="0" smtClean="0">
                <a:solidFill>
                  <a:srgbClr val="FF0000"/>
                </a:solidFill>
              </a:rPr>
              <a:t>catastrophic</a:t>
            </a:r>
          </a:p>
          <a:p>
            <a:pPr marL="0" indent="0">
              <a:buNone/>
            </a:pPr>
            <a:endParaRPr lang="en-GB" dirty="0" smtClean="0">
              <a:solidFill>
                <a:srgbClr val="FF0000"/>
              </a:solidFill>
            </a:endParaRPr>
          </a:p>
          <a:p>
            <a:pPr marL="0" indent="0">
              <a:buNone/>
            </a:pPr>
            <a:r>
              <a:rPr lang="en-GB" dirty="0" smtClean="0"/>
              <a:t>What knowledge did you need to read and understand  the word?</a:t>
            </a:r>
          </a:p>
          <a:p>
            <a:pPr marL="0" indent="0">
              <a:buNone/>
            </a:pPr>
            <a:r>
              <a:rPr lang="en-GB" dirty="0"/>
              <a:t> </a:t>
            </a:r>
            <a:r>
              <a:rPr lang="en-GB" dirty="0" smtClean="0"/>
              <a:t>            </a:t>
            </a:r>
          </a:p>
          <a:p>
            <a:pPr marL="0" indent="0">
              <a:buNone/>
            </a:pPr>
            <a:endParaRPr lang="en-GB" dirty="0"/>
          </a:p>
        </p:txBody>
      </p:sp>
    </p:spTree>
    <p:extLst>
      <p:ext uri="{BB962C8B-B14F-4D97-AF65-F5344CB8AC3E}">
        <p14:creationId xmlns:p14="http://schemas.microsoft.com/office/powerpoint/2010/main" val="20075831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segment</a:t>
            </a:r>
            <a:endParaRPr lang="en-GB" dirty="0"/>
          </a:p>
        </p:txBody>
      </p:sp>
      <p:sp>
        <p:nvSpPr>
          <p:cNvPr id="3" name="Content Placeholder 2"/>
          <p:cNvSpPr>
            <a:spLocks noGrp="1"/>
          </p:cNvSpPr>
          <p:nvPr>
            <p:ph idx="1"/>
          </p:nvPr>
        </p:nvSpPr>
        <p:spPr/>
        <p:txBody>
          <a:bodyPr/>
          <a:lstStyle/>
          <a:p>
            <a:pPr marL="0" indent="0">
              <a:buNone/>
            </a:pPr>
            <a:r>
              <a:rPr lang="en-GB" dirty="0" smtClean="0"/>
              <a:t>To </a:t>
            </a:r>
            <a:r>
              <a:rPr lang="en-GB" dirty="0"/>
              <a:t>split up a word into its individual phonemes in order to spell </a:t>
            </a:r>
            <a:r>
              <a:rPr lang="en-GB" dirty="0" smtClean="0"/>
              <a:t>, </a:t>
            </a:r>
            <a:r>
              <a:rPr lang="en-GB" dirty="0"/>
              <a:t>e.g. the word 'cat' has three phonemes: /c/, /a/, /t</a:t>
            </a:r>
            <a:r>
              <a:rPr lang="en-GB" dirty="0" smtClean="0"/>
              <a:t>/</a:t>
            </a:r>
          </a:p>
          <a:p>
            <a:pPr marL="0" indent="0">
              <a:buNone/>
            </a:pPr>
            <a:endParaRPr lang="en-GB" dirty="0"/>
          </a:p>
          <a:p>
            <a:pPr marL="0" indent="0">
              <a:buNone/>
            </a:pPr>
            <a:r>
              <a:rPr lang="en-GB" sz="2400" dirty="0" smtClean="0"/>
              <a:t> Example</a:t>
            </a:r>
            <a:endParaRPr lang="en-GB" sz="2400" dirty="0"/>
          </a:p>
        </p:txBody>
      </p:sp>
    </p:spTree>
    <p:extLst>
      <p:ext uri="{BB962C8B-B14F-4D97-AF65-F5344CB8AC3E}">
        <p14:creationId xmlns:p14="http://schemas.microsoft.com/office/powerpoint/2010/main" val="256362590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order of the phonemes</a:t>
            </a:r>
            <a:endParaRPr lang="en-US" dirty="0"/>
          </a:p>
        </p:txBody>
      </p:sp>
      <p:sp>
        <p:nvSpPr>
          <p:cNvPr id="3" name="Content Placeholder 2"/>
          <p:cNvSpPr>
            <a:spLocks noGrp="1"/>
          </p:cNvSpPr>
          <p:nvPr>
            <p:ph idx="1"/>
          </p:nvPr>
        </p:nvSpPr>
        <p:spPr/>
        <p:txBody>
          <a:bodyPr/>
          <a:lstStyle/>
          <a:p>
            <a:pPr marL="0" indent="0">
              <a:buNone/>
            </a:pPr>
            <a:r>
              <a:rPr lang="en-GB" dirty="0" smtClean="0"/>
              <a:t>Look at the </a:t>
            </a:r>
            <a:r>
              <a:rPr lang="en-GB" i="1" dirty="0" smtClean="0"/>
              <a:t>Letters and Sounds </a:t>
            </a:r>
            <a:r>
              <a:rPr lang="en-GB" dirty="0" smtClean="0"/>
              <a:t>website and familiarise yourself with the phases.</a:t>
            </a:r>
            <a:endParaRPr lang="en-US" dirty="0"/>
          </a:p>
        </p:txBody>
      </p:sp>
    </p:spTree>
    <p:extLst>
      <p:ext uri="{BB962C8B-B14F-4D97-AF65-F5344CB8AC3E}">
        <p14:creationId xmlns:p14="http://schemas.microsoft.com/office/powerpoint/2010/main" val="37290905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1844824"/>
            <a:ext cx="7920880" cy="31683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Look at the principles for teaching high quality phonics</a:t>
            </a:r>
            <a:endParaRPr lang="en-GB" dirty="0"/>
          </a:p>
        </p:txBody>
      </p:sp>
      <p:sp>
        <p:nvSpPr>
          <p:cNvPr id="3" name="Content Placeholder 2"/>
          <p:cNvSpPr>
            <a:spLocks noGrp="1"/>
          </p:cNvSpPr>
          <p:nvPr>
            <p:ph idx="1"/>
          </p:nvPr>
        </p:nvSpPr>
        <p:spPr>
          <a:xfrm>
            <a:off x="930424" y="2492896"/>
            <a:ext cx="7283152" cy="1440160"/>
          </a:xfrm>
        </p:spPr>
        <p:txBody>
          <a:bodyPr>
            <a:normAutofit fontScale="47500" lnSpcReduction="20000"/>
          </a:bodyPr>
          <a:lstStyle/>
          <a:p>
            <a:pPr marL="0" indent="0">
              <a:buNone/>
            </a:pPr>
            <a:endParaRPr lang="en-GB" dirty="0" smtClean="0"/>
          </a:p>
          <a:p>
            <a:pPr marL="0" indent="0">
              <a:buNone/>
            </a:pPr>
            <a:endParaRPr lang="en-GB" dirty="0"/>
          </a:p>
          <a:p>
            <a:pPr marL="0" indent="0">
              <a:buNone/>
            </a:pPr>
            <a:r>
              <a:rPr lang="en-GB" sz="5800" dirty="0" smtClean="0"/>
              <a:t>These should be applied to ALL phonics programmes</a:t>
            </a:r>
            <a:r>
              <a:rPr lang="en-GB" sz="4000" dirty="0" smtClean="0"/>
              <a:t>.</a:t>
            </a:r>
            <a:endParaRPr lang="en-GB" sz="4000" dirty="0"/>
          </a:p>
        </p:txBody>
      </p:sp>
    </p:spTree>
    <p:extLst>
      <p:ext uri="{BB962C8B-B14F-4D97-AF65-F5344CB8AC3E}">
        <p14:creationId xmlns:p14="http://schemas.microsoft.com/office/powerpoint/2010/main" val="407478345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pedagogy of a lesson</a:t>
            </a:r>
            <a:endParaRPr lang="en-GB" dirty="0"/>
          </a:p>
        </p:txBody>
      </p:sp>
      <p:sp>
        <p:nvSpPr>
          <p:cNvPr id="3" name="Content Placeholder 2"/>
          <p:cNvSpPr>
            <a:spLocks noGrp="1"/>
          </p:cNvSpPr>
          <p:nvPr>
            <p:ph idx="1"/>
          </p:nvPr>
        </p:nvSpPr>
        <p:spPr/>
        <p:txBody>
          <a:bodyPr/>
          <a:lstStyle/>
          <a:p>
            <a:r>
              <a:rPr lang="en-GB" dirty="0" smtClean="0"/>
              <a:t>Hear the phoneme</a:t>
            </a:r>
          </a:p>
          <a:p>
            <a:r>
              <a:rPr lang="en-GB" dirty="0" smtClean="0"/>
              <a:t>Say the phoneme</a:t>
            </a:r>
          </a:p>
          <a:p>
            <a:r>
              <a:rPr lang="en-GB" dirty="0" smtClean="0"/>
              <a:t>Write the phoneme</a:t>
            </a:r>
            <a:endParaRPr lang="en-GB" dirty="0"/>
          </a:p>
        </p:txBody>
      </p:sp>
    </p:spTree>
    <p:extLst>
      <p:ext uri="{BB962C8B-B14F-4D97-AF65-F5344CB8AC3E}">
        <p14:creationId xmlns:p14="http://schemas.microsoft.com/office/powerpoint/2010/main" val="31420806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Watch the lesson</a:t>
            </a:r>
            <a:endParaRPr lang="en-US" dirty="0"/>
          </a:p>
        </p:txBody>
      </p:sp>
      <p:sp>
        <p:nvSpPr>
          <p:cNvPr id="3" name="Content Placeholder 2"/>
          <p:cNvSpPr>
            <a:spLocks noGrp="1"/>
          </p:cNvSpPr>
          <p:nvPr>
            <p:ph idx="1"/>
          </p:nvPr>
        </p:nvSpPr>
        <p:spPr/>
        <p:txBody>
          <a:bodyPr/>
          <a:lstStyle/>
          <a:p>
            <a:r>
              <a:rPr lang="en-GB" dirty="0" smtClean="0"/>
              <a:t>Identify any principles of high quality phonics teaching</a:t>
            </a:r>
          </a:p>
          <a:p>
            <a:r>
              <a:rPr lang="en-GB" dirty="0" smtClean="0"/>
              <a:t>Identify processes – GPC, blend, segment, correct articulation of the phonemes, digraphs.</a:t>
            </a:r>
          </a:p>
          <a:p>
            <a:pPr marL="0" indent="0">
              <a:buNone/>
            </a:pPr>
            <a:r>
              <a:rPr lang="en-GB" dirty="0" smtClean="0"/>
              <a:t>Find evidence!</a:t>
            </a:r>
            <a:endParaRPr lang="en-US" dirty="0"/>
          </a:p>
        </p:txBody>
      </p:sp>
    </p:spTree>
    <p:extLst>
      <p:ext uri="{BB962C8B-B14F-4D97-AF65-F5344CB8AC3E}">
        <p14:creationId xmlns:p14="http://schemas.microsoft.com/office/powerpoint/2010/main" val="137459587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
            </a:r>
            <a:r>
              <a:rPr lang="en-GB" dirty="0" smtClean="0"/>
              <a:t>ecodables</a:t>
            </a:r>
            <a:endParaRPr lang="en-US" dirty="0"/>
          </a:p>
        </p:txBody>
      </p:sp>
      <p:sp>
        <p:nvSpPr>
          <p:cNvPr id="3" name="Content Placeholder 2"/>
          <p:cNvSpPr>
            <a:spLocks noGrp="1"/>
          </p:cNvSpPr>
          <p:nvPr>
            <p:ph idx="1"/>
          </p:nvPr>
        </p:nvSpPr>
        <p:spPr/>
        <p:txBody>
          <a:bodyPr/>
          <a:lstStyle/>
          <a:p>
            <a:pPr marL="0" indent="0">
              <a:buNone/>
            </a:pPr>
            <a:r>
              <a:rPr lang="en-GB" dirty="0" smtClean="0"/>
              <a:t>Activity: Write a decodable book based on Phase 2 letters and sounds.</a:t>
            </a:r>
          </a:p>
          <a:p>
            <a:pPr marL="0" indent="0">
              <a:buNone/>
            </a:pPr>
            <a:endParaRPr lang="en-GB" dirty="0" smtClean="0"/>
          </a:p>
          <a:p>
            <a:pPr marL="0" indent="0">
              <a:buNone/>
            </a:pPr>
            <a:r>
              <a:rPr lang="en-GB" sz="4000" dirty="0" smtClean="0">
                <a:solidFill>
                  <a:srgbClr val="0070C0"/>
                </a:solidFill>
              </a:rPr>
              <a:t>                s a t p </a:t>
            </a:r>
            <a:r>
              <a:rPr lang="en-GB" sz="4000" dirty="0" err="1" smtClean="0">
                <a:solidFill>
                  <a:srgbClr val="0070C0"/>
                </a:solidFill>
              </a:rPr>
              <a:t>i</a:t>
            </a:r>
            <a:r>
              <a:rPr lang="en-GB" sz="4000" dirty="0" smtClean="0">
                <a:solidFill>
                  <a:srgbClr val="0070C0"/>
                </a:solidFill>
              </a:rPr>
              <a:t> n m d</a:t>
            </a:r>
          </a:p>
          <a:p>
            <a:pPr marL="0" indent="0">
              <a:buNone/>
            </a:pPr>
            <a:endParaRPr lang="en-GB" sz="4000" dirty="0" smtClean="0">
              <a:solidFill>
                <a:srgbClr val="0070C0"/>
              </a:solidFill>
            </a:endParaRPr>
          </a:p>
          <a:p>
            <a:pPr marL="0" indent="0">
              <a:buNone/>
            </a:pPr>
            <a:r>
              <a:rPr lang="en-GB" dirty="0" smtClean="0"/>
              <a:t>        (no digraphs have been taught)</a:t>
            </a:r>
            <a:endParaRPr lang="en-US" dirty="0"/>
          </a:p>
        </p:txBody>
      </p:sp>
    </p:spTree>
    <p:extLst>
      <p:ext uri="{BB962C8B-B14F-4D97-AF65-F5344CB8AC3E}">
        <p14:creationId xmlns:p14="http://schemas.microsoft.com/office/powerpoint/2010/main" val="34025288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Decodable books</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86902" y="1115150"/>
            <a:ext cx="3113289" cy="4401414"/>
          </a:xfrm>
        </p:spPr>
      </p:pic>
    </p:spTree>
    <p:extLst>
      <p:ext uri="{BB962C8B-B14F-4D97-AF65-F5344CB8AC3E}">
        <p14:creationId xmlns:p14="http://schemas.microsoft.com/office/powerpoint/2010/main" val="1009277168"/>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1319</TotalTime>
  <Words>1914</Words>
  <Application>Microsoft Office PowerPoint</Application>
  <PresentationFormat>On-screen Show (4:3)</PresentationFormat>
  <Paragraphs>323</Paragraphs>
  <Slides>58</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Microsoft Sans Serif</vt:lpstr>
      <vt:lpstr>Myriad Pro</vt:lpstr>
      <vt:lpstr>Times New Roman</vt:lpstr>
      <vt:lpstr>Wingdings</vt:lpstr>
      <vt:lpstr>20140311PresentationUWTSDTemplate</vt:lpstr>
      <vt:lpstr>Becoming a teacher of reading…</vt:lpstr>
      <vt:lpstr>You need a blank piece of paper</vt:lpstr>
      <vt:lpstr>How did you do?</vt:lpstr>
      <vt:lpstr>Expectations</vt:lpstr>
      <vt:lpstr>PowerPoint Presentation</vt:lpstr>
      <vt:lpstr>On your paper/screen draw this…</vt:lpstr>
      <vt:lpstr>Complete the table – write the word in a column</vt:lpstr>
      <vt:lpstr>Fundamental role of the primary teacher is to ensure that all children can read</vt:lpstr>
      <vt:lpstr>Reading score of below 85 (standardised reading tests) on entry to Year 7</vt:lpstr>
      <vt:lpstr>Phonological Language</vt:lpstr>
      <vt:lpstr>Orthography</vt:lpstr>
      <vt:lpstr>The difficulty</vt:lpstr>
      <vt:lpstr>Learning to read in English is more difficult than in most other alphabetic languages</vt:lpstr>
      <vt:lpstr>Conceptual Models</vt:lpstr>
      <vt:lpstr>PowerPoint Presentation</vt:lpstr>
      <vt:lpstr>PowerPoint Presentation</vt:lpstr>
      <vt:lpstr>No matter what model</vt:lpstr>
      <vt:lpstr>Implicit to Explicit</vt:lpstr>
      <vt:lpstr>Subject knowledge for teaching</vt:lpstr>
      <vt:lpstr>Phonology: the sounds of speech</vt:lpstr>
      <vt:lpstr>English Alphabet:the difficulty</vt:lpstr>
      <vt:lpstr>What is a phoneme?</vt:lpstr>
      <vt:lpstr>Hearing phonemes is the bridge between the spoken and the written</vt:lpstr>
      <vt:lpstr>Self-study: pre-reading skills</vt:lpstr>
      <vt:lpstr>Your responsibility: correct articulation of the phonemes</vt:lpstr>
      <vt:lpstr>Articulation errors</vt:lpstr>
      <vt:lpstr>English Orthography </vt:lpstr>
      <vt:lpstr>Grapheme</vt:lpstr>
      <vt:lpstr>Phonemes &amp; Graphemes</vt:lpstr>
      <vt:lpstr>Digraph</vt:lpstr>
      <vt:lpstr>Split digraph ( not magic ‘e’)</vt:lpstr>
      <vt:lpstr>Alphabetic Code</vt:lpstr>
      <vt:lpstr>Alphabetic Code</vt:lpstr>
      <vt:lpstr>Always, always</vt:lpstr>
      <vt:lpstr>David Crystal</vt:lpstr>
      <vt:lpstr>Cent = Latin 100</vt:lpstr>
      <vt:lpstr>As reading develops</vt:lpstr>
      <vt:lpstr>Across languages</vt:lpstr>
      <vt:lpstr>Give confidence</vt:lpstr>
      <vt:lpstr>PowerPoint Presentation</vt:lpstr>
      <vt:lpstr>PowerPoint Presentation</vt:lpstr>
      <vt:lpstr>Your responsibility</vt:lpstr>
      <vt:lpstr>Go back to your spellings</vt:lpstr>
      <vt:lpstr>Go back to your ‘never heard the word table’</vt:lpstr>
      <vt:lpstr>references</vt:lpstr>
      <vt:lpstr>Part 2 The Reading Curriculum</vt:lpstr>
      <vt:lpstr>PowerPoint Presentation</vt:lpstr>
      <vt:lpstr>Initial teaching weighted towards word recognition</vt:lpstr>
      <vt:lpstr>Predictor of Success</vt:lpstr>
      <vt:lpstr>Grapheme Phoneme Correspondence</vt:lpstr>
      <vt:lpstr>blend</vt:lpstr>
      <vt:lpstr>segment</vt:lpstr>
      <vt:lpstr>The order of the phonemes</vt:lpstr>
      <vt:lpstr>Look at the principles for teaching high quality phonics</vt:lpstr>
      <vt:lpstr>The pedagogy of a lesson</vt:lpstr>
      <vt:lpstr>Watch the lesson</vt:lpstr>
      <vt:lpstr>Decodables</vt:lpstr>
      <vt:lpstr>Decodable books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Elaine Sharpling</cp:lastModifiedBy>
  <cp:revision>80</cp:revision>
  <cp:lastPrinted>2016-02-09T16:52:29Z</cp:lastPrinted>
  <dcterms:created xsi:type="dcterms:W3CDTF">2015-04-14T15:21:28Z</dcterms:created>
  <dcterms:modified xsi:type="dcterms:W3CDTF">2018-10-07T11:06:27Z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