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4"/>
  </p:notesMasterIdLst>
  <p:sldIdLst>
    <p:sldId id="256" r:id="rId3"/>
    <p:sldId id="257" r:id="rId5"/>
    <p:sldId id="290" r:id="rId6"/>
    <p:sldId id="258" r:id="rId7"/>
    <p:sldId id="259" r:id="rId8"/>
    <p:sldId id="260" r:id="rId9"/>
    <p:sldId id="261" r:id="rId10"/>
    <p:sldId id="262" r:id="rId11"/>
    <p:sldId id="263" r:id="rId12"/>
    <p:sldId id="264" r:id="rId13"/>
    <p:sldId id="265" r:id="rId14"/>
    <p:sldId id="266" r:id="rId15"/>
    <p:sldId id="267" r:id="rId16"/>
    <p:sldId id="291"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85" r:id="rId35"/>
    <p:sldId id="286" r:id="rId36"/>
    <p:sldId id="287" r:id="rId37"/>
    <p:sldId id="288" r:id="rId38"/>
    <p:sldId id="289" r:id="rId39"/>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2" Type="http://schemas.openxmlformats.org/officeDocument/2006/relationships/tableStyles" Target="tableStyles.xml"/><Relationship Id="rId41" Type="http://schemas.openxmlformats.org/officeDocument/2006/relationships/viewProps" Target="viewProps.xml"/><Relationship Id="rId40" Type="http://schemas.openxmlformats.org/officeDocument/2006/relationships/presProps" Target="presProps.xml"/><Relationship Id="rId4" Type="http://schemas.openxmlformats.org/officeDocument/2006/relationships/notesMaster" Target="notesMasters/notesMaster1.xml"/><Relationship Id="rId39" Type="http://schemas.openxmlformats.org/officeDocument/2006/relationships/slide" Target="slides/slide36.xml"/><Relationship Id="rId38" Type="http://schemas.openxmlformats.org/officeDocument/2006/relationships/slide" Target="slides/slide35.xml"/><Relationship Id="rId37" Type="http://schemas.openxmlformats.org/officeDocument/2006/relationships/slide" Target="slides/slide34.xml"/><Relationship Id="rId36" Type="http://schemas.openxmlformats.org/officeDocument/2006/relationships/slide" Target="slides/slide33.xml"/><Relationship Id="rId35" Type="http://schemas.openxmlformats.org/officeDocument/2006/relationships/slide" Target="slides/slide32.xml"/><Relationship Id="rId34" Type="http://schemas.openxmlformats.org/officeDocument/2006/relationships/slide" Target="slides/slide31.xml"/><Relationship Id="rId33" Type="http://schemas.openxmlformats.org/officeDocument/2006/relationships/slide" Target="slides/slide30.xml"/><Relationship Id="rId32" Type="http://schemas.openxmlformats.org/officeDocument/2006/relationships/slide" Target="slides/slide29.xml"/><Relationship Id="rId31" Type="http://schemas.openxmlformats.org/officeDocument/2006/relationships/slide" Target="slides/slide28.xml"/><Relationship Id="rId30" Type="http://schemas.openxmlformats.org/officeDocument/2006/relationships/slide" Target="slides/slide27.xml"/><Relationship Id="rId3" Type="http://schemas.openxmlformats.org/officeDocument/2006/relationships/slide" Target="slides/slide1.xml"/><Relationship Id="rId29" Type="http://schemas.openxmlformats.org/officeDocument/2006/relationships/slide" Target="slides/slide26.xml"/><Relationship Id="rId28" Type="http://schemas.openxmlformats.org/officeDocument/2006/relationships/slide" Target="slides/slide25.xml"/><Relationship Id="rId27" Type="http://schemas.openxmlformats.org/officeDocument/2006/relationships/slide" Target="slides/slide24.xml"/><Relationship Id="rId26" Type="http://schemas.openxmlformats.org/officeDocument/2006/relationships/slide" Target="slides/slide23.xml"/><Relationship Id="rId25" Type="http://schemas.openxmlformats.org/officeDocument/2006/relationships/slide" Target="slides/slide22.xml"/><Relationship Id="rId24" Type="http://schemas.openxmlformats.org/officeDocument/2006/relationships/slide" Target="slides/slide21.xml"/><Relationship Id="rId23" Type="http://schemas.openxmlformats.org/officeDocument/2006/relationships/slide" Target="slides/slide20.xml"/><Relationship Id="rId22" Type="http://schemas.openxmlformats.org/officeDocument/2006/relationships/slide" Target="slides/slide19.xml"/><Relationship Id="rId21" Type="http://schemas.openxmlformats.org/officeDocument/2006/relationships/slide" Target="slides/slide18.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4.xml"/></Relationships>
</file>

<file path=ppt/notesSlides/_rels/notesSlide1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5.xml"/></Relationships>
</file>

<file path=ppt/notesSlides/_rels/notesSlide1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6.xml"/></Relationships>
</file>

<file path=ppt/notesSlides/_rels/notesSlide1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7.xml"/></Relationships>
</file>

<file path=ppt/notesSlides/_rels/notesSlide1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8.xml"/></Relationships>
</file>

<file path=ppt/notesSlides/_rels/notesSlide1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9.xml"/></Relationships>
</file>

<file path=ppt/notesSlides/_rels/notesSlide1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0.xml"/></Relationships>
</file>

<file path=ppt/notesSlides/_rels/notesSlide2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1.xml"/></Relationships>
</file>

<file path=ppt/notesSlides/_rels/notesSlide2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2.xml"/></Relationships>
</file>

<file path=ppt/notesSlides/_rels/notesSlide2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3.xml"/></Relationships>
</file>

<file path=ppt/notesSlides/_rels/notesSlide2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4.xml"/></Relationships>
</file>

<file path=ppt/notesSlides/_rels/notesSlide2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5.xml"/></Relationships>
</file>

<file path=ppt/notesSlides/_rels/notesSlide2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6.xml"/></Relationships>
</file>

<file path=ppt/notesSlides/_rels/notesSlide2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7.xml"/></Relationships>
</file>

<file path=ppt/notesSlides/_rels/notesSlide2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8.xml"/></Relationships>
</file>

<file path=ppt/notesSlides/_rels/notesSlide2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9.xml"/></Relationships>
</file>

<file path=ppt/notesSlides/_rels/notesSlide2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0.xml"/></Relationships>
</file>

<file path=ppt/notesSlides/_rels/notesSlide3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1.xml"/></Relationships>
</file>

<file path=ppt/notesSlides/_rels/notesSlide3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2.xml"/></Relationships>
</file>

<file path=ppt/notesSlides/_rels/notesSlide3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3.xml"/></Relationships>
</file>

<file path=ppt/notesSlides/_rels/notesSlide3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4.xml"/></Relationships>
</file>

<file path=ppt/notesSlides/_rels/notesSlide3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5.xml"/></Relationships>
</file>

<file path=ppt/notesSlides/_rels/notesSlide3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MASTER">
    <p:bg>
      <p:bgPr>
        <a:solidFill>
          <a:srgbClr val="F7F9FB"/>
        </a:solidFill>
        <a:effectLst/>
      </p:bgPr>
    </p:bg>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rgbClr val="16324F"/>
          </a:solidFill>
          <a:ln w="12700">
            <a:solidFill>
              <a:srgbClr val="16324F"/>
            </a:solidFill>
            <a:prstDash val="solid"/>
          </a:ln>
        </p:spPr>
      </p:sp>
      <p:sp>
        <p:nvSpPr>
          <p:cNvPr id="3" name="Text 1"/>
          <p:cNvSpPr/>
          <p:nvPr/>
        </p:nvSpPr>
        <p:spPr>
          <a:xfrm>
            <a:off x="502920" y="201168"/>
            <a:ext cx="3657600" cy="228600"/>
          </a:xfrm>
          <a:prstGeom prst="rect">
            <a:avLst/>
          </a:prstGeom>
          <a:noFill/>
        </p:spPr>
        <p:txBody>
          <a:bodyPr wrap="square" lIns="0" tIns="0" rIns="0" bIns="0" rtlCol="0" anchor="ctr"/>
          <a:lstStyle/>
          <a:p>
            <a:pPr marL="0" indent="0">
              <a:buNone/>
            </a:pPr>
            <a:r>
              <a:rPr lang="en-US" sz="1000" b="1" dirty="0">
                <a:solidFill>
                  <a:srgbClr val="5A6B7B"/>
                </a:solidFill>
                <a:latin typeface="Aptos" pitchFamily="34" charset="0"/>
                <a:ea typeface="Aptos" pitchFamily="34" charset="-122"/>
                <a:cs typeface="Aptos" pitchFamily="34" charset="-120"/>
              </a:rPr>
              <a:t>BMBM6008  •  GLOBAL ETHICS</a:t>
            </a:r>
            <a:endParaRPr lang="en-US" sz="1000" dirty="0"/>
          </a:p>
        </p:txBody>
      </p:sp>
      <p:sp>
        <p:nvSpPr>
          <p:cNvPr id="4" name="Text 2"/>
          <p:cNvSpPr/>
          <p:nvPr/>
        </p:nvSpPr>
        <p:spPr>
          <a:xfrm>
            <a:off x="10561320" y="201168"/>
            <a:ext cx="1051560" cy="228600"/>
          </a:xfrm>
          <a:prstGeom prst="rect">
            <a:avLst/>
          </a:prstGeom>
          <a:noFill/>
        </p:spPr>
        <p:txBody>
          <a:bodyPr wrap="square" lIns="0" tIns="0" rIns="0" bIns="0" rtlCol="0" anchor="ctr"/>
          <a:lstStyle/>
          <a:p>
            <a:pPr marL="0" indent="0" algn="r">
              <a:buNone/>
            </a:pPr>
            <a:r>
              <a:rPr lang="en-US" sz="1000" b="1" dirty="0">
                <a:solidFill>
                  <a:srgbClr val="5A6B7B"/>
                </a:solidFill>
                <a:latin typeface="Aptos" pitchFamily="34" charset="0"/>
                <a:ea typeface="Aptos" pitchFamily="34" charset="-122"/>
                <a:cs typeface="Aptos" pitchFamily="34" charset="-120"/>
              </a:rPr>
              <a:t>WEEK 3</a:t>
            </a:r>
            <a:endParaRPr lang="en-US" sz="1000" dirty="0"/>
          </a:p>
        </p:txBody>
      </p:sp>
      <p:sp>
        <p:nvSpPr>
          <p:cNvPr id="5" name="Text 3"/>
          <p:cNvSpPr/>
          <p:nvPr/>
        </p:nvSpPr>
        <p:spPr>
          <a:xfrm>
            <a:off x="11658600" y="6492240"/>
            <a:ext cx="274320" cy="182880"/>
          </a:xfrm>
          <a:prstGeom prst="rect">
            <a:avLst/>
          </a:prstGeom>
          <a:noFill/>
        </p:spPr>
        <p:txBody>
          <a:bodyPr wrap="square" lIns="0" tIns="0" rIns="0" bIns="0" rtlCol="0" anchor="ctr"/>
          <a:lstStyle/>
          <a:p>
            <a:pPr marL="0" indent="0">
              <a:buNone/>
            </a:pPr>
            <a:endParaRPr lang="en-US" sz="800" dirty="0"/>
          </a:p>
        </p:txBody>
      </p:sp>
      <p:sp>
        <p:nvSpPr>
          <p:cNvPr id="25" name="Slide Number Placeholder 0"/>
          <p:cNvSpPr>
            <a:spLocks noGrp="1"/>
          </p:cNvSpPr>
          <p:nvPr>
            <p:ph type="sldNum" sz="quarter" idx="4294967295"/>
          </p:nvPr>
        </p:nvSpPr>
        <p:spPr>
          <a:xfrm>
            <a:off x="11631168" y="6510528"/>
            <a:ext cx="274320" cy="164592"/>
          </a:xfrm>
          <a:prstGeom prst="rect">
            <a:avLst/>
          </a:prstGeom>
        </p:spPr>
        <p:txBody>
          <a:bodyPr/>
          <a:lstStyle>
            <a:lvl1pPr>
              <a:defRPr sz="800">
                <a:solidFill>
                  <a:srgbClr val="8A98A6"/>
                </a:solidFill>
              </a:defRPr>
            </a:lvl1pPr>
          </a:lstStyle>
          <a:p>
            <a:pPr algn="r"/>
            <a:fld id="{F7021451-1387-4CA6-816F-3879F97B5CBC}" type="slidenum">
              <a:rPr lang="en-US" b="0"/>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11631168" y="6510528"/>
            <a:ext cx="274320" cy="164592"/>
          </a:xfrm>
          <a:prstGeom prst="rect">
            <a:avLst/>
          </a:prstGeom>
        </p:spPr>
        <p:txBody>
          <a:bodyPr/>
          <a:lstStyle>
            <a:lvl1pPr>
              <a:defRPr sz="800">
                <a:solidFill>
                  <a:srgbClr val="8A98A6"/>
                </a:solidFill>
              </a:defRPr>
            </a:lvl1pPr>
          </a:lstStyle>
          <a:p>
            <a:pPr algn="r"/>
            <a:fld id="{F7021451-1387-4CA6-816F-3879F97B5CBC}" type="slidenum">
              <a:rPr lang="en-US" b="0"/>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hyperlink" Target="https://classics.mit.edu/Aristotle/nicomachaen.2.ii.html"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hyperlink" Target="https://durham-repository.worktribe.com/output/1554209/corporate-character-modern-virtue-ethics-and-the-virtuous-corporation" TargetMode="Externa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hyperlink" Target="https://classics.mit.edu/Aristotle/nicomachaen.2.ii.html"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hyperlink" Target="https://durham-repository.worktribe.com/output/1554209/corporate-character-modern-virtue-ethics-and-the-virtuous-corporation"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image" Target="../media/image2.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hyperlink" Target="https://link.springer.com/article/10.1186/s40991-016-0004-6"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hyperlink" Target="https://link.springer.com/article/10.1186/s40991-016-0004-6"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6" Type="http://schemas.openxmlformats.org/officeDocument/2006/relationships/notesSlide" Target="../notesSlides/notesSlide35.xml"/><Relationship Id="rId5" Type="http://schemas.openxmlformats.org/officeDocument/2006/relationships/slideLayout" Target="../slideLayouts/slideLayout2.xml"/><Relationship Id="rId4" Type="http://schemas.openxmlformats.org/officeDocument/2006/relationships/hyperlink" Target="https://link.springer.com/article/10.1007/s11948-024-00475-3" TargetMode="External"/><Relationship Id="rId3" Type="http://schemas.openxmlformats.org/officeDocument/2006/relationships/hyperlink" Target="https://link.springer.com/article/10.1186/s40991-016-0004-6" TargetMode="External"/><Relationship Id="rId2" Type="http://schemas.openxmlformats.org/officeDocument/2006/relationships/hyperlink" Target="https://durham-repository.worktribe.com/output/1554209/corporate-character-modern-virtue-ethics-and-the-virtuous-corporation" TargetMode="External"/><Relationship Id="rId1" Type="http://schemas.openxmlformats.org/officeDocument/2006/relationships/hyperlink" Target="https://classics.mit.edu/Aristotle/nicomachaen.2.ii.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7F9FB"/>
        </a:solidFill>
        <a:effectLst/>
      </p:bgPr>
    </p:bg>
    <p:spTree>
      <p:nvGrpSpPr>
        <p:cNvPr id="1" name=""/>
        <p:cNvGrpSpPr/>
        <p:nvPr/>
      </p:nvGrpSpPr>
      <p:grpSpPr>
        <a:xfrm>
          <a:off x="0" y="0"/>
          <a:ext cx="0" cy="0"/>
          <a:chOff x="0" y="0"/>
          <a:chExt cx="0" cy="0"/>
        </a:xfrm>
      </p:grpSpPr>
      <p:sp>
        <p:nvSpPr>
          <p:cNvPr id="2" name="Text 0"/>
          <p:cNvSpPr/>
          <p:nvPr/>
        </p:nvSpPr>
        <p:spPr>
          <a:xfrm>
            <a:off x="640080" y="1143000"/>
            <a:ext cx="1828800" cy="457200"/>
          </a:xfrm>
          <a:prstGeom prst="rect">
            <a:avLst/>
          </a:prstGeom>
          <a:noFill/>
        </p:spPr>
        <p:txBody>
          <a:bodyPr wrap="square" lIns="0" tIns="0" rIns="0" bIns="0" rtlCol="0" anchor="ctr"/>
          <a:lstStyle/>
          <a:p>
            <a:pPr marL="0" indent="0">
              <a:buNone/>
            </a:pPr>
            <a:r>
              <a:rPr lang="en-US" sz="2500" b="1" dirty="0">
                <a:solidFill>
                  <a:srgbClr val="3A7D77"/>
                </a:solidFill>
              </a:rPr>
              <a:t>Week 3</a:t>
            </a:r>
            <a:endParaRPr lang="en-US" sz="2500" dirty="0"/>
          </a:p>
        </p:txBody>
      </p:sp>
      <p:sp>
        <p:nvSpPr>
          <p:cNvPr id="3" name="Text 1"/>
          <p:cNvSpPr/>
          <p:nvPr/>
        </p:nvSpPr>
        <p:spPr>
          <a:xfrm>
            <a:off x="640080" y="1627632"/>
            <a:ext cx="6400800" cy="1325880"/>
          </a:xfrm>
          <a:prstGeom prst="rect">
            <a:avLst/>
          </a:prstGeom>
          <a:noFill/>
        </p:spPr>
        <p:txBody>
          <a:bodyPr wrap="square" lIns="0" tIns="0" rIns="0" bIns="0" rtlCol="0" anchor="ctr"/>
          <a:lstStyle/>
          <a:p>
            <a:pPr marL="0" indent="0">
              <a:buNone/>
            </a:pPr>
            <a:r>
              <a:rPr lang="en-US" sz="3400" b="1" dirty="0">
                <a:solidFill>
                  <a:srgbClr val="1D2A36"/>
                </a:solidFill>
              </a:rPr>
              <a:t>Virtue Ethics, CSR</a:t>
            </a:r>
            <a:endParaRPr lang="en-US" sz="3400" dirty="0"/>
          </a:p>
          <a:p>
            <a:pPr marL="0" indent="0">
              <a:buNone/>
            </a:pPr>
            <a:r>
              <a:rPr lang="en-US" sz="3400" b="1" dirty="0">
                <a:solidFill>
                  <a:srgbClr val="1D2A36"/>
                </a:solidFill>
              </a:rPr>
              <a:t>and Ethical Judgement</a:t>
            </a:r>
            <a:endParaRPr lang="en-US" sz="3400" dirty="0"/>
          </a:p>
        </p:txBody>
      </p:sp>
      <p:sp>
        <p:nvSpPr>
          <p:cNvPr id="4" name="Shape 2"/>
          <p:cNvSpPr/>
          <p:nvPr/>
        </p:nvSpPr>
        <p:spPr>
          <a:xfrm>
            <a:off x="658368" y="3154680"/>
            <a:ext cx="5303520" cy="0"/>
          </a:xfrm>
          <a:prstGeom prst="line">
            <a:avLst/>
          </a:prstGeom>
          <a:noFill/>
          <a:ln w="50800">
            <a:solidFill>
              <a:srgbClr val="F3C969"/>
            </a:solidFill>
            <a:prstDash val="solid"/>
          </a:ln>
        </p:spPr>
      </p:sp>
      <p:sp>
        <p:nvSpPr>
          <p:cNvPr id="5" name="Text 3"/>
          <p:cNvSpPr/>
          <p:nvPr/>
        </p:nvSpPr>
        <p:spPr>
          <a:xfrm>
            <a:off x="658368" y="3429000"/>
            <a:ext cx="6400800" cy="914400"/>
          </a:xfrm>
          <a:prstGeom prst="rect">
            <a:avLst/>
          </a:prstGeom>
          <a:noFill/>
        </p:spPr>
        <p:txBody>
          <a:bodyPr wrap="square" lIns="0" tIns="0" rIns="0" bIns="0" rtlCol="0" anchor="ctr"/>
          <a:lstStyle/>
          <a:p>
            <a:pPr marL="0" indent="0">
              <a:buNone/>
            </a:pPr>
            <a:r>
              <a:rPr lang="en-US" sz="1900" dirty="0">
                <a:solidFill>
                  <a:srgbClr val="546473"/>
                </a:solidFill>
              </a:rPr>
              <a:t>How can we understand a business responsibility — and then decide what the business should do?</a:t>
            </a:r>
            <a:endParaRPr lang="en-US" sz="1900" dirty="0"/>
          </a:p>
        </p:txBody>
      </p:sp>
      <p:sp>
        <p:nvSpPr>
          <p:cNvPr id="6" name="Shape 4"/>
          <p:cNvSpPr/>
          <p:nvPr/>
        </p:nvSpPr>
        <p:spPr>
          <a:xfrm>
            <a:off x="7635240" y="1417320"/>
            <a:ext cx="3794760" cy="3566160"/>
          </a:xfrm>
          <a:prstGeom prst="roundRect">
            <a:avLst/>
          </a:prstGeom>
          <a:solidFill>
            <a:srgbClr val="EEF4F6"/>
          </a:solidFill>
          <a:ln w="15240">
            <a:solidFill>
              <a:srgbClr val="C9D8DE"/>
            </a:solidFill>
            <a:prstDash val="solid"/>
          </a:ln>
        </p:spPr>
      </p:sp>
      <p:sp>
        <p:nvSpPr>
          <p:cNvPr id="7" name="Text 5"/>
          <p:cNvSpPr/>
          <p:nvPr/>
        </p:nvSpPr>
        <p:spPr>
          <a:xfrm>
            <a:off x="7799832" y="1563624"/>
            <a:ext cx="3465576" cy="310896"/>
          </a:xfrm>
          <a:prstGeom prst="rect">
            <a:avLst/>
          </a:prstGeom>
          <a:noFill/>
        </p:spPr>
        <p:txBody>
          <a:bodyPr wrap="square" lIns="0" tIns="0" rIns="0" bIns="0" rtlCol="0" anchor="ctr"/>
          <a:lstStyle/>
          <a:p>
            <a:pPr marL="0" indent="0">
              <a:buNone/>
            </a:pPr>
            <a:r>
              <a:rPr lang="en-US" sz="2000" b="1" dirty="0">
                <a:solidFill>
                  <a:srgbClr val="16324F"/>
                </a:solidFill>
              </a:rPr>
              <a:t>Today’s focus</a:t>
            </a:r>
            <a:endParaRPr lang="en-US" sz="2000" dirty="0"/>
          </a:p>
        </p:txBody>
      </p:sp>
      <p:sp>
        <p:nvSpPr>
          <p:cNvPr id="8" name="Text 6"/>
          <p:cNvSpPr/>
          <p:nvPr/>
        </p:nvSpPr>
        <p:spPr>
          <a:xfrm>
            <a:off x="7799832" y="1947672"/>
            <a:ext cx="3465576" cy="2907792"/>
          </a:xfrm>
          <a:prstGeom prst="rect">
            <a:avLst/>
          </a:prstGeom>
          <a:noFill/>
        </p:spPr>
        <p:txBody>
          <a:bodyPr wrap="square" lIns="254" tIns="254" rIns="254" bIns="254" rtlCol="0" anchor="ctr">
            <a:normAutofit/>
          </a:bodyPr>
          <a:lstStyle/>
          <a:p>
            <a:pPr marL="0" indent="0">
              <a:buNone/>
            </a:pPr>
            <a:r>
              <a:rPr lang="en-US" sz="1800" dirty="0">
                <a:solidFill>
                  <a:srgbClr val="1D2A36"/>
                </a:solidFill>
              </a:rPr>
              <a:t>• Virtue Ethics</a:t>
            </a:r>
            <a:endParaRPr lang="en-US" sz="1800" dirty="0"/>
          </a:p>
          <a:p>
            <a:pPr marL="0" indent="0">
              <a:buNone/>
            </a:pPr>
            <a:r>
              <a:rPr lang="en-US" sz="1800" dirty="0">
                <a:solidFill>
                  <a:srgbClr val="1D2A36"/>
                </a:solidFill>
              </a:rPr>
              <a:t>• Corporate Social Responsibility (CSR)</a:t>
            </a:r>
            <a:endParaRPr lang="en-US" sz="1800" dirty="0"/>
          </a:p>
          <a:p>
            <a:pPr marL="0" indent="0">
              <a:buNone/>
            </a:pPr>
            <a:r>
              <a:rPr lang="en-US" sz="1800" dirty="0">
                <a:solidFill>
                  <a:srgbClr val="1D2A36"/>
                </a:solidFill>
              </a:rPr>
              <a:t>• Academic reading</a:t>
            </a:r>
            <a:endParaRPr lang="en-US" sz="1800" dirty="0"/>
          </a:p>
          <a:p>
            <a:pPr marL="0" indent="0">
              <a:buNone/>
            </a:pPr>
            <a:r>
              <a:rPr lang="en-US" sz="1800" dirty="0">
                <a:solidFill>
                  <a:srgbClr val="1D2A36"/>
                </a:solidFill>
              </a:rPr>
              <a:t>• Worked case</a:t>
            </a:r>
            <a:endParaRPr lang="en-US" sz="1800" dirty="0"/>
          </a:p>
          <a:p>
            <a:pPr marL="0" indent="0">
              <a:buNone/>
            </a:pPr>
            <a:r>
              <a:rPr lang="en-US" sz="1800" dirty="0">
                <a:solidFill>
                  <a:srgbClr val="1D2A36"/>
                </a:solidFill>
              </a:rPr>
              <a:t>• Student case analysis</a:t>
            </a:r>
            <a:endParaRPr lang="en-US" sz="1800" dirty="0"/>
          </a:p>
          <a:p>
            <a:pPr marL="0" indent="0">
              <a:buNone/>
            </a:pPr>
            <a:r>
              <a:rPr lang="en-US" sz="1800" dirty="0">
                <a:solidFill>
                  <a:srgbClr val="1D2A36"/>
                </a:solidFill>
              </a:rPr>
              <a:t>• Comparison + recommendation</a:t>
            </a:r>
            <a:endParaRPr lang="en-US" sz="1800" dirty="0"/>
          </a:p>
        </p:txBody>
      </p:sp>
      <p:sp>
        <p:nvSpPr>
          <p:cNvPr id="9" name="Text 7"/>
          <p:cNvSpPr/>
          <p:nvPr/>
        </p:nvSpPr>
        <p:spPr>
          <a:xfrm>
            <a:off x="594360" y="6336792"/>
            <a:ext cx="10789920" cy="256032"/>
          </a:xfrm>
          <a:prstGeom prst="rect">
            <a:avLst/>
          </a:prstGeom>
          <a:noFill/>
        </p:spPr>
        <p:txBody>
          <a:bodyPr wrap="square" lIns="0" tIns="0" rIns="0" bIns="0" rtlCol="0" anchor="ctr"/>
          <a:lstStyle/>
          <a:p>
            <a:pPr marL="0" indent="0">
              <a:buNone/>
            </a:pPr>
            <a:r>
              <a:rPr lang="en-US" sz="1000" i="1" dirty="0">
                <a:solidFill>
                  <a:srgbClr val="6E7D8A"/>
                </a:solidFill>
              </a:rPr>
              <a:t>Input → guided application → visible output</a:t>
            </a:r>
            <a:endParaRPr lang="en-US" sz="1000" dirty="0"/>
          </a:p>
        </p:txBody>
      </p:sp>
      <p:sp>
        <p:nvSpPr>
          <p:cNvPr id="25" name="Slide Number Placeholder 0"/>
          <p:cNvSpPr>
            <a:spLocks noGrp="1"/>
          </p:cNvSpPr>
          <p:nvPr>
            <p:ph type="sldNum" sz="quarter" idx="4294967295"/>
          </p:nvPr>
        </p:nvSpPr>
        <p:spPr>
          <a:xfrm>
            <a:off x="11631168" y="6510528"/>
            <a:ext cx="274320" cy="164592"/>
          </a:xfrm>
          <a:prstGeom prst="rect">
            <a:avLst/>
          </a:prstGeom>
        </p:spPr>
        <p:txBody>
          <a:bodyPr/>
          <a:lstStyle>
            <a:lvl1pPr>
              <a:defRPr sz="800">
                <a:solidFill>
                  <a:srgbClr val="8A98A6"/>
                </a:solidFill>
              </a:defRPr>
            </a:lvl1pPr>
          </a:lstStyle>
          <a:p>
            <a:pPr algn="r"/>
            <a:fld id="{F7021451-1387-4CA6-816F-3879F97B5CBC}" type="slidenum">
              <a:rPr lang="en-US" b="0"/>
            </a:fld>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530352"/>
            <a:ext cx="10972800" cy="457200"/>
          </a:xfrm>
          <a:prstGeom prst="rect">
            <a:avLst/>
          </a:prstGeom>
          <a:noFill/>
        </p:spPr>
        <p:txBody>
          <a:bodyPr wrap="square" lIns="0" tIns="0" rIns="0" bIns="0" rtlCol="0" anchor="ctr"/>
          <a:lstStyle/>
          <a:p>
            <a:pPr marL="0" indent="0">
              <a:buNone/>
            </a:pPr>
            <a:r>
              <a:rPr lang="en-US" sz="2700" b="1" dirty="0">
                <a:solidFill>
                  <a:srgbClr val="1D2A36"/>
                </a:solidFill>
              </a:rPr>
              <a:t>How to Analyse a Business Ethics Case</a:t>
            </a:r>
            <a:endParaRPr lang="en-US" sz="2700" dirty="0"/>
          </a:p>
        </p:txBody>
      </p:sp>
      <p:sp>
        <p:nvSpPr>
          <p:cNvPr id="3" name="Text 1"/>
          <p:cNvSpPr/>
          <p:nvPr/>
        </p:nvSpPr>
        <p:spPr>
          <a:xfrm>
            <a:off x="621792" y="987552"/>
            <a:ext cx="10881360" cy="384048"/>
          </a:xfrm>
          <a:prstGeom prst="rect">
            <a:avLst/>
          </a:prstGeom>
          <a:noFill/>
        </p:spPr>
        <p:txBody>
          <a:bodyPr wrap="square" lIns="0" tIns="0" rIns="0" bIns="0" rtlCol="0" anchor="ctr"/>
          <a:lstStyle/>
          <a:p>
            <a:pPr marL="0" indent="0">
              <a:buNone/>
            </a:pPr>
            <a:r>
              <a:rPr lang="en-US" sz="1400" dirty="0">
                <a:solidFill>
                  <a:srgbClr val="546473"/>
                </a:solidFill>
              </a:rPr>
              <a:t>Frameworks help us understand the responsibility; theories help us judge the decision.</a:t>
            </a:r>
            <a:endParaRPr lang="en-US" sz="1400" dirty="0"/>
          </a:p>
        </p:txBody>
      </p:sp>
      <p:sp>
        <p:nvSpPr>
          <p:cNvPr id="4" name="Shape 2"/>
          <p:cNvSpPr/>
          <p:nvPr/>
        </p:nvSpPr>
        <p:spPr>
          <a:xfrm>
            <a:off x="914400" y="1582420"/>
            <a:ext cx="10332720" cy="822960"/>
          </a:xfrm>
          <a:prstGeom prst="roundRect">
            <a:avLst/>
          </a:prstGeom>
          <a:solidFill>
            <a:srgbClr val="EDF4F4"/>
          </a:solidFill>
          <a:ln w="20320">
            <a:solidFill>
              <a:srgbClr val="3A7D77"/>
            </a:solidFill>
            <a:prstDash val="solid"/>
          </a:ln>
        </p:spPr>
      </p:sp>
      <p:sp>
        <p:nvSpPr>
          <p:cNvPr id="5" name="Shape 3"/>
          <p:cNvSpPr/>
          <p:nvPr/>
        </p:nvSpPr>
        <p:spPr>
          <a:xfrm>
            <a:off x="1097280" y="1700784"/>
            <a:ext cx="502920" cy="502920"/>
          </a:xfrm>
          <a:prstGeom prst="ellipse">
            <a:avLst/>
          </a:prstGeom>
          <a:solidFill>
            <a:srgbClr val="3A7D77"/>
          </a:solidFill>
          <a:ln w="12700">
            <a:solidFill>
              <a:srgbClr val="3A7D77"/>
            </a:solidFill>
            <a:prstDash val="solid"/>
          </a:ln>
        </p:spPr>
      </p:sp>
      <p:sp>
        <p:nvSpPr>
          <p:cNvPr id="6" name="Text 4"/>
          <p:cNvSpPr/>
          <p:nvPr/>
        </p:nvSpPr>
        <p:spPr>
          <a:xfrm>
            <a:off x="1097280" y="1783080"/>
            <a:ext cx="502920" cy="182880"/>
          </a:xfrm>
          <a:prstGeom prst="rect">
            <a:avLst/>
          </a:prstGeom>
          <a:noFill/>
        </p:spPr>
        <p:txBody>
          <a:bodyPr wrap="square" lIns="0" tIns="0" rIns="0" bIns="0" rtlCol="0" anchor="ctr"/>
          <a:lstStyle/>
          <a:p>
            <a:pPr marL="0" indent="0" algn="ctr">
              <a:buNone/>
            </a:pPr>
            <a:r>
              <a:rPr lang="en-US" sz="1500" b="1" dirty="0">
                <a:solidFill>
                  <a:srgbClr val="FFFFFF"/>
                </a:solidFill>
              </a:rPr>
              <a:t>1</a:t>
            </a:r>
            <a:endParaRPr lang="en-US" sz="1500" dirty="0"/>
          </a:p>
        </p:txBody>
      </p:sp>
      <p:sp>
        <p:nvSpPr>
          <p:cNvPr id="7" name="Text 5"/>
          <p:cNvSpPr/>
          <p:nvPr/>
        </p:nvSpPr>
        <p:spPr>
          <a:xfrm>
            <a:off x="1783080" y="1700784"/>
            <a:ext cx="2560320" cy="274320"/>
          </a:xfrm>
          <a:prstGeom prst="rect">
            <a:avLst/>
          </a:prstGeom>
          <a:noFill/>
        </p:spPr>
        <p:txBody>
          <a:bodyPr wrap="square" lIns="0" tIns="0" rIns="0" bIns="0" rtlCol="0" anchor="ctr"/>
          <a:lstStyle/>
          <a:p>
            <a:pPr marL="0" indent="0">
              <a:buNone/>
            </a:pPr>
            <a:r>
              <a:rPr lang="en-US" sz="1600" b="1" dirty="0">
                <a:solidFill>
                  <a:srgbClr val="1D2A36"/>
                </a:solidFill>
              </a:rPr>
              <a:t>UNDERSTAND THE CASE</a:t>
            </a:r>
            <a:endParaRPr lang="en-US" sz="1600" dirty="0"/>
          </a:p>
        </p:txBody>
      </p:sp>
      <p:sp>
        <p:nvSpPr>
          <p:cNvPr id="8" name="Text 6"/>
          <p:cNvSpPr/>
          <p:nvPr/>
        </p:nvSpPr>
        <p:spPr>
          <a:xfrm>
            <a:off x="4343400" y="1700784"/>
            <a:ext cx="2286000" cy="256032"/>
          </a:xfrm>
          <a:prstGeom prst="rect">
            <a:avLst/>
          </a:prstGeom>
          <a:noFill/>
        </p:spPr>
        <p:txBody>
          <a:bodyPr wrap="square" lIns="0" tIns="0" rIns="0" bIns="0" rtlCol="0" anchor="ctr"/>
          <a:lstStyle/>
          <a:p>
            <a:pPr marL="0" indent="0">
              <a:buNone/>
            </a:pPr>
            <a:r>
              <a:rPr lang="en-US" sz="1400" b="1" dirty="0">
                <a:solidFill>
                  <a:srgbClr val="3A7D77"/>
                </a:solidFill>
              </a:rPr>
              <a:t>Business ethics frameworks</a:t>
            </a:r>
            <a:endParaRPr lang="en-US" sz="1400" dirty="0"/>
          </a:p>
        </p:txBody>
      </p:sp>
      <p:sp>
        <p:nvSpPr>
          <p:cNvPr id="9" name="Text 7"/>
          <p:cNvSpPr/>
          <p:nvPr/>
        </p:nvSpPr>
        <p:spPr>
          <a:xfrm>
            <a:off x="4343400" y="1993392"/>
            <a:ext cx="6217920" cy="219456"/>
          </a:xfrm>
          <a:prstGeom prst="rect">
            <a:avLst/>
          </a:prstGeom>
          <a:noFill/>
        </p:spPr>
        <p:txBody>
          <a:bodyPr wrap="square" lIns="0" tIns="0" rIns="0" bIns="0" rtlCol="0" anchor="ctr"/>
          <a:lstStyle/>
          <a:p>
            <a:pPr marL="0" indent="0">
              <a:buNone/>
            </a:pPr>
            <a:r>
              <a:rPr lang="en-US" sz="1400" dirty="0">
                <a:solidFill>
                  <a:srgbClr val="546473"/>
                </a:solidFill>
              </a:rPr>
              <a:t>Who is affected? What responsibilities exist?</a:t>
            </a:r>
            <a:endParaRPr lang="en-US" sz="1400" dirty="0"/>
          </a:p>
        </p:txBody>
      </p:sp>
      <p:sp>
        <p:nvSpPr>
          <p:cNvPr id="10" name="Shape 8"/>
          <p:cNvSpPr/>
          <p:nvPr/>
        </p:nvSpPr>
        <p:spPr>
          <a:xfrm rot="5400000">
            <a:off x="5742432" y="2414016"/>
            <a:ext cx="594360" cy="274320"/>
          </a:xfrm>
          <a:prstGeom prst="chevron">
            <a:avLst/>
          </a:prstGeom>
          <a:solidFill>
            <a:srgbClr val="A8B8C4"/>
          </a:solidFill>
          <a:ln w="12700">
            <a:solidFill>
              <a:srgbClr val="A8B8C4"/>
            </a:solidFill>
            <a:prstDash val="solid"/>
          </a:ln>
        </p:spPr>
      </p:sp>
      <p:sp>
        <p:nvSpPr>
          <p:cNvPr id="11" name="Shape 9"/>
          <p:cNvSpPr/>
          <p:nvPr/>
        </p:nvSpPr>
        <p:spPr>
          <a:xfrm>
            <a:off x="914400" y="2697480"/>
            <a:ext cx="10332720" cy="822960"/>
          </a:xfrm>
          <a:prstGeom prst="roundRect">
            <a:avLst/>
          </a:prstGeom>
          <a:solidFill>
            <a:srgbClr val="F2F6F9"/>
          </a:solidFill>
          <a:ln w="20320">
            <a:solidFill>
              <a:srgbClr val="2F6690"/>
            </a:solidFill>
            <a:prstDash val="solid"/>
          </a:ln>
        </p:spPr>
      </p:sp>
      <p:sp>
        <p:nvSpPr>
          <p:cNvPr id="12" name="Shape 10"/>
          <p:cNvSpPr/>
          <p:nvPr/>
        </p:nvSpPr>
        <p:spPr>
          <a:xfrm>
            <a:off x="1097280" y="2843784"/>
            <a:ext cx="502920" cy="502920"/>
          </a:xfrm>
          <a:prstGeom prst="ellipse">
            <a:avLst/>
          </a:prstGeom>
          <a:solidFill>
            <a:srgbClr val="2F6690"/>
          </a:solidFill>
          <a:ln w="12700">
            <a:solidFill>
              <a:srgbClr val="2F6690"/>
            </a:solidFill>
            <a:prstDash val="solid"/>
          </a:ln>
        </p:spPr>
      </p:sp>
      <p:sp>
        <p:nvSpPr>
          <p:cNvPr id="13" name="Text 11"/>
          <p:cNvSpPr/>
          <p:nvPr/>
        </p:nvSpPr>
        <p:spPr>
          <a:xfrm>
            <a:off x="1097280" y="2926080"/>
            <a:ext cx="502920" cy="182880"/>
          </a:xfrm>
          <a:prstGeom prst="rect">
            <a:avLst/>
          </a:prstGeom>
          <a:noFill/>
        </p:spPr>
        <p:txBody>
          <a:bodyPr wrap="square" lIns="0" tIns="0" rIns="0" bIns="0" rtlCol="0" anchor="ctr"/>
          <a:lstStyle/>
          <a:p>
            <a:pPr marL="0" indent="0" algn="ctr">
              <a:buNone/>
            </a:pPr>
            <a:r>
              <a:rPr lang="en-US" sz="1500" b="1" dirty="0">
                <a:solidFill>
                  <a:srgbClr val="FFFFFF"/>
                </a:solidFill>
              </a:rPr>
              <a:t>2</a:t>
            </a:r>
            <a:endParaRPr lang="en-US" sz="1500" dirty="0"/>
          </a:p>
        </p:txBody>
      </p:sp>
      <p:sp>
        <p:nvSpPr>
          <p:cNvPr id="14" name="Text 12"/>
          <p:cNvSpPr/>
          <p:nvPr/>
        </p:nvSpPr>
        <p:spPr>
          <a:xfrm>
            <a:off x="1783080" y="2843784"/>
            <a:ext cx="2560320" cy="274320"/>
          </a:xfrm>
          <a:prstGeom prst="rect">
            <a:avLst/>
          </a:prstGeom>
          <a:noFill/>
        </p:spPr>
        <p:txBody>
          <a:bodyPr wrap="square" lIns="0" tIns="0" rIns="0" bIns="0" rtlCol="0" anchor="ctr"/>
          <a:lstStyle/>
          <a:p>
            <a:pPr marL="0" indent="0">
              <a:buNone/>
            </a:pPr>
            <a:r>
              <a:rPr lang="en-US" sz="1600" b="1" dirty="0">
                <a:solidFill>
                  <a:srgbClr val="1D2A36"/>
                </a:solidFill>
              </a:rPr>
              <a:t>JUDGE WHAT IS RIGHT</a:t>
            </a:r>
            <a:endParaRPr lang="en-US" sz="1600" dirty="0"/>
          </a:p>
        </p:txBody>
      </p:sp>
      <p:sp>
        <p:nvSpPr>
          <p:cNvPr id="15" name="Text 13"/>
          <p:cNvSpPr/>
          <p:nvPr/>
        </p:nvSpPr>
        <p:spPr>
          <a:xfrm>
            <a:off x="4343400" y="2843784"/>
            <a:ext cx="2286000" cy="256032"/>
          </a:xfrm>
          <a:prstGeom prst="rect">
            <a:avLst/>
          </a:prstGeom>
          <a:noFill/>
        </p:spPr>
        <p:txBody>
          <a:bodyPr wrap="square" lIns="0" tIns="0" rIns="0" bIns="0" rtlCol="0" anchor="ctr"/>
          <a:lstStyle/>
          <a:p>
            <a:pPr marL="0" indent="0">
              <a:buNone/>
            </a:pPr>
            <a:r>
              <a:rPr lang="en-US" sz="1400" b="1" dirty="0">
                <a:solidFill>
                  <a:srgbClr val="2F6690"/>
                </a:solidFill>
              </a:rPr>
              <a:t>Ethical theories</a:t>
            </a:r>
            <a:endParaRPr lang="en-US" sz="1400" dirty="0"/>
          </a:p>
        </p:txBody>
      </p:sp>
      <p:sp>
        <p:nvSpPr>
          <p:cNvPr id="16" name="Text 14"/>
          <p:cNvSpPr/>
          <p:nvPr/>
        </p:nvSpPr>
        <p:spPr>
          <a:xfrm>
            <a:off x="4343400" y="3136392"/>
            <a:ext cx="6217920" cy="219456"/>
          </a:xfrm>
          <a:prstGeom prst="rect">
            <a:avLst/>
          </a:prstGeom>
          <a:noFill/>
        </p:spPr>
        <p:txBody>
          <a:bodyPr wrap="square" lIns="0" tIns="0" rIns="0" bIns="0" rtlCol="0" anchor="ctr"/>
          <a:lstStyle/>
          <a:p>
            <a:pPr marL="0" indent="0">
              <a:buNone/>
            </a:pPr>
            <a:r>
              <a:rPr lang="en-US" sz="1400" dirty="0">
                <a:solidFill>
                  <a:srgbClr val="546473"/>
                </a:solidFill>
              </a:rPr>
              <a:t>Consequences? Duties &amp; rights? Character?</a:t>
            </a:r>
            <a:endParaRPr lang="en-US" sz="1400" dirty="0"/>
          </a:p>
        </p:txBody>
      </p:sp>
      <p:sp>
        <p:nvSpPr>
          <p:cNvPr id="17" name="Shape 15"/>
          <p:cNvSpPr/>
          <p:nvPr/>
        </p:nvSpPr>
        <p:spPr>
          <a:xfrm rot="5400000">
            <a:off x="5742432" y="3557016"/>
            <a:ext cx="594360" cy="274320"/>
          </a:xfrm>
          <a:prstGeom prst="chevron">
            <a:avLst/>
          </a:prstGeom>
          <a:solidFill>
            <a:srgbClr val="A8B8C4"/>
          </a:solidFill>
          <a:ln w="12700">
            <a:solidFill>
              <a:srgbClr val="A8B8C4"/>
            </a:solidFill>
            <a:prstDash val="solid"/>
          </a:ln>
        </p:spPr>
      </p:sp>
      <p:sp>
        <p:nvSpPr>
          <p:cNvPr id="18" name="Shape 16"/>
          <p:cNvSpPr/>
          <p:nvPr/>
        </p:nvSpPr>
        <p:spPr>
          <a:xfrm>
            <a:off x="914400" y="3840480"/>
            <a:ext cx="10332720" cy="822960"/>
          </a:xfrm>
          <a:prstGeom prst="roundRect">
            <a:avLst/>
          </a:prstGeom>
          <a:solidFill>
            <a:srgbClr val="EDF4F4"/>
          </a:solidFill>
          <a:ln w="20320">
            <a:solidFill>
              <a:srgbClr val="6E5A8A"/>
            </a:solidFill>
            <a:prstDash val="solid"/>
          </a:ln>
        </p:spPr>
      </p:sp>
      <p:sp>
        <p:nvSpPr>
          <p:cNvPr id="19" name="Shape 17"/>
          <p:cNvSpPr/>
          <p:nvPr/>
        </p:nvSpPr>
        <p:spPr>
          <a:xfrm>
            <a:off x="1097280" y="3986784"/>
            <a:ext cx="502920" cy="502920"/>
          </a:xfrm>
          <a:prstGeom prst="ellipse">
            <a:avLst/>
          </a:prstGeom>
          <a:solidFill>
            <a:srgbClr val="6E5A8A"/>
          </a:solidFill>
          <a:ln w="12700">
            <a:solidFill>
              <a:srgbClr val="6E5A8A"/>
            </a:solidFill>
            <a:prstDash val="solid"/>
          </a:ln>
        </p:spPr>
      </p:sp>
      <p:sp>
        <p:nvSpPr>
          <p:cNvPr id="20" name="Text 18"/>
          <p:cNvSpPr/>
          <p:nvPr/>
        </p:nvSpPr>
        <p:spPr>
          <a:xfrm>
            <a:off x="1097280" y="4069080"/>
            <a:ext cx="502920" cy="182880"/>
          </a:xfrm>
          <a:prstGeom prst="rect">
            <a:avLst/>
          </a:prstGeom>
          <a:noFill/>
        </p:spPr>
        <p:txBody>
          <a:bodyPr wrap="square" lIns="0" tIns="0" rIns="0" bIns="0" rtlCol="0" anchor="ctr"/>
          <a:lstStyle/>
          <a:p>
            <a:pPr marL="0" indent="0" algn="ctr">
              <a:buNone/>
            </a:pPr>
            <a:r>
              <a:rPr lang="en-US" sz="1500" b="1" dirty="0">
                <a:solidFill>
                  <a:srgbClr val="FFFFFF"/>
                </a:solidFill>
              </a:rPr>
              <a:t>3</a:t>
            </a:r>
            <a:endParaRPr lang="en-US" sz="1500" dirty="0"/>
          </a:p>
        </p:txBody>
      </p:sp>
      <p:sp>
        <p:nvSpPr>
          <p:cNvPr id="21" name="Text 19"/>
          <p:cNvSpPr/>
          <p:nvPr/>
        </p:nvSpPr>
        <p:spPr>
          <a:xfrm>
            <a:off x="1783080" y="3986784"/>
            <a:ext cx="2560320" cy="274320"/>
          </a:xfrm>
          <a:prstGeom prst="rect">
            <a:avLst/>
          </a:prstGeom>
          <a:noFill/>
        </p:spPr>
        <p:txBody>
          <a:bodyPr wrap="square" lIns="0" tIns="0" rIns="0" bIns="0" rtlCol="0" anchor="ctr"/>
          <a:lstStyle/>
          <a:p>
            <a:pPr marL="0" indent="0">
              <a:buNone/>
            </a:pPr>
            <a:r>
              <a:rPr lang="en-US" sz="1600" b="1" dirty="0">
                <a:solidFill>
                  <a:srgbClr val="1D2A36"/>
                </a:solidFill>
              </a:rPr>
              <a:t>COMPARE</a:t>
            </a:r>
            <a:endParaRPr lang="en-US" sz="1600" dirty="0"/>
          </a:p>
        </p:txBody>
      </p:sp>
      <p:sp>
        <p:nvSpPr>
          <p:cNvPr id="22" name="Text 20"/>
          <p:cNvSpPr/>
          <p:nvPr/>
        </p:nvSpPr>
        <p:spPr>
          <a:xfrm>
            <a:off x="4343400" y="3986784"/>
            <a:ext cx="2286000" cy="256032"/>
          </a:xfrm>
          <a:prstGeom prst="rect">
            <a:avLst/>
          </a:prstGeom>
          <a:noFill/>
        </p:spPr>
        <p:txBody>
          <a:bodyPr wrap="square" lIns="0" tIns="0" rIns="0" bIns="0" rtlCol="0" anchor="ctr"/>
          <a:lstStyle/>
          <a:p>
            <a:pPr marL="0" indent="0">
              <a:buNone/>
            </a:pPr>
            <a:r>
              <a:rPr lang="en-US" sz="1400" b="1" dirty="0">
                <a:solidFill>
                  <a:srgbClr val="6E5A8A"/>
                </a:solidFill>
              </a:rPr>
              <a:t>Across perspectives</a:t>
            </a:r>
            <a:endParaRPr lang="en-US" sz="1400" dirty="0"/>
          </a:p>
        </p:txBody>
      </p:sp>
      <p:sp>
        <p:nvSpPr>
          <p:cNvPr id="23" name="Text 21"/>
          <p:cNvSpPr/>
          <p:nvPr/>
        </p:nvSpPr>
        <p:spPr>
          <a:xfrm>
            <a:off x="4343400" y="4279392"/>
            <a:ext cx="6217920" cy="219456"/>
          </a:xfrm>
          <a:prstGeom prst="rect">
            <a:avLst/>
          </a:prstGeom>
          <a:noFill/>
        </p:spPr>
        <p:txBody>
          <a:bodyPr wrap="square" lIns="0" tIns="0" rIns="0" bIns="0" rtlCol="0" anchor="ctr"/>
          <a:lstStyle/>
          <a:p>
            <a:pPr marL="0" indent="0">
              <a:buNone/>
            </a:pPr>
            <a:r>
              <a:rPr lang="en-US" sz="1400" dirty="0">
                <a:solidFill>
                  <a:srgbClr val="546473"/>
                </a:solidFill>
              </a:rPr>
              <a:t>Where do they agree, conflict, or overlook something?</a:t>
            </a:r>
            <a:endParaRPr lang="en-US" sz="1400" dirty="0"/>
          </a:p>
        </p:txBody>
      </p:sp>
      <p:sp>
        <p:nvSpPr>
          <p:cNvPr id="24" name="Shape 22"/>
          <p:cNvSpPr/>
          <p:nvPr/>
        </p:nvSpPr>
        <p:spPr>
          <a:xfrm rot="5400000">
            <a:off x="5742432" y="4700016"/>
            <a:ext cx="594360" cy="274320"/>
          </a:xfrm>
          <a:prstGeom prst="chevron">
            <a:avLst/>
          </a:prstGeom>
          <a:solidFill>
            <a:srgbClr val="A8B8C4"/>
          </a:solidFill>
          <a:ln w="12700">
            <a:solidFill>
              <a:srgbClr val="A8B8C4"/>
            </a:solidFill>
            <a:prstDash val="solid"/>
          </a:ln>
        </p:spPr>
      </p:sp>
      <p:sp>
        <p:nvSpPr>
          <p:cNvPr id="25" name="Shape 23"/>
          <p:cNvSpPr/>
          <p:nvPr/>
        </p:nvSpPr>
        <p:spPr>
          <a:xfrm>
            <a:off x="914400" y="4983480"/>
            <a:ext cx="10332720" cy="822960"/>
          </a:xfrm>
          <a:prstGeom prst="roundRect">
            <a:avLst/>
          </a:prstGeom>
          <a:solidFill>
            <a:srgbClr val="F2F6F9"/>
          </a:solidFill>
          <a:ln w="20320">
            <a:solidFill>
              <a:srgbClr val="E8A15A"/>
            </a:solidFill>
            <a:prstDash val="solid"/>
          </a:ln>
        </p:spPr>
      </p:sp>
      <p:sp>
        <p:nvSpPr>
          <p:cNvPr id="26" name="Shape 24"/>
          <p:cNvSpPr/>
          <p:nvPr/>
        </p:nvSpPr>
        <p:spPr>
          <a:xfrm>
            <a:off x="1097280" y="5129784"/>
            <a:ext cx="502920" cy="502920"/>
          </a:xfrm>
          <a:prstGeom prst="ellipse">
            <a:avLst/>
          </a:prstGeom>
          <a:solidFill>
            <a:srgbClr val="E8A15A"/>
          </a:solidFill>
          <a:ln w="12700">
            <a:solidFill>
              <a:srgbClr val="E8A15A"/>
            </a:solidFill>
            <a:prstDash val="solid"/>
          </a:ln>
        </p:spPr>
      </p:sp>
      <p:sp>
        <p:nvSpPr>
          <p:cNvPr id="27" name="Text 25"/>
          <p:cNvSpPr/>
          <p:nvPr/>
        </p:nvSpPr>
        <p:spPr>
          <a:xfrm>
            <a:off x="1097280" y="5212080"/>
            <a:ext cx="502920" cy="182880"/>
          </a:xfrm>
          <a:prstGeom prst="rect">
            <a:avLst/>
          </a:prstGeom>
          <a:noFill/>
        </p:spPr>
        <p:txBody>
          <a:bodyPr wrap="square" lIns="0" tIns="0" rIns="0" bIns="0" rtlCol="0" anchor="ctr"/>
          <a:lstStyle/>
          <a:p>
            <a:pPr marL="0" indent="0" algn="ctr">
              <a:buNone/>
            </a:pPr>
            <a:r>
              <a:rPr lang="en-US" sz="1500" b="1" dirty="0">
                <a:solidFill>
                  <a:srgbClr val="FFFFFF"/>
                </a:solidFill>
              </a:rPr>
              <a:t>4</a:t>
            </a:r>
            <a:endParaRPr lang="en-US" sz="1500" dirty="0"/>
          </a:p>
        </p:txBody>
      </p:sp>
      <p:sp>
        <p:nvSpPr>
          <p:cNvPr id="28" name="Text 26"/>
          <p:cNvSpPr/>
          <p:nvPr/>
        </p:nvSpPr>
        <p:spPr>
          <a:xfrm>
            <a:off x="1783080" y="5129784"/>
            <a:ext cx="2560320" cy="274320"/>
          </a:xfrm>
          <a:prstGeom prst="rect">
            <a:avLst/>
          </a:prstGeom>
          <a:noFill/>
        </p:spPr>
        <p:txBody>
          <a:bodyPr wrap="square" lIns="0" tIns="0" rIns="0" bIns="0" rtlCol="0" anchor="ctr"/>
          <a:lstStyle/>
          <a:p>
            <a:pPr marL="0" indent="0">
              <a:buNone/>
            </a:pPr>
            <a:r>
              <a:rPr lang="en-US" sz="1600" b="1" dirty="0">
                <a:solidFill>
                  <a:srgbClr val="1D2A36"/>
                </a:solidFill>
              </a:rPr>
              <a:t>RECOMMEND</a:t>
            </a:r>
            <a:endParaRPr lang="en-US" sz="1600" dirty="0"/>
          </a:p>
        </p:txBody>
      </p:sp>
      <p:sp>
        <p:nvSpPr>
          <p:cNvPr id="29" name="Text 27"/>
          <p:cNvSpPr/>
          <p:nvPr/>
        </p:nvSpPr>
        <p:spPr>
          <a:xfrm>
            <a:off x="4343400" y="5129784"/>
            <a:ext cx="2286000" cy="256032"/>
          </a:xfrm>
          <a:prstGeom prst="rect">
            <a:avLst/>
          </a:prstGeom>
          <a:noFill/>
        </p:spPr>
        <p:txBody>
          <a:bodyPr wrap="square" lIns="0" tIns="0" rIns="0" bIns="0" rtlCol="0" anchor="ctr"/>
          <a:lstStyle/>
          <a:p>
            <a:pPr marL="0" indent="0">
              <a:buNone/>
            </a:pPr>
            <a:r>
              <a:rPr lang="en-US" sz="1400" b="1" dirty="0">
                <a:solidFill>
                  <a:srgbClr val="E8A15A"/>
                </a:solidFill>
              </a:rPr>
              <a:t>Your judgement</a:t>
            </a:r>
            <a:endParaRPr lang="en-US" sz="1400" dirty="0"/>
          </a:p>
        </p:txBody>
      </p:sp>
      <p:sp>
        <p:nvSpPr>
          <p:cNvPr id="30" name="Text 28"/>
          <p:cNvSpPr/>
          <p:nvPr/>
        </p:nvSpPr>
        <p:spPr>
          <a:xfrm>
            <a:off x="4343400" y="5422392"/>
            <a:ext cx="6217920" cy="219456"/>
          </a:xfrm>
          <a:prstGeom prst="rect">
            <a:avLst/>
          </a:prstGeom>
          <a:noFill/>
        </p:spPr>
        <p:txBody>
          <a:bodyPr wrap="square" lIns="0" tIns="0" rIns="0" bIns="0" rtlCol="0" anchor="ctr"/>
          <a:lstStyle/>
          <a:p>
            <a:pPr marL="0" indent="0">
              <a:buNone/>
            </a:pPr>
            <a:r>
              <a:rPr lang="en-US" sz="1400" dirty="0">
                <a:solidFill>
                  <a:srgbClr val="546473"/>
                </a:solidFill>
              </a:rPr>
              <a:t>What should the organisation do — and why?</a:t>
            </a:r>
            <a:endParaRPr lang="en-US" sz="1400" dirty="0"/>
          </a:p>
        </p:txBody>
      </p:sp>
      <p:sp>
        <p:nvSpPr>
          <p:cNvPr id="31" name="Slide Number Placeholder 0"/>
          <p:cNvSpPr>
            <a:spLocks noGrp="1"/>
          </p:cNvSpPr>
          <p:nvPr>
            <p:ph type="sldNum" sz="quarter" idx="4294967295"/>
          </p:nvPr>
        </p:nvSpPr>
        <p:spPr>
          <a:xfrm>
            <a:off x="11631168" y="6510528"/>
            <a:ext cx="274320" cy="164592"/>
          </a:xfrm>
          <a:prstGeom prst="rect">
            <a:avLst/>
          </a:prstGeom>
        </p:spPr>
        <p:txBody>
          <a:bodyPr/>
          <a:lstStyle>
            <a:lvl1pPr>
              <a:defRPr sz="800">
                <a:solidFill>
                  <a:srgbClr val="8A98A6"/>
                </a:solidFill>
              </a:defRPr>
            </a:lvl1pPr>
          </a:lstStyle>
          <a:p>
            <a:pPr algn="r"/>
            <a:fld id="{F7021451-1387-4CA6-816F-3879F97B5CBC}" type="slidenum">
              <a:rPr lang="en-US" b="0"/>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 name="Picture 1"/>
          <p:cNvPicPr>
            <a:picLocks noChangeAspect="1"/>
          </p:cNvPicPr>
          <p:nvPr/>
        </p:nvPicPr>
        <p:blipFill>
          <a:blip r:embed="rId1"/>
          <a:stretch>
            <a:fillRect/>
          </a:stretch>
        </p:blipFill>
        <p:spPr>
          <a:xfrm>
            <a:off x="472440" y="49530"/>
            <a:ext cx="11247120" cy="675894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530352"/>
            <a:ext cx="10972800" cy="457200"/>
          </a:xfrm>
          <a:prstGeom prst="rect">
            <a:avLst/>
          </a:prstGeom>
          <a:noFill/>
        </p:spPr>
        <p:txBody>
          <a:bodyPr wrap="square" lIns="0" tIns="0" rIns="0" bIns="0" rtlCol="0" anchor="ctr"/>
          <a:lstStyle/>
          <a:p>
            <a:pPr marL="0" indent="0">
              <a:buNone/>
            </a:pPr>
            <a:r>
              <a:rPr lang="en-US" sz="2700" b="1" dirty="0">
                <a:solidFill>
                  <a:srgbClr val="1D2A36"/>
                </a:solidFill>
              </a:rPr>
              <a:t>Our Ethical Analysis Toolkit</a:t>
            </a:r>
            <a:endParaRPr lang="en-US" sz="2700" dirty="0"/>
          </a:p>
        </p:txBody>
      </p:sp>
      <p:sp>
        <p:nvSpPr>
          <p:cNvPr id="3" name="Text 1"/>
          <p:cNvSpPr/>
          <p:nvPr/>
        </p:nvSpPr>
        <p:spPr>
          <a:xfrm>
            <a:off x="621792" y="987552"/>
            <a:ext cx="10881360" cy="384048"/>
          </a:xfrm>
          <a:prstGeom prst="rect">
            <a:avLst/>
          </a:prstGeom>
          <a:noFill/>
        </p:spPr>
        <p:txBody>
          <a:bodyPr wrap="square" lIns="0" tIns="0" rIns="0" bIns="0" rtlCol="0" anchor="ctr"/>
          <a:lstStyle/>
          <a:p>
            <a:pPr marL="0" indent="0">
              <a:buNone/>
            </a:pPr>
            <a:r>
              <a:rPr lang="en-US" sz="1400" dirty="0">
                <a:solidFill>
                  <a:srgbClr val="546473"/>
                </a:solidFill>
              </a:rPr>
              <a:t>Today we add one final core ethical theory and one business responsibility framework.</a:t>
            </a:r>
            <a:endParaRPr lang="en-US" sz="1400" dirty="0"/>
          </a:p>
        </p:txBody>
      </p:sp>
      <p:graphicFrame>
        <p:nvGraphicFramePr>
          <p:cNvPr id="4" name="Table 0"/>
          <p:cNvGraphicFramePr>
            <a:graphicFrameLocks noGrp="1"/>
          </p:cNvGraphicFramePr>
          <p:nvPr/>
        </p:nvGraphicFramePr>
        <p:xfrm>
          <a:off x="731520" y="1508760"/>
          <a:ext cx="10744200" cy="4023360"/>
        </p:xfrm>
        <a:graphic>
          <a:graphicData uri="http://schemas.openxmlformats.org/drawingml/2006/table">
            <a:tbl>
              <a:tblPr/>
              <a:tblGrid>
                <a:gridCol w="2514600"/>
                <a:gridCol w="5532120"/>
                <a:gridCol w="2697480"/>
              </a:tblGrid>
              <a:tr h="502920">
                <a:tc>
                  <a:txBody>
                    <a:bodyPr/>
                    <a:lstStyle/>
                    <a:p>
                      <a:pPr marL="0" indent="0" algn="ctr">
                        <a:buNone/>
                      </a:pPr>
                      <a:r>
                        <a:rPr lang="en-US" sz="1400" b="1" dirty="0">
                          <a:solidFill>
                            <a:srgbClr val="FFFFFF"/>
                          </a:solidFill>
                        </a:rPr>
                        <a:t>Tool</a:t>
                      </a:r>
                      <a:endParaRPr lang="en-US" sz="14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16324F"/>
                    </a:solidFill>
                  </a:tcPr>
                </a:tc>
                <a:tc>
                  <a:txBody>
                    <a:bodyPr/>
                    <a:lstStyle/>
                    <a:p>
                      <a:pPr marL="0" indent="0" algn="ctr">
                        <a:buNone/>
                      </a:pPr>
                      <a:r>
                        <a:rPr lang="en-US" sz="1400" b="1" dirty="0">
                          <a:solidFill>
                            <a:srgbClr val="FFFFFF"/>
                          </a:solidFill>
                        </a:rPr>
                        <a:t>Main question</a:t>
                      </a:r>
                      <a:endParaRPr lang="en-US" sz="14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16324F"/>
                    </a:solidFill>
                  </a:tcPr>
                </a:tc>
                <a:tc>
                  <a:txBody>
                    <a:bodyPr/>
                    <a:lstStyle/>
                    <a:p>
                      <a:pPr marL="0" indent="0" algn="ctr">
                        <a:buNone/>
                      </a:pPr>
                      <a:r>
                        <a:rPr lang="en-US" sz="1400" b="1" dirty="0">
                          <a:solidFill>
                            <a:srgbClr val="FFFFFF"/>
                          </a:solidFill>
                        </a:rPr>
                        <a:t>Role in analysis</a:t>
                      </a:r>
                      <a:endParaRPr lang="en-US" sz="14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16324F"/>
                    </a:solidFill>
                  </a:tcPr>
                </a:tc>
              </a:tr>
              <a:tr h="502920">
                <a:tc>
                  <a:txBody>
                    <a:bodyPr/>
                    <a:lstStyle/>
                    <a:p>
                      <a:pPr marL="0" indent="0">
                        <a:buNone/>
                      </a:pPr>
                      <a:r>
                        <a:rPr lang="en-US" sz="1400" dirty="0">
                          <a:solidFill>
                            <a:srgbClr val="1D2A36"/>
                          </a:solidFill>
                        </a:rPr>
                        <a:t>Stakeholder analysis</a:t>
                      </a:r>
                      <a:endParaRPr lang="en-US" sz="14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400" dirty="0">
                          <a:solidFill>
                            <a:srgbClr val="1D2A36"/>
                          </a:solidFill>
                        </a:rPr>
                        <a:t>Who is affected?</a:t>
                      </a:r>
                      <a:endParaRPr lang="en-US" sz="14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400" dirty="0">
                          <a:solidFill>
                            <a:srgbClr val="1D2A36"/>
                          </a:solidFill>
                        </a:rPr>
                        <a:t>Understand the case</a:t>
                      </a:r>
                      <a:endParaRPr lang="en-US" sz="14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r h="502920">
                <a:tc>
                  <a:txBody>
                    <a:bodyPr/>
                    <a:lstStyle/>
                    <a:p>
                      <a:pPr marL="0" indent="0">
                        <a:buNone/>
                      </a:pPr>
                      <a:r>
                        <a:rPr lang="en-US" sz="1400" dirty="0">
                          <a:solidFill>
                            <a:srgbClr val="1D2A36"/>
                          </a:solidFill>
                        </a:rPr>
                        <a:t>Utilitarianism</a:t>
                      </a:r>
                      <a:endParaRPr lang="en-US" sz="14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400" dirty="0">
                          <a:solidFill>
                            <a:srgbClr val="1D2A36"/>
                          </a:solidFill>
                        </a:rPr>
                        <a:t>Which option creates the best overall consequences?</a:t>
                      </a:r>
                      <a:endParaRPr lang="en-US" sz="14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400" dirty="0">
                          <a:solidFill>
                            <a:srgbClr val="1D2A36"/>
                          </a:solidFill>
                        </a:rPr>
                        <a:t>Judge</a:t>
                      </a:r>
                      <a:endParaRPr lang="en-US" sz="14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r h="502920">
                <a:tc>
                  <a:txBody>
                    <a:bodyPr/>
                    <a:lstStyle/>
                    <a:p>
                      <a:pPr marL="0" indent="0">
                        <a:buNone/>
                      </a:pPr>
                      <a:r>
                        <a:rPr lang="en-US" sz="1400" dirty="0">
                          <a:solidFill>
                            <a:srgbClr val="1D2A36"/>
                          </a:solidFill>
                        </a:rPr>
                        <a:t>Duty &amp; Rights</a:t>
                      </a:r>
                      <a:endParaRPr lang="en-US" sz="14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400" dirty="0">
                          <a:solidFill>
                            <a:srgbClr val="1D2A36"/>
                          </a:solidFill>
                        </a:rPr>
                        <a:t>What duties and rights must be respected?</a:t>
                      </a:r>
                      <a:endParaRPr lang="en-US" sz="14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400" dirty="0">
                          <a:solidFill>
                            <a:srgbClr val="1D2A36"/>
                          </a:solidFill>
                        </a:rPr>
                        <a:t>Judge</a:t>
                      </a:r>
                      <a:endParaRPr lang="en-US" sz="14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r h="502920">
                <a:tc>
                  <a:txBody>
                    <a:bodyPr/>
                    <a:lstStyle/>
                    <a:p>
                      <a:pPr marL="0" indent="0">
                        <a:buNone/>
                      </a:pPr>
                      <a:r>
                        <a:rPr lang="en-US" sz="1400" b="1" dirty="0">
                          <a:solidFill>
                            <a:srgbClr val="1D2A36"/>
                          </a:solidFill>
                        </a:rPr>
                        <a:t>Virtue Ethics — TODAY</a:t>
                      </a:r>
                      <a:endParaRPr lang="en-US" sz="14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EAF3F0"/>
                    </a:solidFill>
                  </a:tcPr>
                </a:tc>
                <a:tc>
                  <a:txBody>
                    <a:bodyPr/>
                    <a:lstStyle/>
                    <a:p>
                      <a:pPr marL="0" indent="0">
                        <a:buNone/>
                      </a:pPr>
                      <a:r>
                        <a:rPr lang="en-US" sz="1400" b="1" dirty="0">
                          <a:solidFill>
                            <a:srgbClr val="1D2A36"/>
                          </a:solidFill>
                        </a:rPr>
                        <a:t>What would a good and responsible organisation do?</a:t>
                      </a:r>
                      <a:endParaRPr lang="en-US" sz="14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EAF3F0"/>
                    </a:solidFill>
                  </a:tcPr>
                </a:tc>
                <a:tc>
                  <a:txBody>
                    <a:bodyPr/>
                    <a:lstStyle/>
                    <a:p>
                      <a:pPr marL="0" indent="0">
                        <a:buNone/>
                      </a:pPr>
                      <a:r>
                        <a:rPr lang="en-US" sz="1400" b="1" dirty="0">
                          <a:solidFill>
                            <a:srgbClr val="1D2A36"/>
                          </a:solidFill>
                        </a:rPr>
                        <a:t>Judge</a:t>
                      </a:r>
                      <a:endParaRPr lang="en-US" sz="14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EAF3F0"/>
                    </a:solidFill>
                  </a:tcPr>
                </a:tc>
              </a:tr>
              <a:tr h="502920">
                <a:tc>
                  <a:txBody>
                    <a:bodyPr/>
                    <a:lstStyle/>
                    <a:p>
                      <a:pPr marL="0" indent="0">
                        <a:buNone/>
                      </a:pPr>
                      <a:r>
                        <a:rPr lang="en-US" sz="1400" b="1" dirty="0">
                          <a:solidFill>
                            <a:srgbClr val="1D2A36"/>
                          </a:solidFill>
                        </a:rPr>
                        <a:t>CSR — TODAY</a:t>
                      </a:r>
                      <a:endParaRPr lang="en-US" sz="14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5DF"/>
                    </a:solidFill>
                  </a:tcPr>
                </a:tc>
                <a:tc>
                  <a:txBody>
                    <a:bodyPr/>
                    <a:lstStyle/>
                    <a:p>
                      <a:pPr marL="0" indent="0">
                        <a:buNone/>
                      </a:pPr>
                      <a:r>
                        <a:rPr lang="en-US" sz="1400" b="1" dirty="0">
                          <a:solidFill>
                            <a:srgbClr val="1D2A36"/>
                          </a:solidFill>
                        </a:rPr>
                        <a:t>What responsibilities does the business have to society?</a:t>
                      </a:r>
                      <a:endParaRPr lang="en-US" sz="14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5DF"/>
                    </a:solidFill>
                  </a:tcPr>
                </a:tc>
                <a:tc>
                  <a:txBody>
                    <a:bodyPr/>
                    <a:lstStyle/>
                    <a:p>
                      <a:pPr marL="0" indent="0">
                        <a:buNone/>
                      </a:pPr>
                      <a:r>
                        <a:rPr lang="en-US" sz="1400" b="1" dirty="0">
                          <a:solidFill>
                            <a:srgbClr val="1D2A36"/>
                          </a:solidFill>
                        </a:rPr>
                        <a:t>Understand responsibility</a:t>
                      </a:r>
                      <a:endParaRPr lang="en-US" sz="14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5DF"/>
                    </a:solidFill>
                  </a:tcPr>
                </a:tc>
              </a:tr>
            </a:tbl>
          </a:graphicData>
        </a:graphic>
      </p:graphicFrame>
      <p:sp>
        <p:nvSpPr>
          <p:cNvPr id="5" name="Shape 2"/>
          <p:cNvSpPr/>
          <p:nvPr/>
        </p:nvSpPr>
        <p:spPr>
          <a:xfrm>
            <a:off x="1097280" y="5669280"/>
            <a:ext cx="9966960" cy="530352"/>
          </a:xfrm>
          <a:prstGeom prst="roundRect">
            <a:avLst/>
          </a:prstGeom>
          <a:solidFill>
            <a:srgbClr val="EEF4F6"/>
          </a:solidFill>
          <a:ln w="15240">
            <a:solidFill>
              <a:srgbClr val="3A7D77"/>
            </a:solidFill>
            <a:prstDash val="solid"/>
          </a:ln>
        </p:spPr>
      </p:sp>
      <p:sp>
        <p:nvSpPr>
          <p:cNvPr id="6" name="Text 3"/>
          <p:cNvSpPr/>
          <p:nvPr/>
        </p:nvSpPr>
        <p:spPr>
          <a:xfrm>
            <a:off x="1261872" y="5852160"/>
            <a:ext cx="9637776" cy="182880"/>
          </a:xfrm>
          <a:prstGeom prst="rect">
            <a:avLst/>
          </a:prstGeom>
          <a:noFill/>
        </p:spPr>
        <p:txBody>
          <a:bodyPr wrap="square" lIns="254" tIns="254" rIns="254" bIns="254" rtlCol="0" anchor="ctr">
            <a:normAutofit/>
          </a:bodyPr>
          <a:lstStyle/>
          <a:p>
            <a:pPr marL="0" indent="0">
              <a:buNone/>
            </a:pPr>
            <a:r>
              <a:rPr lang="en-US" sz="1500" dirty="0">
                <a:solidFill>
                  <a:srgbClr val="1D2A36"/>
                </a:solidFill>
              </a:rPr>
              <a:t>Do not use every tool automatically. Select the tools that help you understand and evaluate your case.</a:t>
            </a:r>
            <a:endParaRPr lang="en-US" sz="1500" dirty="0"/>
          </a:p>
        </p:txBody>
      </p:sp>
      <p:sp>
        <p:nvSpPr>
          <p:cNvPr id="25" name="Slide Number Placeholder 0"/>
          <p:cNvSpPr>
            <a:spLocks noGrp="1"/>
          </p:cNvSpPr>
          <p:nvPr>
            <p:ph type="sldNum" sz="quarter" idx="4294967295"/>
          </p:nvPr>
        </p:nvSpPr>
        <p:spPr>
          <a:xfrm>
            <a:off x="11631168" y="6510528"/>
            <a:ext cx="274320" cy="164592"/>
          </a:xfrm>
          <a:prstGeom prst="rect">
            <a:avLst/>
          </a:prstGeom>
        </p:spPr>
        <p:txBody>
          <a:bodyPr/>
          <a:lstStyle>
            <a:lvl1pPr>
              <a:defRPr sz="800">
                <a:solidFill>
                  <a:srgbClr val="8A98A6"/>
                </a:solidFill>
              </a:defRPr>
            </a:lvl1pPr>
          </a:lstStyle>
          <a:p>
            <a:pPr algn="r"/>
            <a:fld id="{F7021451-1387-4CA6-816F-3879F97B5CBC}" type="slidenum">
              <a:rPr lang="en-US" b="0"/>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530352"/>
            <a:ext cx="10972800" cy="457200"/>
          </a:xfrm>
          <a:prstGeom prst="rect">
            <a:avLst/>
          </a:prstGeom>
          <a:noFill/>
        </p:spPr>
        <p:txBody>
          <a:bodyPr wrap="square" lIns="0" tIns="0" rIns="0" bIns="0" rtlCol="0" anchor="ctr"/>
          <a:lstStyle/>
          <a:p>
            <a:pPr marL="0" indent="0">
              <a:buNone/>
            </a:pPr>
            <a:r>
              <a:rPr lang="en-US" sz="2700" b="1" dirty="0">
                <a:solidFill>
                  <a:srgbClr val="1D2A36"/>
                </a:solidFill>
              </a:rPr>
              <a:t>By the End of Today</a:t>
            </a:r>
            <a:endParaRPr lang="en-US" sz="2700" dirty="0"/>
          </a:p>
        </p:txBody>
      </p:sp>
      <p:sp>
        <p:nvSpPr>
          <p:cNvPr id="3" name="Text 1"/>
          <p:cNvSpPr/>
          <p:nvPr/>
        </p:nvSpPr>
        <p:spPr>
          <a:xfrm>
            <a:off x="621792" y="987552"/>
            <a:ext cx="10881360" cy="384048"/>
          </a:xfrm>
          <a:prstGeom prst="rect">
            <a:avLst/>
          </a:prstGeom>
          <a:noFill/>
        </p:spPr>
        <p:txBody>
          <a:bodyPr wrap="square" lIns="0" tIns="0" rIns="0" bIns="0" rtlCol="0" anchor="ctr"/>
          <a:lstStyle/>
          <a:p>
            <a:pPr marL="0" indent="0">
              <a:buNone/>
            </a:pPr>
            <a:r>
              <a:rPr lang="en-US" sz="1400" dirty="0">
                <a:solidFill>
                  <a:srgbClr val="546473"/>
                </a:solidFill>
              </a:rPr>
              <a:t>You should be able to move from theory to evidence-based ethical judgement.</a:t>
            </a:r>
            <a:endParaRPr lang="en-US" sz="1400" dirty="0"/>
          </a:p>
        </p:txBody>
      </p:sp>
      <p:sp>
        <p:nvSpPr>
          <p:cNvPr id="4" name="Shape 2"/>
          <p:cNvSpPr/>
          <p:nvPr/>
        </p:nvSpPr>
        <p:spPr>
          <a:xfrm>
            <a:off x="914400" y="1417320"/>
            <a:ext cx="438912" cy="438912"/>
          </a:xfrm>
          <a:prstGeom prst="ellipse">
            <a:avLst/>
          </a:prstGeom>
          <a:solidFill>
            <a:srgbClr val="3A7D77"/>
          </a:solidFill>
          <a:ln w="12700">
            <a:solidFill>
              <a:srgbClr val="3A7D77"/>
            </a:solidFill>
            <a:prstDash val="solid"/>
          </a:ln>
        </p:spPr>
      </p:sp>
      <p:sp>
        <p:nvSpPr>
          <p:cNvPr id="5" name="Text 3"/>
          <p:cNvSpPr/>
          <p:nvPr/>
        </p:nvSpPr>
        <p:spPr>
          <a:xfrm>
            <a:off x="914400" y="1508760"/>
            <a:ext cx="438912" cy="164592"/>
          </a:xfrm>
          <a:prstGeom prst="rect">
            <a:avLst/>
          </a:prstGeom>
          <a:noFill/>
        </p:spPr>
        <p:txBody>
          <a:bodyPr wrap="square" lIns="0" tIns="0" rIns="0" bIns="0" rtlCol="0" anchor="ctr"/>
          <a:lstStyle/>
          <a:p>
            <a:pPr marL="0" indent="0" algn="ctr">
              <a:buNone/>
            </a:pPr>
            <a:r>
              <a:rPr lang="en-US" sz="1300" b="1" dirty="0">
                <a:solidFill>
                  <a:srgbClr val="FFFFFF"/>
                </a:solidFill>
              </a:rPr>
              <a:t>1</a:t>
            </a:r>
            <a:endParaRPr lang="en-US" sz="1300" dirty="0"/>
          </a:p>
        </p:txBody>
      </p:sp>
      <p:sp>
        <p:nvSpPr>
          <p:cNvPr id="6" name="Text 4"/>
          <p:cNvSpPr/>
          <p:nvPr/>
        </p:nvSpPr>
        <p:spPr>
          <a:xfrm>
            <a:off x="1600200" y="1417320"/>
            <a:ext cx="1234440" cy="292608"/>
          </a:xfrm>
          <a:prstGeom prst="rect">
            <a:avLst/>
          </a:prstGeom>
          <a:noFill/>
        </p:spPr>
        <p:txBody>
          <a:bodyPr wrap="square" lIns="0" tIns="0" rIns="0" bIns="0" rtlCol="0" anchor="ctr"/>
          <a:lstStyle/>
          <a:p>
            <a:pPr marL="0" indent="0">
              <a:buNone/>
            </a:pPr>
            <a:r>
              <a:rPr lang="en-US" sz="1700" b="1" dirty="0">
                <a:solidFill>
                  <a:srgbClr val="1D2A36"/>
                </a:solidFill>
              </a:rPr>
              <a:t>Explain</a:t>
            </a:r>
            <a:endParaRPr lang="en-US" sz="1700" dirty="0"/>
          </a:p>
        </p:txBody>
      </p:sp>
      <p:sp>
        <p:nvSpPr>
          <p:cNvPr id="7" name="Text 5"/>
          <p:cNvSpPr/>
          <p:nvPr/>
        </p:nvSpPr>
        <p:spPr>
          <a:xfrm>
            <a:off x="2880360" y="1417320"/>
            <a:ext cx="7589520" cy="310896"/>
          </a:xfrm>
          <a:prstGeom prst="rect">
            <a:avLst/>
          </a:prstGeom>
          <a:noFill/>
        </p:spPr>
        <p:txBody>
          <a:bodyPr wrap="square" lIns="0" tIns="0" rIns="0" bIns="0" rtlCol="0" anchor="ctr"/>
          <a:lstStyle/>
          <a:p>
            <a:pPr marL="0" indent="0">
              <a:buNone/>
            </a:pPr>
            <a:r>
              <a:rPr lang="en-US" sz="1700" dirty="0">
                <a:solidFill>
                  <a:srgbClr val="546473"/>
                </a:solidFill>
              </a:rPr>
              <a:t>the origin and core idea of Virtue Ethics</a:t>
            </a:r>
            <a:endParaRPr lang="en-US" sz="1700" dirty="0"/>
          </a:p>
        </p:txBody>
      </p:sp>
      <p:sp>
        <p:nvSpPr>
          <p:cNvPr id="8" name="Shape 6"/>
          <p:cNvSpPr/>
          <p:nvPr/>
        </p:nvSpPr>
        <p:spPr>
          <a:xfrm>
            <a:off x="914400" y="2130552"/>
            <a:ext cx="438912" cy="438912"/>
          </a:xfrm>
          <a:prstGeom prst="ellipse">
            <a:avLst/>
          </a:prstGeom>
          <a:solidFill>
            <a:srgbClr val="3A7D77"/>
          </a:solidFill>
          <a:ln w="12700">
            <a:solidFill>
              <a:srgbClr val="3A7D77"/>
            </a:solidFill>
            <a:prstDash val="solid"/>
          </a:ln>
        </p:spPr>
      </p:sp>
      <p:sp>
        <p:nvSpPr>
          <p:cNvPr id="9" name="Text 7"/>
          <p:cNvSpPr/>
          <p:nvPr/>
        </p:nvSpPr>
        <p:spPr>
          <a:xfrm>
            <a:off x="914400" y="2221992"/>
            <a:ext cx="438912" cy="164592"/>
          </a:xfrm>
          <a:prstGeom prst="rect">
            <a:avLst/>
          </a:prstGeom>
          <a:noFill/>
        </p:spPr>
        <p:txBody>
          <a:bodyPr wrap="square" lIns="0" tIns="0" rIns="0" bIns="0" rtlCol="0" anchor="ctr"/>
          <a:lstStyle/>
          <a:p>
            <a:pPr marL="0" indent="0" algn="ctr">
              <a:buNone/>
            </a:pPr>
            <a:r>
              <a:rPr lang="en-US" sz="1300" b="1" dirty="0">
                <a:solidFill>
                  <a:srgbClr val="FFFFFF"/>
                </a:solidFill>
              </a:rPr>
              <a:t>2</a:t>
            </a:r>
            <a:endParaRPr lang="en-US" sz="1300" dirty="0"/>
          </a:p>
        </p:txBody>
      </p:sp>
      <p:sp>
        <p:nvSpPr>
          <p:cNvPr id="10" name="Text 8"/>
          <p:cNvSpPr/>
          <p:nvPr/>
        </p:nvSpPr>
        <p:spPr>
          <a:xfrm>
            <a:off x="1600200" y="2130552"/>
            <a:ext cx="1234440" cy="292608"/>
          </a:xfrm>
          <a:prstGeom prst="rect">
            <a:avLst/>
          </a:prstGeom>
          <a:noFill/>
        </p:spPr>
        <p:txBody>
          <a:bodyPr wrap="square" lIns="0" tIns="0" rIns="0" bIns="0" rtlCol="0" anchor="ctr"/>
          <a:lstStyle/>
          <a:p>
            <a:pPr marL="0" indent="0">
              <a:buNone/>
            </a:pPr>
            <a:r>
              <a:rPr lang="en-US" sz="1700" b="1" dirty="0">
                <a:solidFill>
                  <a:srgbClr val="1D2A36"/>
                </a:solidFill>
              </a:rPr>
              <a:t>Apply</a:t>
            </a:r>
            <a:endParaRPr lang="en-US" sz="1700" dirty="0"/>
          </a:p>
        </p:txBody>
      </p:sp>
      <p:sp>
        <p:nvSpPr>
          <p:cNvPr id="11" name="Text 9"/>
          <p:cNvSpPr/>
          <p:nvPr/>
        </p:nvSpPr>
        <p:spPr>
          <a:xfrm>
            <a:off x="2880360" y="2130552"/>
            <a:ext cx="7589520" cy="310896"/>
          </a:xfrm>
          <a:prstGeom prst="rect">
            <a:avLst/>
          </a:prstGeom>
          <a:noFill/>
        </p:spPr>
        <p:txBody>
          <a:bodyPr wrap="square" lIns="0" tIns="0" rIns="0" bIns="0" rtlCol="0" anchor="ctr"/>
          <a:lstStyle/>
          <a:p>
            <a:pPr marL="0" indent="0">
              <a:buNone/>
            </a:pPr>
            <a:r>
              <a:rPr lang="en-US" sz="1700" dirty="0">
                <a:solidFill>
                  <a:srgbClr val="546473"/>
                </a:solidFill>
              </a:rPr>
              <a:t>Virtue Ethics to a business decision</a:t>
            </a:r>
            <a:endParaRPr lang="en-US" sz="1700" dirty="0"/>
          </a:p>
        </p:txBody>
      </p:sp>
      <p:sp>
        <p:nvSpPr>
          <p:cNvPr id="12" name="Shape 10"/>
          <p:cNvSpPr/>
          <p:nvPr/>
        </p:nvSpPr>
        <p:spPr>
          <a:xfrm>
            <a:off x="914400" y="2843784"/>
            <a:ext cx="438912" cy="438912"/>
          </a:xfrm>
          <a:prstGeom prst="ellipse">
            <a:avLst/>
          </a:prstGeom>
          <a:solidFill>
            <a:srgbClr val="3A7D77"/>
          </a:solidFill>
          <a:ln w="12700">
            <a:solidFill>
              <a:srgbClr val="3A7D77"/>
            </a:solidFill>
            <a:prstDash val="solid"/>
          </a:ln>
        </p:spPr>
      </p:sp>
      <p:sp>
        <p:nvSpPr>
          <p:cNvPr id="13" name="Text 11"/>
          <p:cNvSpPr/>
          <p:nvPr/>
        </p:nvSpPr>
        <p:spPr>
          <a:xfrm>
            <a:off x="914400" y="2935224"/>
            <a:ext cx="438912" cy="164592"/>
          </a:xfrm>
          <a:prstGeom prst="rect">
            <a:avLst/>
          </a:prstGeom>
          <a:noFill/>
        </p:spPr>
        <p:txBody>
          <a:bodyPr wrap="square" lIns="0" tIns="0" rIns="0" bIns="0" rtlCol="0" anchor="ctr"/>
          <a:lstStyle/>
          <a:p>
            <a:pPr marL="0" indent="0" algn="ctr">
              <a:buNone/>
            </a:pPr>
            <a:r>
              <a:rPr lang="en-US" sz="1300" b="1" dirty="0">
                <a:solidFill>
                  <a:srgbClr val="FFFFFF"/>
                </a:solidFill>
              </a:rPr>
              <a:t>3</a:t>
            </a:r>
            <a:endParaRPr lang="en-US" sz="1300" dirty="0"/>
          </a:p>
        </p:txBody>
      </p:sp>
      <p:sp>
        <p:nvSpPr>
          <p:cNvPr id="14" name="Text 12"/>
          <p:cNvSpPr/>
          <p:nvPr/>
        </p:nvSpPr>
        <p:spPr>
          <a:xfrm>
            <a:off x="1600200" y="2843784"/>
            <a:ext cx="1234440" cy="292608"/>
          </a:xfrm>
          <a:prstGeom prst="rect">
            <a:avLst/>
          </a:prstGeom>
          <a:noFill/>
        </p:spPr>
        <p:txBody>
          <a:bodyPr wrap="square" lIns="0" tIns="0" rIns="0" bIns="0" rtlCol="0" anchor="ctr"/>
          <a:lstStyle/>
          <a:p>
            <a:pPr marL="0" indent="0">
              <a:buNone/>
            </a:pPr>
            <a:r>
              <a:rPr lang="en-US" sz="1700" b="1" dirty="0">
                <a:solidFill>
                  <a:srgbClr val="1D2A36"/>
                </a:solidFill>
              </a:rPr>
              <a:t>Explain</a:t>
            </a:r>
            <a:endParaRPr lang="en-US" sz="1700" dirty="0"/>
          </a:p>
        </p:txBody>
      </p:sp>
      <p:sp>
        <p:nvSpPr>
          <p:cNvPr id="15" name="Text 13"/>
          <p:cNvSpPr/>
          <p:nvPr/>
        </p:nvSpPr>
        <p:spPr>
          <a:xfrm>
            <a:off x="2880360" y="2843784"/>
            <a:ext cx="7589520" cy="310896"/>
          </a:xfrm>
          <a:prstGeom prst="rect">
            <a:avLst/>
          </a:prstGeom>
          <a:noFill/>
        </p:spPr>
        <p:txBody>
          <a:bodyPr wrap="square" lIns="0" tIns="0" rIns="0" bIns="0" rtlCol="0" anchor="ctr"/>
          <a:lstStyle/>
          <a:p>
            <a:pPr marL="0" indent="0">
              <a:buNone/>
            </a:pPr>
            <a:r>
              <a:rPr lang="en-US" sz="1700" dirty="0">
                <a:solidFill>
                  <a:srgbClr val="546473"/>
                </a:solidFill>
              </a:rPr>
              <a:t>CSR and Carroll’s CSR framework</a:t>
            </a:r>
            <a:endParaRPr lang="en-US" sz="1700" dirty="0"/>
          </a:p>
        </p:txBody>
      </p:sp>
      <p:sp>
        <p:nvSpPr>
          <p:cNvPr id="16" name="Shape 14"/>
          <p:cNvSpPr/>
          <p:nvPr/>
        </p:nvSpPr>
        <p:spPr>
          <a:xfrm>
            <a:off x="914400" y="3557016"/>
            <a:ext cx="438912" cy="438912"/>
          </a:xfrm>
          <a:prstGeom prst="ellipse">
            <a:avLst/>
          </a:prstGeom>
          <a:solidFill>
            <a:srgbClr val="2F6690"/>
          </a:solidFill>
          <a:ln w="12700">
            <a:solidFill>
              <a:srgbClr val="2F6690"/>
            </a:solidFill>
            <a:prstDash val="solid"/>
          </a:ln>
        </p:spPr>
      </p:sp>
      <p:sp>
        <p:nvSpPr>
          <p:cNvPr id="17" name="Text 15"/>
          <p:cNvSpPr/>
          <p:nvPr/>
        </p:nvSpPr>
        <p:spPr>
          <a:xfrm>
            <a:off x="914400" y="3648456"/>
            <a:ext cx="438912" cy="164592"/>
          </a:xfrm>
          <a:prstGeom prst="rect">
            <a:avLst/>
          </a:prstGeom>
          <a:noFill/>
        </p:spPr>
        <p:txBody>
          <a:bodyPr wrap="square" lIns="0" tIns="0" rIns="0" bIns="0" rtlCol="0" anchor="ctr"/>
          <a:lstStyle/>
          <a:p>
            <a:pPr marL="0" indent="0" algn="ctr">
              <a:buNone/>
            </a:pPr>
            <a:r>
              <a:rPr lang="en-US" sz="1300" b="1" dirty="0">
                <a:solidFill>
                  <a:srgbClr val="FFFFFF"/>
                </a:solidFill>
              </a:rPr>
              <a:t>4</a:t>
            </a:r>
            <a:endParaRPr lang="en-US" sz="1300" dirty="0"/>
          </a:p>
        </p:txBody>
      </p:sp>
      <p:sp>
        <p:nvSpPr>
          <p:cNvPr id="18" name="Text 16"/>
          <p:cNvSpPr/>
          <p:nvPr/>
        </p:nvSpPr>
        <p:spPr>
          <a:xfrm>
            <a:off x="1600200" y="3557016"/>
            <a:ext cx="1234440" cy="292608"/>
          </a:xfrm>
          <a:prstGeom prst="rect">
            <a:avLst/>
          </a:prstGeom>
          <a:noFill/>
        </p:spPr>
        <p:txBody>
          <a:bodyPr wrap="square" lIns="0" tIns="0" rIns="0" bIns="0" rtlCol="0" anchor="ctr"/>
          <a:lstStyle/>
          <a:p>
            <a:pPr marL="0" indent="0">
              <a:buNone/>
            </a:pPr>
            <a:r>
              <a:rPr lang="en-US" sz="1700" b="1" dirty="0">
                <a:solidFill>
                  <a:srgbClr val="1D2A36"/>
                </a:solidFill>
              </a:rPr>
              <a:t>Distinguish</a:t>
            </a:r>
            <a:endParaRPr lang="en-US" sz="1700" dirty="0"/>
          </a:p>
        </p:txBody>
      </p:sp>
      <p:sp>
        <p:nvSpPr>
          <p:cNvPr id="19" name="Text 17"/>
          <p:cNvSpPr/>
          <p:nvPr/>
        </p:nvSpPr>
        <p:spPr>
          <a:xfrm>
            <a:off x="2880360" y="3557016"/>
            <a:ext cx="7589520" cy="310896"/>
          </a:xfrm>
          <a:prstGeom prst="rect">
            <a:avLst/>
          </a:prstGeom>
          <a:noFill/>
        </p:spPr>
        <p:txBody>
          <a:bodyPr wrap="square" lIns="0" tIns="0" rIns="0" bIns="0" rtlCol="0" anchor="ctr"/>
          <a:lstStyle/>
          <a:p>
            <a:pPr marL="0" indent="0">
              <a:buNone/>
            </a:pPr>
            <a:r>
              <a:rPr lang="en-US" sz="1700" dirty="0">
                <a:solidFill>
                  <a:srgbClr val="546473"/>
                </a:solidFill>
              </a:rPr>
              <a:t>CSR from ethical theory</a:t>
            </a:r>
            <a:endParaRPr lang="en-US" sz="1700" dirty="0"/>
          </a:p>
        </p:txBody>
      </p:sp>
      <p:sp>
        <p:nvSpPr>
          <p:cNvPr id="20" name="Shape 18"/>
          <p:cNvSpPr/>
          <p:nvPr/>
        </p:nvSpPr>
        <p:spPr>
          <a:xfrm>
            <a:off x="914400" y="4270248"/>
            <a:ext cx="438912" cy="438912"/>
          </a:xfrm>
          <a:prstGeom prst="ellipse">
            <a:avLst/>
          </a:prstGeom>
          <a:solidFill>
            <a:srgbClr val="2F6690"/>
          </a:solidFill>
          <a:ln w="12700">
            <a:solidFill>
              <a:srgbClr val="2F6690"/>
            </a:solidFill>
            <a:prstDash val="solid"/>
          </a:ln>
        </p:spPr>
      </p:sp>
      <p:sp>
        <p:nvSpPr>
          <p:cNvPr id="21" name="Text 19"/>
          <p:cNvSpPr/>
          <p:nvPr/>
        </p:nvSpPr>
        <p:spPr>
          <a:xfrm>
            <a:off x="914400" y="4361688"/>
            <a:ext cx="438912" cy="164592"/>
          </a:xfrm>
          <a:prstGeom prst="rect">
            <a:avLst/>
          </a:prstGeom>
          <a:noFill/>
        </p:spPr>
        <p:txBody>
          <a:bodyPr wrap="square" lIns="0" tIns="0" rIns="0" bIns="0" rtlCol="0" anchor="ctr"/>
          <a:lstStyle/>
          <a:p>
            <a:pPr marL="0" indent="0" algn="ctr">
              <a:buNone/>
            </a:pPr>
            <a:r>
              <a:rPr lang="en-US" sz="1300" b="1" dirty="0">
                <a:solidFill>
                  <a:srgbClr val="FFFFFF"/>
                </a:solidFill>
              </a:rPr>
              <a:t>5</a:t>
            </a:r>
            <a:endParaRPr lang="en-US" sz="1300" dirty="0"/>
          </a:p>
        </p:txBody>
      </p:sp>
      <p:sp>
        <p:nvSpPr>
          <p:cNvPr id="22" name="Text 20"/>
          <p:cNvSpPr/>
          <p:nvPr/>
        </p:nvSpPr>
        <p:spPr>
          <a:xfrm>
            <a:off x="1600200" y="4270248"/>
            <a:ext cx="1234440" cy="292608"/>
          </a:xfrm>
          <a:prstGeom prst="rect">
            <a:avLst/>
          </a:prstGeom>
          <a:noFill/>
        </p:spPr>
        <p:txBody>
          <a:bodyPr wrap="square" lIns="0" tIns="0" rIns="0" bIns="0" rtlCol="0" anchor="ctr"/>
          <a:lstStyle/>
          <a:p>
            <a:pPr marL="0" indent="0">
              <a:buNone/>
            </a:pPr>
            <a:r>
              <a:rPr lang="en-US" sz="1700" b="1" dirty="0">
                <a:solidFill>
                  <a:srgbClr val="1D2A36"/>
                </a:solidFill>
              </a:rPr>
              <a:t>Use</a:t>
            </a:r>
            <a:endParaRPr lang="en-US" sz="1700" dirty="0"/>
          </a:p>
        </p:txBody>
      </p:sp>
      <p:sp>
        <p:nvSpPr>
          <p:cNvPr id="23" name="Text 21"/>
          <p:cNvSpPr/>
          <p:nvPr/>
        </p:nvSpPr>
        <p:spPr>
          <a:xfrm>
            <a:off x="2880360" y="4270248"/>
            <a:ext cx="7589520" cy="310896"/>
          </a:xfrm>
          <a:prstGeom prst="rect">
            <a:avLst/>
          </a:prstGeom>
          <a:noFill/>
        </p:spPr>
        <p:txBody>
          <a:bodyPr wrap="square" lIns="0" tIns="0" rIns="0" bIns="0" rtlCol="0" anchor="ctr"/>
          <a:lstStyle/>
          <a:p>
            <a:pPr marL="0" indent="0">
              <a:buNone/>
            </a:pPr>
            <a:r>
              <a:rPr lang="en-US" sz="1700" dirty="0">
                <a:solidFill>
                  <a:srgbClr val="546473"/>
                </a:solidFill>
              </a:rPr>
              <a:t>frameworks and theories together</a:t>
            </a:r>
            <a:endParaRPr lang="en-US" sz="1700" dirty="0"/>
          </a:p>
        </p:txBody>
      </p:sp>
      <p:sp>
        <p:nvSpPr>
          <p:cNvPr id="24" name="Shape 22"/>
          <p:cNvSpPr/>
          <p:nvPr/>
        </p:nvSpPr>
        <p:spPr>
          <a:xfrm>
            <a:off x="914400" y="4983480"/>
            <a:ext cx="438912" cy="438912"/>
          </a:xfrm>
          <a:prstGeom prst="ellipse">
            <a:avLst/>
          </a:prstGeom>
          <a:solidFill>
            <a:srgbClr val="2F6690"/>
          </a:solidFill>
          <a:ln w="12700">
            <a:solidFill>
              <a:srgbClr val="2F6690"/>
            </a:solidFill>
            <a:prstDash val="solid"/>
          </a:ln>
        </p:spPr>
      </p:sp>
      <p:sp>
        <p:nvSpPr>
          <p:cNvPr id="25" name="Text 23"/>
          <p:cNvSpPr/>
          <p:nvPr/>
        </p:nvSpPr>
        <p:spPr>
          <a:xfrm>
            <a:off x="914400" y="5074920"/>
            <a:ext cx="438912" cy="164592"/>
          </a:xfrm>
          <a:prstGeom prst="rect">
            <a:avLst/>
          </a:prstGeom>
          <a:noFill/>
        </p:spPr>
        <p:txBody>
          <a:bodyPr wrap="square" lIns="0" tIns="0" rIns="0" bIns="0" rtlCol="0" anchor="ctr"/>
          <a:lstStyle/>
          <a:p>
            <a:pPr marL="0" indent="0" algn="ctr">
              <a:buNone/>
            </a:pPr>
            <a:r>
              <a:rPr lang="en-US" sz="1300" b="1" dirty="0">
                <a:solidFill>
                  <a:srgbClr val="FFFFFF"/>
                </a:solidFill>
              </a:rPr>
              <a:t>6</a:t>
            </a:r>
            <a:endParaRPr lang="en-US" sz="1300" dirty="0"/>
          </a:p>
        </p:txBody>
      </p:sp>
      <p:sp>
        <p:nvSpPr>
          <p:cNvPr id="26" name="Text 24"/>
          <p:cNvSpPr/>
          <p:nvPr/>
        </p:nvSpPr>
        <p:spPr>
          <a:xfrm>
            <a:off x="1600200" y="4983480"/>
            <a:ext cx="1234440" cy="292608"/>
          </a:xfrm>
          <a:prstGeom prst="rect">
            <a:avLst/>
          </a:prstGeom>
          <a:noFill/>
        </p:spPr>
        <p:txBody>
          <a:bodyPr wrap="square" lIns="0" tIns="0" rIns="0" bIns="0" rtlCol="0" anchor="ctr"/>
          <a:lstStyle/>
          <a:p>
            <a:pPr marL="0" indent="0">
              <a:buNone/>
            </a:pPr>
            <a:r>
              <a:rPr lang="en-US" sz="1700" b="1" dirty="0">
                <a:solidFill>
                  <a:srgbClr val="1D2A36"/>
                </a:solidFill>
              </a:rPr>
              <a:t>Compare</a:t>
            </a:r>
            <a:endParaRPr lang="en-US" sz="1700" dirty="0"/>
          </a:p>
        </p:txBody>
      </p:sp>
      <p:sp>
        <p:nvSpPr>
          <p:cNvPr id="27" name="Text 25"/>
          <p:cNvSpPr/>
          <p:nvPr/>
        </p:nvSpPr>
        <p:spPr>
          <a:xfrm>
            <a:off x="2880360" y="4983480"/>
            <a:ext cx="7589520" cy="310896"/>
          </a:xfrm>
          <a:prstGeom prst="rect">
            <a:avLst/>
          </a:prstGeom>
          <a:noFill/>
        </p:spPr>
        <p:txBody>
          <a:bodyPr wrap="square" lIns="0" tIns="0" rIns="0" bIns="0" rtlCol="0" anchor="ctr"/>
          <a:lstStyle/>
          <a:p>
            <a:pPr marL="0" indent="0">
              <a:buNone/>
            </a:pPr>
            <a:r>
              <a:rPr lang="en-US" sz="1700" dirty="0">
                <a:solidFill>
                  <a:srgbClr val="546473"/>
                </a:solidFill>
              </a:rPr>
              <a:t>ethical perspectives and justify a recommendation</a:t>
            </a:r>
            <a:endParaRPr lang="en-US" sz="1700" dirty="0"/>
          </a:p>
        </p:txBody>
      </p:sp>
      <p:sp>
        <p:nvSpPr>
          <p:cNvPr id="28" name="Slide Number Placeholder 0"/>
          <p:cNvSpPr>
            <a:spLocks noGrp="1"/>
          </p:cNvSpPr>
          <p:nvPr>
            <p:ph type="sldNum" sz="quarter" idx="4294967295"/>
          </p:nvPr>
        </p:nvSpPr>
        <p:spPr>
          <a:xfrm>
            <a:off x="11631168" y="6510528"/>
            <a:ext cx="274320" cy="164592"/>
          </a:xfrm>
          <a:prstGeom prst="rect">
            <a:avLst/>
          </a:prstGeom>
        </p:spPr>
        <p:txBody>
          <a:bodyPr/>
          <a:lstStyle>
            <a:lvl1pPr>
              <a:defRPr sz="800">
                <a:solidFill>
                  <a:srgbClr val="8A98A6"/>
                </a:solidFill>
              </a:defRPr>
            </a:lvl1pPr>
          </a:lstStyle>
          <a:p>
            <a:pPr algn="r"/>
            <a:fld id="{F7021451-1387-4CA6-816F-3879F97B5CBC}" type="slidenum">
              <a:rPr lang="en-US" b="0"/>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530352"/>
            <a:ext cx="10972800" cy="457200"/>
          </a:xfrm>
          <a:prstGeom prst="rect">
            <a:avLst/>
          </a:prstGeom>
          <a:noFill/>
        </p:spPr>
        <p:txBody>
          <a:bodyPr wrap="square" lIns="0" tIns="0" rIns="0" bIns="0" rtlCol="0" anchor="ctr"/>
          <a:lstStyle/>
          <a:p>
            <a:pPr marL="0" indent="0">
              <a:buNone/>
            </a:pPr>
            <a:r>
              <a:rPr lang="en-US" sz="2700" b="1" dirty="0">
                <a:solidFill>
                  <a:srgbClr val="1D2A36"/>
                </a:solidFill>
              </a:rPr>
              <a:t>Virtue Ethics: Where Does It Come From?</a:t>
            </a:r>
            <a:endParaRPr lang="en-US" sz="2700" dirty="0"/>
          </a:p>
        </p:txBody>
      </p:sp>
      <p:sp>
        <p:nvSpPr>
          <p:cNvPr id="3" name="Shape 1"/>
          <p:cNvSpPr/>
          <p:nvPr/>
        </p:nvSpPr>
        <p:spPr>
          <a:xfrm>
            <a:off x="777240" y="1417320"/>
            <a:ext cx="3108960" cy="3474720"/>
          </a:xfrm>
          <a:prstGeom prst="roundRect">
            <a:avLst/>
          </a:prstGeom>
          <a:solidFill>
            <a:srgbClr val="EEF4F6"/>
          </a:solidFill>
          <a:ln w="15240">
            <a:solidFill>
              <a:srgbClr val="3A7D77"/>
            </a:solidFill>
            <a:prstDash val="solid"/>
          </a:ln>
        </p:spPr>
      </p:sp>
      <p:sp>
        <p:nvSpPr>
          <p:cNvPr id="4" name="Text 2"/>
          <p:cNvSpPr/>
          <p:nvPr/>
        </p:nvSpPr>
        <p:spPr>
          <a:xfrm>
            <a:off x="941832" y="1563624"/>
            <a:ext cx="2779776" cy="310896"/>
          </a:xfrm>
          <a:prstGeom prst="rect">
            <a:avLst/>
          </a:prstGeom>
          <a:noFill/>
        </p:spPr>
        <p:txBody>
          <a:bodyPr wrap="square" lIns="0" tIns="0" rIns="0" bIns="0" rtlCol="0" anchor="ctr"/>
          <a:lstStyle/>
          <a:p>
            <a:pPr marL="0" indent="0">
              <a:buNone/>
            </a:pPr>
            <a:r>
              <a:rPr lang="en-US" sz="2000" b="1" dirty="0">
                <a:solidFill>
                  <a:srgbClr val="3A7D77"/>
                </a:solidFill>
              </a:rPr>
              <a:t>Key thinker</a:t>
            </a:r>
            <a:endParaRPr lang="en-US" sz="2000" dirty="0"/>
          </a:p>
        </p:txBody>
      </p:sp>
      <p:sp>
        <p:nvSpPr>
          <p:cNvPr id="5" name="Text 3"/>
          <p:cNvSpPr/>
          <p:nvPr/>
        </p:nvSpPr>
        <p:spPr>
          <a:xfrm>
            <a:off x="941832" y="1947672"/>
            <a:ext cx="2779776" cy="2816352"/>
          </a:xfrm>
          <a:prstGeom prst="rect">
            <a:avLst/>
          </a:prstGeom>
          <a:noFill/>
        </p:spPr>
        <p:txBody>
          <a:bodyPr wrap="square" lIns="254" tIns="254" rIns="254" bIns="254" rtlCol="0" anchor="ctr">
            <a:normAutofit/>
          </a:bodyPr>
          <a:lstStyle/>
          <a:p>
            <a:pPr marL="0" indent="0">
              <a:buNone/>
            </a:pPr>
            <a:r>
              <a:rPr lang="en-US" sz="2200" dirty="0">
                <a:solidFill>
                  <a:srgbClr val="1D2A36"/>
                </a:solidFill>
              </a:rPr>
              <a:t>ARISTOTLE</a:t>
            </a:r>
            <a:endParaRPr lang="en-US" sz="2200" dirty="0"/>
          </a:p>
          <a:p>
            <a:pPr marL="0" indent="0">
              <a:buNone/>
            </a:pPr>
            <a:r>
              <a:rPr lang="en-US" sz="2200" dirty="0">
                <a:solidFill>
                  <a:srgbClr val="1D2A36"/>
                </a:solidFill>
              </a:rPr>
              <a:t>384–322 BCE</a:t>
            </a:r>
            <a:endParaRPr lang="en-US" sz="2200" dirty="0"/>
          </a:p>
          <a:p>
            <a:pPr marL="0" indent="0">
              <a:buNone/>
            </a:pPr>
            <a:endParaRPr lang="en-US" sz="2200" dirty="0"/>
          </a:p>
          <a:p>
            <a:pPr marL="0" indent="0">
              <a:buNone/>
            </a:pPr>
            <a:r>
              <a:rPr lang="en-US" sz="2200" dirty="0">
                <a:solidFill>
                  <a:srgbClr val="1D2A36"/>
                </a:solidFill>
              </a:rPr>
              <a:t>Key work:</a:t>
            </a:r>
            <a:endParaRPr lang="en-US" sz="2200" dirty="0"/>
          </a:p>
          <a:p>
            <a:pPr marL="0" indent="0">
              <a:buNone/>
            </a:pPr>
            <a:r>
              <a:rPr lang="en-US" sz="2200" dirty="0">
                <a:solidFill>
                  <a:srgbClr val="1D2A36"/>
                </a:solidFill>
              </a:rPr>
              <a:t>Nicomachean Ethics</a:t>
            </a:r>
            <a:endParaRPr lang="en-US" sz="2200" dirty="0"/>
          </a:p>
        </p:txBody>
      </p:sp>
      <p:sp>
        <p:nvSpPr>
          <p:cNvPr id="6" name="Text 4"/>
          <p:cNvSpPr/>
          <p:nvPr/>
        </p:nvSpPr>
        <p:spPr>
          <a:xfrm>
            <a:off x="4297680" y="1481328"/>
            <a:ext cx="6309360" cy="365760"/>
          </a:xfrm>
          <a:prstGeom prst="rect">
            <a:avLst/>
          </a:prstGeom>
          <a:noFill/>
        </p:spPr>
        <p:txBody>
          <a:bodyPr wrap="square" lIns="0" tIns="0" rIns="0" bIns="0" rtlCol="0" anchor="ctr"/>
          <a:lstStyle/>
          <a:p>
            <a:pPr marL="0" indent="0">
              <a:buNone/>
            </a:pPr>
            <a:r>
              <a:rPr lang="en-US" sz="2000" b="1" dirty="0">
                <a:solidFill>
                  <a:srgbClr val="1D2A36"/>
                </a:solidFill>
              </a:rPr>
              <a:t>Aristotle asks a different ethical question:</a:t>
            </a:r>
            <a:endParaRPr lang="en-US" sz="2000" dirty="0"/>
          </a:p>
        </p:txBody>
      </p:sp>
      <p:sp>
        <p:nvSpPr>
          <p:cNvPr id="7" name="Shape 5"/>
          <p:cNvSpPr/>
          <p:nvPr/>
        </p:nvSpPr>
        <p:spPr>
          <a:xfrm>
            <a:off x="4297680" y="1965960"/>
            <a:ext cx="6583680" cy="658368"/>
          </a:xfrm>
          <a:prstGeom prst="roundRect">
            <a:avLst/>
          </a:prstGeom>
          <a:solidFill>
            <a:srgbClr val="F5F7F9"/>
          </a:solidFill>
          <a:ln w="15240">
            <a:solidFill>
              <a:srgbClr val="2F6690"/>
            </a:solidFill>
            <a:prstDash val="solid"/>
          </a:ln>
        </p:spPr>
      </p:sp>
      <p:sp>
        <p:nvSpPr>
          <p:cNvPr id="8" name="Text 6"/>
          <p:cNvSpPr/>
          <p:nvPr/>
        </p:nvSpPr>
        <p:spPr>
          <a:xfrm>
            <a:off x="4462272" y="2112264"/>
            <a:ext cx="6254496" cy="310896"/>
          </a:xfrm>
          <a:prstGeom prst="rect">
            <a:avLst/>
          </a:prstGeom>
          <a:noFill/>
        </p:spPr>
        <p:txBody>
          <a:bodyPr wrap="square" lIns="0" tIns="0" rIns="0" bIns="0" rtlCol="0" anchor="ctr"/>
          <a:lstStyle/>
          <a:p>
            <a:pPr marL="0" indent="0">
              <a:buNone/>
            </a:pPr>
            <a:r>
              <a:rPr lang="en-US" sz="1500" b="1" dirty="0">
                <a:solidFill>
                  <a:srgbClr val="2F6690"/>
                </a:solidFill>
              </a:rPr>
              <a:t>Utilitarianism</a:t>
            </a:r>
            <a:endParaRPr lang="en-US" sz="1500" dirty="0"/>
          </a:p>
        </p:txBody>
      </p:sp>
      <p:sp>
        <p:nvSpPr>
          <p:cNvPr id="9" name="Text 7"/>
          <p:cNvSpPr/>
          <p:nvPr/>
        </p:nvSpPr>
        <p:spPr>
          <a:xfrm>
            <a:off x="4462272" y="2496312"/>
            <a:ext cx="6254496" cy="0"/>
          </a:xfrm>
          <a:prstGeom prst="rect">
            <a:avLst/>
          </a:prstGeom>
          <a:noFill/>
        </p:spPr>
        <p:txBody>
          <a:bodyPr wrap="square" lIns="254" tIns="254" rIns="254" bIns="254" rtlCol="0" anchor="ctr">
            <a:normAutofit/>
          </a:bodyPr>
          <a:lstStyle/>
          <a:p>
            <a:pPr marL="0" indent="0">
              <a:buNone/>
            </a:pPr>
            <a:r>
              <a:rPr lang="en-US" sz="1600" dirty="0">
                <a:solidFill>
                  <a:srgbClr val="1D2A36"/>
                </a:solidFill>
              </a:rPr>
              <a:t>What consequences will my action produce?</a:t>
            </a:r>
            <a:endParaRPr lang="en-US" sz="1600" dirty="0"/>
          </a:p>
        </p:txBody>
      </p:sp>
      <p:sp>
        <p:nvSpPr>
          <p:cNvPr id="10" name="Shape 8"/>
          <p:cNvSpPr/>
          <p:nvPr/>
        </p:nvSpPr>
        <p:spPr>
          <a:xfrm>
            <a:off x="4297680" y="2834640"/>
            <a:ext cx="6583680" cy="658368"/>
          </a:xfrm>
          <a:prstGeom prst="roundRect">
            <a:avLst/>
          </a:prstGeom>
          <a:solidFill>
            <a:srgbClr val="F5F7F9"/>
          </a:solidFill>
          <a:ln w="15240">
            <a:solidFill>
              <a:srgbClr val="6E5A8A"/>
            </a:solidFill>
            <a:prstDash val="solid"/>
          </a:ln>
        </p:spPr>
      </p:sp>
      <p:sp>
        <p:nvSpPr>
          <p:cNvPr id="11" name="Text 9"/>
          <p:cNvSpPr/>
          <p:nvPr/>
        </p:nvSpPr>
        <p:spPr>
          <a:xfrm>
            <a:off x="4462272" y="2980944"/>
            <a:ext cx="6254496" cy="310896"/>
          </a:xfrm>
          <a:prstGeom prst="rect">
            <a:avLst/>
          </a:prstGeom>
          <a:noFill/>
        </p:spPr>
        <p:txBody>
          <a:bodyPr wrap="square" lIns="0" tIns="0" rIns="0" bIns="0" rtlCol="0" anchor="ctr"/>
          <a:lstStyle/>
          <a:p>
            <a:pPr marL="0" indent="0">
              <a:buNone/>
            </a:pPr>
            <a:r>
              <a:rPr lang="en-US" sz="1500" b="1" dirty="0">
                <a:solidFill>
                  <a:srgbClr val="6E5A8A"/>
                </a:solidFill>
              </a:rPr>
              <a:t>Duty &amp; Rights</a:t>
            </a:r>
            <a:endParaRPr lang="en-US" sz="1500" dirty="0"/>
          </a:p>
        </p:txBody>
      </p:sp>
      <p:sp>
        <p:nvSpPr>
          <p:cNvPr id="12" name="Text 10"/>
          <p:cNvSpPr/>
          <p:nvPr/>
        </p:nvSpPr>
        <p:spPr>
          <a:xfrm>
            <a:off x="4462272" y="3364992"/>
            <a:ext cx="6254496" cy="0"/>
          </a:xfrm>
          <a:prstGeom prst="rect">
            <a:avLst/>
          </a:prstGeom>
          <a:noFill/>
        </p:spPr>
        <p:txBody>
          <a:bodyPr wrap="square" lIns="254" tIns="254" rIns="254" bIns="254" rtlCol="0" anchor="ctr">
            <a:normAutofit/>
          </a:bodyPr>
          <a:lstStyle/>
          <a:p>
            <a:pPr marL="0" indent="0">
              <a:buNone/>
            </a:pPr>
            <a:r>
              <a:rPr lang="en-US" sz="1600" dirty="0">
                <a:solidFill>
                  <a:srgbClr val="1D2A36"/>
                </a:solidFill>
              </a:rPr>
              <a:t>What must I do?</a:t>
            </a:r>
            <a:endParaRPr lang="en-US" sz="1600" dirty="0"/>
          </a:p>
        </p:txBody>
      </p:sp>
      <p:sp>
        <p:nvSpPr>
          <p:cNvPr id="13" name="Shape 11"/>
          <p:cNvSpPr/>
          <p:nvPr/>
        </p:nvSpPr>
        <p:spPr>
          <a:xfrm>
            <a:off x="4297680" y="3703320"/>
            <a:ext cx="6583680" cy="658368"/>
          </a:xfrm>
          <a:prstGeom prst="roundRect">
            <a:avLst/>
          </a:prstGeom>
          <a:solidFill>
            <a:srgbClr val="EAF3F0"/>
          </a:solidFill>
          <a:ln w="15240">
            <a:solidFill>
              <a:srgbClr val="3A7D77"/>
            </a:solidFill>
            <a:prstDash val="solid"/>
          </a:ln>
        </p:spPr>
      </p:sp>
      <p:sp>
        <p:nvSpPr>
          <p:cNvPr id="14" name="Text 12"/>
          <p:cNvSpPr/>
          <p:nvPr/>
        </p:nvSpPr>
        <p:spPr>
          <a:xfrm>
            <a:off x="4462272" y="3849624"/>
            <a:ext cx="6254496" cy="310896"/>
          </a:xfrm>
          <a:prstGeom prst="rect">
            <a:avLst/>
          </a:prstGeom>
          <a:noFill/>
        </p:spPr>
        <p:txBody>
          <a:bodyPr wrap="square" lIns="0" tIns="0" rIns="0" bIns="0" rtlCol="0" anchor="ctr"/>
          <a:lstStyle/>
          <a:p>
            <a:pPr marL="0" indent="0">
              <a:buNone/>
            </a:pPr>
            <a:r>
              <a:rPr lang="en-US" sz="1500" b="1" dirty="0">
                <a:solidFill>
                  <a:srgbClr val="3A7D77"/>
                </a:solidFill>
              </a:rPr>
              <a:t>Virtue Ethics</a:t>
            </a:r>
            <a:endParaRPr lang="en-US" sz="1500" dirty="0"/>
          </a:p>
        </p:txBody>
      </p:sp>
      <p:sp>
        <p:nvSpPr>
          <p:cNvPr id="15" name="Text 13"/>
          <p:cNvSpPr/>
          <p:nvPr/>
        </p:nvSpPr>
        <p:spPr>
          <a:xfrm>
            <a:off x="4462272" y="4233672"/>
            <a:ext cx="6254496" cy="0"/>
          </a:xfrm>
          <a:prstGeom prst="rect">
            <a:avLst/>
          </a:prstGeom>
          <a:noFill/>
        </p:spPr>
        <p:txBody>
          <a:bodyPr wrap="square" lIns="254" tIns="254" rIns="254" bIns="254" rtlCol="0" anchor="ctr">
            <a:normAutofit/>
          </a:bodyPr>
          <a:lstStyle/>
          <a:p>
            <a:pPr marL="0" indent="0">
              <a:buNone/>
            </a:pPr>
            <a:r>
              <a:rPr lang="en-US" sz="1600" dirty="0">
                <a:solidFill>
                  <a:srgbClr val="1D2A36"/>
                </a:solidFill>
              </a:rPr>
              <a:t>What kind of person should I be?</a:t>
            </a:r>
            <a:endParaRPr lang="en-US" sz="1600" dirty="0"/>
          </a:p>
        </p:txBody>
      </p:sp>
      <p:sp>
        <p:nvSpPr>
          <p:cNvPr id="16" name="Text 14"/>
          <p:cNvSpPr/>
          <p:nvPr/>
        </p:nvSpPr>
        <p:spPr>
          <a:xfrm>
            <a:off x="4297680" y="4892040"/>
            <a:ext cx="1828800" cy="274320"/>
          </a:xfrm>
          <a:prstGeom prst="rect">
            <a:avLst/>
          </a:prstGeom>
          <a:noFill/>
        </p:spPr>
        <p:txBody>
          <a:bodyPr wrap="square" lIns="0" tIns="0" rIns="0" bIns="0" rtlCol="0" anchor="ctr"/>
          <a:lstStyle/>
          <a:p>
            <a:pPr marL="0" indent="0">
              <a:buNone/>
            </a:pPr>
            <a:r>
              <a:rPr lang="en-US" sz="1600" b="1" dirty="0">
                <a:solidFill>
                  <a:srgbClr val="546473"/>
                </a:solidFill>
              </a:rPr>
              <a:t>For business:</a:t>
            </a:r>
            <a:endParaRPr lang="en-US" sz="1600" dirty="0"/>
          </a:p>
        </p:txBody>
      </p:sp>
      <p:sp>
        <p:nvSpPr>
          <p:cNvPr id="17" name="Text 15"/>
          <p:cNvSpPr/>
          <p:nvPr/>
        </p:nvSpPr>
        <p:spPr>
          <a:xfrm>
            <a:off x="4297680" y="5212080"/>
            <a:ext cx="6400800" cy="475488"/>
          </a:xfrm>
          <a:prstGeom prst="rect">
            <a:avLst/>
          </a:prstGeom>
          <a:noFill/>
        </p:spPr>
        <p:txBody>
          <a:bodyPr wrap="square" lIns="0" tIns="0" rIns="0" bIns="0" rtlCol="0" anchor="ctr"/>
          <a:lstStyle/>
          <a:p>
            <a:pPr marL="0" indent="0">
              <a:buNone/>
            </a:pPr>
            <a:r>
              <a:rPr lang="en-US" sz="2400" b="1" dirty="0">
                <a:solidFill>
                  <a:srgbClr val="3A7D77"/>
                </a:solidFill>
              </a:rPr>
              <a:t>“What kind of organisation should we be?”</a:t>
            </a:r>
            <a:endParaRPr lang="en-US" sz="2400" dirty="0"/>
          </a:p>
        </p:txBody>
      </p:sp>
      <p:sp>
        <p:nvSpPr>
          <p:cNvPr id="18" name="Text 16">
            <a:hlinkClick r:id="rId1"/>
          </p:cNvPr>
          <p:cNvSpPr/>
          <p:nvPr/>
        </p:nvSpPr>
        <p:spPr>
          <a:xfrm>
            <a:off x="4297680" y="5897880"/>
            <a:ext cx="5303520" cy="274320"/>
          </a:xfrm>
          <a:prstGeom prst="rect">
            <a:avLst/>
          </a:prstGeom>
          <a:noFill/>
        </p:spPr>
        <p:txBody>
          <a:bodyPr wrap="square" lIns="0" tIns="0" rIns="0" bIns="0" rtlCol="0" anchor="ctr"/>
          <a:lstStyle/>
          <a:p>
            <a:pPr marL="0" indent="0">
              <a:buNone/>
            </a:pPr>
            <a:r>
              <a:rPr lang="en-US" sz="1300" u="sng" dirty="0">
                <a:solidFill>
                  <a:srgbClr val="2F6690"/>
                </a:solidFill>
                <a:uFill>
                  <a:solidFill>
                    <a:srgbClr val="2F6690"/>
                  </a:solidFill>
                </a:uFill>
              </a:rPr>
              <a:t>Open Aristotle: Nicomachean Ethics, Book II</a:t>
            </a:r>
            <a:endParaRPr lang="en-US" sz="1300" dirty="0"/>
          </a:p>
        </p:txBody>
      </p:sp>
      <p:sp>
        <p:nvSpPr>
          <p:cNvPr id="25" name="Slide Number Placeholder 0"/>
          <p:cNvSpPr>
            <a:spLocks noGrp="1"/>
          </p:cNvSpPr>
          <p:nvPr>
            <p:ph type="sldNum" sz="quarter" idx="4294967295"/>
          </p:nvPr>
        </p:nvSpPr>
        <p:spPr>
          <a:xfrm>
            <a:off x="11631168" y="6510528"/>
            <a:ext cx="274320" cy="164592"/>
          </a:xfrm>
          <a:prstGeom prst="rect">
            <a:avLst/>
          </a:prstGeom>
        </p:spPr>
        <p:txBody>
          <a:bodyPr/>
          <a:lstStyle>
            <a:lvl1pPr>
              <a:defRPr sz="800">
                <a:solidFill>
                  <a:srgbClr val="8A98A6"/>
                </a:solidFill>
              </a:defRPr>
            </a:lvl1pPr>
          </a:lstStyle>
          <a:p>
            <a:pPr algn="r"/>
            <a:fld id="{F7021451-1387-4CA6-816F-3879F97B5CBC}" type="slidenum">
              <a:rPr lang="en-US" b="0"/>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530352"/>
            <a:ext cx="10972800" cy="457200"/>
          </a:xfrm>
          <a:prstGeom prst="rect">
            <a:avLst/>
          </a:prstGeom>
          <a:noFill/>
        </p:spPr>
        <p:txBody>
          <a:bodyPr wrap="square" lIns="0" tIns="0" rIns="0" bIns="0" rtlCol="0" anchor="ctr"/>
          <a:lstStyle/>
          <a:p>
            <a:pPr marL="0" indent="0">
              <a:buNone/>
            </a:pPr>
            <a:r>
              <a:rPr lang="en-US" sz="2700" b="1" dirty="0">
                <a:solidFill>
                  <a:srgbClr val="1D2A36"/>
                </a:solidFill>
              </a:rPr>
              <a:t>Virtue Ethics: The Core Idea</a:t>
            </a:r>
            <a:endParaRPr lang="en-US" sz="2700" dirty="0"/>
          </a:p>
        </p:txBody>
      </p:sp>
      <p:sp>
        <p:nvSpPr>
          <p:cNvPr id="3" name="Shape 1"/>
          <p:cNvSpPr/>
          <p:nvPr/>
        </p:nvSpPr>
        <p:spPr>
          <a:xfrm>
            <a:off x="777240" y="1417320"/>
            <a:ext cx="5166360" cy="1417320"/>
          </a:xfrm>
          <a:prstGeom prst="roundRect">
            <a:avLst/>
          </a:prstGeom>
          <a:solidFill>
            <a:srgbClr val="EEF5F3"/>
          </a:solidFill>
          <a:ln w="15240">
            <a:solidFill>
              <a:srgbClr val="3A7D77"/>
            </a:solidFill>
            <a:prstDash val="solid"/>
          </a:ln>
        </p:spPr>
      </p:sp>
      <p:sp>
        <p:nvSpPr>
          <p:cNvPr id="4" name="Text 2"/>
          <p:cNvSpPr/>
          <p:nvPr/>
        </p:nvSpPr>
        <p:spPr>
          <a:xfrm>
            <a:off x="941832" y="1563624"/>
            <a:ext cx="4837176" cy="310896"/>
          </a:xfrm>
          <a:prstGeom prst="rect">
            <a:avLst/>
          </a:prstGeom>
          <a:noFill/>
        </p:spPr>
        <p:txBody>
          <a:bodyPr wrap="square" lIns="0" tIns="0" rIns="0" bIns="0" rtlCol="0" anchor="ctr"/>
          <a:lstStyle/>
          <a:p>
            <a:pPr marL="0" indent="0">
              <a:buNone/>
            </a:pPr>
            <a:r>
              <a:rPr lang="en-US" sz="1900" b="1" dirty="0">
                <a:solidFill>
                  <a:srgbClr val="3A7D77"/>
                </a:solidFill>
              </a:rPr>
              <a:t>CHARACTER</a:t>
            </a:r>
            <a:endParaRPr lang="en-US" sz="1900" dirty="0"/>
          </a:p>
        </p:txBody>
      </p:sp>
      <p:sp>
        <p:nvSpPr>
          <p:cNvPr id="5" name="Text 3"/>
          <p:cNvSpPr/>
          <p:nvPr/>
        </p:nvSpPr>
        <p:spPr>
          <a:xfrm>
            <a:off x="941832" y="1947672"/>
            <a:ext cx="4837176" cy="758952"/>
          </a:xfrm>
          <a:prstGeom prst="rect">
            <a:avLst/>
          </a:prstGeom>
          <a:noFill/>
        </p:spPr>
        <p:txBody>
          <a:bodyPr wrap="square" lIns="254" tIns="254" rIns="254" bIns="254" rtlCol="0" anchor="ctr">
            <a:normAutofit/>
          </a:bodyPr>
          <a:lstStyle/>
          <a:p>
            <a:pPr marL="0" indent="0">
              <a:buNone/>
            </a:pPr>
            <a:r>
              <a:rPr lang="en-US" sz="1700" dirty="0">
                <a:solidFill>
                  <a:srgbClr val="1D2A36"/>
                </a:solidFill>
              </a:rPr>
              <a:t>What kind of person or organisation are we becoming?</a:t>
            </a:r>
            <a:endParaRPr lang="en-US" sz="1700" dirty="0"/>
          </a:p>
        </p:txBody>
      </p:sp>
      <p:sp>
        <p:nvSpPr>
          <p:cNvPr id="6" name="Shape 4"/>
          <p:cNvSpPr/>
          <p:nvPr/>
        </p:nvSpPr>
        <p:spPr>
          <a:xfrm>
            <a:off x="6400800" y="1417320"/>
            <a:ext cx="5166360" cy="1417320"/>
          </a:xfrm>
          <a:prstGeom prst="roundRect">
            <a:avLst/>
          </a:prstGeom>
          <a:solidFill>
            <a:srgbClr val="F3F6F9"/>
          </a:solidFill>
          <a:ln w="15240">
            <a:solidFill>
              <a:srgbClr val="2F6690"/>
            </a:solidFill>
            <a:prstDash val="solid"/>
          </a:ln>
        </p:spPr>
      </p:sp>
      <p:sp>
        <p:nvSpPr>
          <p:cNvPr id="7" name="Text 5"/>
          <p:cNvSpPr/>
          <p:nvPr/>
        </p:nvSpPr>
        <p:spPr>
          <a:xfrm>
            <a:off x="6565392" y="1563624"/>
            <a:ext cx="4837176" cy="310896"/>
          </a:xfrm>
          <a:prstGeom prst="rect">
            <a:avLst/>
          </a:prstGeom>
          <a:noFill/>
        </p:spPr>
        <p:txBody>
          <a:bodyPr wrap="square" lIns="0" tIns="0" rIns="0" bIns="0" rtlCol="0" anchor="ctr"/>
          <a:lstStyle/>
          <a:p>
            <a:pPr marL="0" indent="0">
              <a:buNone/>
            </a:pPr>
            <a:r>
              <a:rPr lang="en-US" sz="1900" b="1" dirty="0">
                <a:solidFill>
                  <a:srgbClr val="2F6690"/>
                </a:solidFill>
              </a:rPr>
              <a:t>VIRTUES</a:t>
            </a:r>
            <a:endParaRPr lang="en-US" sz="1900" dirty="0"/>
          </a:p>
        </p:txBody>
      </p:sp>
      <p:sp>
        <p:nvSpPr>
          <p:cNvPr id="8" name="Text 6"/>
          <p:cNvSpPr/>
          <p:nvPr/>
        </p:nvSpPr>
        <p:spPr>
          <a:xfrm>
            <a:off x="6565392" y="1947672"/>
            <a:ext cx="4837176" cy="758952"/>
          </a:xfrm>
          <a:prstGeom prst="rect">
            <a:avLst/>
          </a:prstGeom>
          <a:noFill/>
        </p:spPr>
        <p:txBody>
          <a:bodyPr wrap="square" lIns="254" tIns="254" rIns="254" bIns="254" rtlCol="0" anchor="ctr">
            <a:normAutofit/>
          </a:bodyPr>
          <a:lstStyle/>
          <a:p>
            <a:pPr marL="0" indent="0">
              <a:buNone/>
            </a:pPr>
            <a:r>
              <a:rPr lang="en-US" sz="1700" dirty="0">
                <a:solidFill>
                  <a:srgbClr val="1D2A36"/>
                </a:solidFill>
              </a:rPr>
              <a:t>Honesty • integrity • courage • fairness • responsibility • compassion</a:t>
            </a:r>
            <a:endParaRPr lang="en-US" sz="1700" dirty="0"/>
          </a:p>
        </p:txBody>
      </p:sp>
      <p:sp>
        <p:nvSpPr>
          <p:cNvPr id="9" name="Shape 7"/>
          <p:cNvSpPr/>
          <p:nvPr/>
        </p:nvSpPr>
        <p:spPr>
          <a:xfrm>
            <a:off x="777240" y="3246120"/>
            <a:ext cx="5166360" cy="1417320"/>
          </a:xfrm>
          <a:prstGeom prst="roundRect">
            <a:avLst/>
          </a:prstGeom>
          <a:solidFill>
            <a:srgbClr val="EEF5F3"/>
          </a:solidFill>
          <a:ln w="15240">
            <a:solidFill>
              <a:srgbClr val="3A7D77"/>
            </a:solidFill>
            <a:prstDash val="solid"/>
          </a:ln>
        </p:spPr>
      </p:sp>
      <p:sp>
        <p:nvSpPr>
          <p:cNvPr id="10" name="Text 8"/>
          <p:cNvSpPr/>
          <p:nvPr/>
        </p:nvSpPr>
        <p:spPr>
          <a:xfrm>
            <a:off x="941832" y="3392424"/>
            <a:ext cx="4837176" cy="310896"/>
          </a:xfrm>
          <a:prstGeom prst="rect">
            <a:avLst/>
          </a:prstGeom>
          <a:noFill/>
        </p:spPr>
        <p:txBody>
          <a:bodyPr wrap="square" lIns="0" tIns="0" rIns="0" bIns="0" rtlCol="0" anchor="ctr"/>
          <a:lstStyle/>
          <a:p>
            <a:pPr marL="0" indent="0">
              <a:buNone/>
            </a:pPr>
            <a:r>
              <a:rPr lang="en-US" sz="1900" b="1" dirty="0">
                <a:solidFill>
                  <a:srgbClr val="3A7D77"/>
                </a:solidFill>
              </a:rPr>
              <a:t>HABIT</a:t>
            </a:r>
            <a:endParaRPr lang="en-US" sz="1900" dirty="0"/>
          </a:p>
        </p:txBody>
      </p:sp>
      <p:sp>
        <p:nvSpPr>
          <p:cNvPr id="11" name="Text 9"/>
          <p:cNvSpPr/>
          <p:nvPr/>
        </p:nvSpPr>
        <p:spPr>
          <a:xfrm>
            <a:off x="941832" y="3776472"/>
            <a:ext cx="4837176" cy="758952"/>
          </a:xfrm>
          <a:prstGeom prst="rect">
            <a:avLst/>
          </a:prstGeom>
          <a:noFill/>
        </p:spPr>
        <p:txBody>
          <a:bodyPr wrap="square" lIns="254" tIns="254" rIns="254" bIns="254" rtlCol="0" anchor="ctr">
            <a:normAutofit/>
          </a:bodyPr>
          <a:lstStyle/>
          <a:p>
            <a:pPr marL="0" indent="0">
              <a:buNone/>
            </a:pPr>
            <a:r>
              <a:rPr lang="en-US" sz="1700" dirty="0">
                <a:solidFill>
                  <a:srgbClr val="1D2A36"/>
                </a:solidFill>
              </a:rPr>
              <a:t>Good character develops through repeated good actions.</a:t>
            </a:r>
            <a:endParaRPr lang="en-US" sz="1700" dirty="0"/>
          </a:p>
        </p:txBody>
      </p:sp>
      <p:sp>
        <p:nvSpPr>
          <p:cNvPr id="12" name="Shape 10"/>
          <p:cNvSpPr/>
          <p:nvPr/>
        </p:nvSpPr>
        <p:spPr>
          <a:xfrm>
            <a:off x="6400800" y="3246120"/>
            <a:ext cx="5166360" cy="1417320"/>
          </a:xfrm>
          <a:prstGeom prst="roundRect">
            <a:avLst/>
          </a:prstGeom>
          <a:solidFill>
            <a:srgbClr val="F3F6F9"/>
          </a:solidFill>
          <a:ln w="15240">
            <a:solidFill>
              <a:srgbClr val="2F6690"/>
            </a:solidFill>
            <a:prstDash val="solid"/>
          </a:ln>
        </p:spPr>
      </p:sp>
      <p:sp>
        <p:nvSpPr>
          <p:cNvPr id="13" name="Text 11"/>
          <p:cNvSpPr/>
          <p:nvPr/>
        </p:nvSpPr>
        <p:spPr>
          <a:xfrm>
            <a:off x="6565392" y="3392424"/>
            <a:ext cx="4837176" cy="310896"/>
          </a:xfrm>
          <a:prstGeom prst="rect">
            <a:avLst/>
          </a:prstGeom>
          <a:noFill/>
        </p:spPr>
        <p:txBody>
          <a:bodyPr wrap="square" lIns="0" tIns="0" rIns="0" bIns="0" rtlCol="0" anchor="ctr"/>
          <a:lstStyle/>
          <a:p>
            <a:pPr marL="0" indent="0">
              <a:buNone/>
            </a:pPr>
            <a:r>
              <a:rPr lang="en-US" sz="1900" b="1" dirty="0">
                <a:solidFill>
                  <a:srgbClr val="2F6690"/>
                </a:solidFill>
              </a:rPr>
              <a:t>PRACTICAL WISDOM</a:t>
            </a:r>
            <a:endParaRPr lang="en-US" sz="1900" dirty="0"/>
          </a:p>
        </p:txBody>
      </p:sp>
      <p:sp>
        <p:nvSpPr>
          <p:cNvPr id="14" name="Text 12"/>
          <p:cNvSpPr/>
          <p:nvPr/>
        </p:nvSpPr>
        <p:spPr>
          <a:xfrm>
            <a:off x="6565392" y="3776472"/>
            <a:ext cx="4837176" cy="758952"/>
          </a:xfrm>
          <a:prstGeom prst="rect">
            <a:avLst/>
          </a:prstGeom>
          <a:noFill/>
        </p:spPr>
        <p:txBody>
          <a:bodyPr wrap="square" lIns="254" tIns="254" rIns="254" bIns="254" rtlCol="0" anchor="ctr">
            <a:normAutofit/>
          </a:bodyPr>
          <a:lstStyle/>
          <a:p>
            <a:pPr marL="0" indent="0">
              <a:buNone/>
            </a:pPr>
            <a:r>
              <a:rPr lang="en-US" sz="1700" dirty="0">
                <a:solidFill>
                  <a:srgbClr val="1D2A36"/>
                </a:solidFill>
              </a:rPr>
              <a:t>Knowing how to act well in a real situation.</a:t>
            </a:r>
            <a:endParaRPr lang="en-US" sz="1700" dirty="0"/>
          </a:p>
        </p:txBody>
      </p:sp>
      <p:sp>
        <p:nvSpPr>
          <p:cNvPr id="15" name="Shape 13"/>
          <p:cNvSpPr/>
          <p:nvPr/>
        </p:nvSpPr>
        <p:spPr>
          <a:xfrm>
            <a:off x="1234440" y="5257800"/>
            <a:ext cx="9692640" cy="621792"/>
          </a:xfrm>
          <a:prstGeom prst="roundRect">
            <a:avLst/>
          </a:prstGeom>
          <a:solidFill>
            <a:srgbClr val="FFF5DF"/>
          </a:solidFill>
          <a:ln w="15240">
            <a:solidFill>
              <a:srgbClr val="F3C969"/>
            </a:solidFill>
            <a:prstDash val="solid"/>
          </a:ln>
        </p:spPr>
      </p:sp>
      <p:sp>
        <p:nvSpPr>
          <p:cNvPr id="16" name="Text 14"/>
          <p:cNvSpPr/>
          <p:nvPr/>
        </p:nvSpPr>
        <p:spPr>
          <a:xfrm>
            <a:off x="1399032" y="5440680"/>
            <a:ext cx="9363456" cy="274320"/>
          </a:xfrm>
          <a:prstGeom prst="rect">
            <a:avLst/>
          </a:prstGeom>
          <a:noFill/>
        </p:spPr>
        <p:txBody>
          <a:bodyPr wrap="square" lIns="254" tIns="254" rIns="254" bIns="254" rtlCol="0" anchor="ctr">
            <a:normAutofit/>
          </a:bodyPr>
          <a:lstStyle/>
          <a:p>
            <a:pPr marL="0" indent="0">
              <a:buNone/>
            </a:pPr>
            <a:r>
              <a:rPr lang="en-US" sz="1900" dirty="0">
                <a:solidFill>
                  <a:srgbClr val="1D2A36"/>
                </a:solidFill>
              </a:rPr>
              <a:t>Ethics is not only about what we do. It is also about who we become.</a:t>
            </a:r>
            <a:endParaRPr lang="en-US" sz="1900" dirty="0"/>
          </a:p>
        </p:txBody>
      </p:sp>
      <p:sp>
        <p:nvSpPr>
          <p:cNvPr id="25" name="Slide Number Placeholder 0"/>
          <p:cNvSpPr>
            <a:spLocks noGrp="1"/>
          </p:cNvSpPr>
          <p:nvPr>
            <p:ph type="sldNum" sz="quarter" idx="4294967295"/>
          </p:nvPr>
        </p:nvSpPr>
        <p:spPr>
          <a:xfrm>
            <a:off x="11631168" y="6510528"/>
            <a:ext cx="274320" cy="164592"/>
          </a:xfrm>
          <a:prstGeom prst="rect">
            <a:avLst/>
          </a:prstGeom>
        </p:spPr>
        <p:txBody>
          <a:bodyPr/>
          <a:lstStyle>
            <a:lvl1pPr>
              <a:defRPr sz="800">
                <a:solidFill>
                  <a:srgbClr val="8A98A6"/>
                </a:solidFill>
              </a:defRPr>
            </a:lvl1pPr>
          </a:lstStyle>
          <a:p>
            <a:pPr algn="r"/>
            <a:fld id="{F7021451-1387-4CA6-816F-3879F97B5CBC}" type="slidenum">
              <a:rPr lang="en-US" b="0"/>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530352"/>
            <a:ext cx="10972800" cy="457200"/>
          </a:xfrm>
          <a:prstGeom prst="rect">
            <a:avLst/>
          </a:prstGeom>
          <a:noFill/>
        </p:spPr>
        <p:txBody>
          <a:bodyPr wrap="square" lIns="0" tIns="0" rIns="0" bIns="0" rtlCol="0" anchor="ctr"/>
          <a:lstStyle/>
          <a:p>
            <a:pPr marL="0" indent="0">
              <a:buNone/>
            </a:pPr>
            <a:r>
              <a:rPr lang="en-US" sz="2700" b="1" dirty="0">
                <a:solidFill>
                  <a:srgbClr val="1D2A36"/>
                </a:solidFill>
              </a:rPr>
              <a:t>From a Good Person to a Good Organisation</a:t>
            </a:r>
            <a:endParaRPr lang="en-US" sz="2700" dirty="0"/>
          </a:p>
        </p:txBody>
      </p:sp>
      <p:sp>
        <p:nvSpPr>
          <p:cNvPr id="3" name="Text 1"/>
          <p:cNvSpPr/>
          <p:nvPr/>
        </p:nvSpPr>
        <p:spPr>
          <a:xfrm>
            <a:off x="621792" y="987552"/>
            <a:ext cx="10881360" cy="384048"/>
          </a:xfrm>
          <a:prstGeom prst="rect">
            <a:avLst/>
          </a:prstGeom>
          <a:noFill/>
        </p:spPr>
        <p:txBody>
          <a:bodyPr wrap="square" lIns="0" tIns="0" rIns="0" bIns="0" rtlCol="0" anchor="ctr"/>
          <a:lstStyle/>
          <a:p>
            <a:pPr marL="0" indent="0">
              <a:buNone/>
            </a:pPr>
            <a:r>
              <a:rPr lang="en-US" sz="1400" dirty="0">
                <a:solidFill>
                  <a:srgbClr val="546473"/>
                </a:solidFill>
              </a:rPr>
              <a:t>What would a virtuous organisation look like in practice?</a:t>
            </a:r>
            <a:endParaRPr lang="en-US" sz="1400" dirty="0"/>
          </a:p>
        </p:txBody>
      </p:sp>
      <p:graphicFrame>
        <p:nvGraphicFramePr>
          <p:cNvPr id="8" name="Table 0"/>
          <p:cNvGraphicFramePr>
            <a:graphicFrameLocks noGrp="1"/>
          </p:cNvGraphicFramePr>
          <p:nvPr/>
        </p:nvGraphicFramePr>
        <p:xfrm>
          <a:off x="1005840" y="1417320"/>
          <a:ext cx="10058400" cy="4160520"/>
        </p:xfrm>
        <a:graphic>
          <a:graphicData uri="http://schemas.openxmlformats.org/drawingml/2006/table">
            <a:tbl>
              <a:tblPr/>
              <a:tblGrid>
                <a:gridCol w="2377440"/>
                <a:gridCol w="7680960"/>
              </a:tblGrid>
              <a:tr h="502920">
                <a:tc>
                  <a:txBody>
                    <a:bodyPr/>
                    <a:lstStyle/>
                    <a:p>
                      <a:pPr marL="0" indent="0" algn="ctr">
                        <a:buNone/>
                      </a:pPr>
                      <a:r>
                        <a:rPr lang="en-US" sz="1500" b="1" dirty="0">
                          <a:solidFill>
                            <a:srgbClr val="FFFFFF"/>
                          </a:solidFill>
                        </a:rPr>
                        <a:t>Virtue</a:t>
                      </a:r>
                      <a:endParaRPr lang="en-US" sz="15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3A7D77"/>
                    </a:solidFill>
                  </a:tcPr>
                </a:tc>
                <a:tc>
                  <a:txBody>
                    <a:bodyPr/>
                    <a:lstStyle/>
                    <a:p>
                      <a:pPr marL="0" indent="0" algn="ctr">
                        <a:buNone/>
                      </a:pPr>
                      <a:r>
                        <a:rPr lang="en-US" sz="1500" b="1" dirty="0">
                          <a:solidFill>
                            <a:srgbClr val="FFFFFF"/>
                          </a:solidFill>
                        </a:rPr>
                        <a:t>In business</a:t>
                      </a:r>
                      <a:endParaRPr lang="en-US" sz="15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3A7D77"/>
                    </a:solidFill>
                  </a:tcPr>
                </a:tc>
              </a:tr>
              <a:tr h="502920">
                <a:tc>
                  <a:txBody>
                    <a:bodyPr/>
                    <a:lstStyle/>
                    <a:p>
                      <a:pPr marL="0" indent="0">
                        <a:buNone/>
                      </a:pPr>
                      <a:r>
                        <a:rPr lang="en-US" sz="1500" b="1" dirty="0">
                          <a:solidFill>
                            <a:srgbClr val="1D2A36"/>
                          </a:solidFill>
                        </a:rPr>
                        <a:t>Honesty</a:t>
                      </a:r>
                      <a:endParaRPr lang="en-US" sz="15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500" dirty="0">
                          <a:solidFill>
                            <a:srgbClr val="1D2A36"/>
                          </a:solidFill>
                        </a:rPr>
                        <a:t>Tell customers the truth</a:t>
                      </a:r>
                      <a:endParaRPr lang="en-US" sz="15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r h="502920">
                <a:tc>
                  <a:txBody>
                    <a:bodyPr/>
                    <a:lstStyle/>
                    <a:p>
                      <a:pPr marL="0" indent="0">
                        <a:buNone/>
                      </a:pPr>
                      <a:r>
                        <a:rPr lang="en-US" sz="1500" b="1" dirty="0">
                          <a:solidFill>
                            <a:srgbClr val="1D2A36"/>
                          </a:solidFill>
                        </a:rPr>
                        <a:t>Integrity</a:t>
                      </a:r>
                      <a:endParaRPr lang="en-US" sz="15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500" dirty="0">
                          <a:solidFill>
                            <a:srgbClr val="1D2A36"/>
                          </a:solidFill>
                        </a:rPr>
                        <a:t>Keep ethical standards under pressure</a:t>
                      </a:r>
                      <a:endParaRPr lang="en-US" sz="15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r h="502920">
                <a:tc>
                  <a:txBody>
                    <a:bodyPr/>
                    <a:lstStyle/>
                    <a:p>
                      <a:pPr marL="0" indent="0">
                        <a:buNone/>
                      </a:pPr>
                      <a:r>
                        <a:rPr lang="en-US" sz="1500" b="1" dirty="0">
                          <a:solidFill>
                            <a:srgbClr val="1D2A36"/>
                          </a:solidFill>
                        </a:rPr>
                        <a:t>Courage</a:t>
                      </a:r>
                      <a:endParaRPr lang="en-US" sz="15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500" dirty="0">
                          <a:solidFill>
                            <a:srgbClr val="1D2A36"/>
                          </a:solidFill>
                        </a:rPr>
                        <a:t>Speak up when something is wrong</a:t>
                      </a:r>
                      <a:endParaRPr lang="en-US" sz="15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r h="502920">
                <a:tc>
                  <a:txBody>
                    <a:bodyPr/>
                    <a:lstStyle/>
                    <a:p>
                      <a:pPr marL="0" indent="0">
                        <a:buNone/>
                      </a:pPr>
                      <a:r>
                        <a:rPr lang="en-US" sz="1500" b="1" dirty="0">
                          <a:solidFill>
                            <a:srgbClr val="1D2A36"/>
                          </a:solidFill>
                        </a:rPr>
                        <a:t>Fairness</a:t>
                      </a:r>
                      <a:endParaRPr lang="en-US" sz="15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500" dirty="0">
                          <a:solidFill>
                            <a:srgbClr val="1D2A36"/>
                          </a:solidFill>
                        </a:rPr>
                        <a:t>Treat stakeholders fairly</a:t>
                      </a:r>
                      <a:endParaRPr lang="en-US" sz="15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r h="502920">
                <a:tc>
                  <a:txBody>
                    <a:bodyPr/>
                    <a:lstStyle/>
                    <a:p>
                      <a:pPr marL="0" indent="0">
                        <a:buNone/>
                      </a:pPr>
                      <a:r>
                        <a:rPr lang="en-US" sz="1500" b="1" dirty="0">
                          <a:solidFill>
                            <a:srgbClr val="1D2A36"/>
                          </a:solidFill>
                        </a:rPr>
                        <a:t>Responsibility</a:t>
                      </a:r>
                      <a:endParaRPr lang="en-US" sz="15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500" dirty="0">
                          <a:solidFill>
                            <a:srgbClr val="1D2A36"/>
                          </a:solidFill>
                        </a:rPr>
                        <a:t>Accept responsibility for harm</a:t>
                      </a:r>
                      <a:endParaRPr lang="en-US" sz="15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r h="502920">
                <a:tc>
                  <a:txBody>
                    <a:bodyPr/>
                    <a:lstStyle/>
                    <a:p>
                      <a:pPr marL="0" indent="0">
                        <a:buNone/>
                      </a:pPr>
                      <a:r>
                        <a:rPr lang="en-US" sz="1500" b="1" dirty="0">
                          <a:solidFill>
                            <a:srgbClr val="1D2A36"/>
                          </a:solidFill>
                        </a:rPr>
                        <a:t>Compassion</a:t>
                      </a:r>
                      <a:endParaRPr lang="en-US" sz="15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500" dirty="0">
                          <a:solidFill>
                            <a:srgbClr val="1D2A36"/>
                          </a:solidFill>
                        </a:rPr>
                        <a:t>Consider effects on vulnerable people</a:t>
                      </a:r>
                      <a:endParaRPr lang="en-US" sz="15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bl>
          </a:graphicData>
        </a:graphic>
      </p:graphicFrame>
      <p:sp>
        <p:nvSpPr>
          <p:cNvPr id="5" name="Text 2">
            <a:hlinkClick r:id="rId1"/>
          </p:cNvPr>
          <p:cNvSpPr/>
          <p:nvPr/>
        </p:nvSpPr>
        <p:spPr>
          <a:xfrm>
            <a:off x="434975" y="5490210"/>
            <a:ext cx="9601200" cy="590550"/>
          </a:xfrm>
          <a:prstGeom prst="rect">
            <a:avLst/>
          </a:prstGeom>
          <a:noFill/>
        </p:spPr>
        <p:txBody>
          <a:bodyPr wrap="square" lIns="0" tIns="0" rIns="0" bIns="0" rtlCol="0" anchor="ctr"/>
          <a:lstStyle/>
          <a:p>
            <a:pPr marL="0" indent="0">
              <a:buNone/>
            </a:pPr>
            <a:r>
              <a:rPr lang="en-US" sz="1300" u="sng" dirty="0">
                <a:solidFill>
                  <a:srgbClr val="2F6690"/>
                </a:solidFill>
                <a:uFill>
                  <a:solidFill>
                    <a:srgbClr val="2F6690"/>
                  </a:solidFill>
                </a:uFill>
              </a:rPr>
              <a:t>Reading link: Moore (2005), Corporate character and the virtuous corporation</a:t>
            </a:r>
            <a:endParaRPr lang="en-US" sz="1300" dirty="0"/>
          </a:p>
        </p:txBody>
      </p:sp>
      <p:sp>
        <p:nvSpPr>
          <p:cNvPr id="25" name="Slide Number Placeholder 0"/>
          <p:cNvSpPr>
            <a:spLocks noGrp="1"/>
          </p:cNvSpPr>
          <p:nvPr>
            <p:ph type="sldNum" sz="quarter" idx="4294967295"/>
          </p:nvPr>
        </p:nvSpPr>
        <p:spPr>
          <a:xfrm>
            <a:off x="11631168" y="6510528"/>
            <a:ext cx="274320" cy="164592"/>
          </a:xfrm>
          <a:prstGeom prst="rect">
            <a:avLst/>
          </a:prstGeom>
        </p:spPr>
        <p:txBody>
          <a:bodyPr/>
          <a:lstStyle>
            <a:lvl1pPr>
              <a:defRPr sz="800">
                <a:solidFill>
                  <a:srgbClr val="8A98A6"/>
                </a:solidFill>
              </a:defRPr>
            </a:lvl1pPr>
          </a:lstStyle>
          <a:p>
            <a:pPr algn="r"/>
            <a:fld id="{F7021451-1387-4CA6-816F-3879F97B5CBC}" type="slidenum">
              <a:rPr lang="en-US" b="0"/>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530352"/>
            <a:ext cx="10972800" cy="457200"/>
          </a:xfrm>
          <a:prstGeom prst="rect">
            <a:avLst/>
          </a:prstGeom>
          <a:noFill/>
        </p:spPr>
        <p:txBody>
          <a:bodyPr wrap="square" lIns="0" tIns="0" rIns="0" bIns="0" rtlCol="0" anchor="ctr"/>
          <a:lstStyle/>
          <a:p>
            <a:pPr marL="0" indent="0">
              <a:buNone/>
            </a:pPr>
            <a:r>
              <a:rPr lang="en-US" sz="2700" b="1" dirty="0">
                <a:solidFill>
                  <a:srgbClr val="1D2A36"/>
                </a:solidFill>
              </a:rPr>
              <a:t>Reading 1 — Aristotle: Virtue and Habit</a:t>
            </a:r>
            <a:endParaRPr lang="en-US" sz="2700" dirty="0"/>
          </a:p>
        </p:txBody>
      </p:sp>
      <p:sp>
        <p:nvSpPr>
          <p:cNvPr id="3" name="Text 1"/>
          <p:cNvSpPr/>
          <p:nvPr/>
        </p:nvSpPr>
        <p:spPr>
          <a:xfrm>
            <a:off x="621792" y="987552"/>
            <a:ext cx="10881360" cy="384048"/>
          </a:xfrm>
          <a:prstGeom prst="rect">
            <a:avLst/>
          </a:prstGeom>
          <a:noFill/>
        </p:spPr>
        <p:txBody>
          <a:bodyPr wrap="square" lIns="0" tIns="0" rIns="0" bIns="0" rtlCol="0" anchor="ctr"/>
          <a:lstStyle/>
          <a:p>
            <a:pPr marL="0" indent="0">
              <a:buNone/>
            </a:pPr>
            <a:r>
              <a:rPr lang="en-US" sz="1400" dirty="0">
                <a:solidFill>
                  <a:srgbClr val="546473"/>
                </a:solidFill>
              </a:rPr>
              <a:t>Read with a purpose. Do not try to understand every sentence.</a:t>
            </a:r>
            <a:endParaRPr lang="en-US" sz="1400" dirty="0"/>
          </a:p>
        </p:txBody>
      </p:sp>
      <p:sp>
        <p:nvSpPr>
          <p:cNvPr id="4" name="Shape 2"/>
          <p:cNvSpPr/>
          <p:nvPr/>
        </p:nvSpPr>
        <p:spPr>
          <a:xfrm>
            <a:off x="822960" y="1417320"/>
            <a:ext cx="3749040" cy="3611880"/>
          </a:xfrm>
          <a:prstGeom prst="roundRect">
            <a:avLst/>
          </a:prstGeom>
          <a:solidFill>
            <a:srgbClr val="EEF4F6"/>
          </a:solidFill>
          <a:ln w="15240">
            <a:solidFill>
              <a:srgbClr val="3A7D77"/>
            </a:solidFill>
            <a:prstDash val="solid"/>
          </a:ln>
        </p:spPr>
      </p:sp>
      <p:sp>
        <p:nvSpPr>
          <p:cNvPr id="5" name="Text 3"/>
          <p:cNvSpPr/>
          <p:nvPr/>
        </p:nvSpPr>
        <p:spPr>
          <a:xfrm>
            <a:off x="987552" y="1563624"/>
            <a:ext cx="3419856" cy="310896"/>
          </a:xfrm>
          <a:prstGeom prst="rect">
            <a:avLst/>
          </a:prstGeom>
          <a:noFill/>
        </p:spPr>
        <p:txBody>
          <a:bodyPr wrap="square" lIns="0" tIns="0" rIns="0" bIns="0" rtlCol="0" anchor="ctr"/>
          <a:lstStyle/>
          <a:p>
            <a:pPr marL="0" indent="0">
              <a:buNone/>
            </a:pPr>
            <a:r>
              <a:rPr lang="en-US" sz="1700" b="1" dirty="0">
                <a:solidFill>
                  <a:srgbClr val="3A7D77"/>
                </a:solidFill>
              </a:rPr>
              <a:t>Source</a:t>
            </a:r>
            <a:endParaRPr lang="en-US" sz="1700" dirty="0"/>
          </a:p>
        </p:txBody>
      </p:sp>
      <p:sp>
        <p:nvSpPr>
          <p:cNvPr id="6" name="Text 4"/>
          <p:cNvSpPr/>
          <p:nvPr/>
        </p:nvSpPr>
        <p:spPr>
          <a:xfrm>
            <a:off x="987552" y="1947672"/>
            <a:ext cx="3419856" cy="2953512"/>
          </a:xfrm>
          <a:prstGeom prst="rect">
            <a:avLst/>
          </a:prstGeom>
          <a:noFill/>
        </p:spPr>
        <p:txBody>
          <a:bodyPr wrap="square" lIns="254" tIns="254" rIns="254" bIns="254" rtlCol="0" anchor="ctr">
            <a:normAutofit/>
          </a:bodyPr>
          <a:lstStyle/>
          <a:p>
            <a:pPr marL="0" indent="0">
              <a:buNone/>
            </a:pPr>
            <a:r>
              <a:rPr lang="en-US" sz="2000" dirty="0">
                <a:solidFill>
                  <a:srgbClr val="1D2A36"/>
                </a:solidFill>
              </a:rPr>
              <a:t>Aristotle</a:t>
            </a:r>
            <a:endParaRPr lang="en-US" sz="2000" dirty="0"/>
          </a:p>
          <a:p>
            <a:pPr marL="0" indent="0">
              <a:buNone/>
            </a:pPr>
            <a:r>
              <a:rPr lang="en-US" sz="2000" dirty="0">
                <a:solidFill>
                  <a:srgbClr val="1D2A36"/>
                </a:solidFill>
              </a:rPr>
              <a:t>Nicomachean Ethics</a:t>
            </a:r>
            <a:endParaRPr lang="en-US" sz="2000" dirty="0"/>
          </a:p>
          <a:p>
            <a:pPr marL="0" indent="0">
              <a:buNone/>
            </a:pPr>
            <a:r>
              <a:rPr lang="en-US" sz="2000" dirty="0">
                <a:solidFill>
                  <a:srgbClr val="1D2A36"/>
                </a:solidFill>
              </a:rPr>
              <a:t>Book II</a:t>
            </a:r>
            <a:endParaRPr lang="en-US" sz="2000" dirty="0"/>
          </a:p>
          <a:p>
            <a:pPr marL="0" indent="0">
              <a:buNone/>
            </a:pPr>
            <a:endParaRPr lang="en-US" sz="2000" dirty="0"/>
          </a:p>
          <a:p>
            <a:pPr marL="0" indent="0">
              <a:buNone/>
            </a:pPr>
            <a:r>
              <a:rPr lang="en-US" sz="2000" dirty="0">
                <a:solidFill>
                  <a:srgbClr val="1D2A36"/>
                </a:solidFill>
              </a:rPr>
              <a:t>Focus: virtue, habit, repeated action</a:t>
            </a:r>
            <a:endParaRPr lang="en-US" sz="2000" dirty="0"/>
          </a:p>
        </p:txBody>
      </p:sp>
      <p:sp>
        <p:nvSpPr>
          <p:cNvPr id="7" name="Shape 5"/>
          <p:cNvSpPr/>
          <p:nvPr/>
        </p:nvSpPr>
        <p:spPr>
          <a:xfrm>
            <a:off x="4892040" y="1417320"/>
            <a:ext cx="6355080" cy="3611880"/>
          </a:xfrm>
          <a:prstGeom prst="roundRect">
            <a:avLst/>
          </a:prstGeom>
          <a:solidFill>
            <a:srgbClr val="FFFFFF"/>
          </a:solidFill>
          <a:ln w="15240">
            <a:solidFill>
              <a:srgbClr val="D8E1E8"/>
            </a:solidFill>
            <a:prstDash val="solid"/>
          </a:ln>
        </p:spPr>
      </p:sp>
      <p:sp>
        <p:nvSpPr>
          <p:cNvPr id="8" name="Text 6"/>
          <p:cNvSpPr/>
          <p:nvPr/>
        </p:nvSpPr>
        <p:spPr>
          <a:xfrm>
            <a:off x="5056632" y="1563624"/>
            <a:ext cx="6025896" cy="310896"/>
          </a:xfrm>
          <a:prstGeom prst="rect">
            <a:avLst/>
          </a:prstGeom>
          <a:noFill/>
        </p:spPr>
        <p:txBody>
          <a:bodyPr wrap="square" lIns="0" tIns="0" rIns="0" bIns="0" rtlCol="0" anchor="ctr"/>
          <a:lstStyle/>
          <a:p>
            <a:pPr marL="0" indent="0">
              <a:buNone/>
            </a:pPr>
            <a:r>
              <a:rPr lang="en-US" sz="1700" b="1" dirty="0">
                <a:solidFill>
                  <a:srgbClr val="16324F"/>
                </a:solidFill>
              </a:rPr>
              <a:t>While you read, answer THREE questions</a:t>
            </a:r>
            <a:endParaRPr lang="en-US" sz="1700" dirty="0"/>
          </a:p>
        </p:txBody>
      </p:sp>
      <p:sp>
        <p:nvSpPr>
          <p:cNvPr id="9" name="Text 7"/>
          <p:cNvSpPr/>
          <p:nvPr/>
        </p:nvSpPr>
        <p:spPr>
          <a:xfrm>
            <a:off x="5056632" y="1947672"/>
            <a:ext cx="6025896" cy="2953512"/>
          </a:xfrm>
          <a:prstGeom prst="rect">
            <a:avLst/>
          </a:prstGeom>
          <a:noFill/>
        </p:spPr>
        <p:txBody>
          <a:bodyPr wrap="square" lIns="254" tIns="254" rIns="254" bIns="254" rtlCol="0" anchor="ctr">
            <a:normAutofit/>
          </a:bodyPr>
          <a:lstStyle/>
          <a:p>
            <a:pPr marL="0" indent="0">
              <a:buNone/>
            </a:pPr>
            <a:r>
              <a:rPr lang="en-US" sz="1900" dirty="0">
                <a:solidFill>
                  <a:srgbClr val="1D2A36"/>
                </a:solidFill>
              </a:rPr>
              <a:t>1. How are virtues developed?</a:t>
            </a:r>
            <a:endParaRPr lang="en-US" sz="1900" dirty="0"/>
          </a:p>
          <a:p>
            <a:pPr marL="0" indent="0">
              <a:buNone/>
            </a:pPr>
            <a:endParaRPr lang="en-US" sz="1900" dirty="0"/>
          </a:p>
          <a:p>
            <a:pPr marL="0" indent="0">
              <a:buNone/>
            </a:pPr>
            <a:r>
              <a:rPr lang="en-US" sz="1900" dirty="0">
                <a:solidFill>
                  <a:srgbClr val="1D2A36"/>
                </a:solidFill>
              </a:rPr>
              <a:t>2. Is knowing what is right enough?</a:t>
            </a:r>
            <a:endParaRPr lang="en-US" sz="1900" dirty="0"/>
          </a:p>
          <a:p>
            <a:pPr marL="0" indent="0">
              <a:buNone/>
            </a:pPr>
            <a:endParaRPr lang="en-US" sz="1900" dirty="0"/>
          </a:p>
          <a:p>
            <a:pPr marL="0" indent="0">
              <a:buNone/>
            </a:pPr>
            <a:r>
              <a:rPr lang="en-US" sz="1900" dirty="0">
                <a:solidFill>
                  <a:srgbClr val="1D2A36"/>
                </a:solidFill>
              </a:rPr>
              <a:t>3. Why might repeated behaviour matter for a business?</a:t>
            </a:r>
            <a:endParaRPr lang="en-US" sz="1900" dirty="0"/>
          </a:p>
        </p:txBody>
      </p:sp>
      <p:sp>
        <p:nvSpPr>
          <p:cNvPr id="10" name="Shape 8"/>
          <p:cNvSpPr/>
          <p:nvPr/>
        </p:nvSpPr>
        <p:spPr>
          <a:xfrm>
            <a:off x="4160520" y="5349240"/>
            <a:ext cx="3840480" cy="384048"/>
          </a:xfrm>
          <a:prstGeom prst="roundRect">
            <a:avLst>
              <a:gd name="adj" fmla="val 19048"/>
            </a:avLst>
          </a:prstGeom>
          <a:solidFill>
            <a:srgbClr val="E8A15A"/>
          </a:solidFill>
          <a:ln w="12700">
            <a:solidFill>
              <a:srgbClr val="E8A15A"/>
            </a:solidFill>
            <a:prstDash val="solid"/>
          </a:ln>
        </p:spPr>
      </p:sp>
      <p:sp>
        <p:nvSpPr>
          <p:cNvPr id="11" name="Text 9"/>
          <p:cNvSpPr/>
          <p:nvPr/>
        </p:nvSpPr>
        <p:spPr>
          <a:xfrm>
            <a:off x="4233672" y="5413248"/>
            <a:ext cx="3694176" cy="201168"/>
          </a:xfrm>
          <a:prstGeom prst="rect">
            <a:avLst/>
          </a:prstGeom>
          <a:noFill/>
        </p:spPr>
        <p:txBody>
          <a:bodyPr wrap="square" lIns="0" tIns="0" rIns="0" bIns="0" rtlCol="0" anchor="ctr"/>
          <a:lstStyle/>
          <a:p>
            <a:pPr marL="0" indent="0" algn="ctr">
              <a:buNone/>
            </a:pPr>
            <a:r>
              <a:rPr lang="en-US" sz="1200" b="1" dirty="0">
                <a:solidFill>
                  <a:srgbClr val="FFFFFF"/>
                </a:solidFill>
              </a:rPr>
              <a:t>READING TIME: 7 MINUTES</a:t>
            </a:r>
            <a:endParaRPr lang="en-US" sz="1200" dirty="0"/>
          </a:p>
        </p:txBody>
      </p:sp>
      <p:sp>
        <p:nvSpPr>
          <p:cNvPr id="12" name="Text 10">
            <a:hlinkClick r:id="rId1"/>
          </p:cNvPr>
          <p:cNvSpPr/>
          <p:nvPr/>
        </p:nvSpPr>
        <p:spPr>
          <a:xfrm>
            <a:off x="1960880" y="5861050"/>
            <a:ext cx="5980430" cy="329565"/>
          </a:xfrm>
          <a:prstGeom prst="rect">
            <a:avLst/>
          </a:prstGeom>
          <a:noFill/>
        </p:spPr>
        <p:txBody>
          <a:bodyPr wrap="square" lIns="0" tIns="0" rIns="0" bIns="0" rtlCol="0" anchor="ctr"/>
          <a:lstStyle/>
          <a:p>
            <a:pPr marL="0" indent="0">
              <a:buNone/>
            </a:pPr>
            <a:r>
              <a:rPr lang="en-US" altLang="en-US" sz="1300" dirty="0"/>
              <a:t>https://classics.mit.edu/Aristotle/nicomachaen.2.ii.html?utm_source=chatgpt.com</a:t>
            </a:r>
            <a:endParaRPr lang="en-US" altLang="en-US" sz="1300" dirty="0"/>
          </a:p>
        </p:txBody>
      </p:sp>
      <p:sp>
        <p:nvSpPr>
          <p:cNvPr id="25" name="Slide Number Placeholder 0"/>
          <p:cNvSpPr>
            <a:spLocks noGrp="1"/>
          </p:cNvSpPr>
          <p:nvPr>
            <p:ph type="sldNum" sz="quarter" idx="4294967295"/>
          </p:nvPr>
        </p:nvSpPr>
        <p:spPr>
          <a:xfrm>
            <a:off x="11631168" y="6510528"/>
            <a:ext cx="274320" cy="164592"/>
          </a:xfrm>
          <a:prstGeom prst="rect">
            <a:avLst/>
          </a:prstGeom>
        </p:spPr>
        <p:txBody>
          <a:bodyPr/>
          <a:lstStyle>
            <a:lvl1pPr>
              <a:defRPr sz="800">
                <a:solidFill>
                  <a:srgbClr val="8A98A6"/>
                </a:solidFill>
              </a:defRPr>
            </a:lvl1pPr>
          </a:lstStyle>
          <a:p>
            <a:pPr algn="r"/>
            <a:fld id="{F7021451-1387-4CA6-816F-3879F97B5CBC}" type="slidenum">
              <a:rPr lang="en-US" b="0"/>
            </a:fld>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530352"/>
            <a:ext cx="10972800" cy="457200"/>
          </a:xfrm>
          <a:prstGeom prst="rect">
            <a:avLst/>
          </a:prstGeom>
          <a:noFill/>
        </p:spPr>
        <p:txBody>
          <a:bodyPr wrap="square" lIns="0" tIns="0" rIns="0" bIns="0" rtlCol="0" anchor="ctr"/>
          <a:lstStyle/>
          <a:p>
            <a:pPr marL="0" indent="0">
              <a:buNone/>
            </a:pPr>
            <a:r>
              <a:rPr lang="en-US" sz="2700" b="1" dirty="0">
                <a:solidFill>
                  <a:srgbClr val="1D2A36"/>
                </a:solidFill>
              </a:rPr>
              <a:t>Reading Check — What Did Aristotle Mean?</a:t>
            </a:r>
            <a:endParaRPr lang="en-US" sz="2700" dirty="0"/>
          </a:p>
        </p:txBody>
      </p:sp>
      <p:sp>
        <p:nvSpPr>
          <p:cNvPr id="3" name="Shape 1"/>
          <p:cNvSpPr/>
          <p:nvPr/>
        </p:nvSpPr>
        <p:spPr>
          <a:xfrm>
            <a:off x="914400" y="1417320"/>
            <a:ext cx="10241280" cy="777240"/>
          </a:xfrm>
          <a:prstGeom prst="roundRect">
            <a:avLst/>
          </a:prstGeom>
          <a:solidFill>
            <a:srgbClr val="F3F6F9"/>
          </a:solidFill>
          <a:ln w="15240">
            <a:solidFill>
              <a:srgbClr val="D8E1E8"/>
            </a:solidFill>
            <a:prstDash val="solid"/>
          </a:ln>
        </p:spPr>
      </p:sp>
      <p:sp>
        <p:nvSpPr>
          <p:cNvPr id="4" name="Text 2"/>
          <p:cNvSpPr/>
          <p:nvPr/>
        </p:nvSpPr>
        <p:spPr>
          <a:xfrm>
            <a:off x="1078992" y="1563624"/>
            <a:ext cx="9912096" cy="310896"/>
          </a:xfrm>
          <a:prstGeom prst="rect">
            <a:avLst/>
          </a:prstGeom>
          <a:noFill/>
        </p:spPr>
        <p:txBody>
          <a:bodyPr wrap="square" lIns="0" tIns="0" rIns="0" bIns="0" rtlCol="0" anchor="ctr"/>
          <a:lstStyle/>
          <a:p>
            <a:pPr marL="0" indent="0">
              <a:buNone/>
            </a:pPr>
            <a:r>
              <a:rPr lang="en-US" sz="1500" b="1" dirty="0">
                <a:solidFill>
                  <a:srgbClr val="2F6690"/>
                </a:solidFill>
              </a:rPr>
              <a:t>Q1</a:t>
            </a:r>
            <a:endParaRPr lang="en-US" sz="1500" dirty="0"/>
          </a:p>
        </p:txBody>
      </p:sp>
      <p:sp>
        <p:nvSpPr>
          <p:cNvPr id="5" name="Text 3"/>
          <p:cNvSpPr/>
          <p:nvPr/>
        </p:nvSpPr>
        <p:spPr>
          <a:xfrm>
            <a:off x="1078992" y="1947672"/>
            <a:ext cx="9912096" cy="118872"/>
          </a:xfrm>
          <a:prstGeom prst="rect">
            <a:avLst/>
          </a:prstGeom>
          <a:noFill/>
        </p:spPr>
        <p:txBody>
          <a:bodyPr wrap="square" lIns="254" tIns="254" rIns="254" bIns="254" rtlCol="0" anchor="ctr">
            <a:normAutofit/>
          </a:bodyPr>
          <a:lstStyle/>
          <a:p>
            <a:pPr marL="0" indent="0">
              <a:buNone/>
            </a:pPr>
            <a:r>
              <a:rPr lang="en-US" sz="1800" dirty="0">
                <a:solidFill>
                  <a:srgbClr val="1D2A36"/>
                </a:solidFill>
              </a:rPr>
              <a:t>We become ________ by repeatedly acting in a good way.</a:t>
            </a:r>
            <a:endParaRPr lang="en-US" sz="1800" dirty="0"/>
          </a:p>
        </p:txBody>
      </p:sp>
      <p:sp>
        <p:nvSpPr>
          <p:cNvPr id="6" name="Shape 4"/>
          <p:cNvSpPr/>
          <p:nvPr/>
        </p:nvSpPr>
        <p:spPr>
          <a:xfrm>
            <a:off x="914400" y="2468880"/>
            <a:ext cx="10241280" cy="777240"/>
          </a:xfrm>
          <a:prstGeom prst="roundRect">
            <a:avLst/>
          </a:prstGeom>
          <a:solidFill>
            <a:srgbClr val="F3F6F9"/>
          </a:solidFill>
          <a:ln w="15240">
            <a:solidFill>
              <a:srgbClr val="D8E1E8"/>
            </a:solidFill>
            <a:prstDash val="solid"/>
          </a:ln>
        </p:spPr>
      </p:sp>
      <p:sp>
        <p:nvSpPr>
          <p:cNvPr id="7" name="Text 5"/>
          <p:cNvSpPr/>
          <p:nvPr/>
        </p:nvSpPr>
        <p:spPr>
          <a:xfrm>
            <a:off x="1078992" y="2615184"/>
            <a:ext cx="9912096" cy="310896"/>
          </a:xfrm>
          <a:prstGeom prst="rect">
            <a:avLst/>
          </a:prstGeom>
          <a:noFill/>
        </p:spPr>
        <p:txBody>
          <a:bodyPr wrap="square" lIns="0" tIns="0" rIns="0" bIns="0" rtlCol="0" anchor="ctr"/>
          <a:lstStyle/>
          <a:p>
            <a:pPr marL="0" indent="0">
              <a:buNone/>
            </a:pPr>
            <a:r>
              <a:rPr lang="en-US" sz="1500" b="1" dirty="0">
                <a:solidFill>
                  <a:srgbClr val="2F6690"/>
                </a:solidFill>
              </a:rPr>
              <a:t>Q2</a:t>
            </a:r>
            <a:endParaRPr lang="en-US" sz="1500" dirty="0"/>
          </a:p>
        </p:txBody>
      </p:sp>
      <p:sp>
        <p:nvSpPr>
          <p:cNvPr id="8" name="Text 6"/>
          <p:cNvSpPr/>
          <p:nvPr/>
        </p:nvSpPr>
        <p:spPr>
          <a:xfrm>
            <a:off x="1078992" y="2999232"/>
            <a:ext cx="9912096" cy="118872"/>
          </a:xfrm>
          <a:prstGeom prst="rect">
            <a:avLst/>
          </a:prstGeom>
          <a:noFill/>
        </p:spPr>
        <p:txBody>
          <a:bodyPr wrap="square" lIns="254" tIns="254" rIns="254" bIns="254" rtlCol="0" anchor="ctr">
            <a:normAutofit/>
          </a:bodyPr>
          <a:lstStyle/>
          <a:p>
            <a:pPr marL="0" indent="0">
              <a:buNone/>
            </a:pPr>
            <a:r>
              <a:rPr lang="en-US" sz="1800" dirty="0">
                <a:solidFill>
                  <a:srgbClr val="1D2A36"/>
                </a:solidFill>
              </a:rPr>
              <a:t>Ethical behaviour is not only a one-time ________.</a:t>
            </a:r>
            <a:endParaRPr lang="en-US" sz="1800" dirty="0"/>
          </a:p>
        </p:txBody>
      </p:sp>
      <p:sp>
        <p:nvSpPr>
          <p:cNvPr id="9" name="Shape 7"/>
          <p:cNvSpPr/>
          <p:nvPr/>
        </p:nvSpPr>
        <p:spPr>
          <a:xfrm>
            <a:off x="914400" y="3520440"/>
            <a:ext cx="10241280" cy="777240"/>
          </a:xfrm>
          <a:prstGeom prst="roundRect">
            <a:avLst/>
          </a:prstGeom>
          <a:solidFill>
            <a:srgbClr val="F3F6F9"/>
          </a:solidFill>
          <a:ln w="15240">
            <a:solidFill>
              <a:srgbClr val="D8E1E8"/>
            </a:solidFill>
            <a:prstDash val="solid"/>
          </a:ln>
        </p:spPr>
      </p:sp>
      <p:sp>
        <p:nvSpPr>
          <p:cNvPr id="10" name="Text 8"/>
          <p:cNvSpPr/>
          <p:nvPr/>
        </p:nvSpPr>
        <p:spPr>
          <a:xfrm>
            <a:off x="1078992" y="3666744"/>
            <a:ext cx="9912096" cy="310896"/>
          </a:xfrm>
          <a:prstGeom prst="rect">
            <a:avLst/>
          </a:prstGeom>
          <a:noFill/>
        </p:spPr>
        <p:txBody>
          <a:bodyPr wrap="square" lIns="0" tIns="0" rIns="0" bIns="0" rtlCol="0" anchor="ctr"/>
          <a:lstStyle/>
          <a:p>
            <a:pPr marL="0" indent="0">
              <a:buNone/>
            </a:pPr>
            <a:r>
              <a:rPr lang="en-US" sz="1500" b="1" dirty="0">
                <a:solidFill>
                  <a:srgbClr val="2F6690"/>
                </a:solidFill>
              </a:rPr>
              <a:t>Q3</a:t>
            </a:r>
            <a:endParaRPr lang="en-US" sz="1500" dirty="0"/>
          </a:p>
        </p:txBody>
      </p:sp>
      <p:sp>
        <p:nvSpPr>
          <p:cNvPr id="11" name="Text 9"/>
          <p:cNvSpPr/>
          <p:nvPr/>
        </p:nvSpPr>
        <p:spPr>
          <a:xfrm>
            <a:off x="1078992" y="4050792"/>
            <a:ext cx="9912096" cy="118872"/>
          </a:xfrm>
          <a:prstGeom prst="rect">
            <a:avLst/>
          </a:prstGeom>
          <a:noFill/>
        </p:spPr>
        <p:txBody>
          <a:bodyPr wrap="square" lIns="254" tIns="254" rIns="254" bIns="254" rtlCol="0" anchor="ctr">
            <a:normAutofit/>
          </a:bodyPr>
          <a:lstStyle/>
          <a:p>
            <a:pPr marL="0" indent="0">
              <a:buNone/>
            </a:pPr>
            <a:r>
              <a:rPr lang="en-US" sz="1800" dirty="0">
                <a:solidFill>
                  <a:srgbClr val="1D2A36"/>
                </a:solidFill>
              </a:rPr>
              <a:t>Repeated decisions help form our ________.</a:t>
            </a:r>
            <a:endParaRPr lang="en-US" sz="1800" dirty="0"/>
          </a:p>
        </p:txBody>
      </p:sp>
      <p:sp>
        <p:nvSpPr>
          <p:cNvPr id="12" name="Shape 10"/>
          <p:cNvSpPr/>
          <p:nvPr/>
        </p:nvSpPr>
        <p:spPr>
          <a:xfrm>
            <a:off x="914400" y="4800600"/>
            <a:ext cx="10241280" cy="914400"/>
          </a:xfrm>
          <a:prstGeom prst="roundRect">
            <a:avLst/>
          </a:prstGeom>
          <a:solidFill>
            <a:srgbClr val="FFF5DF"/>
          </a:solidFill>
          <a:ln w="15240">
            <a:solidFill>
              <a:srgbClr val="F3C969"/>
            </a:solidFill>
            <a:prstDash val="solid"/>
          </a:ln>
        </p:spPr>
      </p:sp>
      <p:sp>
        <p:nvSpPr>
          <p:cNvPr id="13" name="Text 11"/>
          <p:cNvSpPr/>
          <p:nvPr/>
        </p:nvSpPr>
        <p:spPr>
          <a:xfrm>
            <a:off x="1078992" y="4946904"/>
            <a:ext cx="9912096" cy="310896"/>
          </a:xfrm>
          <a:prstGeom prst="rect">
            <a:avLst/>
          </a:prstGeom>
          <a:noFill/>
        </p:spPr>
        <p:txBody>
          <a:bodyPr wrap="square" lIns="0" tIns="0" rIns="0" bIns="0" rtlCol="0" anchor="ctr"/>
          <a:lstStyle/>
          <a:p>
            <a:pPr marL="0" indent="0">
              <a:buNone/>
            </a:pPr>
            <a:r>
              <a:rPr lang="en-US" sz="1700" b="1" dirty="0">
                <a:solidFill>
                  <a:srgbClr val="E8A15A"/>
                </a:solidFill>
              </a:rPr>
              <a:t>Business question</a:t>
            </a:r>
            <a:endParaRPr lang="en-US" sz="1700" dirty="0"/>
          </a:p>
        </p:txBody>
      </p:sp>
      <p:sp>
        <p:nvSpPr>
          <p:cNvPr id="14" name="Text 12"/>
          <p:cNvSpPr/>
          <p:nvPr/>
        </p:nvSpPr>
        <p:spPr>
          <a:xfrm>
            <a:off x="1078992" y="5330952"/>
            <a:ext cx="9912096" cy="256032"/>
          </a:xfrm>
          <a:prstGeom prst="rect">
            <a:avLst/>
          </a:prstGeom>
          <a:noFill/>
        </p:spPr>
        <p:txBody>
          <a:bodyPr wrap="square" lIns="254" tIns="254" rIns="254" bIns="254" rtlCol="0" anchor="ctr">
            <a:normAutofit/>
          </a:bodyPr>
          <a:lstStyle/>
          <a:p>
            <a:pPr marL="0" indent="0">
              <a:buNone/>
            </a:pPr>
            <a:r>
              <a:rPr lang="en-US" sz="2000" dirty="0">
                <a:solidFill>
                  <a:srgbClr val="1D2A36"/>
                </a:solidFill>
              </a:rPr>
              <a:t>If a company repeatedly hides bad news, what kind of corporate character is it developing?</a:t>
            </a:r>
            <a:endParaRPr lang="en-US" sz="2000" dirty="0"/>
          </a:p>
        </p:txBody>
      </p:sp>
      <p:sp>
        <p:nvSpPr>
          <p:cNvPr id="15" name="Text 13"/>
          <p:cNvSpPr/>
          <p:nvPr/>
        </p:nvSpPr>
        <p:spPr>
          <a:xfrm>
            <a:off x="960120" y="5897880"/>
            <a:ext cx="7772400" cy="274320"/>
          </a:xfrm>
          <a:prstGeom prst="rect">
            <a:avLst/>
          </a:prstGeom>
          <a:noFill/>
        </p:spPr>
        <p:txBody>
          <a:bodyPr wrap="square" lIns="0" tIns="0" rIns="0" bIns="0" rtlCol="0" anchor="ctr"/>
          <a:lstStyle/>
          <a:p>
            <a:pPr marL="0" indent="0">
              <a:buNone/>
            </a:pPr>
            <a:r>
              <a:rPr lang="en-US" sz="1200" i="1" dirty="0">
                <a:solidFill>
                  <a:srgbClr val="546473"/>
                </a:solidFill>
              </a:rPr>
              <a:t>Suggested answers: virtuous • decision • character</a:t>
            </a:r>
            <a:endParaRPr lang="en-US" sz="1200" dirty="0"/>
          </a:p>
        </p:txBody>
      </p:sp>
      <p:sp>
        <p:nvSpPr>
          <p:cNvPr id="25" name="Slide Number Placeholder 0"/>
          <p:cNvSpPr>
            <a:spLocks noGrp="1"/>
          </p:cNvSpPr>
          <p:nvPr>
            <p:ph type="sldNum" sz="quarter" idx="4294967295"/>
          </p:nvPr>
        </p:nvSpPr>
        <p:spPr>
          <a:xfrm>
            <a:off x="11631168" y="6510528"/>
            <a:ext cx="274320" cy="164592"/>
          </a:xfrm>
          <a:prstGeom prst="rect">
            <a:avLst/>
          </a:prstGeom>
        </p:spPr>
        <p:txBody>
          <a:bodyPr/>
          <a:lstStyle>
            <a:lvl1pPr>
              <a:defRPr sz="800">
                <a:solidFill>
                  <a:srgbClr val="8A98A6"/>
                </a:solidFill>
              </a:defRPr>
            </a:lvl1pPr>
          </a:lstStyle>
          <a:p>
            <a:pPr algn="r"/>
            <a:fld id="{F7021451-1387-4CA6-816F-3879F97B5CBC}" type="slidenum">
              <a:rPr lang="en-US" b="0"/>
            </a:fld>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530352"/>
            <a:ext cx="10972800" cy="457200"/>
          </a:xfrm>
          <a:prstGeom prst="rect">
            <a:avLst/>
          </a:prstGeom>
          <a:noFill/>
        </p:spPr>
        <p:txBody>
          <a:bodyPr wrap="square" lIns="0" tIns="0" rIns="0" bIns="0" rtlCol="0" anchor="ctr"/>
          <a:lstStyle/>
          <a:p>
            <a:pPr marL="0" indent="0">
              <a:buNone/>
            </a:pPr>
            <a:r>
              <a:rPr lang="en-US" sz="2700" b="1" dirty="0">
                <a:solidFill>
                  <a:srgbClr val="1D2A36"/>
                </a:solidFill>
              </a:rPr>
              <a:t>Reading 2 — Can an Organisation Have Character?</a:t>
            </a:r>
            <a:endParaRPr lang="en-US" sz="2700" dirty="0"/>
          </a:p>
        </p:txBody>
      </p:sp>
      <p:sp>
        <p:nvSpPr>
          <p:cNvPr id="3" name="Text 1"/>
          <p:cNvSpPr/>
          <p:nvPr/>
        </p:nvSpPr>
        <p:spPr>
          <a:xfrm>
            <a:off x="621792" y="987552"/>
            <a:ext cx="10881360" cy="384048"/>
          </a:xfrm>
          <a:prstGeom prst="rect">
            <a:avLst/>
          </a:prstGeom>
          <a:noFill/>
        </p:spPr>
        <p:txBody>
          <a:bodyPr wrap="square" lIns="0" tIns="0" rIns="0" bIns="0" rtlCol="0" anchor="ctr"/>
          <a:lstStyle/>
          <a:p>
            <a:pPr marL="0" indent="0">
              <a:buNone/>
            </a:pPr>
            <a:r>
              <a:rPr lang="en-US" sz="1400" dirty="0">
                <a:solidFill>
                  <a:srgbClr val="546473"/>
                </a:solidFill>
              </a:rPr>
              <a:t>Modern business ethics extends virtue thinking from individuals to organisations.</a:t>
            </a:r>
            <a:endParaRPr lang="en-US" sz="1400" dirty="0"/>
          </a:p>
        </p:txBody>
      </p:sp>
      <p:sp>
        <p:nvSpPr>
          <p:cNvPr id="4" name="Shape 2"/>
          <p:cNvSpPr/>
          <p:nvPr/>
        </p:nvSpPr>
        <p:spPr>
          <a:xfrm>
            <a:off x="822960" y="1417320"/>
            <a:ext cx="3703320" cy="3886200"/>
          </a:xfrm>
          <a:prstGeom prst="roundRect">
            <a:avLst/>
          </a:prstGeom>
          <a:solidFill>
            <a:srgbClr val="EEF4F6"/>
          </a:solidFill>
          <a:ln w="15240">
            <a:solidFill>
              <a:srgbClr val="3A7D77"/>
            </a:solidFill>
            <a:prstDash val="solid"/>
          </a:ln>
        </p:spPr>
      </p:sp>
      <p:sp>
        <p:nvSpPr>
          <p:cNvPr id="5" name="Text 3"/>
          <p:cNvSpPr/>
          <p:nvPr/>
        </p:nvSpPr>
        <p:spPr>
          <a:xfrm>
            <a:off x="987552" y="1563624"/>
            <a:ext cx="3374136" cy="310896"/>
          </a:xfrm>
          <a:prstGeom prst="rect">
            <a:avLst/>
          </a:prstGeom>
          <a:noFill/>
        </p:spPr>
        <p:txBody>
          <a:bodyPr wrap="square" lIns="0" tIns="0" rIns="0" bIns="0" rtlCol="0" anchor="ctr"/>
          <a:lstStyle/>
          <a:p>
            <a:pPr marL="0" indent="0">
              <a:buNone/>
            </a:pPr>
            <a:r>
              <a:rPr lang="en-US" sz="1700" b="1" dirty="0">
                <a:solidFill>
                  <a:srgbClr val="3A7D77"/>
                </a:solidFill>
              </a:rPr>
              <a:t>Source</a:t>
            </a:r>
            <a:endParaRPr lang="en-US" sz="1700" dirty="0"/>
          </a:p>
        </p:txBody>
      </p:sp>
      <p:sp>
        <p:nvSpPr>
          <p:cNvPr id="6" name="Text 4"/>
          <p:cNvSpPr/>
          <p:nvPr/>
        </p:nvSpPr>
        <p:spPr>
          <a:xfrm>
            <a:off x="987552" y="1947672"/>
            <a:ext cx="3374136" cy="3227832"/>
          </a:xfrm>
          <a:prstGeom prst="rect">
            <a:avLst/>
          </a:prstGeom>
          <a:noFill/>
        </p:spPr>
        <p:txBody>
          <a:bodyPr wrap="square" lIns="254" tIns="254" rIns="254" bIns="254" rtlCol="0" anchor="ctr">
            <a:normAutofit/>
          </a:bodyPr>
          <a:lstStyle/>
          <a:p>
            <a:pPr marL="0" indent="0">
              <a:buNone/>
            </a:pPr>
            <a:r>
              <a:rPr lang="en-US" sz="1800" dirty="0">
                <a:solidFill>
                  <a:srgbClr val="1D2A36"/>
                </a:solidFill>
              </a:rPr>
              <a:t>Geoff Moore (2005)</a:t>
            </a:r>
            <a:endParaRPr lang="en-US" sz="1800" dirty="0"/>
          </a:p>
          <a:p>
            <a:pPr marL="0" indent="0">
              <a:buNone/>
            </a:pPr>
            <a:endParaRPr lang="en-US" sz="1800" dirty="0"/>
          </a:p>
          <a:p>
            <a:pPr marL="0" indent="0">
              <a:buNone/>
            </a:pPr>
            <a:r>
              <a:rPr lang="en-US" sz="1800" dirty="0">
                <a:solidFill>
                  <a:srgbClr val="1D2A36"/>
                </a:solidFill>
              </a:rPr>
              <a:t>Corporate Character: Modern Virtue Ethics and the Virtuous Corporation</a:t>
            </a:r>
            <a:endParaRPr lang="en-US" sz="1800" dirty="0"/>
          </a:p>
          <a:p>
            <a:pPr marL="0" indent="0">
              <a:buNone/>
            </a:pPr>
            <a:endParaRPr lang="en-US" sz="1800" dirty="0"/>
          </a:p>
          <a:p>
            <a:pPr marL="0" indent="0">
              <a:buNone/>
            </a:pPr>
            <a:r>
              <a:rPr lang="en-US" sz="1800" dirty="0">
                <a:solidFill>
                  <a:srgbClr val="1D2A36"/>
                </a:solidFill>
              </a:rPr>
              <a:t>Business Ethics Quarterly, 15(4)</a:t>
            </a:r>
            <a:endParaRPr lang="en-US" sz="1800" dirty="0"/>
          </a:p>
        </p:txBody>
      </p:sp>
      <p:sp>
        <p:nvSpPr>
          <p:cNvPr id="7" name="Shape 5"/>
          <p:cNvSpPr/>
          <p:nvPr/>
        </p:nvSpPr>
        <p:spPr>
          <a:xfrm>
            <a:off x="4846320" y="1417320"/>
            <a:ext cx="6355080" cy="3886200"/>
          </a:xfrm>
          <a:prstGeom prst="roundRect">
            <a:avLst/>
          </a:prstGeom>
          <a:solidFill>
            <a:srgbClr val="FFFFFF"/>
          </a:solidFill>
          <a:ln w="15240">
            <a:solidFill>
              <a:srgbClr val="D8E1E8"/>
            </a:solidFill>
            <a:prstDash val="solid"/>
          </a:ln>
        </p:spPr>
      </p:sp>
      <p:sp>
        <p:nvSpPr>
          <p:cNvPr id="8" name="Text 6"/>
          <p:cNvSpPr/>
          <p:nvPr/>
        </p:nvSpPr>
        <p:spPr>
          <a:xfrm>
            <a:off x="5010912" y="1563624"/>
            <a:ext cx="6025896" cy="310896"/>
          </a:xfrm>
          <a:prstGeom prst="rect">
            <a:avLst/>
          </a:prstGeom>
          <a:noFill/>
        </p:spPr>
        <p:txBody>
          <a:bodyPr wrap="square" lIns="0" tIns="0" rIns="0" bIns="0" rtlCol="0" anchor="ctr"/>
          <a:lstStyle/>
          <a:p>
            <a:pPr marL="0" indent="0">
              <a:buNone/>
            </a:pPr>
            <a:r>
              <a:rPr lang="en-US" sz="1700" b="1" dirty="0">
                <a:solidFill>
                  <a:srgbClr val="16324F"/>
                </a:solidFill>
              </a:rPr>
              <a:t>Find these ideas in the reading</a:t>
            </a:r>
            <a:endParaRPr lang="en-US" sz="1700" dirty="0"/>
          </a:p>
        </p:txBody>
      </p:sp>
      <p:sp>
        <p:nvSpPr>
          <p:cNvPr id="9" name="Text 7"/>
          <p:cNvSpPr/>
          <p:nvPr/>
        </p:nvSpPr>
        <p:spPr>
          <a:xfrm>
            <a:off x="5010912" y="1947672"/>
            <a:ext cx="6025896" cy="3227832"/>
          </a:xfrm>
          <a:prstGeom prst="rect">
            <a:avLst/>
          </a:prstGeom>
          <a:noFill/>
        </p:spPr>
        <p:txBody>
          <a:bodyPr wrap="square" lIns="254" tIns="254" rIns="254" bIns="254" rtlCol="0" anchor="ctr">
            <a:normAutofit/>
          </a:bodyPr>
          <a:lstStyle/>
          <a:p>
            <a:pPr marL="0" indent="0">
              <a:buNone/>
            </a:pPr>
            <a:r>
              <a:rPr lang="en-US" sz="1700" dirty="0">
                <a:solidFill>
                  <a:srgbClr val="1D2A36"/>
                </a:solidFill>
              </a:rPr>
              <a:t>1. What does corporate character mean?</a:t>
            </a:r>
            <a:endParaRPr lang="en-US" sz="1700" dirty="0"/>
          </a:p>
          <a:p>
            <a:pPr marL="0" indent="0">
              <a:buNone/>
            </a:pPr>
            <a:endParaRPr lang="en-US" sz="1700" dirty="0"/>
          </a:p>
          <a:p>
            <a:pPr marL="0" indent="0">
              <a:buNone/>
            </a:pPr>
            <a:r>
              <a:rPr lang="en-US" sz="1700" dirty="0">
                <a:solidFill>
                  <a:srgbClr val="1D2A36"/>
                </a:solidFill>
              </a:rPr>
              <a:t>2. How is corporate character different from a slogan such as “Integrity is one of our values”?</a:t>
            </a:r>
            <a:endParaRPr lang="en-US" sz="1700" dirty="0"/>
          </a:p>
          <a:p>
            <a:pPr marL="0" indent="0">
              <a:buNone/>
            </a:pPr>
            <a:endParaRPr lang="en-US" sz="1700" dirty="0"/>
          </a:p>
          <a:p>
            <a:pPr marL="0" indent="0">
              <a:buNone/>
            </a:pPr>
            <a:r>
              <a:rPr lang="en-US" sz="1700" dirty="0">
                <a:solidFill>
                  <a:srgbClr val="1D2A36"/>
                </a:solidFill>
              </a:rPr>
              <a:t>3. Can a company claim to value honesty if its repeated practices are dishonest?</a:t>
            </a:r>
            <a:endParaRPr lang="en-US" sz="1700" dirty="0"/>
          </a:p>
        </p:txBody>
      </p:sp>
      <p:sp>
        <p:nvSpPr>
          <p:cNvPr id="10" name="Shape 8"/>
          <p:cNvSpPr/>
          <p:nvPr/>
        </p:nvSpPr>
        <p:spPr>
          <a:xfrm>
            <a:off x="4160520" y="5486400"/>
            <a:ext cx="3840480" cy="384048"/>
          </a:xfrm>
          <a:prstGeom prst="roundRect">
            <a:avLst>
              <a:gd name="adj" fmla="val 19048"/>
            </a:avLst>
          </a:prstGeom>
          <a:solidFill>
            <a:srgbClr val="E8A15A"/>
          </a:solidFill>
          <a:ln w="12700">
            <a:solidFill>
              <a:srgbClr val="E8A15A"/>
            </a:solidFill>
            <a:prstDash val="solid"/>
          </a:ln>
        </p:spPr>
      </p:sp>
      <p:sp>
        <p:nvSpPr>
          <p:cNvPr id="11" name="Text 9"/>
          <p:cNvSpPr/>
          <p:nvPr/>
        </p:nvSpPr>
        <p:spPr>
          <a:xfrm>
            <a:off x="4233672" y="5550408"/>
            <a:ext cx="3694176" cy="201168"/>
          </a:xfrm>
          <a:prstGeom prst="rect">
            <a:avLst/>
          </a:prstGeom>
          <a:noFill/>
        </p:spPr>
        <p:txBody>
          <a:bodyPr wrap="square" lIns="0" tIns="0" rIns="0" bIns="0" rtlCol="0" anchor="ctr"/>
          <a:lstStyle/>
          <a:p>
            <a:pPr marL="0" indent="0" algn="ctr">
              <a:buNone/>
            </a:pPr>
            <a:r>
              <a:rPr lang="en-US" sz="1200" b="1" dirty="0">
                <a:solidFill>
                  <a:srgbClr val="FFFFFF"/>
                </a:solidFill>
              </a:rPr>
              <a:t>READING TIME: 8 MINUTES</a:t>
            </a:r>
            <a:endParaRPr lang="en-US" sz="1200" dirty="0"/>
          </a:p>
        </p:txBody>
      </p:sp>
      <p:sp>
        <p:nvSpPr>
          <p:cNvPr id="12" name="Text 10">
            <a:hlinkClick r:id="rId1"/>
          </p:cNvPr>
          <p:cNvSpPr/>
          <p:nvPr/>
        </p:nvSpPr>
        <p:spPr>
          <a:xfrm>
            <a:off x="3610610" y="5870575"/>
            <a:ext cx="3978910" cy="328930"/>
          </a:xfrm>
          <a:prstGeom prst="rect">
            <a:avLst/>
          </a:prstGeom>
          <a:noFill/>
        </p:spPr>
        <p:txBody>
          <a:bodyPr wrap="square" lIns="0" tIns="0" rIns="0" bIns="0" rtlCol="0" anchor="ctr"/>
          <a:lstStyle/>
          <a:p>
            <a:pPr marL="0" indent="0">
              <a:buNone/>
            </a:pPr>
            <a:r>
              <a:rPr lang="en-US" sz="1300" u="sng" dirty="0">
                <a:solidFill>
                  <a:srgbClr val="2F6690"/>
                </a:solidFill>
                <a:uFill>
                  <a:solidFill>
                    <a:srgbClr val="2F6690"/>
                  </a:solidFill>
                </a:uFill>
              </a:rPr>
              <a:t>Open Moore (2005)</a:t>
            </a:r>
            <a:endParaRPr lang="en-US" sz="1300" dirty="0"/>
          </a:p>
        </p:txBody>
      </p:sp>
      <p:sp>
        <p:nvSpPr>
          <p:cNvPr id="25" name="Slide Number Placeholder 0"/>
          <p:cNvSpPr>
            <a:spLocks noGrp="1"/>
          </p:cNvSpPr>
          <p:nvPr>
            <p:ph type="sldNum" sz="quarter" idx="4294967295"/>
          </p:nvPr>
        </p:nvSpPr>
        <p:spPr>
          <a:xfrm>
            <a:off x="11631168" y="6510528"/>
            <a:ext cx="274320" cy="164592"/>
          </a:xfrm>
          <a:prstGeom prst="rect">
            <a:avLst/>
          </a:prstGeom>
        </p:spPr>
        <p:txBody>
          <a:bodyPr/>
          <a:lstStyle>
            <a:lvl1pPr>
              <a:defRPr sz="800">
                <a:solidFill>
                  <a:srgbClr val="8A98A6"/>
                </a:solidFill>
              </a:defRPr>
            </a:lvl1pPr>
          </a:lstStyle>
          <a:p>
            <a:pPr algn="r"/>
            <a:fld id="{F7021451-1387-4CA6-816F-3879F97B5CBC}" type="slidenum">
              <a:rPr lang="en-US" b="0"/>
            </a:fld>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530352"/>
            <a:ext cx="10972800" cy="457200"/>
          </a:xfrm>
          <a:prstGeom prst="rect">
            <a:avLst/>
          </a:prstGeom>
          <a:noFill/>
        </p:spPr>
        <p:txBody>
          <a:bodyPr wrap="square" lIns="0" tIns="0" rIns="0" bIns="0" rtlCol="0" anchor="ctr"/>
          <a:lstStyle/>
          <a:p>
            <a:pPr marL="0" indent="0">
              <a:buNone/>
            </a:pPr>
            <a:r>
              <a:rPr lang="en-US" sz="2700" b="1" dirty="0">
                <a:solidFill>
                  <a:srgbClr val="1D2A36"/>
                </a:solidFill>
              </a:rPr>
              <a:t>Virtue Ethics — Application Template</a:t>
            </a:r>
            <a:endParaRPr lang="en-US" sz="2700" dirty="0"/>
          </a:p>
        </p:txBody>
      </p:sp>
      <p:sp>
        <p:nvSpPr>
          <p:cNvPr id="3" name="Text 1"/>
          <p:cNvSpPr/>
          <p:nvPr/>
        </p:nvSpPr>
        <p:spPr>
          <a:xfrm>
            <a:off x="621792" y="987552"/>
            <a:ext cx="10881360" cy="384048"/>
          </a:xfrm>
          <a:prstGeom prst="rect">
            <a:avLst/>
          </a:prstGeom>
          <a:noFill/>
        </p:spPr>
        <p:txBody>
          <a:bodyPr wrap="square" lIns="0" tIns="0" rIns="0" bIns="0" rtlCol="0" anchor="ctr"/>
          <a:lstStyle/>
          <a:p>
            <a:pPr marL="0" indent="0">
              <a:buNone/>
            </a:pPr>
            <a:r>
              <a:rPr lang="en-US" sz="1400" dirty="0">
                <a:solidFill>
                  <a:srgbClr val="546473"/>
                </a:solidFill>
              </a:rPr>
              <a:t>This is the same structure you will use in the student case.</a:t>
            </a:r>
            <a:endParaRPr lang="en-US" sz="1400" dirty="0"/>
          </a:p>
        </p:txBody>
      </p:sp>
      <p:graphicFrame>
        <p:nvGraphicFramePr>
          <p:cNvPr id="12" name="Table 0"/>
          <p:cNvGraphicFramePr>
            <a:graphicFrameLocks noGrp="1"/>
          </p:cNvGraphicFramePr>
          <p:nvPr/>
        </p:nvGraphicFramePr>
        <p:xfrm>
          <a:off x="594360" y="1371600"/>
          <a:ext cx="10972800" cy="4480560"/>
        </p:xfrm>
        <a:graphic>
          <a:graphicData uri="http://schemas.openxmlformats.org/drawingml/2006/table">
            <a:tbl>
              <a:tblPr/>
              <a:tblGrid>
                <a:gridCol w="2011680"/>
                <a:gridCol w="4663440"/>
                <a:gridCol w="4297680"/>
              </a:tblGrid>
              <a:tr h="502920">
                <a:tc>
                  <a:txBody>
                    <a:bodyPr/>
                    <a:lstStyle/>
                    <a:p>
                      <a:pPr marL="0" indent="0" algn="ctr">
                        <a:buNone/>
                      </a:pPr>
                      <a:r>
                        <a:rPr lang="en-US" sz="1300" b="1" dirty="0">
                          <a:solidFill>
                            <a:srgbClr val="FFFFFF"/>
                          </a:solidFill>
                        </a:rPr>
                        <a:t>Step</a:t>
                      </a:r>
                      <a:endParaRPr lang="en-US" sz="13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3A7D77"/>
                    </a:solidFill>
                  </a:tcPr>
                </a:tc>
                <a:tc>
                  <a:txBody>
                    <a:bodyPr/>
                    <a:lstStyle/>
                    <a:p>
                      <a:pPr marL="0" indent="0" algn="ctr">
                        <a:buNone/>
                      </a:pPr>
                      <a:r>
                        <a:rPr lang="en-US" sz="1300" b="1" dirty="0">
                          <a:solidFill>
                            <a:srgbClr val="FFFFFF"/>
                          </a:solidFill>
                        </a:rPr>
                        <a:t>Question</a:t>
                      </a:r>
                      <a:endParaRPr lang="en-US" sz="13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3A7D77"/>
                    </a:solidFill>
                  </a:tcPr>
                </a:tc>
                <a:tc>
                  <a:txBody>
                    <a:bodyPr/>
                    <a:lstStyle/>
                    <a:p>
                      <a:pPr marL="0" indent="0" algn="ctr">
                        <a:buNone/>
                      </a:pPr>
                      <a:r>
                        <a:rPr lang="en-US" sz="1300" b="1" dirty="0">
                          <a:solidFill>
                            <a:srgbClr val="FFFFFF"/>
                          </a:solidFill>
                        </a:rPr>
                        <a:t>Your answer</a:t>
                      </a:r>
                      <a:endParaRPr lang="en-US" sz="13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3A7D77"/>
                    </a:solidFill>
                  </a:tcPr>
                </a:tc>
              </a:tr>
              <a:tr h="502920">
                <a:tc>
                  <a:txBody>
                    <a:bodyPr/>
                    <a:lstStyle/>
                    <a:p>
                      <a:pPr marL="0" indent="0">
                        <a:buNone/>
                      </a:pPr>
                      <a:r>
                        <a:rPr lang="en-US" sz="1300" dirty="0">
                          <a:solidFill>
                            <a:srgbClr val="1D2A36"/>
                          </a:solidFill>
                        </a:rPr>
                        <a:t>1. Relevant virtues</a:t>
                      </a:r>
                      <a:endParaRPr lang="en-US" sz="13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300" dirty="0">
                          <a:solidFill>
                            <a:srgbClr val="1D2A36"/>
                          </a:solidFill>
                        </a:rPr>
                        <a:t>Which virtues matter here?</a:t>
                      </a:r>
                      <a:endParaRPr lang="en-US" sz="13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endParaRPr lang="en-US" sz="13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r h="502920">
                <a:tc>
                  <a:txBody>
                    <a:bodyPr/>
                    <a:lstStyle/>
                    <a:p>
                      <a:pPr marL="0" indent="0">
                        <a:buNone/>
                      </a:pPr>
                      <a:r>
                        <a:rPr lang="en-US" sz="1300" dirty="0">
                          <a:solidFill>
                            <a:srgbClr val="1D2A36"/>
                          </a:solidFill>
                        </a:rPr>
                        <a:t>2. Good action</a:t>
                      </a:r>
                      <a:endParaRPr lang="en-US" sz="13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300" dirty="0">
                          <a:solidFill>
                            <a:srgbClr val="1D2A36"/>
                          </a:solidFill>
                        </a:rPr>
                        <a:t>What would an honest / responsible organisation do?</a:t>
                      </a:r>
                      <a:endParaRPr lang="en-US" sz="13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endParaRPr lang="en-US" sz="13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r h="502920">
                <a:tc>
                  <a:txBody>
                    <a:bodyPr/>
                    <a:lstStyle/>
                    <a:p>
                      <a:pPr marL="0" indent="0">
                        <a:buNone/>
                      </a:pPr>
                      <a:r>
                        <a:rPr lang="en-US" sz="1300" dirty="0">
                          <a:solidFill>
                            <a:srgbClr val="1D2A36"/>
                          </a:solidFill>
                        </a:rPr>
                        <a:t>3. Vice / poor character</a:t>
                      </a:r>
                      <a:endParaRPr lang="en-US" sz="13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300" dirty="0">
                          <a:solidFill>
                            <a:srgbClr val="1D2A36"/>
                          </a:solidFill>
                        </a:rPr>
                        <a:t>What behaviour would show dishonesty, greed, cowardice or irresponsibility?</a:t>
                      </a:r>
                      <a:endParaRPr lang="en-US" sz="13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endParaRPr lang="en-US" sz="13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r h="502920">
                <a:tc>
                  <a:txBody>
                    <a:bodyPr/>
                    <a:lstStyle/>
                    <a:p>
                      <a:pPr marL="0" indent="0">
                        <a:buNone/>
                      </a:pPr>
                      <a:r>
                        <a:rPr lang="en-US" sz="1300" dirty="0">
                          <a:solidFill>
                            <a:srgbClr val="1D2A36"/>
                          </a:solidFill>
                        </a:rPr>
                        <a:t>4. Corporate character</a:t>
                      </a:r>
                      <a:endParaRPr lang="en-US" sz="13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300" dirty="0">
                          <a:solidFill>
                            <a:srgbClr val="1D2A36"/>
                          </a:solidFill>
                        </a:rPr>
                        <a:t>What kind of organisation would this decision help create?</a:t>
                      </a:r>
                      <a:endParaRPr lang="en-US" sz="13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endParaRPr lang="en-US" sz="13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r h="502920">
                <a:tc>
                  <a:txBody>
                    <a:bodyPr/>
                    <a:lstStyle/>
                    <a:p>
                      <a:pPr marL="0" indent="0">
                        <a:buNone/>
                      </a:pPr>
                      <a:r>
                        <a:rPr lang="en-US" sz="1300" dirty="0">
                          <a:solidFill>
                            <a:srgbClr val="1D2A36"/>
                          </a:solidFill>
                        </a:rPr>
                        <a:t>5. Judgement</a:t>
                      </a:r>
                      <a:endParaRPr lang="en-US" sz="13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300" dirty="0">
                          <a:solidFill>
                            <a:srgbClr val="1D2A36"/>
                          </a:solidFill>
                        </a:rPr>
                        <a:t>Which option best reflects good character?</a:t>
                      </a:r>
                      <a:endParaRPr lang="en-US" sz="13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endParaRPr lang="en-US" sz="13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bl>
          </a:graphicData>
        </a:graphic>
      </p:graphicFrame>
      <p:sp>
        <p:nvSpPr>
          <p:cNvPr id="5" name="Shape 2"/>
          <p:cNvSpPr/>
          <p:nvPr/>
        </p:nvSpPr>
        <p:spPr>
          <a:xfrm>
            <a:off x="914400" y="5989320"/>
            <a:ext cx="10287000" cy="457200"/>
          </a:xfrm>
          <a:prstGeom prst="roundRect">
            <a:avLst/>
          </a:prstGeom>
          <a:solidFill>
            <a:srgbClr val="FFF5DF"/>
          </a:solidFill>
          <a:ln w="15240">
            <a:solidFill>
              <a:srgbClr val="F3C969"/>
            </a:solidFill>
            <a:prstDash val="solid"/>
          </a:ln>
        </p:spPr>
      </p:sp>
      <p:sp>
        <p:nvSpPr>
          <p:cNvPr id="6" name="Text 3"/>
          <p:cNvSpPr/>
          <p:nvPr/>
        </p:nvSpPr>
        <p:spPr>
          <a:xfrm>
            <a:off x="1078992" y="6172200"/>
            <a:ext cx="9957816" cy="109728"/>
          </a:xfrm>
          <a:prstGeom prst="rect">
            <a:avLst/>
          </a:prstGeom>
          <a:noFill/>
        </p:spPr>
        <p:txBody>
          <a:bodyPr wrap="square" lIns="254" tIns="254" rIns="254" bIns="254" rtlCol="0" anchor="ctr">
            <a:normAutofit/>
          </a:bodyPr>
          <a:lstStyle/>
          <a:p>
            <a:pPr marL="0" indent="0">
              <a:buNone/>
            </a:pPr>
            <a:r>
              <a:rPr lang="en-US" sz="1400" dirty="0">
                <a:solidFill>
                  <a:srgbClr val="1D2A36"/>
                </a:solidFill>
              </a:rPr>
              <a:t>From a virtue ethics perspective, the organisation should ______ because this demonstrates ______ and ______.</a:t>
            </a:r>
            <a:endParaRPr lang="en-US" sz="1400" dirty="0"/>
          </a:p>
        </p:txBody>
      </p:sp>
      <p:sp>
        <p:nvSpPr>
          <p:cNvPr id="25" name="Slide Number Placeholder 0"/>
          <p:cNvSpPr>
            <a:spLocks noGrp="1"/>
          </p:cNvSpPr>
          <p:nvPr>
            <p:ph type="sldNum" sz="quarter" idx="4294967295"/>
          </p:nvPr>
        </p:nvSpPr>
        <p:spPr>
          <a:xfrm>
            <a:off x="11631168" y="6510528"/>
            <a:ext cx="274320" cy="164592"/>
          </a:xfrm>
          <a:prstGeom prst="rect">
            <a:avLst/>
          </a:prstGeom>
        </p:spPr>
        <p:txBody>
          <a:bodyPr/>
          <a:lstStyle>
            <a:lvl1pPr>
              <a:defRPr sz="800">
                <a:solidFill>
                  <a:srgbClr val="8A98A6"/>
                </a:solidFill>
              </a:defRPr>
            </a:lvl1pPr>
          </a:lstStyle>
          <a:p>
            <a:pPr algn="r"/>
            <a:fld id="{F7021451-1387-4CA6-816F-3879F97B5CBC}" type="slidenum">
              <a:rPr lang="en-US" b="0"/>
            </a:fld>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530352"/>
            <a:ext cx="10972800" cy="457200"/>
          </a:xfrm>
          <a:prstGeom prst="rect">
            <a:avLst/>
          </a:prstGeom>
          <a:noFill/>
        </p:spPr>
        <p:txBody>
          <a:bodyPr wrap="square" lIns="0" tIns="0" rIns="0" bIns="0" rtlCol="0" anchor="ctr"/>
          <a:lstStyle/>
          <a:p>
            <a:pPr marL="0" indent="0">
              <a:buNone/>
            </a:pPr>
            <a:r>
              <a:rPr lang="en-US" sz="2700" b="1" dirty="0">
                <a:solidFill>
                  <a:srgbClr val="1D2A36"/>
                </a:solidFill>
              </a:rPr>
              <a:t>Corporate Social Responsibility (CSR)</a:t>
            </a:r>
            <a:endParaRPr lang="en-US" sz="2700" dirty="0"/>
          </a:p>
        </p:txBody>
      </p:sp>
      <p:sp>
        <p:nvSpPr>
          <p:cNvPr id="3" name="Shape 1"/>
          <p:cNvSpPr/>
          <p:nvPr/>
        </p:nvSpPr>
        <p:spPr>
          <a:xfrm>
            <a:off x="822960" y="1417320"/>
            <a:ext cx="10515600" cy="685800"/>
          </a:xfrm>
          <a:prstGeom prst="roundRect">
            <a:avLst/>
          </a:prstGeom>
          <a:solidFill>
            <a:srgbClr val="FDEFEF"/>
          </a:solidFill>
          <a:ln w="15240">
            <a:solidFill>
              <a:srgbClr val="B44C4C"/>
            </a:solidFill>
            <a:prstDash val="solid"/>
          </a:ln>
        </p:spPr>
      </p:sp>
      <p:sp>
        <p:nvSpPr>
          <p:cNvPr id="4" name="Text 2"/>
          <p:cNvSpPr/>
          <p:nvPr/>
        </p:nvSpPr>
        <p:spPr>
          <a:xfrm>
            <a:off x="987552" y="1600200"/>
            <a:ext cx="10186416" cy="338328"/>
          </a:xfrm>
          <a:prstGeom prst="rect">
            <a:avLst/>
          </a:prstGeom>
          <a:noFill/>
        </p:spPr>
        <p:txBody>
          <a:bodyPr wrap="square" lIns="254" tIns="254" rIns="254" bIns="254" rtlCol="0" anchor="ctr">
            <a:normAutofit fontScale="90000"/>
          </a:bodyPr>
          <a:lstStyle/>
          <a:p>
            <a:pPr marL="0" indent="0">
              <a:buNone/>
            </a:pPr>
            <a:r>
              <a:rPr lang="en-US" sz="2300" dirty="0">
                <a:solidFill>
                  <a:srgbClr val="B44C4C"/>
                </a:solidFill>
              </a:rPr>
              <a:t>CSR is NOT another ethical theory.</a:t>
            </a:r>
            <a:endParaRPr lang="en-US" sz="2300" dirty="0"/>
          </a:p>
        </p:txBody>
      </p:sp>
      <p:sp>
        <p:nvSpPr>
          <p:cNvPr id="5" name="Text 3"/>
          <p:cNvSpPr/>
          <p:nvPr/>
        </p:nvSpPr>
        <p:spPr>
          <a:xfrm>
            <a:off x="914400" y="2468880"/>
            <a:ext cx="1645920" cy="320040"/>
          </a:xfrm>
          <a:prstGeom prst="rect">
            <a:avLst/>
          </a:prstGeom>
          <a:noFill/>
        </p:spPr>
        <p:txBody>
          <a:bodyPr wrap="square" lIns="0" tIns="0" rIns="0" bIns="0" rtlCol="0" anchor="ctr"/>
          <a:lstStyle/>
          <a:p>
            <a:pPr marL="0" indent="0">
              <a:buNone/>
            </a:pPr>
            <a:r>
              <a:rPr lang="en-US" sz="1800" b="1" dirty="0">
                <a:solidFill>
                  <a:srgbClr val="1D2A36"/>
                </a:solidFill>
              </a:rPr>
              <a:t>CSR asks:</a:t>
            </a:r>
            <a:endParaRPr lang="en-US" sz="1800" dirty="0"/>
          </a:p>
        </p:txBody>
      </p:sp>
      <p:sp>
        <p:nvSpPr>
          <p:cNvPr id="6" name="Text 4"/>
          <p:cNvSpPr/>
          <p:nvPr/>
        </p:nvSpPr>
        <p:spPr>
          <a:xfrm>
            <a:off x="1996440" y="2346325"/>
            <a:ext cx="10058400" cy="548640"/>
          </a:xfrm>
          <a:prstGeom prst="rect">
            <a:avLst/>
          </a:prstGeom>
          <a:noFill/>
        </p:spPr>
        <p:txBody>
          <a:bodyPr wrap="square" lIns="0" tIns="0" rIns="0" bIns="0" rtlCol="0" anchor="ctr"/>
          <a:lstStyle/>
          <a:p>
            <a:pPr marL="0" indent="0">
              <a:buNone/>
            </a:pPr>
            <a:r>
              <a:rPr lang="en-US" sz="2000" b="1" dirty="0">
                <a:solidFill>
                  <a:srgbClr val="3A7D77"/>
                </a:solidFill>
              </a:rPr>
              <a:t>What responsibilities does a business have toward society and its stakeholders?</a:t>
            </a:r>
            <a:endParaRPr lang="en-US" sz="2000" dirty="0"/>
          </a:p>
        </p:txBody>
      </p:sp>
      <p:sp>
        <p:nvSpPr>
          <p:cNvPr id="7" name="Text 5"/>
          <p:cNvSpPr/>
          <p:nvPr/>
        </p:nvSpPr>
        <p:spPr>
          <a:xfrm>
            <a:off x="914400" y="3794760"/>
            <a:ext cx="1920240" cy="320040"/>
          </a:xfrm>
          <a:prstGeom prst="rect">
            <a:avLst/>
          </a:prstGeom>
          <a:noFill/>
        </p:spPr>
        <p:txBody>
          <a:bodyPr wrap="square" lIns="0" tIns="0" rIns="0" bIns="0" rtlCol="0" anchor="ctr"/>
          <a:lstStyle/>
          <a:p>
            <a:pPr marL="0" indent="0">
              <a:buNone/>
            </a:pPr>
            <a:r>
              <a:rPr lang="en-US" sz="1700" b="1" dirty="0">
                <a:solidFill>
                  <a:srgbClr val="1D2A36"/>
                </a:solidFill>
              </a:rPr>
              <a:t>CSR may concern:</a:t>
            </a:r>
            <a:endParaRPr lang="en-US" sz="1700" dirty="0"/>
          </a:p>
        </p:txBody>
      </p:sp>
      <p:sp>
        <p:nvSpPr>
          <p:cNvPr id="15" name="Text 13"/>
          <p:cNvSpPr/>
          <p:nvPr/>
        </p:nvSpPr>
        <p:spPr>
          <a:xfrm>
            <a:off x="987552" y="5047488"/>
            <a:ext cx="2916936" cy="201168"/>
          </a:xfrm>
          <a:prstGeom prst="rect">
            <a:avLst/>
          </a:prstGeom>
          <a:noFill/>
        </p:spPr>
        <p:txBody>
          <a:bodyPr wrap="square" lIns="0" tIns="0" rIns="0" bIns="0" rtlCol="0" anchor="ctr"/>
          <a:lstStyle/>
          <a:p>
            <a:pPr marL="0" indent="0" algn="ctr">
              <a:buNone/>
            </a:pPr>
            <a:r>
              <a:rPr lang="en-US" sz="1200" b="1" dirty="0">
                <a:solidFill>
                  <a:srgbClr val="FFFFFF"/>
                </a:solidFill>
              </a:rPr>
              <a:t>Environment</a:t>
            </a:r>
            <a:endParaRPr lang="en-US" sz="1200" dirty="0"/>
          </a:p>
        </p:txBody>
      </p:sp>
      <p:sp>
        <p:nvSpPr>
          <p:cNvPr id="20" name="Text 18"/>
          <p:cNvSpPr/>
          <p:nvPr/>
        </p:nvSpPr>
        <p:spPr>
          <a:xfrm>
            <a:off x="594360" y="6336792"/>
            <a:ext cx="10789920" cy="256032"/>
          </a:xfrm>
          <a:prstGeom prst="rect">
            <a:avLst/>
          </a:prstGeom>
          <a:noFill/>
        </p:spPr>
        <p:txBody>
          <a:bodyPr wrap="square" lIns="0" tIns="0" rIns="0" bIns="0" rtlCol="0" anchor="ctr"/>
          <a:lstStyle/>
          <a:p>
            <a:pPr marL="0" indent="0">
              <a:buNone/>
            </a:pPr>
            <a:r>
              <a:rPr lang="en-US" sz="1000" i="1" dirty="0">
                <a:solidFill>
                  <a:srgbClr val="6E7D8A"/>
                </a:solidFill>
              </a:rPr>
              <a:t>Ethical theories can be used to justify or evaluate CSR decisions.</a:t>
            </a:r>
            <a:endParaRPr lang="en-US" sz="1000" dirty="0"/>
          </a:p>
        </p:txBody>
      </p:sp>
      <p:sp>
        <p:nvSpPr>
          <p:cNvPr id="25" name="Slide Number Placeholder 0"/>
          <p:cNvSpPr>
            <a:spLocks noGrp="1"/>
          </p:cNvSpPr>
          <p:nvPr>
            <p:ph type="sldNum" sz="quarter" idx="4294967295"/>
          </p:nvPr>
        </p:nvSpPr>
        <p:spPr>
          <a:xfrm>
            <a:off x="11631168" y="6510528"/>
            <a:ext cx="274320" cy="164592"/>
          </a:xfrm>
          <a:prstGeom prst="rect">
            <a:avLst/>
          </a:prstGeom>
        </p:spPr>
        <p:txBody>
          <a:bodyPr/>
          <a:lstStyle>
            <a:lvl1pPr>
              <a:defRPr sz="800">
                <a:solidFill>
                  <a:srgbClr val="8A98A6"/>
                </a:solidFill>
              </a:defRPr>
            </a:lvl1pPr>
          </a:lstStyle>
          <a:p>
            <a:pPr algn="r"/>
            <a:fld id="{F7021451-1387-4CA6-816F-3879F97B5CBC}" type="slidenum">
              <a:rPr lang="en-US" b="0"/>
            </a:fld>
            <a:endParaRPr lang="en-US"/>
          </a:p>
        </p:txBody>
      </p:sp>
      <p:pic>
        <p:nvPicPr>
          <p:cNvPr id="22" name="Picture 21"/>
          <p:cNvPicPr>
            <a:picLocks noChangeAspect="1"/>
          </p:cNvPicPr>
          <p:nvPr/>
        </p:nvPicPr>
        <p:blipFill>
          <a:blip r:embed="rId1"/>
          <a:stretch>
            <a:fillRect/>
          </a:stretch>
        </p:blipFill>
        <p:spPr>
          <a:xfrm>
            <a:off x="3147060" y="2788920"/>
            <a:ext cx="7418705" cy="4073525"/>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530352"/>
            <a:ext cx="10972800" cy="457200"/>
          </a:xfrm>
          <a:prstGeom prst="rect">
            <a:avLst/>
          </a:prstGeom>
          <a:noFill/>
        </p:spPr>
        <p:txBody>
          <a:bodyPr wrap="square" lIns="0" tIns="0" rIns="0" bIns="0" rtlCol="0" anchor="ctr"/>
          <a:lstStyle/>
          <a:p>
            <a:pPr marL="0" indent="0">
              <a:buNone/>
            </a:pPr>
            <a:r>
              <a:rPr lang="en-US" sz="2700" b="1" dirty="0">
                <a:solidFill>
                  <a:srgbClr val="1D2A36"/>
                </a:solidFill>
              </a:rPr>
              <a:t>Corporate Social Responsibility (CSR)</a:t>
            </a:r>
            <a:endParaRPr lang="en-US" sz="2700" dirty="0"/>
          </a:p>
        </p:txBody>
      </p:sp>
      <p:sp>
        <p:nvSpPr>
          <p:cNvPr id="3" name="Shape 1"/>
          <p:cNvSpPr/>
          <p:nvPr/>
        </p:nvSpPr>
        <p:spPr>
          <a:xfrm>
            <a:off x="822960" y="1417320"/>
            <a:ext cx="10515600" cy="685800"/>
          </a:xfrm>
          <a:prstGeom prst="roundRect">
            <a:avLst/>
          </a:prstGeom>
          <a:solidFill>
            <a:srgbClr val="FDEFEF"/>
          </a:solidFill>
          <a:ln w="15240">
            <a:solidFill>
              <a:srgbClr val="B44C4C"/>
            </a:solidFill>
            <a:prstDash val="solid"/>
          </a:ln>
        </p:spPr>
      </p:sp>
      <p:sp>
        <p:nvSpPr>
          <p:cNvPr id="4" name="Text 2"/>
          <p:cNvSpPr/>
          <p:nvPr/>
        </p:nvSpPr>
        <p:spPr>
          <a:xfrm>
            <a:off x="987552" y="1600200"/>
            <a:ext cx="10186416" cy="338328"/>
          </a:xfrm>
          <a:prstGeom prst="rect">
            <a:avLst/>
          </a:prstGeom>
          <a:noFill/>
        </p:spPr>
        <p:txBody>
          <a:bodyPr wrap="square" lIns="254" tIns="254" rIns="254" bIns="254" rtlCol="0" anchor="ctr">
            <a:normAutofit/>
          </a:bodyPr>
          <a:lstStyle/>
          <a:p>
            <a:pPr marL="0" indent="0">
              <a:buNone/>
            </a:pPr>
            <a:r>
              <a:rPr lang="en-US" sz="2300" dirty="0">
                <a:solidFill>
                  <a:srgbClr val="B44C4C"/>
                </a:solidFill>
              </a:rPr>
              <a:t>CSR is NOT another ethical theory.</a:t>
            </a:r>
            <a:endParaRPr lang="en-US" sz="2300" dirty="0"/>
          </a:p>
        </p:txBody>
      </p:sp>
      <p:sp>
        <p:nvSpPr>
          <p:cNvPr id="5" name="Text 3"/>
          <p:cNvSpPr/>
          <p:nvPr/>
        </p:nvSpPr>
        <p:spPr>
          <a:xfrm>
            <a:off x="914400" y="2468880"/>
            <a:ext cx="1645920" cy="320040"/>
          </a:xfrm>
          <a:prstGeom prst="rect">
            <a:avLst/>
          </a:prstGeom>
          <a:noFill/>
        </p:spPr>
        <p:txBody>
          <a:bodyPr wrap="square" lIns="0" tIns="0" rIns="0" bIns="0" rtlCol="0" anchor="ctr"/>
          <a:lstStyle/>
          <a:p>
            <a:pPr marL="0" indent="0">
              <a:buNone/>
            </a:pPr>
            <a:r>
              <a:rPr lang="en-US" sz="1800" b="1" dirty="0">
                <a:solidFill>
                  <a:srgbClr val="1D2A36"/>
                </a:solidFill>
              </a:rPr>
              <a:t>CSR asks:</a:t>
            </a:r>
            <a:endParaRPr lang="en-US" sz="1800" dirty="0"/>
          </a:p>
        </p:txBody>
      </p:sp>
      <p:sp>
        <p:nvSpPr>
          <p:cNvPr id="6" name="Text 4"/>
          <p:cNvSpPr/>
          <p:nvPr/>
        </p:nvSpPr>
        <p:spPr>
          <a:xfrm>
            <a:off x="914400" y="2834640"/>
            <a:ext cx="10058400" cy="548640"/>
          </a:xfrm>
          <a:prstGeom prst="rect">
            <a:avLst/>
          </a:prstGeom>
          <a:noFill/>
        </p:spPr>
        <p:txBody>
          <a:bodyPr wrap="square" lIns="0" tIns="0" rIns="0" bIns="0" rtlCol="0" anchor="ctr"/>
          <a:lstStyle/>
          <a:p>
            <a:pPr marL="0" indent="0">
              <a:buNone/>
            </a:pPr>
            <a:r>
              <a:rPr lang="en-US" sz="2600" b="1" dirty="0">
                <a:solidFill>
                  <a:srgbClr val="3A7D77"/>
                </a:solidFill>
              </a:rPr>
              <a:t>What responsibilities does a business have toward society and its stakeholders?</a:t>
            </a:r>
            <a:endParaRPr lang="en-US" sz="2600" dirty="0"/>
          </a:p>
        </p:txBody>
      </p:sp>
      <p:sp>
        <p:nvSpPr>
          <p:cNvPr id="7" name="Text 5"/>
          <p:cNvSpPr/>
          <p:nvPr/>
        </p:nvSpPr>
        <p:spPr>
          <a:xfrm>
            <a:off x="914400" y="3794760"/>
            <a:ext cx="1920240" cy="320040"/>
          </a:xfrm>
          <a:prstGeom prst="rect">
            <a:avLst/>
          </a:prstGeom>
          <a:noFill/>
        </p:spPr>
        <p:txBody>
          <a:bodyPr wrap="square" lIns="0" tIns="0" rIns="0" bIns="0" rtlCol="0" anchor="ctr"/>
          <a:lstStyle/>
          <a:p>
            <a:pPr marL="0" indent="0">
              <a:buNone/>
            </a:pPr>
            <a:r>
              <a:rPr lang="en-US" sz="1700" b="1" dirty="0">
                <a:solidFill>
                  <a:srgbClr val="1D2A36"/>
                </a:solidFill>
              </a:rPr>
              <a:t>CSR may concern:</a:t>
            </a:r>
            <a:endParaRPr lang="en-US" sz="1700" dirty="0"/>
          </a:p>
        </p:txBody>
      </p:sp>
      <p:sp>
        <p:nvSpPr>
          <p:cNvPr id="8" name="Shape 6"/>
          <p:cNvSpPr/>
          <p:nvPr/>
        </p:nvSpPr>
        <p:spPr>
          <a:xfrm>
            <a:off x="914400" y="4297680"/>
            <a:ext cx="3063240" cy="384048"/>
          </a:xfrm>
          <a:prstGeom prst="roundRect">
            <a:avLst>
              <a:gd name="adj" fmla="val 19048"/>
            </a:avLst>
          </a:prstGeom>
          <a:solidFill>
            <a:srgbClr val="2F6690"/>
          </a:solidFill>
          <a:ln w="12700">
            <a:solidFill>
              <a:srgbClr val="2F6690"/>
            </a:solidFill>
            <a:prstDash val="solid"/>
          </a:ln>
        </p:spPr>
      </p:sp>
      <p:sp>
        <p:nvSpPr>
          <p:cNvPr id="9" name="Text 7"/>
          <p:cNvSpPr/>
          <p:nvPr/>
        </p:nvSpPr>
        <p:spPr>
          <a:xfrm>
            <a:off x="987552" y="4361688"/>
            <a:ext cx="2916936" cy="201168"/>
          </a:xfrm>
          <a:prstGeom prst="rect">
            <a:avLst/>
          </a:prstGeom>
          <a:noFill/>
        </p:spPr>
        <p:txBody>
          <a:bodyPr wrap="square" lIns="0" tIns="0" rIns="0" bIns="0" rtlCol="0" anchor="ctr"/>
          <a:lstStyle/>
          <a:p>
            <a:pPr marL="0" indent="0" algn="ctr">
              <a:buNone/>
            </a:pPr>
            <a:r>
              <a:rPr lang="en-US" sz="1200" b="1" dirty="0">
                <a:solidFill>
                  <a:srgbClr val="FFFFFF"/>
                </a:solidFill>
              </a:rPr>
              <a:t>Employees</a:t>
            </a:r>
            <a:endParaRPr lang="en-US" sz="1200" dirty="0"/>
          </a:p>
        </p:txBody>
      </p:sp>
      <p:sp>
        <p:nvSpPr>
          <p:cNvPr id="10" name="Shape 8"/>
          <p:cNvSpPr/>
          <p:nvPr/>
        </p:nvSpPr>
        <p:spPr>
          <a:xfrm>
            <a:off x="4434840" y="4297680"/>
            <a:ext cx="3063240" cy="384048"/>
          </a:xfrm>
          <a:prstGeom prst="roundRect">
            <a:avLst>
              <a:gd name="adj" fmla="val 19048"/>
            </a:avLst>
          </a:prstGeom>
          <a:solidFill>
            <a:srgbClr val="2F6690"/>
          </a:solidFill>
          <a:ln w="12700">
            <a:solidFill>
              <a:srgbClr val="2F6690"/>
            </a:solidFill>
            <a:prstDash val="solid"/>
          </a:ln>
        </p:spPr>
      </p:sp>
      <p:sp>
        <p:nvSpPr>
          <p:cNvPr id="11" name="Text 9"/>
          <p:cNvSpPr/>
          <p:nvPr/>
        </p:nvSpPr>
        <p:spPr>
          <a:xfrm>
            <a:off x="4507992" y="4361688"/>
            <a:ext cx="2916936" cy="201168"/>
          </a:xfrm>
          <a:prstGeom prst="rect">
            <a:avLst/>
          </a:prstGeom>
          <a:noFill/>
        </p:spPr>
        <p:txBody>
          <a:bodyPr wrap="square" lIns="0" tIns="0" rIns="0" bIns="0" rtlCol="0" anchor="ctr"/>
          <a:lstStyle/>
          <a:p>
            <a:pPr marL="0" indent="0" algn="ctr">
              <a:buNone/>
            </a:pPr>
            <a:r>
              <a:rPr lang="en-US" sz="1200" b="1" dirty="0">
                <a:solidFill>
                  <a:srgbClr val="FFFFFF"/>
                </a:solidFill>
              </a:rPr>
              <a:t>Customers</a:t>
            </a:r>
            <a:endParaRPr lang="en-US" sz="1200" dirty="0"/>
          </a:p>
        </p:txBody>
      </p:sp>
      <p:sp>
        <p:nvSpPr>
          <p:cNvPr id="12" name="Shape 10"/>
          <p:cNvSpPr/>
          <p:nvPr/>
        </p:nvSpPr>
        <p:spPr>
          <a:xfrm>
            <a:off x="7955280" y="4297680"/>
            <a:ext cx="3063240" cy="384048"/>
          </a:xfrm>
          <a:prstGeom prst="roundRect">
            <a:avLst>
              <a:gd name="adj" fmla="val 19048"/>
            </a:avLst>
          </a:prstGeom>
          <a:solidFill>
            <a:srgbClr val="2F6690"/>
          </a:solidFill>
          <a:ln w="12700">
            <a:solidFill>
              <a:srgbClr val="2F6690"/>
            </a:solidFill>
            <a:prstDash val="solid"/>
          </a:ln>
        </p:spPr>
      </p:sp>
      <p:sp>
        <p:nvSpPr>
          <p:cNvPr id="13" name="Text 11"/>
          <p:cNvSpPr/>
          <p:nvPr/>
        </p:nvSpPr>
        <p:spPr>
          <a:xfrm>
            <a:off x="8028432" y="4361688"/>
            <a:ext cx="2916936" cy="201168"/>
          </a:xfrm>
          <a:prstGeom prst="rect">
            <a:avLst/>
          </a:prstGeom>
          <a:noFill/>
        </p:spPr>
        <p:txBody>
          <a:bodyPr wrap="square" lIns="0" tIns="0" rIns="0" bIns="0" rtlCol="0" anchor="ctr"/>
          <a:lstStyle/>
          <a:p>
            <a:pPr marL="0" indent="0" algn="ctr">
              <a:buNone/>
            </a:pPr>
            <a:r>
              <a:rPr lang="en-US" sz="1200" b="1" dirty="0">
                <a:solidFill>
                  <a:srgbClr val="FFFFFF"/>
                </a:solidFill>
              </a:rPr>
              <a:t>Communities</a:t>
            </a:r>
            <a:endParaRPr lang="en-US" sz="1200" dirty="0"/>
          </a:p>
        </p:txBody>
      </p:sp>
      <p:sp>
        <p:nvSpPr>
          <p:cNvPr id="14" name="Shape 12"/>
          <p:cNvSpPr/>
          <p:nvPr/>
        </p:nvSpPr>
        <p:spPr>
          <a:xfrm>
            <a:off x="914400" y="4983480"/>
            <a:ext cx="3063240" cy="384048"/>
          </a:xfrm>
          <a:prstGeom prst="roundRect">
            <a:avLst>
              <a:gd name="adj" fmla="val 19048"/>
            </a:avLst>
          </a:prstGeom>
          <a:solidFill>
            <a:srgbClr val="3A7D77"/>
          </a:solidFill>
          <a:ln w="12700">
            <a:solidFill>
              <a:srgbClr val="3A7D77"/>
            </a:solidFill>
            <a:prstDash val="solid"/>
          </a:ln>
        </p:spPr>
      </p:sp>
      <p:sp>
        <p:nvSpPr>
          <p:cNvPr id="15" name="Text 13"/>
          <p:cNvSpPr/>
          <p:nvPr/>
        </p:nvSpPr>
        <p:spPr>
          <a:xfrm>
            <a:off x="987552" y="5047488"/>
            <a:ext cx="2916936" cy="201168"/>
          </a:xfrm>
          <a:prstGeom prst="rect">
            <a:avLst/>
          </a:prstGeom>
          <a:noFill/>
        </p:spPr>
        <p:txBody>
          <a:bodyPr wrap="square" lIns="0" tIns="0" rIns="0" bIns="0" rtlCol="0" anchor="ctr"/>
          <a:lstStyle/>
          <a:p>
            <a:pPr marL="0" indent="0" algn="ctr">
              <a:buNone/>
            </a:pPr>
            <a:r>
              <a:rPr lang="en-US" sz="1200" b="1" dirty="0">
                <a:solidFill>
                  <a:srgbClr val="FFFFFF"/>
                </a:solidFill>
              </a:rPr>
              <a:t>Environment</a:t>
            </a:r>
            <a:endParaRPr lang="en-US" sz="1200" dirty="0"/>
          </a:p>
        </p:txBody>
      </p:sp>
      <p:sp>
        <p:nvSpPr>
          <p:cNvPr id="16" name="Shape 14"/>
          <p:cNvSpPr/>
          <p:nvPr/>
        </p:nvSpPr>
        <p:spPr>
          <a:xfrm>
            <a:off x="4434840" y="4983480"/>
            <a:ext cx="3063240" cy="384048"/>
          </a:xfrm>
          <a:prstGeom prst="roundRect">
            <a:avLst>
              <a:gd name="adj" fmla="val 19048"/>
            </a:avLst>
          </a:prstGeom>
          <a:solidFill>
            <a:srgbClr val="3A7D77"/>
          </a:solidFill>
          <a:ln w="12700">
            <a:solidFill>
              <a:srgbClr val="3A7D77"/>
            </a:solidFill>
            <a:prstDash val="solid"/>
          </a:ln>
        </p:spPr>
      </p:sp>
      <p:sp>
        <p:nvSpPr>
          <p:cNvPr id="17" name="Text 15"/>
          <p:cNvSpPr/>
          <p:nvPr/>
        </p:nvSpPr>
        <p:spPr>
          <a:xfrm>
            <a:off x="4507992" y="5047488"/>
            <a:ext cx="2916936" cy="201168"/>
          </a:xfrm>
          <a:prstGeom prst="rect">
            <a:avLst/>
          </a:prstGeom>
          <a:noFill/>
        </p:spPr>
        <p:txBody>
          <a:bodyPr wrap="square" lIns="0" tIns="0" rIns="0" bIns="0" rtlCol="0" anchor="ctr"/>
          <a:lstStyle/>
          <a:p>
            <a:pPr marL="0" indent="0" algn="ctr">
              <a:buNone/>
            </a:pPr>
            <a:r>
              <a:rPr lang="en-US" sz="1200" b="1" dirty="0">
                <a:solidFill>
                  <a:srgbClr val="FFFFFF"/>
                </a:solidFill>
              </a:rPr>
              <a:t>Suppliers</a:t>
            </a:r>
            <a:endParaRPr lang="en-US" sz="1200" dirty="0"/>
          </a:p>
        </p:txBody>
      </p:sp>
      <p:sp>
        <p:nvSpPr>
          <p:cNvPr id="18" name="Shape 16"/>
          <p:cNvSpPr/>
          <p:nvPr/>
        </p:nvSpPr>
        <p:spPr>
          <a:xfrm>
            <a:off x="7955280" y="4983480"/>
            <a:ext cx="3063240" cy="384048"/>
          </a:xfrm>
          <a:prstGeom prst="roundRect">
            <a:avLst>
              <a:gd name="adj" fmla="val 19048"/>
            </a:avLst>
          </a:prstGeom>
          <a:solidFill>
            <a:srgbClr val="3A7D77"/>
          </a:solidFill>
          <a:ln w="12700">
            <a:solidFill>
              <a:srgbClr val="3A7D77"/>
            </a:solidFill>
            <a:prstDash val="solid"/>
          </a:ln>
        </p:spPr>
      </p:sp>
      <p:sp>
        <p:nvSpPr>
          <p:cNvPr id="19" name="Text 17"/>
          <p:cNvSpPr/>
          <p:nvPr/>
        </p:nvSpPr>
        <p:spPr>
          <a:xfrm>
            <a:off x="8028432" y="5047488"/>
            <a:ext cx="2916936" cy="201168"/>
          </a:xfrm>
          <a:prstGeom prst="rect">
            <a:avLst/>
          </a:prstGeom>
          <a:noFill/>
        </p:spPr>
        <p:txBody>
          <a:bodyPr wrap="square" lIns="0" tIns="0" rIns="0" bIns="0" rtlCol="0" anchor="ctr"/>
          <a:lstStyle/>
          <a:p>
            <a:pPr marL="0" indent="0" algn="ctr">
              <a:buNone/>
            </a:pPr>
            <a:r>
              <a:rPr lang="en-US" sz="1200" b="1" dirty="0">
                <a:solidFill>
                  <a:srgbClr val="FFFFFF"/>
                </a:solidFill>
              </a:rPr>
              <a:t>Society</a:t>
            </a:r>
            <a:endParaRPr lang="en-US" sz="1200" dirty="0"/>
          </a:p>
        </p:txBody>
      </p:sp>
      <p:sp>
        <p:nvSpPr>
          <p:cNvPr id="20" name="Text 18"/>
          <p:cNvSpPr/>
          <p:nvPr/>
        </p:nvSpPr>
        <p:spPr>
          <a:xfrm>
            <a:off x="594360" y="6336792"/>
            <a:ext cx="10789920" cy="256032"/>
          </a:xfrm>
          <a:prstGeom prst="rect">
            <a:avLst/>
          </a:prstGeom>
          <a:noFill/>
        </p:spPr>
        <p:txBody>
          <a:bodyPr wrap="square" lIns="0" tIns="0" rIns="0" bIns="0" rtlCol="0" anchor="ctr"/>
          <a:lstStyle/>
          <a:p>
            <a:pPr marL="0" indent="0">
              <a:buNone/>
            </a:pPr>
            <a:r>
              <a:rPr lang="en-US" sz="1000" i="1" dirty="0">
                <a:solidFill>
                  <a:srgbClr val="6E7D8A"/>
                </a:solidFill>
              </a:rPr>
              <a:t>Ethical theories can be used to justify or evaluate CSR decisions.</a:t>
            </a:r>
            <a:endParaRPr lang="en-US" sz="1000" dirty="0"/>
          </a:p>
        </p:txBody>
      </p:sp>
      <p:sp>
        <p:nvSpPr>
          <p:cNvPr id="25" name="Slide Number Placeholder 0"/>
          <p:cNvSpPr>
            <a:spLocks noGrp="1"/>
          </p:cNvSpPr>
          <p:nvPr>
            <p:ph type="sldNum" sz="quarter" idx="4294967295"/>
          </p:nvPr>
        </p:nvSpPr>
        <p:spPr>
          <a:xfrm>
            <a:off x="11631168" y="6510528"/>
            <a:ext cx="274320" cy="164592"/>
          </a:xfrm>
          <a:prstGeom prst="rect">
            <a:avLst/>
          </a:prstGeom>
        </p:spPr>
        <p:txBody>
          <a:bodyPr/>
          <a:lstStyle>
            <a:lvl1pPr>
              <a:defRPr sz="800">
                <a:solidFill>
                  <a:srgbClr val="8A98A6"/>
                </a:solidFill>
              </a:defRPr>
            </a:lvl1pPr>
          </a:lstStyle>
          <a:p>
            <a:pPr algn="r"/>
            <a:fld id="{F7021451-1387-4CA6-816F-3879F97B5CBC}" type="slidenum">
              <a:rPr lang="en-US" b="0"/>
            </a:fld>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530352"/>
            <a:ext cx="10972800" cy="457200"/>
          </a:xfrm>
          <a:prstGeom prst="rect">
            <a:avLst/>
          </a:prstGeom>
          <a:noFill/>
        </p:spPr>
        <p:txBody>
          <a:bodyPr wrap="square" lIns="0" tIns="0" rIns="0" bIns="0" rtlCol="0" anchor="ctr"/>
          <a:lstStyle/>
          <a:p>
            <a:pPr marL="0" indent="0">
              <a:buNone/>
            </a:pPr>
            <a:r>
              <a:rPr lang="en-US" sz="2700" b="1" dirty="0">
                <a:solidFill>
                  <a:srgbClr val="1D2A36"/>
                </a:solidFill>
              </a:rPr>
              <a:t>CSR: Where Does This Framework Come From?</a:t>
            </a:r>
            <a:endParaRPr lang="en-US" sz="2700" dirty="0"/>
          </a:p>
        </p:txBody>
      </p:sp>
      <p:sp>
        <p:nvSpPr>
          <p:cNvPr id="3" name="Shape 1"/>
          <p:cNvSpPr/>
          <p:nvPr/>
        </p:nvSpPr>
        <p:spPr>
          <a:xfrm>
            <a:off x="822960" y="1417320"/>
            <a:ext cx="3657600" cy="3474720"/>
          </a:xfrm>
          <a:prstGeom prst="roundRect">
            <a:avLst/>
          </a:prstGeom>
          <a:solidFill>
            <a:srgbClr val="EEF4F6"/>
          </a:solidFill>
          <a:ln w="15240">
            <a:solidFill>
              <a:srgbClr val="3A7D77"/>
            </a:solidFill>
            <a:prstDash val="solid"/>
          </a:ln>
        </p:spPr>
      </p:sp>
      <p:sp>
        <p:nvSpPr>
          <p:cNvPr id="4" name="Text 2"/>
          <p:cNvSpPr/>
          <p:nvPr/>
        </p:nvSpPr>
        <p:spPr>
          <a:xfrm>
            <a:off x="987552" y="1563624"/>
            <a:ext cx="3328416" cy="310896"/>
          </a:xfrm>
          <a:prstGeom prst="rect">
            <a:avLst/>
          </a:prstGeom>
          <a:noFill/>
        </p:spPr>
        <p:txBody>
          <a:bodyPr wrap="square" lIns="0" tIns="0" rIns="0" bIns="0" rtlCol="0" anchor="ctr"/>
          <a:lstStyle/>
          <a:p>
            <a:pPr marL="0" indent="0">
              <a:buNone/>
            </a:pPr>
            <a:r>
              <a:rPr lang="en-US" sz="1700" b="1" dirty="0">
                <a:solidFill>
                  <a:srgbClr val="3A7D77"/>
                </a:solidFill>
              </a:rPr>
              <a:t>Key scholar</a:t>
            </a:r>
            <a:endParaRPr lang="en-US" sz="1700" dirty="0"/>
          </a:p>
        </p:txBody>
      </p:sp>
      <p:sp>
        <p:nvSpPr>
          <p:cNvPr id="5" name="Text 3"/>
          <p:cNvSpPr/>
          <p:nvPr/>
        </p:nvSpPr>
        <p:spPr>
          <a:xfrm>
            <a:off x="987552" y="1947672"/>
            <a:ext cx="3328416" cy="2816352"/>
          </a:xfrm>
          <a:prstGeom prst="rect">
            <a:avLst/>
          </a:prstGeom>
          <a:noFill/>
        </p:spPr>
        <p:txBody>
          <a:bodyPr wrap="square" lIns="254" tIns="254" rIns="254" bIns="254" rtlCol="0" anchor="ctr">
            <a:normAutofit/>
          </a:bodyPr>
          <a:lstStyle/>
          <a:p>
            <a:pPr marL="0" indent="0">
              <a:buNone/>
            </a:pPr>
            <a:r>
              <a:rPr lang="en-US" sz="1900" dirty="0">
                <a:solidFill>
                  <a:srgbClr val="1D2A36"/>
                </a:solidFill>
              </a:rPr>
              <a:t>ARCHIE B. CARROLL</a:t>
            </a:r>
            <a:endParaRPr lang="en-US" sz="1900" dirty="0"/>
          </a:p>
          <a:p>
            <a:pPr marL="0" indent="0">
              <a:buNone/>
            </a:pPr>
            <a:endParaRPr lang="en-US" sz="1900" dirty="0"/>
          </a:p>
          <a:p>
            <a:pPr marL="0" indent="0">
              <a:buNone/>
            </a:pPr>
            <a:r>
              <a:rPr lang="en-US" sz="1900" dirty="0">
                <a:solidFill>
                  <a:srgbClr val="1D2A36"/>
                </a:solidFill>
              </a:rPr>
              <a:t>Influential four-part CSR framework</a:t>
            </a:r>
            <a:endParaRPr lang="en-US" sz="1900" dirty="0"/>
          </a:p>
          <a:p>
            <a:pPr marL="0" indent="0">
              <a:buNone/>
            </a:pPr>
            <a:endParaRPr lang="en-US" sz="1900" dirty="0"/>
          </a:p>
          <a:p>
            <a:pPr marL="0" indent="0">
              <a:buNone/>
            </a:pPr>
            <a:r>
              <a:rPr lang="en-US" sz="1900" dirty="0">
                <a:solidFill>
                  <a:srgbClr val="1D2A36"/>
                </a:solidFill>
              </a:rPr>
              <a:t>Economic • Legal • Ethical • Philanthropic</a:t>
            </a:r>
            <a:endParaRPr lang="en-US" sz="1900" dirty="0"/>
          </a:p>
        </p:txBody>
      </p:sp>
      <p:sp>
        <p:nvSpPr>
          <p:cNvPr id="6" name="Shape 4"/>
          <p:cNvSpPr/>
          <p:nvPr/>
        </p:nvSpPr>
        <p:spPr>
          <a:xfrm>
            <a:off x="4800600" y="1417320"/>
            <a:ext cx="6446520" cy="3474720"/>
          </a:xfrm>
          <a:prstGeom prst="roundRect">
            <a:avLst/>
          </a:prstGeom>
          <a:solidFill>
            <a:srgbClr val="FFFFFF"/>
          </a:solidFill>
          <a:ln w="15240">
            <a:solidFill>
              <a:srgbClr val="D8E1E8"/>
            </a:solidFill>
            <a:prstDash val="solid"/>
          </a:ln>
        </p:spPr>
      </p:sp>
      <p:sp>
        <p:nvSpPr>
          <p:cNvPr id="7" name="Text 5"/>
          <p:cNvSpPr/>
          <p:nvPr/>
        </p:nvSpPr>
        <p:spPr>
          <a:xfrm>
            <a:off x="4965192" y="1563624"/>
            <a:ext cx="6117336" cy="310896"/>
          </a:xfrm>
          <a:prstGeom prst="rect">
            <a:avLst/>
          </a:prstGeom>
          <a:noFill/>
        </p:spPr>
        <p:txBody>
          <a:bodyPr wrap="square" lIns="0" tIns="0" rIns="0" bIns="0" rtlCol="0" anchor="ctr"/>
          <a:lstStyle/>
          <a:p>
            <a:pPr marL="0" indent="0">
              <a:buNone/>
            </a:pPr>
            <a:r>
              <a:rPr lang="en-US" sz="1700" b="1" dirty="0">
                <a:solidFill>
                  <a:srgbClr val="16324F"/>
                </a:solidFill>
              </a:rPr>
              <a:t>Why this matters</a:t>
            </a:r>
            <a:endParaRPr lang="en-US" sz="1700" dirty="0"/>
          </a:p>
        </p:txBody>
      </p:sp>
      <p:sp>
        <p:nvSpPr>
          <p:cNvPr id="8" name="Text 6"/>
          <p:cNvSpPr/>
          <p:nvPr/>
        </p:nvSpPr>
        <p:spPr>
          <a:xfrm>
            <a:off x="4965192" y="1947672"/>
            <a:ext cx="6117336" cy="2816352"/>
          </a:xfrm>
          <a:prstGeom prst="rect">
            <a:avLst/>
          </a:prstGeom>
          <a:noFill/>
        </p:spPr>
        <p:txBody>
          <a:bodyPr wrap="square" lIns="254" tIns="254" rIns="254" bIns="254" rtlCol="0" anchor="ctr">
            <a:normAutofit/>
          </a:bodyPr>
          <a:lstStyle/>
          <a:p>
            <a:pPr marL="0" indent="0">
              <a:buNone/>
            </a:pPr>
            <a:r>
              <a:rPr lang="en-US" sz="1800" dirty="0">
                <a:solidFill>
                  <a:srgbClr val="1D2A36"/>
                </a:solidFill>
              </a:rPr>
              <a:t>Carroll’s framework helps us separate different kinds of business responsibility.</a:t>
            </a:r>
            <a:endParaRPr lang="en-US" sz="1800" dirty="0"/>
          </a:p>
          <a:p>
            <a:pPr marL="0" indent="0">
              <a:buNone/>
            </a:pPr>
            <a:endParaRPr lang="en-US" sz="1800" dirty="0"/>
          </a:p>
          <a:p>
            <a:pPr marL="0" indent="0">
              <a:buNone/>
            </a:pPr>
            <a:r>
              <a:rPr lang="en-US" sz="1800" dirty="0">
                <a:solidFill>
                  <a:srgbClr val="1D2A36"/>
                </a:solidFill>
              </a:rPr>
              <a:t>It also reminds us that “legal” and “ethical” are not the same thing: a company can obey the law and still face an ethical question.</a:t>
            </a:r>
            <a:endParaRPr lang="en-US" sz="1800" dirty="0"/>
          </a:p>
        </p:txBody>
      </p:sp>
      <p:sp>
        <p:nvSpPr>
          <p:cNvPr id="9" name="Text 7">
            <a:hlinkClick r:id="rId1"/>
          </p:cNvPr>
          <p:cNvSpPr/>
          <p:nvPr/>
        </p:nvSpPr>
        <p:spPr>
          <a:xfrm>
            <a:off x="914400" y="5669280"/>
            <a:ext cx="8686800" cy="274320"/>
          </a:xfrm>
          <a:prstGeom prst="rect">
            <a:avLst/>
          </a:prstGeom>
          <a:noFill/>
        </p:spPr>
        <p:txBody>
          <a:bodyPr wrap="square" lIns="0" tIns="0" rIns="0" bIns="0" rtlCol="0" anchor="ctr"/>
          <a:lstStyle/>
          <a:p>
            <a:pPr marL="0" indent="0">
              <a:buNone/>
            </a:pPr>
            <a:r>
              <a:rPr lang="en-US" sz="1300" u="sng" dirty="0">
                <a:solidFill>
                  <a:srgbClr val="2F6690"/>
                </a:solidFill>
                <a:uFill>
                  <a:solidFill>
                    <a:srgbClr val="2F6690"/>
                  </a:solidFill>
                </a:uFill>
              </a:rPr>
              <a:t>Open Carroll (2016): Carroll’s pyramid of CSR — taking another look</a:t>
            </a:r>
            <a:endParaRPr lang="en-US" sz="1300" dirty="0"/>
          </a:p>
        </p:txBody>
      </p:sp>
      <p:sp>
        <p:nvSpPr>
          <p:cNvPr id="25" name="Slide Number Placeholder 0"/>
          <p:cNvSpPr>
            <a:spLocks noGrp="1"/>
          </p:cNvSpPr>
          <p:nvPr>
            <p:ph type="sldNum" sz="quarter" idx="4294967295"/>
          </p:nvPr>
        </p:nvSpPr>
        <p:spPr>
          <a:xfrm>
            <a:off x="11631168" y="6510528"/>
            <a:ext cx="274320" cy="164592"/>
          </a:xfrm>
          <a:prstGeom prst="rect">
            <a:avLst/>
          </a:prstGeom>
        </p:spPr>
        <p:txBody>
          <a:bodyPr/>
          <a:lstStyle>
            <a:lvl1pPr>
              <a:defRPr sz="800">
                <a:solidFill>
                  <a:srgbClr val="8A98A6"/>
                </a:solidFill>
              </a:defRPr>
            </a:lvl1pPr>
          </a:lstStyle>
          <a:p>
            <a:pPr algn="r"/>
            <a:fld id="{F7021451-1387-4CA6-816F-3879F97B5CBC}" type="slidenum">
              <a:rPr lang="en-US" b="0"/>
            </a:fld>
            <a:endParaRPr 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530352"/>
            <a:ext cx="10972800" cy="457200"/>
          </a:xfrm>
          <a:prstGeom prst="rect">
            <a:avLst/>
          </a:prstGeom>
          <a:noFill/>
        </p:spPr>
        <p:txBody>
          <a:bodyPr wrap="square" lIns="0" tIns="0" rIns="0" bIns="0" rtlCol="0" anchor="ctr"/>
          <a:lstStyle/>
          <a:p>
            <a:pPr marL="0" indent="0">
              <a:buNone/>
            </a:pPr>
            <a:r>
              <a:rPr lang="en-US" sz="2700" b="1" dirty="0">
                <a:solidFill>
                  <a:srgbClr val="1D2A36"/>
                </a:solidFill>
              </a:rPr>
              <a:t>Carroll’s CSR Pyramid</a:t>
            </a:r>
            <a:endParaRPr lang="en-US" sz="2700" dirty="0"/>
          </a:p>
        </p:txBody>
      </p:sp>
      <p:sp>
        <p:nvSpPr>
          <p:cNvPr id="3" name="Text 1"/>
          <p:cNvSpPr/>
          <p:nvPr/>
        </p:nvSpPr>
        <p:spPr>
          <a:xfrm>
            <a:off x="621792" y="987552"/>
            <a:ext cx="10881360" cy="384048"/>
          </a:xfrm>
          <a:prstGeom prst="rect">
            <a:avLst/>
          </a:prstGeom>
          <a:noFill/>
        </p:spPr>
        <p:txBody>
          <a:bodyPr wrap="square" lIns="0" tIns="0" rIns="0" bIns="0" rtlCol="0" anchor="ctr"/>
          <a:lstStyle/>
          <a:p>
            <a:pPr marL="0" indent="0">
              <a:buNone/>
            </a:pPr>
            <a:r>
              <a:rPr lang="en-US" sz="1400" dirty="0">
                <a:solidFill>
                  <a:srgbClr val="546473"/>
                </a:solidFill>
              </a:rPr>
              <a:t>A simple way to organise business responsibilities.</a:t>
            </a:r>
            <a:endParaRPr lang="en-US" sz="1400" dirty="0"/>
          </a:p>
        </p:txBody>
      </p:sp>
      <p:sp>
        <p:nvSpPr>
          <p:cNvPr id="4" name="Shape 2"/>
          <p:cNvSpPr/>
          <p:nvPr/>
        </p:nvSpPr>
        <p:spPr>
          <a:xfrm>
            <a:off x="4206240" y="1508760"/>
            <a:ext cx="3794760" cy="758952"/>
          </a:xfrm>
          <a:prstGeom prst="trapezoid">
            <a:avLst/>
          </a:prstGeom>
          <a:solidFill>
            <a:srgbClr val="E8A15A"/>
          </a:solidFill>
          <a:ln w="12700">
            <a:solidFill>
              <a:srgbClr val="E8A15A"/>
            </a:solidFill>
            <a:prstDash val="solid"/>
          </a:ln>
        </p:spPr>
      </p:sp>
      <p:sp>
        <p:nvSpPr>
          <p:cNvPr id="5" name="Text 3"/>
          <p:cNvSpPr/>
          <p:nvPr/>
        </p:nvSpPr>
        <p:spPr>
          <a:xfrm>
            <a:off x="4206240" y="1627632"/>
            <a:ext cx="3794760" cy="201168"/>
          </a:xfrm>
          <a:prstGeom prst="rect">
            <a:avLst/>
          </a:prstGeom>
          <a:noFill/>
        </p:spPr>
        <p:txBody>
          <a:bodyPr wrap="square" lIns="0" tIns="0" rIns="0" bIns="0" rtlCol="0" anchor="ctr"/>
          <a:lstStyle/>
          <a:p>
            <a:pPr marL="0" indent="0" algn="ctr">
              <a:buNone/>
            </a:pPr>
            <a:r>
              <a:rPr lang="en-US" sz="1500" b="1" dirty="0">
                <a:solidFill>
                  <a:srgbClr val="FFFFFF"/>
                </a:solidFill>
              </a:rPr>
              <a:t>PHILANTHROPIC</a:t>
            </a:r>
            <a:endParaRPr lang="en-US" sz="1500" dirty="0"/>
          </a:p>
        </p:txBody>
      </p:sp>
      <p:sp>
        <p:nvSpPr>
          <p:cNvPr id="6" name="Text 4"/>
          <p:cNvSpPr/>
          <p:nvPr/>
        </p:nvSpPr>
        <p:spPr>
          <a:xfrm>
            <a:off x="4206240" y="1874520"/>
            <a:ext cx="3794760" cy="164592"/>
          </a:xfrm>
          <a:prstGeom prst="rect">
            <a:avLst/>
          </a:prstGeom>
          <a:noFill/>
        </p:spPr>
        <p:txBody>
          <a:bodyPr wrap="square" lIns="0" tIns="0" rIns="0" bIns="0" rtlCol="0" anchor="ctr"/>
          <a:lstStyle/>
          <a:p>
            <a:pPr marL="0" indent="0" algn="ctr">
              <a:buNone/>
            </a:pPr>
            <a:r>
              <a:rPr lang="en-US" sz="1100" dirty="0">
                <a:solidFill>
                  <a:srgbClr val="FFFFFF"/>
                </a:solidFill>
              </a:rPr>
              <a:t>Be a good corporate citizen</a:t>
            </a:r>
            <a:endParaRPr lang="en-US" sz="1100" dirty="0"/>
          </a:p>
        </p:txBody>
      </p:sp>
      <p:sp>
        <p:nvSpPr>
          <p:cNvPr id="7" name="Shape 5"/>
          <p:cNvSpPr/>
          <p:nvPr/>
        </p:nvSpPr>
        <p:spPr>
          <a:xfrm>
            <a:off x="3383280" y="2395728"/>
            <a:ext cx="5440680" cy="758952"/>
          </a:xfrm>
          <a:prstGeom prst="trapezoid">
            <a:avLst/>
          </a:prstGeom>
          <a:solidFill>
            <a:srgbClr val="3A7D77"/>
          </a:solidFill>
          <a:ln w="12700">
            <a:solidFill>
              <a:srgbClr val="3A7D77"/>
            </a:solidFill>
            <a:prstDash val="solid"/>
          </a:ln>
        </p:spPr>
      </p:sp>
      <p:sp>
        <p:nvSpPr>
          <p:cNvPr id="8" name="Text 6"/>
          <p:cNvSpPr/>
          <p:nvPr/>
        </p:nvSpPr>
        <p:spPr>
          <a:xfrm>
            <a:off x="3383280" y="2514600"/>
            <a:ext cx="5440680" cy="201168"/>
          </a:xfrm>
          <a:prstGeom prst="rect">
            <a:avLst/>
          </a:prstGeom>
          <a:noFill/>
        </p:spPr>
        <p:txBody>
          <a:bodyPr wrap="square" lIns="0" tIns="0" rIns="0" bIns="0" rtlCol="0" anchor="ctr"/>
          <a:lstStyle/>
          <a:p>
            <a:pPr marL="0" indent="0" algn="ctr">
              <a:buNone/>
            </a:pPr>
            <a:r>
              <a:rPr lang="en-US" sz="1500" b="1" dirty="0">
                <a:solidFill>
                  <a:srgbClr val="FFFFFF"/>
                </a:solidFill>
              </a:rPr>
              <a:t>ETHICAL</a:t>
            </a:r>
            <a:endParaRPr lang="en-US" sz="1500" dirty="0"/>
          </a:p>
        </p:txBody>
      </p:sp>
      <p:sp>
        <p:nvSpPr>
          <p:cNvPr id="9" name="Text 7"/>
          <p:cNvSpPr/>
          <p:nvPr/>
        </p:nvSpPr>
        <p:spPr>
          <a:xfrm>
            <a:off x="3383280" y="2761488"/>
            <a:ext cx="5440680" cy="164592"/>
          </a:xfrm>
          <a:prstGeom prst="rect">
            <a:avLst/>
          </a:prstGeom>
          <a:noFill/>
        </p:spPr>
        <p:txBody>
          <a:bodyPr wrap="square" lIns="0" tIns="0" rIns="0" bIns="0" rtlCol="0" anchor="ctr"/>
          <a:lstStyle/>
          <a:p>
            <a:pPr marL="0" indent="0" algn="ctr">
              <a:buNone/>
            </a:pPr>
            <a:r>
              <a:rPr lang="en-US" sz="1100" dirty="0">
                <a:solidFill>
                  <a:srgbClr val="FFFFFF"/>
                </a:solidFill>
              </a:rPr>
              <a:t>Do what is right, just and fair</a:t>
            </a:r>
            <a:endParaRPr lang="en-US" sz="1100" dirty="0"/>
          </a:p>
        </p:txBody>
      </p:sp>
      <p:sp>
        <p:nvSpPr>
          <p:cNvPr id="10" name="Shape 8"/>
          <p:cNvSpPr/>
          <p:nvPr/>
        </p:nvSpPr>
        <p:spPr>
          <a:xfrm>
            <a:off x="2560320" y="3282696"/>
            <a:ext cx="7086600" cy="758952"/>
          </a:xfrm>
          <a:prstGeom prst="trapezoid">
            <a:avLst/>
          </a:prstGeom>
          <a:solidFill>
            <a:srgbClr val="2F6690"/>
          </a:solidFill>
          <a:ln w="12700">
            <a:solidFill>
              <a:srgbClr val="2F6690"/>
            </a:solidFill>
            <a:prstDash val="solid"/>
          </a:ln>
        </p:spPr>
      </p:sp>
      <p:sp>
        <p:nvSpPr>
          <p:cNvPr id="11" name="Text 9"/>
          <p:cNvSpPr/>
          <p:nvPr/>
        </p:nvSpPr>
        <p:spPr>
          <a:xfrm>
            <a:off x="2560320" y="3401568"/>
            <a:ext cx="7086600" cy="201168"/>
          </a:xfrm>
          <a:prstGeom prst="rect">
            <a:avLst/>
          </a:prstGeom>
          <a:noFill/>
        </p:spPr>
        <p:txBody>
          <a:bodyPr wrap="square" lIns="0" tIns="0" rIns="0" bIns="0" rtlCol="0" anchor="ctr"/>
          <a:lstStyle/>
          <a:p>
            <a:pPr marL="0" indent="0" algn="ctr">
              <a:buNone/>
            </a:pPr>
            <a:r>
              <a:rPr lang="en-US" sz="1500" b="1" dirty="0">
                <a:solidFill>
                  <a:srgbClr val="FFFFFF"/>
                </a:solidFill>
              </a:rPr>
              <a:t>LEGAL</a:t>
            </a:r>
            <a:endParaRPr lang="en-US" sz="1500" dirty="0"/>
          </a:p>
        </p:txBody>
      </p:sp>
      <p:sp>
        <p:nvSpPr>
          <p:cNvPr id="12" name="Text 10"/>
          <p:cNvSpPr/>
          <p:nvPr/>
        </p:nvSpPr>
        <p:spPr>
          <a:xfrm>
            <a:off x="2560320" y="3648456"/>
            <a:ext cx="7086600" cy="164592"/>
          </a:xfrm>
          <a:prstGeom prst="rect">
            <a:avLst/>
          </a:prstGeom>
          <a:noFill/>
        </p:spPr>
        <p:txBody>
          <a:bodyPr wrap="square" lIns="0" tIns="0" rIns="0" bIns="0" rtlCol="0" anchor="ctr"/>
          <a:lstStyle/>
          <a:p>
            <a:pPr marL="0" indent="0" algn="ctr">
              <a:buNone/>
            </a:pPr>
            <a:r>
              <a:rPr lang="en-US" sz="1100" dirty="0">
                <a:solidFill>
                  <a:srgbClr val="FFFFFF"/>
                </a:solidFill>
              </a:rPr>
              <a:t>Obey the law</a:t>
            </a:r>
            <a:endParaRPr lang="en-US" sz="1100" dirty="0"/>
          </a:p>
        </p:txBody>
      </p:sp>
      <p:sp>
        <p:nvSpPr>
          <p:cNvPr id="13" name="Shape 11"/>
          <p:cNvSpPr/>
          <p:nvPr/>
        </p:nvSpPr>
        <p:spPr>
          <a:xfrm>
            <a:off x="1737360" y="4169664"/>
            <a:ext cx="8732520" cy="758952"/>
          </a:xfrm>
          <a:prstGeom prst="trapezoid">
            <a:avLst/>
          </a:prstGeom>
          <a:solidFill>
            <a:srgbClr val="16324F"/>
          </a:solidFill>
          <a:ln w="12700">
            <a:solidFill>
              <a:srgbClr val="16324F"/>
            </a:solidFill>
            <a:prstDash val="solid"/>
          </a:ln>
        </p:spPr>
      </p:sp>
      <p:sp>
        <p:nvSpPr>
          <p:cNvPr id="14" name="Text 12"/>
          <p:cNvSpPr/>
          <p:nvPr/>
        </p:nvSpPr>
        <p:spPr>
          <a:xfrm>
            <a:off x="1737360" y="4288536"/>
            <a:ext cx="8732520" cy="201168"/>
          </a:xfrm>
          <a:prstGeom prst="rect">
            <a:avLst/>
          </a:prstGeom>
          <a:noFill/>
        </p:spPr>
        <p:txBody>
          <a:bodyPr wrap="square" lIns="0" tIns="0" rIns="0" bIns="0" rtlCol="0" anchor="ctr"/>
          <a:lstStyle/>
          <a:p>
            <a:pPr marL="0" indent="0" algn="ctr">
              <a:buNone/>
            </a:pPr>
            <a:r>
              <a:rPr lang="en-US" sz="1500" b="1" dirty="0">
                <a:solidFill>
                  <a:srgbClr val="FFFFFF"/>
                </a:solidFill>
              </a:rPr>
              <a:t>ECONOMIC</a:t>
            </a:r>
            <a:endParaRPr lang="en-US" sz="1500" dirty="0"/>
          </a:p>
        </p:txBody>
      </p:sp>
      <p:sp>
        <p:nvSpPr>
          <p:cNvPr id="15" name="Text 13"/>
          <p:cNvSpPr/>
          <p:nvPr/>
        </p:nvSpPr>
        <p:spPr>
          <a:xfrm>
            <a:off x="1737360" y="4535424"/>
            <a:ext cx="8732520" cy="164592"/>
          </a:xfrm>
          <a:prstGeom prst="rect">
            <a:avLst/>
          </a:prstGeom>
          <a:noFill/>
        </p:spPr>
        <p:txBody>
          <a:bodyPr wrap="square" lIns="0" tIns="0" rIns="0" bIns="0" rtlCol="0" anchor="ctr"/>
          <a:lstStyle/>
          <a:p>
            <a:pPr marL="0" indent="0" algn="ctr">
              <a:buNone/>
            </a:pPr>
            <a:r>
              <a:rPr lang="en-US" sz="1100" dirty="0">
                <a:solidFill>
                  <a:srgbClr val="FFFFFF"/>
                </a:solidFill>
              </a:rPr>
              <a:t>Be economically sustainable / profitable</a:t>
            </a:r>
            <a:endParaRPr lang="en-US" sz="1100" dirty="0"/>
          </a:p>
        </p:txBody>
      </p:sp>
      <p:sp>
        <p:nvSpPr>
          <p:cNvPr id="16" name="Shape 14"/>
          <p:cNvSpPr/>
          <p:nvPr/>
        </p:nvSpPr>
        <p:spPr>
          <a:xfrm>
            <a:off x="2057400" y="5349240"/>
            <a:ext cx="8092440" cy="640080"/>
          </a:xfrm>
          <a:prstGeom prst="roundRect">
            <a:avLst/>
          </a:prstGeom>
          <a:solidFill>
            <a:srgbClr val="FFF5DF"/>
          </a:solidFill>
          <a:ln w="15240">
            <a:solidFill>
              <a:srgbClr val="F3C969"/>
            </a:solidFill>
            <a:prstDash val="solid"/>
          </a:ln>
        </p:spPr>
      </p:sp>
      <p:sp>
        <p:nvSpPr>
          <p:cNvPr id="17" name="Text 15"/>
          <p:cNvSpPr/>
          <p:nvPr/>
        </p:nvSpPr>
        <p:spPr>
          <a:xfrm>
            <a:off x="2221992" y="5495544"/>
            <a:ext cx="7763256" cy="310896"/>
          </a:xfrm>
          <a:prstGeom prst="rect">
            <a:avLst/>
          </a:prstGeom>
          <a:noFill/>
        </p:spPr>
        <p:txBody>
          <a:bodyPr wrap="square" lIns="0" tIns="0" rIns="0" bIns="0" rtlCol="0" anchor="ctr"/>
          <a:lstStyle/>
          <a:p>
            <a:pPr marL="0" indent="0">
              <a:buNone/>
            </a:pPr>
            <a:r>
              <a:rPr lang="en-US" sz="1700" b="1" dirty="0">
                <a:solidFill>
                  <a:srgbClr val="E8A15A"/>
                </a:solidFill>
              </a:rPr>
              <a:t>Question</a:t>
            </a:r>
            <a:endParaRPr lang="en-US" sz="1700" dirty="0"/>
          </a:p>
        </p:txBody>
      </p:sp>
      <p:sp>
        <p:nvSpPr>
          <p:cNvPr id="18" name="Text 16"/>
          <p:cNvSpPr/>
          <p:nvPr/>
        </p:nvSpPr>
        <p:spPr>
          <a:xfrm>
            <a:off x="2221992" y="5861304"/>
            <a:ext cx="7763256" cy="18288"/>
          </a:xfrm>
          <a:prstGeom prst="rect">
            <a:avLst/>
          </a:prstGeom>
          <a:noFill/>
        </p:spPr>
        <p:txBody>
          <a:bodyPr wrap="square" lIns="254" tIns="254" rIns="254" bIns="254" rtlCol="0" anchor="ctr">
            <a:normAutofit/>
          </a:bodyPr>
          <a:lstStyle/>
          <a:p>
            <a:pPr marL="0" indent="0">
              <a:buNone/>
            </a:pPr>
            <a:r>
              <a:rPr lang="en-US" sz="1800" dirty="0">
                <a:solidFill>
                  <a:srgbClr val="1D2A36"/>
                </a:solidFill>
              </a:rPr>
              <a:t>Is obeying the law enough to be an ethical company? Why / why not?</a:t>
            </a:r>
            <a:endParaRPr lang="en-US" sz="1800" dirty="0"/>
          </a:p>
        </p:txBody>
      </p:sp>
      <p:sp>
        <p:nvSpPr>
          <p:cNvPr id="25" name="Slide Number Placeholder 0"/>
          <p:cNvSpPr>
            <a:spLocks noGrp="1"/>
          </p:cNvSpPr>
          <p:nvPr>
            <p:ph type="sldNum" sz="quarter" idx="4294967295"/>
          </p:nvPr>
        </p:nvSpPr>
        <p:spPr>
          <a:xfrm>
            <a:off x="11631168" y="6510528"/>
            <a:ext cx="274320" cy="164592"/>
          </a:xfrm>
          <a:prstGeom prst="rect">
            <a:avLst/>
          </a:prstGeom>
        </p:spPr>
        <p:txBody>
          <a:bodyPr/>
          <a:lstStyle>
            <a:lvl1pPr>
              <a:defRPr sz="800">
                <a:solidFill>
                  <a:srgbClr val="8A98A6"/>
                </a:solidFill>
              </a:defRPr>
            </a:lvl1pPr>
          </a:lstStyle>
          <a:p>
            <a:pPr algn="r"/>
            <a:fld id="{F7021451-1387-4CA6-816F-3879F97B5CBC}" type="slidenum">
              <a:rPr lang="en-US" b="0"/>
            </a:fld>
            <a:endParaRPr 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530352"/>
            <a:ext cx="10972800" cy="457200"/>
          </a:xfrm>
          <a:prstGeom prst="rect">
            <a:avLst/>
          </a:prstGeom>
          <a:noFill/>
        </p:spPr>
        <p:txBody>
          <a:bodyPr wrap="square" lIns="0" tIns="0" rIns="0" bIns="0" rtlCol="0" anchor="ctr"/>
          <a:lstStyle/>
          <a:p>
            <a:pPr marL="0" indent="0">
              <a:buNone/>
            </a:pPr>
            <a:r>
              <a:rPr lang="en-US" sz="2700" b="1" dirty="0">
                <a:solidFill>
                  <a:srgbClr val="1D2A36"/>
                </a:solidFill>
              </a:rPr>
              <a:t>Reading 3 — What Does Society Expect from Business?</a:t>
            </a:r>
            <a:endParaRPr lang="en-US" sz="2700" dirty="0"/>
          </a:p>
        </p:txBody>
      </p:sp>
      <p:sp>
        <p:nvSpPr>
          <p:cNvPr id="3" name="Shape 1"/>
          <p:cNvSpPr/>
          <p:nvPr/>
        </p:nvSpPr>
        <p:spPr>
          <a:xfrm>
            <a:off x="822960" y="1417320"/>
            <a:ext cx="3703320" cy="3977640"/>
          </a:xfrm>
          <a:prstGeom prst="roundRect">
            <a:avLst/>
          </a:prstGeom>
          <a:solidFill>
            <a:srgbClr val="EEF4F6"/>
          </a:solidFill>
          <a:ln w="15240">
            <a:solidFill>
              <a:srgbClr val="3A7D77"/>
            </a:solidFill>
            <a:prstDash val="solid"/>
          </a:ln>
        </p:spPr>
      </p:sp>
      <p:sp>
        <p:nvSpPr>
          <p:cNvPr id="4" name="Text 2"/>
          <p:cNvSpPr/>
          <p:nvPr/>
        </p:nvSpPr>
        <p:spPr>
          <a:xfrm>
            <a:off x="987552" y="1563624"/>
            <a:ext cx="3374136" cy="310896"/>
          </a:xfrm>
          <a:prstGeom prst="rect">
            <a:avLst/>
          </a:prstGeom>
          <a:noFill/>
        </p:spPr>
        <p:txBody>
          <a:bodyPr wrap="square" lIns="0" tIns="0" rIns="0" bIns="0" rtlCol="0" anchor="ctr"/>
          <a:lstStyle/>
          <a:p>
            <a:pPr marL="0" indent="0">
              <a:buNone/>
            </a:pPr>
            <a:r>
              <a:rPr lang="en-US" sz="1700" b="1" dirty="0">
                <a:solidFill>
                  <a:srgbClr val="3A7D77"/>
                </a:solidFill>
              </a:rPr>
              <a:t>Source</a:t>
            </a:r>
            <a:endParaRPr lang="en-US" sz="1700" dirty="0"/>
          </a:p>
        </p:txBody>
      </p:sp>
      <p:sp>
        <p:nvSpPr>
          <p:cNvPr id="5" name="Text 3"/>
          <p:cNvSpPr/>
          <p:nvPr/>
        </p:nvSpPr>
        <p:spPr>
          <a:xfrm>
            <a:off x="987552" y="1947672"/>
            <a:ext cx="3374136" cy="3319272"/>
          </a:xfrm>
          <a:prstGeom prst="rect">
            <a:avLst/>
          </a:prstGeom>
          <a:noFill/>
        </p:spPr>
        <p:txBody>
          <a:bodyPr wrap="square" lIns="254" tIns="254" rIns="254" bIns="254" rtlCol="0" anchor="ctr">
            <a:normAutofit/>
          </a:bodyPr>
          <a:lstStyle/>
          <a:p>
            <a:pPr marL="0" indent="0">
              <a:buNone/>
            </a:pPr>
            <a:r>
              <a:rPr lang="en-US" sz="1800" dirty="0">
                <a:solidFill>
                  <a:srgbClr val="1D2A36"/>
                </a:solidFill>
              </a:rPr>
              <a:t>Carroll, A. B. (2016)</a:t>
            </a:r>
            <a:endParaRPr lang="en-US" sz="1800" dirty="0"/>
          </a:p>
          <a:p>
            <a:pPr marL="0" indent="0">
              <a:buNone/>
            </a:pPr>
            <a:endParaRPr lang="en-US" sz="1800" dirty="0"/>
          </a:p>
          <a:p>
            <a:pPr marL="0" indent="0">
              <a:buNone/>
            </a:pPr>
            <a:r>
              <a:rPr lang="en-US" sz="1800" dirty="0">
                <a:solidFill>
                  <a:srgbClr val="1D2A36"/>
                </a:solidFill>
              </a:rPr>
              <a:t>Carroll’s Pyramid of CSR: Taking Another Look</a:t>
            </a:r>
            <a:endParaRPr lang="en-US" sz="1800" dirty="0"/>
          </a:p>
          <a:p>
            <a:pPr marL="0" indent="0">
              <a:buNone/>
            </a:pPr>
            <a:endParaRPr lang="en-US" sz="1800" dirty="0"/>
          </a:p>
          <a:p>
            <a:pPr marL="0" indent="0">
              <a:buNone/>
            </a:pPr>
            <a:r>
              <a:rPr lang="en-US" sz="1800" dirty="0">
                <a:solidFill>
                  <a:srgbClr val="1D2A36"/>
                </a:solidFill>
              </a:rPr>
              <a:t>Open-access review article</a:t>
            </a:r>
            <a:endParaRPr lang="en-US" sz="1800" dirty="0"/>
          </a:p>
        </p:txBody>
      </p:sp>
      <p:graphicFrame>
        <p:nvGraphicFramePr>
          <p:cNvPr id="16" name="Table 0"/>
          <p:cNvGraphicFramePr>
            <a:graphicFrameLocks noGrp="1"/>
          </p:cNvGraphicFramePr>
          <p:nvPr/>
        </p:nvGraphicFramePr>
        <p:xfrm>
          <a:off x="4702175" y="1417320"/>
          <a:ext cx="6636385" cy="3819525"/>
        </p:xfrm>
        <a:graphic>
          <a:graphicData uri="http://schemas.openxmlformats.org/drawingml/2006/table">
            <a:tbl>
              <a:tblPr/>
              <a:tblGrid>
                <a:gridCol w="1830705"/>
                <a:gridCol w="2792095"/>
                <a:gridCol w="2013585"/>
              </a:tblGrid>
              <a:tr h="763905">
                <a:tc>
                  <a:txBody>
                    <a:bodyPr/>
                    <a:lstStyle/>
                    <a:p>
                      <a:pPr marL="0" indent="0" algn="ctr">
                        <a:buNone/>
                      </a:pPr>
                      <a:r>
                        <a:rPr lang="en-US" sz="1200" b="1" dirty="0">
                          <a:solidFill>
                            <a:srgbClr val="FFFFFF"/>
                          </a:solidFill>
                        </a:rPr>
                        <a:t>Responsibility</a:t>
                      </a:r>
                      <a:endParaRPr lang="en-US" sz="12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16324F"/>
                    </a:solidFill>
                  </a:tcPr>
                </a:tc>
                <a:tc>
                  <a:txBody>
                    <a:bodyPr/>
                    <a:lstStyle/>
                    <a:p>
                      <a:pPr marL="0" indent="0" algn="ctr">
                        <a:buNone/>
                      </a:pPr>
                      <a:r>
                        <a:rPr lang="en-US" sz="1200" b="1" dirty="0">
                          <a:solidFill>
                            <a:srgbClr val="FFFFFF"/>
                          </a:solidFill>
                        </a:rPr>
                        <a:t>What does it mean?</a:t>
                      </a:r>
                      <a:endParaRPr lang="en-US" sz="12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16324F"/>
                    </a:solidFill>
                  </a:tcPr>
                </a:tc>
                <a:tc>
                  <a:txBody>
                    <a:bodyPr/>
                    <a:lstStyle/>
                    <a:p>
                      <a:pPr marL="0" indent="0" algn="ctr">
                        <a:buNone/>
                      </a:pPr>
                      <a:r>
                        <a:rPr lang="en-US" sz="1200" b="1" dirty="0">
                          <a:solidFill>
                            <a:srgbClr val="FFFFFF"/>
                          </a:solidFill>
                        </a:rPr>
                        <a:t>One example</a:t>
                      </a:r>
                      <a:endParaRPr lang="en-US" sz="12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16324F"/>
                    </a:solidFill>
                  </a:tcPr>
                </a:tc>
              </a:tr>
              <a:tr h="763905">
                <a:tc>
                  <a:txBody>
                    <a:bodyPr/>
                    <a:lstStyle/>
                    <a:p>
                      <a:pPr marL="0" indent="0">
                        <a:buNone/>
                      </a:pPr>
                      <a:r>
                        <a:rPr lang="en-US" sz="1200" dirty="0">
                          <a:solidFill>
                            <a:srgbClr val="1D2A36"/>
                          </a:solidFill>
                        </a:rPr>
                        <a:t>Economic</a:t>
                      </a:r>
                      <a:endParaRPr lang="en-US" sz="12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endParaRPr lang="en-US" sz="12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endParaRPr lang="en-US" sz="12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r h="763905">
                <a:tc>
                  <a:txBody>
                    <a:bodyPr/>
                    <a:lstStyle/>
                    <a:p>
                      <a:pPr marL="0" indent="0">
                        <a:buNone/>
                      </a:pPr>
                      <a:r>
                        <a:rPr lang="en-US" sz="1200" dirty="0">
                          <a:solidFill>
                            <a:srgbClr val="1D2A36"/>
                          </a:solidFill>
                        </a:rPr>
                        <a:t>Legal</a:t>
                      </a:r>
                      <a:endParaRPr lang="en-US" sz="12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endParaRPr lang="en-US" sz="12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endParaRPr lang="en-US" sz="12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r h="763905">
                <a:tc>
                  <a:txBody>
                    <a:bodyPr/>
                    <a:lstStyle/>
                    <a:p>
                      <a:pPr marL="0" indent="0">
                        <a:buNone/>
                      </a:pPr>
                      <a:r>
                        <a:rPr lang="en-US" sz="1200" dirty="0">
                          <a:solidFill>
                            <a:srgbClr val="1D2A36"/>
                          </a:solidFill>
                        </a:rPr>
                        <a:t>Ethical</a:t>
                      </a:r>
                      <a:endParaRPr lang="en-US" sz="12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endParaRPr lang="en-US" sz="12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endParaRPr lang="en-US" sz="12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r h="763905">
                <a:tc>
                  <a:txBody>
                    <a:bodyPr/>
                    <a:lstStyle/>
                    <a:p>
                      <a:pPr marL="0" indent="0">
                        <a:buNone/>
                      </a:pPr>
                      <a:r>
                        <a:rPr lang="en-US" sz="1200" dirty="0">
                          <a:solidFill>
                            <a:srgbClr val="1D2A36"/>
                          </a:solidFill>
                        </a:rPr>
                        <a:t>Philanthropic</a:t>
                      </a:r>
                      <a:endParaRPr lang="en-US" sz="12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endParaRPr lang="en-US" sz="12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endParaRPr lang="en-US" sz="12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bl>
          </a:graphicData>
        </a:graphic>
      </p:graphicFrame>
      <p:sp>
        <p:nvSpPr>
          <p:cNvPr id="7" name="Shape 4"/>
          <p:cNvSpPr/>
          <p:nvPr/>
        </p:nvSpPr>
        <p:spPr>
          <a:xfrm>
            <a:off x="4160520" y="5321808"/>
            <a:ext cx="3840480" cy="384048"/>
          </a:xfrm>
          <a:prstGeom prst="roundRect">
            <a:avLst>
              <a:gd name="adj" fmla="val 19048"/>
            </a:avLst>
          </a:prstGeom>
          <a:solidFill>
            <a:srgbClr val="E8A15A"/>
          </a:solidFill>
          <a:ln w="12700">
            <a:solidFill>
              <a:srgbClr val="E8A15A"/>
            </a:solidFill>
            <a:prstDash val="solid"/>
          </a:ln>
        </p:spPr>
      </p:sp>
      <p:sp>
        <p:nvSpPr>
          <p:cNvPr id="8" name="Text 5"/>
          <p:cNvSpPr/>
          <p:nvPr/>
        </p:nvSpPr>
        <p:spPr>
          <a:xfrm>
            <a:off x="4233672" y="5385816"/>
            <a:ext cx="3694176" cy="201168"/>
          </a:xfrm>
          <a:prstGeom prst="rect">
            <a:avLst/>
          </a:prstGeom>
          <a:noFill/>
        </p:spPr>
        <p:txBody>
          <a:bodyPr wrap="square" lIns="0" tIns="0" rIns="0" bIns="0" rtlCol="0" anchor="ctr"/>
          <a:lstStyle/>
          <a:p>
            <a:pPr marL="0" indent="0" algn="ctr">
              <a:buNone/>
            </a:pPr>
            <a:r>
              <a:rPr lang="en-US" sz="1200" b="1" dirty="0">
                <a:solidFill>
                  <a:srgbClr val="FFFFFF"/>
                </a:solidFill>
              </a:rPr>
              <a:t>READING TIME: 10 MINUTES</a:t>
            </a:r>
            <a:endParaRPr lang="en-US" sz="1200" dirty="0"/>
          </a:p>
        </p:txBody>
      </p:sp>
      <p:sp>
        <p:nvSpPr>
          <p:cNvPr id="9" name="Text 6">
            <a:hlinkClick r:id="rId1"/>
          </p:cNvPr>
          <p:cNvSpPr/>
          <p:nvPr/>
        </p:nvSpPr>
        <p:spPr>
          <a:xfrm>
            <a:off x="4709160" y="5925312"/>
            <a:ext cx="2743200" cy="274320"/>
          </a:xfrm>
          <a:prstGeom prst="rect">
            <a:avLst/>
          </a:prstGeom>
          <a:noFill/>
        </p:spPr>
        <p:txBody>
          <a:bodyPr wrap="square" lIns="0" tIns="0" rIns="0" bIns="0" rtlCol="0" anchor="ctr"/>
          <a:lstStyle/>
          <a:p>
            <a:pPr marL="0" indent="0">
              <a:buNone/>
            </a:pPr>
            <a:r>
              <a:rPr lang="en-US" sz="1300" u="sng" dirty="0">
                <a:solidFill>
                  <a:srgbClr val="2F6690"/>
                </a:solidFill>
                <a:uFill>
                  <a:solidFill>
                    <a:srgbClr val="2F6690"/>
                  </a:solidFill>
                </a:uFill>
              </a:rPr>
              <a:t>Open Carroll (2016)</a:t>
            </a:r>
            <a:endParaRPr lang="en-US" sz="1300" dirty="0"/>
          </a:p>
        </p:txBody>
      </p:sp>
      <p:sp>
        <p:nvSpPr>
          <p:cNvPr id="25" name="Slide Number Placeholder 0"/>
          <p:cNvSpPr>
            <a:spLocks noGrp="1"/>
          </p:cNvSpPr>
          <p:nvPr>
            <p:ph type="sldNum" sz="quarter" idx="4294967295"/>
          </p:nvPr>
        </p:nvSpPr>
        <p:spPr>
          <a:xfrm>
            <a:off x="11631168" y="6510528"/>
            <a:ext cx="274320" cy="164592"/>
          </a:xfrm>
          <a:prstGeom prst="rect">
            <a:avLst/>
          </a:prstGeom>
        </p:spPr>
        <p:txBody>
          <a:bodyPr/>
          <a:lstStyle>
            <a:lvl1pPr>
              <a:defRPr sz="800">
                <a:solidFill>
                  <a:srgbClr val="8A98A6"/>
                </a:solidFill>
              </a:defRPr>
            </a:lvl1pPr>
          </a:lstStyle>
          <a:p>
            <a:pPr algn="r"/>
            <a:fld id="{F7021451-1387-4CA6-816F-3879F97B5CBC}" type="slidenum">
              <a:rPr lang="en-US" b="0"/>
            </a:fld>
            <a:endParaRPr 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530352"/>
            <a:ext cx="10972800" cy="457200"/>
          </a:xfrm>
          <a:prstGeom prst="rect">
            <a:avLst/>
          </a:prstGeom>
          <a:noFill/>
        </p:spPr>
        <p:txBody>
          <a:bodyPr wrap="square" lIns="0" tIns="0" rIns="0" bIns="0" rtlCol="0" anchor="ctr"/>
          <a:lstStyle/>
          <a:p>
            <a:pPr marL="0" indent="0">
              <a:buNone/>
            </a:pPr>
            <a:r>
              <a:rPr lang="en-US" sz="2700" b="1" dirty="0">
                <a:solidFill>
                  <a:srgbClr val="1D2A36"/>
                </a:solidFill>
              </a:rPr>
              <a:t>How CSR and Ethical Theories Work Together</a:t>
            </a:r>
            <a:endParaRPr lang="en-US" sz="2700" dirty="0"/>
          </a:p>
        </p:txBody>
      </p:sp>
      <p:sp>
        <p:nvSpPr>
          <p:cNvPr id="3" name="Shape 1"/>
          <p:cNvSpPr/>
          <p:nvPr/>
        </p:nvSpPr>
        <p:spPr>
          <a:xfrm>
            <a:off x="777240" y="1417320"/>
            <a:ext cx="5212080" cy="1325880"/>
          </a:xfrm>
          <a:prstGeom prst="roundRect">
            <a:avLst/>
          </a:prstGeom>
          <a:solidFill>
            <a:srgbClr val="FFF5DF"/>
          </a:solidFill>
          <a:ln w="15240">
            <a:solidFill>
              <a:srgbClr val="F3C969"/>
            </a:solidFill>
            <a:prstDash val="solid"/>
          </a:ln>
        </p:spPr>
      </p:sp>
      <p:sp>
        <p:nvSpPr>
          <p:cNvPr id="4" name="Text 2"/>
          <p:cNvSpPr/>
          <p:nvPr/>
        </p:nvSpPr>
        <p:spPr>
          <a:xfrm>
            <a:off x="941832" y="1563624"/>
            <a:ext cx="4882896" cy="310896"/>
          </a:xfrm>
          <a:prstGeom prst="rect">
            <a:avLst/>
          </a:prstGeom>
          <a:noFill/>
        </p:spPr>
        <p:txBody>
          <a:bodyPr wrap="square" lIns="0" tIns="0" rIns="0" bIns="0" rtlCol="0" anchor="ctr"/>
          <a:lstStyle/>
          <a:p>
            <a:pPr marL="0" indent="0">
              <a:buNone/>
            </a:pPr>
            <a:r>
              <a:rPr lang="en-US" sz="1700" b="1" dirty="0">
                <a:solidFill>
                  <a:srgbClr val="E8A15A"/>
                </a:solidFill>
              </a:rPr>
              <a:t>CSR asks</a:t>
            </a:r>
            <a:endParaRPr lang="en-US" sz="1700" dirty="0"/>
          </a:p>
        </p:txBody>
      </p:sp>
      <p:sp>
        <p:nvSpPr>
          <p:cNvPr id="5" name="Text 3"/>
          <p:cNvSpPr/>
          <p:nvPr/>
        </p:nvSpPr>
        <p:spPr>
          <a:xfrm>
            <a:off x="941832" y="1947672"/>
            <a:ext cx="4882896" cy="667512"/>
          </a:xfrm>
          <a:prstGeom prst="rect">
            <a:avLst/>
          </a:prstGeom>
          <a:noFill/>
        </p:spPr>
        <p:txBody>
          <a:bodyPr wrap="square" lIns="254" tIns="254" rIns="254" bIns="254" rtlCol="0" anchor="ctr">
            <a:normAutofit/>
          </a:bodyPr>
          <a:lstStyle/>
          <a:p>
            <a:pPr marL="0" indent="0">
              <a:buNone/>
            </a:pPr>
            <a:r>
              <a:rPr lang="en-US" sz="2100" dirty="0">
                <a:solidFill>
                  <a:srgbClr val="1D2A36"/>
                </a:solidFill>
              </a:rPr>
              <a:t>What responsibilities does the business have?</a:t>
            </a:r>
            <a:endParaRPr lang="en-US" sz="2100" dirty="0"/>
          </a:p>
        </p:txBody>
      </p:sp>
      <p:sp>
        <p:nvSpPr>
          <p:cNvPr id="6" name="Shape 4"/>
          <p:cNvSpPr/>
          <p:nvPr/>
        </p:nvSpPr>
        <p:spPr>
          <a:xfrm>
            <a:off x="6217920" y="1417320"/>
            <a:ext cx="5212080" cy="1325880"/>
          </a:xfrm>
          <a:prstGeom prst="roundRect">
            <a:avLst/>
          </a:prstGeom>
          <a:solidFill>
            <a:srgbClr val="EEF4F8"/>
          </a:solidFill>
          <a:ln w="15240">
            <a:solidFill>
              <a:srgbClr val="2F6690"/>
            </a:solidFill>
            <a:prstDash val="solid"/>
          </a:ln>
        </p:spPr>
      </p:sp>
      <p:sp>
        <p:nvSpPr>
          <p:cNvPr id="7" name="Text 5"/>
          <p:cNvSpPr/>
          <p:nvPr/>
        </p:nvSpPr>
        <p:spPr>
          <a:xfrm>
            <a:off x="6382512" y="1563624"/>
            <a:ext cx="4882896" cy="310896"/>
          </a:xfrm>
          <a:prstGeom prst="rect">
            <a:avLst/>
          </a:prstGeom>
          <a:noFill/>
        </p:spPr>
        <p:txBody>
          <a:bodyPr wrap="square" lIns="0" tIns="0" rIns="0" bIns="0" rtlCol="0" anchor="ctr"/>
          <a:lstStyle/>
          <a:p>
            <a:pPr marL="0" indent="0">
              <a:buNone/>
            </a:pPr>
            <a:r>
              <a:rPr lang="en-US" sz="1700" b="1" dirty="0">
                <a:solidFill>
                  <a:srgbClr val="2F6690"/>
                </a:solidFill>
              </a:rPr>
              <a:t>Ethical theories ask</a:t>
            </a:r>
            <a:endParaRPr lang="en-US" sz="1700" dirty="0"/>
          </a:p>
        </p:txBody>
      </p:sp>
      <p:sp>
        <p:nvSpPr>
          <p:cNvPr id="8" name="Text 6"/>
          <p:cNvSpPr/>
          <p:nvPr/>
        </p:nvSpPr>
        <p:spPr>
          <a:xfrm>
            <a:off x="6382512" y="1947672"/>
            <a:ext cx="4882896" cy="667512"/>
          </a:xfrm>
          <a:prstGeom prst="rect">
            <a:avLst/>
          </a:prstGeom>
          <a:noFill/>
        </p:spPr>
        <p:txBody>
          <a:bodyPr wrap="square" lIns="254" tIns="254" rIns="254" bIns="254" rtlCol="0" anchor="ctr">
            <a:normAutofit/>
          </a:bodyPr>
          <a:lstStyle/>
          <a:p>
            <a:pPr marL="0" indent="0">
              <a:buNone/>
            </a:pPr>
            <a:r>
              <a:rPr lang="en-US" sz="2100" dirty="0">
                <a:solidFill>
                  <a:srgbClr val="1D2A36"/>
                </a:solidFill>
              </a:rPr>
              <a:t>How should we judge what the business should do?</a:t>
            </a:r>
            <a:endParaRPr lang="en-US" sz="2100" dirty="0"/>
          </a:p>
        </p:txBody>
      </p:sp>
      <p:graphicFrame>
        <p:nvGraphicFramePr>
          <p:cNvPr id="17" name="Table 0"/>
          <p:cNvGraphicFramePr>
            <a:graphicFrameLocks noGrp="1"/>
          </p:cNvGraphicFramePr>
          <p:nvPr/>
        </p:nvGraphicFramePr>
        <p:xfrm>
          <a:off x="1051560" y="3108960"/>
          <a:ext cx="10058400" cy="2331720"/>
        </p:xfrm>
        <a:graphic>
          <a:graphicData uri="http://schemas.openxmlformats.org/drawingml/2006/table">
            <a:tbl>
              <a:tblPr/>
              <a:tblGrid>
                <a:gridCol w="2468880"/>
                <a:gridCol w="7589520"/>
              </a:tblGrid>
              <a:tr h="502920">
                <a:tc>
                  <a:txBody>
                    <a:bodyPr/>
                    <a:lstStyle/>
                    <a:p>
                      <a:pPr marL="0" indent="0" algn="ctr">
                        <a:buNone/>
                      </a:pPr>
                      <a:r>
                        <a:rPr lang="en-US" sz="1500" b="1" dirty="0">
                          <a:solidFill>
                            <a:srgbClr val="FFFFFF"/>
                          </a:solidFill>
                        </a:rPr>
                        <a:t>Lens</a:t>
                      </a:r>
                      <a:endParaRPr lang="en-US" sz="15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3A7D77"/>
                    </a:solidFill>
                  </a:tcPr>
                </a:tc>
                <a:tc>
                  <a:txBody>
                    <a:bodyPr/>
                    <a:lstStyle/>
                    <a:p>
                      <a:pPr marL="0" indent="0" algn="ctr">
                        <a:buNone/>
                      </a:pPr>
                      <a:r>
                        <a:rPr lang="en-US" sz="1500" b="1" dirty="0">
                          <a:solidFill>
                            <a:srgbClr val="FFFFFF"/>
                          </a:solidFill>
                        </a:rPr>
                        <a:t>Why might it support a CSR action?</a:t>
                      </a:r>
                      <a:endParaRPr lang="en-US" sz="15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3A7D77"/>
                    </a:solidFill>
                  </a:tcPr>
                </a:tc>
              </a:tr>
              <a:tr h="502920">
                <a:tc>
                  <a:txBody>
                    <a:bodyPr/>
                    <a:lstStyle/>
                    <a:p>
                      <a:pPr marL="0" indent="0">
                        <a:buNone/>
                      </a:pPr>
                      <a:r>
                        <a:rPr lang="en-US" sz="1500" dirty="0">
                          <a:solidFill>
                            <a:srgbClr val="1D2A36"/>
                          </a:solidFill>
                        </a:rPr>
                        <a:t>Utilitarianism</a:t>
                      </a:r>
                      <a:endParaRPr lang="en-US" sz="15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500" dirty="0">
                          <a:solidFill>
                            <a:srgbClr val="1D2A36"/>
                          </a:solidFill>
                        </a:rPr>
                        <a:t>It may create better overall consequences.</a:t>
                      </a:r>
                      <a:endParaRPr lang="en-US" sz="15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r h="502920">
                <a:tc>
                  <a:txBody>
                    <a:bodyPr/>
                    <a:lstStyle/>
                    <a:p>
                      <a:pPr marL="0" indent="0">
                        <a:buNone/>
                      </a:pPr>
                      <a:r>
                        <a:rPr lang="en-US" sz="1500" dirty="0">
                          <a:solidFill>
                            <a:srgbClr val="1D2A36"/>
                          </a:solidFill>
                        </a:rPr>
                        <a:t>Duty &amp; Rights</a:t>
                      </a:r>
                      <a:endParaRPr lang="en-US" sz="15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500" dirty="0">
                          <a:solidFill>
                            <a:srgbClr val="1D2A36"/>
                          </a:solidFill>
                        </a:rPr>
                        <a:t>It may protect rights and fulfil duties.</a:t>
                      </a:r>
                      <a:endParaRPr lang="en-US" sz="15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r h="502920">
                <a:tc>
                  <a:txBody>
                    <a:bodyPr/>
                    <a:lstStyle/>
                    <a:p>
                      <a:pPr marL="0" indent="0">
                        <a:buNone/>
                      </a:pPr>
                      <a:r>
                        <a:rPr lang="en-US" sz="1500" dirty="0">
                          <a:solidFill>
                            <a:srgbClr val="1D2A36"/>
                          </a:solidFill>
                        </a:rPr>
                        <a:t>Virtue Ethics</a:t>
                      </a:r>
                      <a:endParaRPr lang="en-US" sz="15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500" dirty="0">
                          <a:solidFill>
                            <a:srgbClr val="1D2A36"/>
                          </a:solidFill>
                        </a:rPr>
                        <a:t>It may demonstrate responsible corporate character.</a:t>
                      </a:r>
                      <a:endParaRPr lang="en-US" sz="15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bl>
          </a:graphicData>
        </a:graphic>
      </p:graphicFrame>
      <p:sp>
        <p:nvSpPr>
          <p:cNvPr id="10" name="Shape 7"/>
          <p:cNvSpPr/>
          <p:nvPr/>
        </p:nvSpPr>
        <p:spPr>
          <a:xfrm>
            <a:off x="1417320" y="5669280"/>
            <a:ext cx="9372600" cy="566928"/>
          </a:xfrm>
          <a:prstGeom prst="roundRect">
            <a:avLst/>
          </a:prstGeom>
          <a:solidFill>
            <a:srgbClr val="EEF5F3"/>
          </a:solidFill>
          <a:ln w="15240">
            <a:solidFill>
              <a:srgbClr val="3A7D77"/>
            </a:solidFill>
            <a:prstDash val="solid"/>
          </a:ln>
        </p:spPr>
      </p:sp>
      <p:sp>
        <p:nvSpPr>
          <p:cNvPr id="11" name="Text 8"/>
          <p:cNvSpPr/>
          <p:nvPr/>
        </p:nvSpPr>
        <p:spPr>
          <a:xfrm>
            <a:off x="1581912" y="5852160"/>
            <a:ext cx="9043416" cy="219456"/>
          </a:xfrm>
          <a:prstGeom prst="rect">
            <a:avLst/>
          </a:prstGeom>
          <a:noFill/>
        </p:spPr>
        <p:txBody>
          <a:bodyPr wrap="square" lIns="254" tIns="254" rIns="254" bIns="254" rtlCol="0" anchor="ctr">
            <a:normAutofit/>
          </a:bodyPr>
          <a:lstStyle/>
          <a:p>
            <a:pPr marL="0" indent="0">
              <a:buNone/>
            </a:pPr>
            <a:r>
              <a:rPr lang="en-US" sz="1700" dirty="0">
                <a:solidFill>
                  <a:srgbClr val="1D2A36"/>
                </a:solidFill>
              </a:rPr>
              <a:t>One CSR decision can be justified — or criticised — using different ethical theories.</a:t>
            </a:r>
            <a:endParaRPr lang="en-US" sz="1700" dirty="0"/>
          </a:p>
        </p:txBody>
      </p:sp>
      <p:sp>
        <p:nvSpPr>
          <p:cNvPr id="25" name="Slide Number Placeholder 0"/>
          <p:cNvSpPr>
            <a:spLocks noGrp="1"/>
          </p:cNvSpPr>
          <p:nvPr>
            <p:ph type="sldNum" sz="quarter" idx="4294967295"/>
          </p:nvPr>
        </p:nvSpPr>
        <p:spPr>
          <a:xfrm>
            <a:off x="11631168" y="6510528"/>
            <a:ext cx="274320" cy="164592"/>
          </a:xfrm>
          <a:prstGeom prst="rect">
            <a:avLst/>
          </a:prstGeom>
        </p:spPr>
        <p:txBody>
          <a:bodyPr/>
          <a:lstStyle>
            <a:lvl1pPr>
              <a:defRPr sz="800">
                <a:solidFill>
                  <a:srgbClr val="8A98A6"/>
                </a:solidFill>
              </a:defRPr>
            </a:lvl1pPr>
          </a:lstStyle>
          <a:p>
            <a:pPr algn="r"/>
            <a:fld id="{F7021451-1387-4CA6-816F-3879F97B5CBC}" type="slidenum">
              <a:rPr lang="en-US" b="0"/>
            </a:fld>
            <a:endParaRPr 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530352"/>
            <a:ext cx="10972800" cy="457200"/>
          </a:xfrm>
          <a:prstGeom prst="rect">
            <a:avLst/>
          </a:prstGeom>
          <a:noFill/>
        </p:spPr>
        <p:txBody>
          <a:bodyPr wrap="square" lIns="0" tIns="0" rIns="0" bIns="0" rtlCol="0" anchor="ctr"/>
          <a:lstStyle/>
          <a:p>
            <a:pPr marL="0" indent="0">
              <a:buNone/>
            </a:pPr>
            <a:r>
              <a:rPr lang="en-US" sz="2700" b="1" dirty="0">
                <a:solidFill>
                  <a:srgbClr val="1D2A36"/>
                </a:solidFill>
              </a:rPr>
              <a:t>Worked Example — FreshBite</a:t>
            </a:r>
            <a:endParaRPr lang="en-US" sz="2700" dirty="0"/>
          </a:p>
        </p:txBody>
      </p:sp>
      <p:sp>
        <p:nvSpPr>
          <p:cNvPr id="3" name="Text 1"/>
          <p:cNvSpPr/>
          <p:nvPr/>
        </p:nvSpPr>
        <p:spPr>
          <a:xfrm>
            <a:off x="621792" y="987552"/>
            <a:ext cx="10881360" cy="384048"/>
          </a:xfrm>
          <a:prstGeom prst="rect">
            <a:avLst/>
          </a:prstGeom>
          <a:noFill/>
        </p:spPr>
        <p:txBody>
          <a:bodyPr wrap="square" lIns="0" tIns="0" rIns="0" bIns="0" rtlCol="0" anchor="ctr"/>
          <a:lstStyle/>
          <a:p>
            <a:pPr marL="0" indent="0">
              <a:buNone/>
            </a:pPr>
            <a:r>
              <a:rPr lang="en-US" sz="1400" dirty="0">
                <a:solidFill>
                  <a:srgbClr val="546473"/>
                </a:solidFill>
              </a:rPr>
              <a:t>Watch how the same analysis structure is completed from start to finish.</a:t>
            </a:r>
            <a:endParaRPr lang="en-US" sz="1400" dirty="0"/>
          </a:p>
        </p:txBody>
      </p:sp>
      <p:sp>
        <p:nvSpPr>
          <p:cNvPr id="4" name="Shape 2"/>
          <p:cNvSpPr/>
          <p:nvPr/>
        </p:nvSpPr>
        <p:spPr>
          <a:xfrm>
            <a:off x="731520" y="1325880"/>
            <a:ext cx="10972800" cy="3474720"/>
          </a:xfrm>
          <a:prstGeom prst="roundRect">
            <a:avLst/>
          </a:prstGeom>
          <a:solidFill>
            <a:srgbClr val="FFFFFF"/>
          </a:solidFill>
          <a:ln w="15240">
            <a:solidFill>
              <a:srgbClr val="D8E1E8"/>
            </a:solidFill>
            <a:prstDash val="solid"/>
          </a:ln>
        </p:spPr>
      </p:sp>
      <p:sp>
        <p:nvSpPr>
          <p:cNvPr id="5" name="Text 3"/>
          <p:cNvSpPr/>
          <p:nvPr/>
        </p:nvSpPr>
        <p:spPr>
          <a:xfrm>
            <a:off x="896112" y="1472184"/>
            <a:ext cx="10643616" cy="310896"/>
          </a:xfrm>
          <a:prstGeom prst="rect">
            <a:avLst/>
          </a:prstGeom>
          <a:noFill/>
        </p:spPr>
        <p:txBody>
          <a:bodyPr wrap="square" lIns="0" tIns="0" rIns="0" bIns="0" rtlCol="0" anchor="ctr"/>
          <a:lstStyle/>
          <a:p>
            <a:pPr marL="0" indent="0">
              <a:buNone/>
            </a:pPr>
            <a:r>
              <a:rPr lang="en-US" sz="2000" b="1" dirty="0">
                <a:solidFill>
                  <a:srgbClr val="16324F"/>
                </a:solidFill>
              </a:rPr>
              <a:t>Mini case</a:t>
            </a:r>
            <a:endParaRPr lang="en-US" sz="2000" dirty="0"/>
          </a:p>
        </p:txBody>
      </p:sp>
      <p:sp>
        <p:nvSpPr>
          <p:cNvPr id="6" name="Text 4"/>
          <p:cNvSpPr/>
          <p:nvPr/>
        </p:nvSpPr>
        <p:spPr>
          <a:xfrm>
            <a:off x="896112" y="1856232"/>
            <a:ext cx="10643616" cy="2816352"/>
          </a:xfrm>
          <a:prstGeom prst="rect">
            <a:avLst/>
          </a:prstGeom>
          <a:noFill/>
        </p:spPr>
        <p:txBody>
          <a:bodyPr wrap="square" lIns="254" tIns="254" rIns="254" bIns="254" rtlCol="0" anchor="ctr">
            <a:normAutofit/>
          </a:bodyPr>
          <a:lstStyle/>
          <a:p>
            <a:pPr marL="0" indent="0">
              <a:buNone/>
            </a:pPr>
            <a:r>
              <a:rPr lang="en-US" sz="1700" dirty="0">
                <a:solidFill>
                  <a:srgbClr val="1D2A36"/>
                </a:solidFill>
              </a:rPr>
              <a:t>FreshBite sells chilled ready-meals through major UK supermarkets. During an internal quality check, the company learns that one supplier may have used an ingredient containing an undeclared allergen. No injuries have yet been reported, but the affected products may already be on supermarket shelves.</a:t>
            </a:r>
            <a:endParaRPr lang="en-US" sz="1700" dirty="0"/>
          </a:p>
          <a:p>
            <a:pPr marL="0" indent="0">
              <a:buNone/>
            </a:pPr>
            <a:endParaRPr lang="en-US" sz="1700" dirty="0"/>
          </a:p>
          <a:p>
            <a:pPr marL="0" indent="0">
              <a:buNone/>
            </a:pPr>
            <a:r>
              <a:rPr lang="en-US" sz="1700" dirty="0">
                <a:solidFill>
                  <a:srgbClr val="1D2A36"/>
                </a:solidFill>
              </a:rPr>
              <a:t>A full recall would cost around £2 million, create substantial food waste and damage retailer relationships. Management has two main options: recall immediately, or wait 48 hours for further laboratory confirmation.</a:t>
            </a:r>
            <a:endParaRPr lang="en-US" sz="1700" dirty="0"/>
          </a:p>
        </p:txBody>
      </p:sp>
      <p:sp>
        <p:nvSpPr>
          <p:cNvPr id="7" name="Shape 5"/>
          <p:cNvSpPr/>
          <p:nvPr/>
        </p:nvSpPr>
        <p:spPr>
          <a:xfrm>
            <a:off x="1097280" y="5166360"/>
            <a:ext cx="9966960" cy="777240"/>
          </a:xfrm>
          <a:prstGeom prst="roundRect">
            <a:avLst/>
          </a:prstGeom>
          <a:solidFill>
            <a:srgbClr val="FFF5DF"/>
          </a:solidFill>
          <a:ln w="15240">
            <a:solidFill>
              <a:srgbClr val="F3C969"/>
            </a:solidFill>
            <a:prstDash val="solid"/>
          </a:ln>
        </p:spPr>
      </p:sp>
      <p:sp>
        <p:nvSpPr>
          <p:cNvPr id="8" name="Text 6"/>
          <p:cNvSpPr/>
          <p:nvPr/>
        </p:nvSpPr>
        <p:spPr>
          <a:xfrm>
            <a:off x="1261872" y="5312664"/>
            <a:ext cx="9637776" cy="310896"/>
          </a:xfrm>
          <a:prstGeom prst="rect">
            <a:avLst/>
          </a:prstGeom>
          <a:noFill/>
        </p:spPr>
        <p:txBody>
          <a:bodyPr wrap="square" lIns="0" tIns="0" rIns="0" bIns="0" rtlCol="0" anchor="ctr"/>
          <a:lstStyle/>
          <a:p>
            <a:pPr marL="0" indent="0">
              <a:buNone/>
            </a:pPr>
            <a:r>
              <a:rPr lang="en-US" sz="1700" b="1" dirty="0">
                <a:solidFill>
                  <a:srgbClr val="E8A15A"/>
                </a:solidFill>
              </a:rPr>
              <a:t>Ethical decision</a:t>
            </a:r>
            <a:endParaRPr lang="en-US" sz="1700" dirty="0"/>
          </a:p>
        </p:txBody>
      </p:sp>
      <p:sp>
        <p:nvSpPr>
          <p:cNvPr id="9" name="Text 7"/>
          <p:cNvSpPr/>
          <p:nvPr/>
        </p:nvSpPr>
        <p:spPr>
          <a:xfrm>
            <a:off x="1261872" y="5696712"/>
            <a:ext cx="9637776" cy="118872"/>
          </a:xfrm>
          <a:prstGeom prst="rect">
            <a:avLst/>
          </a:prstGeom>
          <a:noFill/>
        </p:spPr>
        <p:txBody>
          <a:bodyPr wrap="square" lIns="254" tIns="254" rIns="254" bIns="254" rtlCol="0" anchor="ctr">
            <a:normAutofit/>
          </a:bodyPr>
          <a:lstStyle/>
          <a:p>
            <a:pPr marL="0" indent="0">
              <a:buNone/>
            </a:pPr>
            <a:r>
              <a:rPr lang="en-US" sz="2200" dirty="0">
                <a:solidFill>
                  <a:srgbClr val="1D2A36"/>
                </a:solidFill>
              </a:rPr>
              <a:t>Recall immediately — or wait 48 hours for more certainty?</a:t>
            </a:r>
            <a:endParaRPr lang="en-US" sz="2200" dirty="0"/>
          </a:p>
        </p:txBody>
      </p:sp>
      <p:sp>
        <p:nvSpPr>
          <p:cNvPr id="25" name="Slide Number Placeholder 0"/>
          <p:cNvSpPr>
            <a:spLocks noGrp="1"/>
          </p:cNvSpPr>
          <p:nvPr>
            <p:ph type="sldNum" sz="quarter" idx="4294967295"/>
          </p:nvPr>
        </p:nvSpPr>
        <p:spPr>
          <a:xfrm>
            <a:off x="11631168" y="6510528"/>
            <a:ext cx="274320" cy="164592"/>
          </a:xfrm>
          <a:prstGeom prst="rect">
            <a:avLst/>
          </a:prstGeom>
        </p:spPr>
        <p:txBody>
          <a:bodyPr/>
          <a:lstStyle>
            <a:lvl1pPr>
              <a:defRPr sz="800">
                <a:solidFill>
                  <a:srgbClr val="8A98A6"/>
                </a:solidFill>
              </a:defRPr>
            </a:lvl1pPr>
          </a:lstStyle>
          <a:p>
            <a:pPr algn="r"/>
            <a:fld id="{F7021451-1387-4CA6-816F-3879F97B5CBC}" type="slidenum">
              <a:rPr lang="en-US" b="0"/>
            </a:fld>
            <a:endParaRPr 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530352"/>
            <a:ext cx="10972800" cy="457200"/>
          </a:xfrm>
          <a:prstGeom prst="rect">
            <a:avLst/>
          </a:prstGeom>
          <a:noFill/>
        </p:spPr>
        <p:txBody>
          <a:bodyPr wrap="square" lIns="0" tIns="0" rIns="0" bIns="0" rtlCol="0" anchor="ctr"/>
          <a:lstStyle/>
          <a:p>
            <a:pPr marL="0" indent="0">
              <a:buNone/>
            </a:pPr>
            <a:r>
              <a:rPr lang="en-US" sz="2700" b="1" dirty="0">
                <a:solidFill>
                  <a:srgbClr val="1D2A36"/>
                </a:solidFill>
              </a:rPr>
              <a:t>Worked Example — Step 1: Extract the Evidence</a:t>
            </a:r>
            <a:endParaRPr lang="en-US" sz="2700" dirty="0"/>
          </a:p>
        </p:txBody>
      </p:sp>
      <p:sp>
        <p:nvSpPr>
          <p:cNvPr id="3" name="Text 1"/>
          <p:cNvSpPr/>
          <p:nvPr/>
        </p:nvSpPr>
        <p:spPr>
          <a:xfrm>
            <a:off x="621792" y="987552"/>
            <a:ext cx="10881360" cy="384048"/>
          </a:xfrm>
          <a:prstGeom prst="rect">
            <a:avLst/>
          </a:prstGeom>
          <a:noFill/>
        </p:spPr>
        <p:txBody>
          <a:bodyPr wrap="square" lIns="0" tIns="0" rIns="0" bIns="0" rtlCol="0" anchor="ctr"/>
          <a:lstStyle/>
          <a:p>
            <a:pPr marL="0" indent="0">
              <a:buNone/>
            </a:pPr>
            <a:r>
              <a:rPr lang="en-US" sz="1400" dirty="0">
                <a:solidFill>
                  <a:srgbClr val="546473"/>
                </a:solidFill>
              </a:rPr>
              <a:t>Facts first. Analysis comes after.</a:t>
            </a:r>
            <a:endParaRPr lang="en-US" sz="1400" dirty="0"/>
          </a:p>
        </p:txBody>
      </p:sp>
      <p:graphicFrame>
        <p:nvGraphicFramePr>
          <p:cNvPr id="19" name="Table 0"/>
          <p:cNvGraphicFramePr>
            <a:graphicFrameLocks noGrp="1"/>
          </p:cNvGraphicFramePr>
          <p:nvPr/>
        </p:nvGraphicFramePr>
        <p:xfrm>
          <a:off x="658495" y="1371600"/>
          <a:ext cx="10881360" cy="5009515"/>
        </p:xfrm>
        <a:graphic>
          <a:graphicData uri="http://schemas.openxmlformats.org/drawingml/2006/table">
            <a:tbl>
              <a:tblPr/>
              <a:tblGrid>
                <a:gridCol w="4663440"/>
                <a:gridCol w="6217920"/>
              </a:tblGrid>
              <a:tr h="715645">
                <a:tc>
                  <a:txBody>
                    <a:bodyPr/>
                    <a:lstStyle/>
                    <a:p>
                      <a:pPr marL="0" indent="0" algn="ctr">
                        <a:buNone/>
                      </a:pPr>
                      <a:r>
                        <a:rPr lang="en-US" sz="1300" b="1" dirty="0">
                          <a:solidFill>
                            <a:srgbClr val="FFFFFF"/>
                          </a:solidFill>
                        </a:rPr>
                        <a:t>Evidence from case</a:t>
                      </a:r>
                      <a:endParaRPr lang="en-US" sz="13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16324F"/>
                    </a:solidFill>
                  </a:tcPr>
                </a:tc>
                <a:tc>
                  <a:txBody>
                    <a:bodyPr/>
                    <a:lstStyle/>
                    <a:p>
                      <a:pPr marL="0" indent="0" algn="ctr">
                        <a:buNone/>
                      </a:pPr>
                      <a:r>
                        <a:rPr lang="en-US" sz="1300" b="1" dirty="0">
                          <a:solidFill>
                            <a:srgbClr val="FFFFFF"/>
                          </a:solidFill>
                        </a:rPr>
                        <a:t>Why it matters</a:t>
                      </a:r>
                      <a:endParaRPr lang="en-US" sz="13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16324F"/>
                    </a:solidFill>
                  </a:tcPr>
                </a:tc>
              </a:tr>
              <a:tr h="715645">
                <a:tc>
                  <a:txBody>
                    <a:bodyPr/>
                    <a:lstStyle/>
                    <a:p>
                      <a:pPr marL="0" indent="0">
                        <a:buNone/>
                      </a:pPr>
                      <a:r>
                        <a:rPr lang="en-US" sz="1300" dirty="0">
                          <a:solidFill>
                            <a:srgbClr val="1D2A36"/>
                          </a:solidFill>
                        </a:rPr>
                        <a:t>Undeclared allergen may be present</a:t>
                      </a:r>
                      <a:endParaRPr lang="en-US" sz="13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300" dirty="0">
                          <a:solidFill>
                            <a:srgbClr val="1D2A36"/>
                          </a:solidFill>
                        </a:rPr>
                        <a:t>Possible serious risk to customer safety</a:t>
                      </a:r>
                      <a:endParaRPr lang="en-US" sz="13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r h="715645">
                <a:tc>
                  <a:txBody>
                    <a:bodyPr/>
                    <a:lstStyle/>
                    <a:p>
                      <a:pPr marL="0" indent="0">
                        <a:buNone/>
                      </a:pPr>
                      <a:r>
                        <a:rPr lang="en-US" sz="1300" dirty="0">
                          <a:solidFill>
                            <a:srgbClr val="1D2A36"/>
                          </a:solidFill>
                        </a:rPr>
                        <a:t>Products may already be on shelves</a:t>
                      </a:r>
                      <a:endParaRPr lang="en-US" sz="13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300" dirty="0">
                          <a:solidFill>
                            <a:srgbClr val="1D2A36"/>
                          </a:solidFill>
                        </a:rPr>
                        <a:t>Harm could occur before further testing</a:t>
                      </a:r>
                      <a:endParaRPr lang="en-US" sz="13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r h="715645">
                <a:tc>
                  <a:txBody>
                    <a:bodyPr/>
                    <a:lstStyle/>
                    <a:p>
                      <a:pPr marL="0" indent="0">
                        <a:buNone/>
                      </a:pPr>
                      <a:r>
                        <a:rPr lang="en-US" sz="1300" dirty="0">
                          <a:solidFill>
                            <a:srgbClr val="1D2A36"/>
                          </a:solidFill>
                        </a:rPr>
                        <a:t>No injuries reported yet</a:t>
                      </a:r>
                      <a:endParaRPr lang="en-US" sz="13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300" dirty="0">
                          <a:solidFill>
                            <a:srgbClr val="1D2A36"/>
                          </a:solidFill>
                        </a:rPr>
                        <a:t>Risk is uncertain — not zero</a:t>
                      </a:r>
                      <a:endParaRPr lang="en-US" sz="13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r h="715645">
                <a:tc>
                  <a:txBody>
                    <a:bodyPr/>
                    <a:lstStyle/>
                    <a:p>
                      <a:pPr marL="0" indent="0">
                        <a:buNone/>
                      </a:pPr>
                      <a:r>
                        <a:rPr lang="en-US" sz="1300" dirty="0">
                          <a:solidFill>
                            <a:srgbClr val="1D2A36"/>
                          </a:solidFill>
                        </a:rPr>
                        <a:t>Recall costs around £2 million</a:t>
                      </a:r>
                      <a:endParaRPr lang="en-US" sz="13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300" dirty="0">
                          <a:solidFill>
                            <a:srgbClr val="1D2A36"/>
                          </a:solidFill>
                        </a:rPr>
                        <a:t>Financial consequence for the company</a:t>
                      </a:r>
                      <a:endParaRPr lang="en-US" sz="13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r h="715645">
                <a:tc>
                  <a:txBody>
                    <a:bodyPr/>
                    <a:lstStyle/>
                    <a:p>
                      <a:pPr marL="0" indent="0">
                        <a:buNone/>
                      </a:pPr>
                      <a:r>
                        <a:rPr lang="en-US" sz="1300" dirty="0">
                          <a:solidFill>
                            <a:srgbClr val="1D2A36"/>
                          </a:solidFill>
                        </a:rPr>
                        <a:t>Recall creates food waste</a:t>
                      </a:r>
                      <a:endParaRPr lang="en-US" sz="13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300" dirty="0">
                          <a:solidFill>
                            <a:srgbClr val="1D2A36"/>
                          </a:solidFill>
                        </a:rPr>
                        <a:t>Wider environmental consequence</a:t>
                      </a:r>
                      <a:endParaRPr lang="en-US" sz="13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r h="715645">
                <a:tc>
                  <a:txBody>
                    <a:bodyPr/>
                    <a:lstStyle/>
                    <a:p>
                      <a:pPr marL="0" indent="0">
                        <a:buNone/>
                      </a:pPr>
                      <a:r>
                        <a:rPr lang="en-US" sz="1300" dirty="0">
                          <a:solidFill>
                            <a:srgbClr val="1D2A36"/>
                          </a:solidFill>
                        </a:rPr>
                        <a:t>Delay may protect business interests</a:t>
                      </a:r>
                      <a:endParaRPr lang="en-US" sz="13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300" dirty="0">
                          <a:solidFill>
                            <a:srgbClr val="1D2A36"/>
                          </a:solidFill>
                        </a:rPr>
                        <a:t>But may expose customers to avoidable risk</a:t>
                      </a:r>
                      <a:endParaRPr lang="en-US" sz="13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bl>
          </a:graphicData>
        </a:graphic>
      </p:graphicFrame>
      <p:sp>
        <p:nvSpPr>
          <p:cNvPr id="5" name="Text 2"/>
          <p:cNvSpPr/>
          <p:nvPr/>
        </p:nvSpPr>
        <p:spPr>
          <a:xfrm>
            <a:off x="594360" y="6336792"/>
            <a:ext cx="10789920" cy="256032"/>
          </a:xfrm>
          <a:prstGeom prst="rect">
            <a:avLst/>
          </a:prstGeom>
          <a:noFill/>
        </p:spPr>
        <p:txBody>
          <a:bodyPr wrap="square" lIns="0" tIns="0" rIns="0" bIns="0" rtlCol="0" anchor="ctr"/>
          <a:lstStyle/>
          <a:p>
            <a:pPr marL="0" indent="0">
              <a:buNone/>
            </a:pPr>
            <a:r>
              <a:rPr lang="en-US" sz="1000" i="1" dirty="0">
                <a:solidFill>
                  <a:srgbClr val="6E7D8A"/>
                </a:solidFill>
              </a:rPr>
              <a:t>Evidence = what the source tells you. Analysis = what you conclude from that evidence.</a:t>
            </a:r>
            <a:endParaRPr lang="en-US" sz="1000" dirty="0"/>
          </a:p>
        </p:txBody>
      </p:sp>
      <p:sp>
        <p:nvSpPr>
          <p:cNvPr id="25" name="Slide Number Placeholder 0"/>
          <p:cNvSpPr>
            <a:spLocks noGrp="1"/>
          </p:cNvSpPr>
          <p:nvPr>
            <p:ph type="sldNum" sz="quarter" idx="4294967295"/>
          </p:nvPr>
        </p:nvSpPr>
        <p:spPr>
          <a:xfrm>
            <a:off x="11631168" y="6510528"/>
            <a:ext cx="274320" cy="164592"/>
          </a:xfrm>
          <a:prstGeom prst="rect">
            <a:avLst/>
          </a:prstGeom>
        </p:spPr>
        <p:txBody>
          <a:bodyPr/>
          <a:lstStyle>
            <a:lvl1pPr>
              <a:defRPr sz="800">
                <a:solidFill>
                  <a:srgbClr val="8A98A6"/>
                </a:solidFill>
              </a:defRPr>
            </a:lvl1pPr>
          </a:lstStyle>
          <a:p>
            <a:pPr algn="r"/>
            <a:fld id="{F7021451-1387-4CA6-816F-3879F97B5CBC}" type="slidenum">
              <a:rPr lang="en-US" b="0"/>
            </a:fld>
            <a:endParaRPr 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530352"/>
            <a:ext cx="10972800" cy="457200"/>
          </a:xfrm>
          <a:prstGeom prst="rect">
            <a:avLst/>
          </a:prstGeom>
          <a:noFill/>
        </p:spPr>
        <p:txBody>
          <a:bodyPr wrap="square" lIns="0" tIns="0" rIns="0" bIns="0" rtlCol="0" anchor="ctr"/>
          <a:lstStyle/>
          <a:p>
            <a:pPr marL="0" indent="0">
              <a:buNone/>
            </a:pPr>
            <a:r>
              <a:rPr lang="en-US" sz="2700" b="1" dirty="0">
                <a:solidFill>
                  <a:srgbClr val="1D2A36"/>
                </a:solidFill>
              </a:rPr>
              <a:t>Worked Example — Step 2: Use CSR to Understand Responsibility</a:t>
            </a:r>
            <a:endParaRPr lang="en-US" sz="2700" dirty="0"/>
          </a:p>
        </p:txBody>
      </p:sp>
      <p:graphicFrame>
        <p:nvGraphicFramePr>
          <p:cNvPr id="20" name="Table 0"/>
          <p:cNvGraphicFramePr>
            <a:graphicFrameLocks noGrp="1"/>
          </p:cNvGraphicFramePr>
          <p:nvPr/>
        </p:nvGraphicFramePr>
        <p:xfrm>
          <a:off x="594360" y="1353185"/>
          <a:ext cx="11018520" cy="4335145"/>
        </p:xfrm>
        <a:graphic>
          <a:graphicData uri="http://schemas.openxmlformats.org/drawingml/2006/table">
            <a:tbl>
              <a:tblPr/>
              <a:tblGrid>
                <a:gridCol w="1920240"/>
                <a:gridCol w="3657600"/>
                <a:gridCol w="5440680"/>
              </a:tblGrid>
              <a:tr h="864870">
                <a:tc>
                  <a:txBody>
                    <a:bodyPr/>
                    <a:lstStyle/>
                    <a:p>
                      <a:pPr marL="0" indent="0" algn="ctr">
                        <a:buNone/>
                      </a:pPr>
                      <a:r>
                        <a:rPr lang="en-US" sz="1250" b="1" dirty="0">
                          <a:solidFill>
                            <a:srgbClr val="FFFFFF"/>
                          </a:solidFill>
                        </a:rPr>
                        <a:t>CSR area</a:t>
                      </a:r>
                      <a:endParaRPr lang="en-US" sz="125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3A7D77"/>
                    </a:solidFill>
                  </a:tcPr>
                </a:tc>
                <a:tc>
                  <a:txBody>
                    <a:bodyPr/>
                    <a:lstStyle/>
                    <a:p>
                      <a:pPr marL="0" indent="0" algn="ctr">
                        <a:buNone/>
                      </a:pPr>
                      <a:r>
                        <a:rPr lang="en-US" sz="1250" b="1" dirty="0">
                          <a:solidFill>
                            <a:srgbClr val="FFFFFF"/>
                          </a:solidFill>
                        </a:rPr>
                        <a:t>Case evidence</a:t>
                      </a:r>
                      <a:endParaRPr lang="en-US" sz="125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3A7D77"/>
                    </a:solidFill>
                  </a:tcPr>
                </a:tc>
                <a:tc>
                  <a:txBody>
                    <a:bodyPr/>
                    <a:lstStyle/>
                    <a:p>
                      <a:pPr marL="0" indent="0" algn="ctr">
                        <a:buNone/>
                      </a:pPr>
                      <a:r>
                        <a:rPr lang="en-US" sz="1250" b="1" dirty="0">
                          <a:solidFill>
                            <a:srgbClr val="FFFFFF"/>
                          </a:solidFill>
                        </a:rPr>
                        <a:t>Analysis</a:t>
                      </a:r>
                      <a:endParaRPr lang="en-US" sz="125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3A7D77"/>
                    </a:solidFill>
                  </a:tcPr>
                </a:tc>
              </a:tr>
              <a:tr h="864870">
                <a:tc>
                  <a:txBody>
                    <a:bodyPr/>
                    <a:lstStyle/>
                    <a:p>
                      <a:pPr marL="0" indent="0">
                        <a:buNone/>
                      </a:pPr>
                      <a:r>
                        <a:rPr lang="en-US" sz="1250" b="1" dirty="0">
                          <a:solidFill>
                            <a:srgbClr val="1D2A36"/>
                          </a:solidFill>
                        </a:rPr>
                        <a:t>Economic</a:t>
                      </a:r>
                      <a:endParaRPr lang="en-US" sz="125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600" dirty="0">
                          <a:solidFill>
                            <a:srgbClr val="1D2A36"/>
                          </a:solidFill>
                        </a:rPr>
                        <a:t>Recall costs ~£2m</a:t>
                      </a:r>
                      <a:endParaRPr lang="en-US" sz="16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600" dirty="0">
                          <a:solidFill>
                            <a:srgbClr val="1D2A36"/>
                          </a:solidFill>
                        </a:rPr>
                        <a:t>Cost matters because the firm must remain financially viable.</a:t>
                      </a:r>
                      <a:endParaRPr lang="en-US" sz="16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r h="864870">
                <a:tc>
                  <a:txBody>
                    <a:bodyPr/>
                    <a:lstStyle/>
                    <a:p>
                      <a:pPr marL="0" indent="0">
                        <a:buNone/>
                      </a:pPr>
                      <a:r>
                        <a:rPr lang="en-US" sz="1250" b="1" dirty="0">
                          <a:solidFill>
                            <a:srgbClr val="1D2A36"/>
                          </a:solidFill>
                        </a:rPr>
                        <a:t>Legal</a:t>
                      </a:r>
                      <a:endParaRPr lang="en-US" sz="125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600" dirty="0">
                          <a:solidFill>
                            <a:srgbClr val="1D2A36"/>
                          </a:solidFill>
                        </a:rPr>
                        <a:t>Food safety and labelling obligations apply</a:t>
                      </a:r>
                      <a:endParaRPr lang="en-US" sz="16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600" dirty="0">
                          <a:solidFill>
                            <a:srgbClr val="1D2A36"/>
                          </a:solidFill>
                        </a:rPr>
                        <a:t>FreshBite must ensure legal compliance.</a:t>
                      </a:r>
                      <a:endParaRPr lang="en-US" sz="16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r h="875665">
                <a:tc>
                  <a:txBody>
                    <a:bodyPr/>
                    <a:lstStyle/>
                    <a:p>
                      <a:pPr marL="0" indent="0">
                        <a:buNone/>
                      </a:pPr>
                      <a:r>
                        <a:rPr lang="en-US" sz="1250" b="1" dirty="0">
                          <a:solidFill>
                            <a:srgbClr val="1D2A36"/>
                          </a:solidFill>
                        </a:rPr>
                        <a:t>Ethical</a:t>
                      </a:r>
                      <a:endParaRPr lang="en-US" sz="125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600" dirty="0">
                          <a:solidFill>
                            <a:srgbClr val="1D2A36"/>
                          </a:solidFill>
                        </a:rPr>
                        <a:t>Customers may face a serious allergy risk</a:t>
                      </a:r>
                      <a:endParaRPr lang="en-US" sz="16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600" dirty="0">
                          <a:solidFill>
                            <a:srgbClr val="1D2A36"/>
                          </a:solidFill>
                        </a:rPr>
                        <a:t>Even before full certainty, the firm has a responsibility to prevent avoidable harm.</a:t>
                      </a:r>
                      <a:endParaRPr lang="en-US" sz="16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r h="864870">
                <a:tc>
                  <a:txBody>
                    <a:bodyPr/>
                    <a:lstStyle/>
                    <a:p>
                      <a:pPr marL="0" indent="0">
                        <a:buNone/>
                      </a:pPr>
                      <a:r>
                        <a:rPr lang="en-US" sz="1250" b="1" dirty="0">
                          <a:solidFill>
                            <a:srgbClr val="1D2A36"/>
                          </a:solidFill>
                        </a:rPr>
                        <a:t>Philanthropic</a:t>
                      </a:r>
                      <a:endParaRPr lang="en-US" sz="125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600" dirty="0">
                          <a:solidFill>
                            <a:srgbClr val="1D2A36"/>
                          </a:solidFill>
                        </a:rPr>
                        <a:t>No clear philanthropic issue</a:t>
                      </a:r>
                      <a:endParaRPr lang="en-US" sz="16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600" dirty="0">
                          <a:solidFill>
                            <a:srgbClr val="1D2A36"/>
                          </a:solidFill>
                        </a:rPr>
                        <a:t>Not every CSR category is equally important in every case.</a:t>
                      </a:r>
                      <a:endParaRPr lang="en-US" sz="16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bl>
          </a:graphicData>
        </a:graphic>
      </p:graphicFrame>
      <p:sp>
        <p:nvSpPr>
          <p:cNvPr id="4" name="Shape 1"/>
          <p:cNvSpPr/>
          <p:nvPr/>
        </p:nvSpPr>
        <p:spPr>
          <a:xfrm>
            <a:off x="1143000" y="5989320"/>
            <a:ext cx="9784080" cy="438912"/>
          </a:xfrm>
          <a:prstGeom prst="roundRect">
            <a:avLst/>
          </a:prstGeom>
          <a:solidFill>
            <a:srgbClr val="EEF5F3"/>
          </a:solidFill>
          <a:ln w="15240">
            <a:solidFill>
              <a:srgbClr val="3A7D77"/>
            </a:solidFill>
            <a:prstDash val="solid"/>
          </a:ln>
        </p:spPr>
      </p:sp>
      <p:sp>
        <p:nvSpPr>
          <p:cNvPr id="5" name="Text 2"/>
          <p:cNvSpPr/>
          <p:nvPr/>
        </p:nvSpPr>
        <p:spPr>
          <a:xfrm>
            <a:off x="1307592" y="6135624"/>
            <a:ext cx="9454896" cy="310896"/>
          </a:xfrm>
          <a:prstGeom prst="rect">
            <a:avLst/>
          </a:prstGeom>
          <a:noFill/>
        </p:spPr>
        <p:txBody>
          <a:bodyPr wrap="square" lIns="0" tIns="0" rIns="0" bIns="0" rtlCol="0" anchor="ctr"/>
          <a:lstStyle/>
          <a:p>
            <a:pPr marL="0" indent="0">
              <a:buNone/>
            </a:pPr>
            <a:r>
              <a:rPr lang="en-US" sz="1700" b="1" dirty="0">
                <a:solidFill>
                  <a:srgbClr val="3A7D77"/>
                </a:solidFill>
              </a:rPr>
              <a:t>Key point</a:t>
            </a:r>
            <a:endParaRPr lang="en-US" sz="1700" dirty="0"/>
          </a:p>
        </p:txBody>
      </p:sp>
      <p:sp>
        <p:nvSpPr>
          <p:cNvPr id="6" name="Text 3"/>
          <p:cNvSpPr/>
          <p:nvPr/>
        </p:nvSpPr>
        <p:spPr>
          <a:xfrm>
            <a:off x="1307592" y="6300216"/>
            <a:ext cx="9454896" cy="219456"/>
          </a:xfrm>
          <a:prstGeom prst="rect">
            <a:avLst/>
          </a:prstGeom>
          <a:noFill/>
        </p:spPr>
        <p:txBody>
          <a:bodyPr wrap="square" lIns="254" tIns="254" rIns="254" bIns="254" rtlCol="0" anchor="ctr">
            <a:normAutofit/>
          </a:bodyPr>
          <a:lstStyle/>
          <a:p>
            <a:pPr marL="0" indent="0">
              <a:buNone/>
            </a:pPr>
            <a:r>
              <a:rPr lang="en-US" sz="1400" dirty="0">
                <a:solidFill>
                  <a:srgbClr val="1D2A36"/>
                </a:solidFill>
              </a:rPr>
              <a:t>CSR helps us understand the responsibility. It does not yet decide the final action.</a:t>
            </a:r>
            <a:endParaRPr lang="en-US" sz="1400" dirty="0"/>
          </a:p>
        </p:txBody>
      </p:sp>
      <p:sp>
        <p:nvSpPr>
          <p:cNvPr id="25" name="Slide Number Placeholder 0"/>
          <p:cNvSpPr>
            <a:spLocks noGrp="1"/>
          </p:cNvSpPr>
          <p:nvPr>
            <p:ph type="sldNum" sz="quarter" idx="4294967295"/>
          </p:nvPr>
        </p:nvSpPr>
        <p:spPr>
          <a:xfrm>
            <a:off x="11631168" y="6510528"/>
            <a:ext cx="274320" cy="164592"/>
          </a:xfrm>
          <a:prstGeom prst="rect">
            <a:avLst/>
          </a:prstGeom>
        </p:spPr>
        <p:txBody>
          <a:bodyPr/>
          <a:lstStyle>
            <a:lvl1pPr>
              <a:defRPr sz="800">
                <a:solidFill>
                  <a:srgbClr val="8A98A6"/>
                </a:solidFill>
              </a:defRPr>
            </a:lvl1pPr>
          </a:lstStyle>
          <a:p>
            <a:pPr algn="r"/>
            <a:fld id="{F7021451-1387-4CA6-816F-3879F97B5CBC}" type="slidenum">
              <a:rPr lang="en-US" b="0"/>
            </a:fld>
            <a:endParaRPr 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530352"/>
            <a:ext cx="10972800" cy="457200"/>
          </a:xfrm>
          <a:prstGeom prst="rect">
            <a:avLst/>
          </a:prstGeom>
          <a:noFill/>
        </p:spPr>
        <p:txBody>
          <a:bodyPr wrap="square" lIns="0" tIns="0" rIns="0" bIns="0" rtlCol="0" anchor="ctr"/>
          <a:lstStyle/>
          <a:p>
            <a:pPr marL="0" indent="0">
              <a:buNone/>
            </a:pPr>
            <a:r>
              <a:rPr lang="en-US" sz="2700" b="1" dirty="0">
                <a:solidFill>
                  <a:srgbClr val="1D2A36"/>
                </a:solidFill>
              </a:rPr>
              <a:t>Worked Example — Step 3: Apply Virtue Ethics in Detail</a:t>
            </a:r>
            <a:endParaRPr lang="en-US" sz="2700" dirty="0"/>
          </a:p>
        </p:txBody>
      </p:sp>
      <p:graphicFrame>
        <p:nvGraphicFramePr>
          <p:cNvPr id="21" name="Table 0"/>
          <p:cNvGraphicFramePr>
            <a:graphicFrameLocks noGrp="1"/>
          </p:cNvGraphicFramePr>
          <p:nvPr/>
        </p:nvGraphicFramePr>
        <p:xfrm>
          <a:off x="731520" y="1371600"/>
          <a:ext cx="10698480" cy="4311650"/>
        </p:xfrm>
        <a:graphic>
          <a:graphicData uri="http://schemas.openxmlformats.org/drawingml/2006/table">
            <a:tbl>
              <a:tblPr/>
              <a:tblGrid>
                <a:gridCol w="2240280"/>
                <a:gridCol w="8458200"/>
              </a:tblGrid>
              <a:tr h="612775">
                <a:tc>
                  <a:txBody>
                    <a:bodyPr/>
                    <a:lstStyle/>
                    <a:p>
                      <a:pPr marL="0" indent="0" algn="ctr">
                        <a:buNone/>
                      </a:pPr>
                      <a:r>
                        <a:rPr lang="en-US" sz="1300" b="1" dirty="0">
                          <a:solidFill>
                            <a:srgbClr val="FFFFFF"/>
                          </a:solidFill>
                        </a:rPr>
                        <a:t>Step</a:t>
                      </a:r>
                      <a:endParaRPr lang="en-US" sz="13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3A7D77"/>
                    </a:solidFill>
                  </a:tcPr>
                </a:tc>
                <a:tc>
                  <a:txBody>
                    <a:bodyPr/>
                    <a:lstStyle/>
                    <a:p>
                      <a:pPr marL="0" indent="0" algn="ctr">
                        <a:buNone/>
                      </a:pPr>
                      <a:r>
                        <a:rPr lang="en-US" sz="1300" b="1" dirty="0">
                          <a:solidFill>
                            <a:srgbClr val="FFFFFF"/>
                          </a:solidFill>
                        </a:rPr>
                        <a:t>Model answer</a:t>
                      </a:r>
                      <a:endParaRPr lang="en-US" sz="13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3A7D77"/>
                    </a:solidFill>
                  </a:tcPr>
                </a:tc>
              </a:tr>
              <a:tr h="612775">
                <a:tc>
                  <a:txBody>
                    <a:bodyPr/>
                    <a:lstStyle/>
                    <a:p>
                      <a:pPr marL="0" indent="0">
                        <a:buNone/>
                      </a:pPr>
                      <a:r>
                        <a:rPr lang="en-US" sz="1800" dirty="0">
                          <a:solidFill>
                            <a:srgbClr val="1D2A36"/>
                          </a:solidFill>
                        </a:rPr>
                        <a:t>Relevant virtues</a:t>
                      </a:r>
                      <a:endParaRPr lang="en-US" sz="18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800" dirty="0">
                          <a:solidFill>
                            <a:srgbClr val="1D2A36"/>
                          </a:solidFill>
                        </a:rPr>
                        <a:t>Honesty, responsibility, courage, integrity</a:t>
                      </a:r>
                      <a:endParaRPr lang="en-US" sz="18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r h="612140">
                <a:tc>
                  <a:txBody>
                    <a:bodyPr/>
                    <a:lstStyle/>
                    <a:p>
                      <a:pPr marL="0" indent="0">
                        <a:buNone/>
                      </a:pPr>
                      <a:r>
                        <a:rPr lang="en-US" sz="1800" dirty="0">
                          <a:solidFill>
                            <a:srgbClr val="1D2A36"/>
                          </a:solidFill>
                        </a:rPr>
                        <a:t>Good action</a:t>
                      </a:r>
                      <a:endParaRPr lang="en-US" sz="18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800" dirty="0">
                          <a:solidFill>
                            <a:srgbClr val="1D2A36"/>
                          </a:solidFill>
                        </a:rPr>
                        <a:t>Inform retailers and consumers promptly and begin a precautionary recall.</a:t>
                      </a:r>
                      <a:endParaRPr lang="en-US" sz="18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r h="824865">
                <a:tc>
                  <a:txBody>
                    <a:bodyPr/>
                    <a:lstStyle/>
                    <a:p>
                      <a:pPr marL="0" indent="0">
                        <a:buNone/>
                      </a:pPr>
                      <a:r>
                        <a:rPr lang="en-US" sz="1800" dirty="0">
                          <a:solidFill>
                            <a:srgbClr val="1D2A36"/>
                          </a:solidFill>
                        </a:rPr>
                        <a:t>Vice / poor character</a:t>
                      </a:r>
                      <a:endParaRPr lang="en-US" sz="18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800" dirty="0">
                          <a:solidFill>
                            <a:srgbClr val="1D2A36"/>
                          </a:solidFill>
                        </a:rPr>
                        <a:t>Hiding uncertainty to protect short-term profit could show dishonesty and irresponsibility.</a:t>
                      </a:r>
                      <a:endParaRPr lang="en-US" sz="18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r h="824230">
                <a:tc>
                  <a:txBody>
                    <a:bodyPr/>
                    <a:lstStyle/>
                    <a:p>
                      <a:pPr marL="0" indent="0">
                        <a:buNone/>
                      </a:pPr>
                      <a:r>
                        <a:rPr lang="en-US" sz="1800" dirty="0">
                          <a:solidFill>
                            <a:srgbClr val="1D2A36"/>
                          </a:solidFill>
                        </a:rPr>
                        <a:t>Corporate character</a:t>
                      </a:r>
                      <a:endParaRPr lang="en-US" sz="18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800" dirty="0">
                          <a:solidFill>
                            <a:srgbClr val="1D2A36"/>
                          </a:solidFill>
                        </a:rPr>
                        <a:t>Repeatedly prioritising safety helps build a trustworthy and responsible organisation.</a:t>
                      </a:r>
                      <a:endParaRPr lang="en-US" sz="18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r h="824865">
                <a:tc>
                  <a:txBody>
                    <a:bodyPr/>
                    <a:lstStyle/>
                    <a:p>
                      <a:pPr marL="0" indent="0">
                        <a:buNone/>
                      </a:pPr>
                      <a:r>
                        <a:rPr lang="en-US" sz="1800" dirty="0">
                          <a:solidFill>
                            <a:srgbClr val="1D2A36"/>
                          </a:solidFill>
                        </a:rPr>
                        <a:t>Judgement</a:t>
                      </a:r>
                      <a:endParaRPr lang="en-US" sz="18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800" dirty="0">
                          <a:solidFill>
                            <a:srgbClr val="1D2A36"/>
                          </a:solidFill>
                        </a:rPr>
                        <a:t>A virtuous organisation should act transparently and accept short-term cost to protect customers.</a:t>
                      </a:r>
                      <a:endParaRPr lang="en-US" sz="18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bl>
          </a:graphicData>
        </a:graphic>
      </p:graphicFrame>
      <p:sp>
        <p:nvSpPr>
          <p:cNvPr id="25" name="Slide Number Placeholder 0"/>
          <p:cNvSpPr>
            <a:spLocks noGrp="1"/>
          </p:cNvSpPr>
          <p:nvPr>
            <p:ph type="sldNum" sz="quarter" idx="4294967295"/>
          </p:nvPr>
        </p:nvSpPr>
        <p:spPr>
          <a:xfrm>
            <a:off x="11631168" y="6510528"/>
            <a:ext cx="274320" cy="164592"/>
          </a:xfrm>
          <a:prstGeom prst="rect">
            <a:avLst/>
          </a:prstGeom>
        </p:spPr>
        <p:txBody>
          <a:bodyPr/>
          <a:lstStyle>
            <a:lvl1pPr>
              <a:defRPr sz="800">
                <a:solidFill>
                  <a:srgbClr val="8A98A6"/>
                </a:solidFill>
              </a:defRPr>
            </a:lvl1pPr>
          </a:lstStyle>
          <a:p>
            <a:pPr algn="r"/>
            <a:fld id="{F7021451-1387-4CA6-816F-3879F97B5CBC}" type="slidenum">
              <a:rPr lang="en-US" b="0"/>
            </a:fld>
            <a:endParaRPr 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530352"/>
            <a:ext cx="10972800" cy="457200"/>
          </a:xfrm>
          <a:prstGeom prst="rect">
            <a:avLst/>
          </a:prstGeom>
          <a:noFill/>
        </p:spPr>
        <p:txBody>
          <a:bodyPr wrap="square" lIns="0" tIns="0" rIns="0" bIns="0" rtlCol="0" anchor="ctr"/>
          <a:lstStyle/>
          <a:p>
            <a:pPr marL="0" indent="0">
              <a:buNone/>
            </a:pPr>
            <a:r>
              <a:rPr lang="en-US" sz="2700" b="1" dirty="0">
                <a:solidFill>
                  <a:srgbClr val="1D2A36"/>
                </a:solidFill>
              </a:rPr>
              <a:t>Worked Example — Step 4: Compare the Ethical Theories</a:t>
            </a:r>
            <a:endParaRPr lang="en-US" sz="2700" dirty="0"/>
          </a:p>
        </p:txBody>
      </p:sp>
      <p:graphicFrame>
        <p:nvGraphicFramePr>
          <p:cNvPr id="22" name="Table 0"/>
          <p:cNvGraphicFramePr>
            <a:graphicFrameLocks noGrp="1"/>
          </p:cNvGraphicFramePr>
          <p:nvPr/>
        </p:nvGraphicFramePr>
        <p:xfrm>
          <a:off x="411480" y="1353185"/>
          <a:ext cx="11384280" cy="3233420"/>
        </p:xfrm>
        <a:graphic>
          <a:graphicData uri="http://schemas.openxmlformats.org/drawingml/2006/table">
            <a:tbl>
              <a:tblPr/>
              <a:tblGrid>
                <a:gridCol w="1965960"/>
                <a:gridCol w="3246120"/>
                <a:gridCol w="1920240"/>
                <a:gridCol w="4251960"/>
              </a:tblGrid>
              <a:tr h="808355">
                <a:tc>
                  <a:txBody>
                    <a:bodyPr/>
                    <a:lstStyle/>
                    <a:p>
                      <a:pPr marL="0" indent="0" algn="ctr">
                        <a:buNone/>
                      </a:pPr>
                      <a:r>
                        <a:rPr lang="en-US" sz="1150" b="1" dirty="0">
                          <a:solidFill>
                            <a:srgbClr val="FFFFFF"/>
                          </a:solidFill>
                        </a:rPr>
                        <a:t>Theory</a:t>
                      </a:r>
                      <a:endParaRPr lang="en-US" sz="115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16324F"/>
                    </a:solidFill>
                  </a:tcPr>
                </a:tc>
                <a:tc>
                  <a:txBody>
                    <a:bodyPr/>
                    <a:lstStyle/>
                    <a:p>
                      <a:pPr marL="0" indent="0" algn="ctr">
                        <a:buNone/>
                      </a:pPr>
                      <a:r>
                        <a:rPr lang="en-US" sz="1150" b="1" dirty="0">
                          <a:solidFill>
                            <a:srgbClr val="FFFFFF"/>
                          </a:solidFill>
                        </a:rPr>
                        <a:t>Evidence used</a:t>
                      </a:r>
                      <a:endParaRPr lang="en-US" sz="115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16324F"/>
                    </a:solidFill>
                  </a:tcPr>
                </a:tc>
                <a:tc>
                  <a:txBody>
                    <a:bodyPr/>
                    <a:lstStyle/>
                    <a:p>
                      <a:pPr marL="0" indent="0" algn="ctr">
                        <a:buNone/>
                      </a:pPr>
                      <a:r>
                        <a:rPr lang="en-US" sz="1150" b="1" dirty="0">
                          <a:solidFill>
                            <a:srgbClr val="FFFFFF"/>
                          </a:solidFill>
                        </a:rPr>
                        <a:t>Recommendation</a:t>
                      </a:r>
                      <a:endParaRPr lang="en-US" sz="115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16324F"/>
                    </a:solidFill>
                  </a:tcPr>
                </a:tc>
                <a:tc>
                  <a:txBody>
                    <a:bodyPr/>
                    <a:lstStyle/>
                    <a:p>
                      <a:pPr marL="0" indent="0" algn="ctr">
                        <a:buNone/>
                      </a:pPr>
                      <a:r>
                        <a:rPr lang="en-US" sz="1150" b="1" dirty="0">
                          <a:solidFill>
                            <a:srgbClr val="FFFFFF"/>
                          </a:solidFill>
                        </a:rPr>
                        <a:t>Reason</a:t>
                      </a:r>
                      <a:endParaRPr lang="en-US" sz="115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16324F"/>
                    </a:solidFill>
                  </a:tcPr>
                </a:tc>
              </a:tr>
              <a:tr h="808355">
                <a:tc>
                  <a:txBody>
                    <a:bodyPr/>
                    <a:lstStyle/>
                    <a:p>
                      <a:pPr marL="0" indent="0">
                        <a:buNone/>
                      </a:pPr>
                      <a:r>
                        <a:rPr lang="en-US" sz="1150" dirty="0">
                          <a:solidFill>
                            <a:srgbClr val="1D2A36"/>
                          </a:solidFill>
                        </a:rPr>
                        <a:t>Utilitarianism</a:t>
                      </a:r>
                      <a:endParaRPr lang="en-US" sz="115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150" dirty="0">
                          <a:solidFill>
                            <a:srgbClr val="1D2A36"/>
                          </a:solidFill>
                        </a:rPr>
                        <a:t>Potential serious harm vs cost / waste</a:t>
                      </a:r>
                      <a:endParaRPr lang="en-US" sz="115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150" dirty="0">
                          <a:solidFill>
                            <a:srgbClr val="1D2A36"/>
                          </a:solidFill>
                        </a:rPr>
                        <a:t>Recall</a:t>
                      </a:r>
                      <a:endParaRPr lang="en-US" sz="115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150" dirty="0">
                          <a:solidFill>
                            <a:srgbClr val="1D2A36"/>
                          </a:solidFill>
                        </a:rPr>
                        <a:t>Avoiding severe harm creates better overall welfare.</a:t>
                      </a:r>
                      <a:endParaRPr lang="en-US" sz="115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r h="808355">
                <a:tc>
                  <a:txBody>
                    <a:bodyPr/>
                    <a:lstStyle/>
                    <a:p>
                      <a:pPr marL="0" indent="0">
                        <a:buNone/>
                      </a:pPr>
                      <a:r>
                        <a:rPr lang="en-US" sz="1150" dirty="0">
                          <a:solidFill>
                            <a:srgbClr val="1D2A36"/>
                          </a:solidFill>
                        </a:rPr>
                        <a:t>Duty &amp; Rights</a:t>
                      </a:r>
                      <a:endParaRPr lang="en-US" sz="115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150" dirty="0">
                          <a:solidFill>
                            <a:srgbClr val="1D2A36"/>
                          </a:solidFill>
                        </a:rPr>
                        <a:t>Customers rely on accurate safety information</a:t>
                      </a:r>
                      <a:endParaRPr lang="en-US" sz="115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150" dirty="0">
                          <a:solidFill>
                            <a:srgbClr val="1D2A36"/>
                          </a:solidFill>
                        </a:rPr>
                        <a:t>Recall</a:t>
                      </a:r>
                      <a:endParaRPr lang="en-US" sz="115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150" dirty="0">
                          <a:solidFill>
                            <a:srgbClr val="1D2A36"/>
                          </a:solidFill>
                        </a:rPr>
                        <a:t>Customers have a right to safety and truthful information.</a:t>
                      </a:r>
                      <a:endParaRPr lang="en-US" sz="115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r h="808355">
                <a:tc>
                  <a:txBody>
                    <a:bodyPr/>
                    <a:lstStyle/>
                    <a:p>
                      <a:pPr marL="0" indent="0">
                        <a:buNone/>
                      </a:pPr>
                      <a:r>
                        <a:rPr lang="en-US" sz="1150" dirty="0">
                          <a:solidFill>
                            <a:srgbClr val="1D2A36"/>
                          </a:solidFill>
                        </a:rPr>
                        <a:t>Virtue Ethics</a:t>
                      </a:r>
                      <a:endParaRPr lang="en-US" sz="115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150" dirty="0">
                          <a:solidFill>
                            <a:srgbClr val="1D2A36"/>
                          </a:solidFill>
                        </a:rPr>
                        <a:t>Company knows of a credible risk</a:t>
                      </a:r>
                      <a:endParaRPr lang="en-US" sz="115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150" dirty="0">
                          <a:solidFill>
                            <a:srgbClr val="1D2A36"/>
                          </a:solidFill>
                        </a:rPr>
                        <a:t>Recall</a:t>
                      </a:r>
                      <a:endParaRPr lang="en-US" sz="115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150" dirty="0">
                          <a:solidFill>
                            <a:srgbClr val="1D2A36"/>
                          </a:solidFill>
                        </a:rPr>
                        <a:t>A responsible and honest organisation should act transparently.</a:t>
                      </a:r>
                      <a:endParaRPr lang="en-US" sz="115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bl>
          </a:graphicData>
        </a:graphic>
      </p:graphicFrame>
      <p:sp>
        <p:nvSpPr>
          <p:cNvPr id="4" name="Shape 1"/>
          <p:cNvSpPr/>
          <p:nvPr/>
        </p:nvSpPr>
        <p:spPr>
          <a:xfrm>
            <a:off x="731520" y="4800600"/>
            <a:ext cx="10972800" cy="1280160"/>
          </a:xfrm>
          <a:prstGeom prst="roundRect">
            <a:avLst/>
          </a:prstGeom>
          <a:solidFill>
            <a:srgbClr val="EEF4F8"/>
          </a:solidFill>
          <a:ln w="15240">
            <a:solidFill>
              <a:srgbClr val="2F6690"/>
            </a:solidFill>
            <a:prstDash val="solid"/>
          </a:ln>
        </p:spPr>
      </p:sp>
      <p:sp>
        <p:nvSpPr>
          <p:cNvPr id="5" name="Text 2"/>
          <p:cNvSpPr/>
          <p:nvPr/>
        </p:nvSpPr>
        <p:spPr>
          <a:xfrm>
            <a:off x="896112" y="4946904"/>
            <a:ext cx="10643616" cy="310896"/>
          </a:xfrm>
          <a:prstGeom prst="rect">
            <a:avLst/>
          </a:prstGeom>
          <a:noFill/>
        </p:spPr>
        <p:txBody>
          <a:bodyPr wrap="square" lIns="0" tIns="0" rIns="0" bIns="0" rtlCol="0" anchor="ctr"/>
          <a:lstStyle/>
          <a:p>
            <a:pPr marL="0" indent="0">
              <a:buNone/>
            </a:pPr>
            <a:r>
              <a:rPr lang="en-US" sz="1700" b="1" dirty="0">
                <a:solidFill>
                  <a:srgbClr val="2F6690"/>
                </a:solidFill>
              </a:rPr>
              <a:t>Comparison</a:t>
            </a:r>
            <a:endParaRPr lang="en-US" sz="1700" dirty="0"/>
          </a:p>
        </p:txBody>
      </p:sp>
      <p:sp>
        <p:nvSpPr>
          <p:cNvPr id="6" name="Text 3"/>
          <p:cNvSpPr/>
          <p:nvPr/>
        </p:nvSpPr>
        <p:spPr>
          <a:xfrm>
            <a:off x="896112" y="5330952"/>
            <a:ext cx="10643616" cy="621792"/>
          </a:xfrm>
          <a:prstGeom prst="rect">
            <a:avLst/>
          </a:prstGeom>
          <a:noFill/>
        </p:spPr>
        <p:txBody>
          <a:bodyPr wrap="square" lIns="254" tIns="254" rIns="254" bIns="254" rtlCol="0" anchor="ctr">
            <a:normAutofit/>
          </a:bodyPr>
          <a:lstStyle/>
          <a:p>
            <a:pPr marL="0" indent="0">
              <a:buNone/>
            </a:pPr>
            <a:r>
              <a:rPr lang="en-US" sz="1500" dirty="0">
                <a:solidFill>
                  <a:srgbClr val="1D2A36"/>
                </a:solidFill>
              </a:rPr>
              <a:t>Agreement: all three support recall.</a:t>
            </a:r>
            <a:endParaRPr lang="en-US" sz="1500" dirty="0"/>
          </a:p>
          <a:p>
            <a:pPr marL="0" indent="0">
              <a:buNone/>
            </a:pPr>
            <a:r>
              <a:rPr lang="en-US" sz="1500" dirty="0">
                <a:solidFill>
                  <a:srgbClr val="1D2A36"/>
                </a:solidFill>
              </a:rPr>
              <a:t>Different reasoning: consequences vs rights/duties vs corporate character.</a:t>
            </a:r>
            <a:endParaRPr lang="en-US" sz="1500" dirty="0"/>
          </a:p>
          <a:p>
            <a:pPr marL="0" indent="0">
              <a:buNone/>
            </a:pPr>
            <a:r>
              <a:rPr lang="en-US" sz="1500" dirty="0">
                <a:solidFill>
                  <a:srgbClr val="1D2A36"/>
                </a:solidFill>
              </a:rPr>
              <a:t>Possible limitation: each lens highlights something different and may overlook another concern.</a:t>
            </a:r>
            <a:endParaRPr lang="en-US" sz="1500" dirty="0"/>
          </a:p>
        </p:txBody>
      </p:sp>
      <p:sp>
        <p:nvSpPr>
          <p:cNvPr id="25" name="Slide Number Placeholder 0"/>
          <p:cNvSpPr>
            <a:spLocks noGrp="1"/>
          </p:cNvSpPr>
          <p:nvPr>
            <p:ph type="sldNum" sz="quarter" idx="4294967295"/>
          </p:nvPr>
        </p:nvSpPr>
        <p:spPr>
          <a:xfrm>
            <a:off x="11631168" y="6510528"/>
            <a:ext cx="274320" cy="164592"/>
          </a:xfrm>
          <a:prstGeom prst="rect">
            <a:avLst/>
          </a:prstGeom>
        </p:spPr>
        <p:txBody>
          <a:bodyPr/>
          <a:lstStyle>
            <a:lvl1pPr>
              <a:defRPr sz="800">
                <a:solidFill>
                  <a:srgbClr val="8A98A6"/>
                </a:solidFill>
              </a:defRPr>
            </a:lvl1pPr>
          </a:lstStyle>
          <a:p>
            <a:pPr algn="r"/>
            <a:fld id="{F7021451-1387-4CA6-816F-3879F97B5CBC}" type="slidenum">
              <a:rPr lang="en-US" b="0"/>
            </a:fld>
            <a:endParaRPr 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530352"/>
            <a:ext cx="10972800" cy="457200"/>
          </a:xfrm>
          <a:prstGeom prst="rect">
            <a:avLst/>
          </a:prstGeom>
          <a:noFill/>
        </p:spPr>
        <p:txBody>
          <a:bodyPr wrap="square" lIns="0" tIns="0" rIns="0" bIns="0" rtlCol="0" anchor="ctr"/>
          <a:lstStyle/>
          <a:p>
            <a:pPr marL="0" indent="0">
              <a:buNone/>
            </a:pPr>
            <a:r>
              <a:rPr lang="en-US" sz="2700" b="1" dirty="0">
                <a:solidFill>
                  <a:srgbClr val="1D2A36"/>
                </a:solidFill>
              </a:rPr>
              <a:t>Worked Example — Step 5: Make a Justified Recommendation</a:t>
            </a:r>
            <a:endParaRPr lang="en-US" sz="2700" dirty="0"/>
          </a:p>
        </p:txBody>
      </p:sp>
      <p:sp>
        <p:nvSpPr>
          <p:cNvPr id="3" name="Shape 1"/>
          <p:cNvSpPr/>
          <p:nvPr/>
        </p:nvSpPr>
        <p:spPr>
          <a:xfrm>
            <a:off x="822960" y="1417320"/>
            <a:ext cx="10561320" cy="3063240"/>
          </a:xfrm>
          <a:prstGeom prst="roundRect">
            <a:avLst/>
          </a:prstGeom>
          <a:solidFill>
            <a:srgbClr val="FFFFFF"/>
          </a:solidFill>
          <a:ln w="15240">
            <a:solidFill>
              <a:srgbClr val="3A7D77"/>
            </a:solidFill>
            <a:prstDash val="solid"/>
          </a:ln>
        </p:spPr>
      </p:sp>
      <p:sp>
        <p:nvSpPr>
          <p:cNvPr id="4" name="Text 2"/>
          <p:cNvSpPr/>
          <p:nvPr/>
        </p:nvSpPr>
        <p:spPr>
          <a:xfrm>
            <a:off x="987552" y="1563624"/>
            <a:ext cx="10232136" cy="310896"/>
          </a:xfrm>
          <a:prstGeom prst="rect">
            <a:avLst/>
          </a:prstGeom>
          <a:noFill/>
        </p:spPr>
        <p:txBody>
          <a:bodyPr wrap="square" lIns="0" tIns="0" rIns="0" bIns="0" rtlCol="0" anchor="ctr"/>
          <a:lstStyle/>
          <a:p>
            <a:pPr marL="0" indent="0">
              <a:buNone/>
            </a:pPr>
            <a:r>
              <a:rPr lang="en-US" sz="1700" b="1" dirty="0">
                <a:solidFill>
                  <a:srgbClr val="3A7D77"/>
                </a:solidFill>
              </a:rPr>
              <a:t>Model answer</a:t>
            </a:r>
            <a:endParaRPr lang="en-US" sz="1700" dirty="0"/>
          </a:p>
        </p:txBody>
      </p:sp>
      <p:sp>
        <p:nvSpPr>
          <p:cNvPr id="5" name="Text 3"/>
          <p:cNvSpPr/>
          <p:nvPr/>
        </p:nvSpPr>
        <p:spPr>
          <a:xfrm>
            <a:off x="987552" y="1947672"/>
            <a:ext cx="10232136" cy="2404872"/>
          </a:xfrm>
          <a:prstGeom prst="rect">
            <a:avLst/>
          </a:prstGeom>
          <a:noFill/>
        </p:spPr>
        <p:txBody>
          <a:bodyPr wrap="square" lIns="254" tIns="254" rIns="254" bIns="254" rtlCol="0" anchor="ctr">
            <a:normAutofit/>
          </a:bodyPr>
          <a:lstStyle/>
          <a:p>
            <a:pPr marL="0" indent="0">
              <a:buNone/>
            </a:pPr>
            <a:r>
              <a:rPr lang="en-US" sz="1800" dirty="0">
                <a:solidFill>
                  <a:srgbClr val="1D2A36"/>
                </a:solidFill>
              </a:rPr>
              <a:t>Although an immediate recall would create significant financial cost and food waste, the potential harm to customers is more ethically significant. Utilitarianism supports recall because preventing serious harm creates better overall consequences; Duty &amp; Rights supports recall because customers have a right to accurate safety information; and Virtue Ethics supports recall because transparency and responsibility are central to good corporate character. FreshBite should therefore begin an immediate precautionary recall and communicate openly with retailers and customers.</a:t>
            </a:r>
            <a:endParaRPr lang="en-US" sz="1800" dirty="0"/>
          </a:p>
        </p:txBody>
      </p:sp>
      <p:sp>
        <p:nvSpPr>
          <p:cNvPr id="6" name="Shape 4"/>
          <p:cNvSpPr/>
          <p:nvPr/>
        </p:nvSpPr>
        <p:spPr>
          <a:xfrm>
            <a:off x="914400" y="4892040"/>
            <a:ext cx="1874520" cy="384048"/>
          </a:xfrm>
          <a:prstGeom prst="roundRect">
            <a:avLst>
              <a:gd name="adj" fmla="val 19048"/>
            </a:avLst>
          </a:prstGeom>
          <a:solidFill>
            <a:srgbClr val="2F6690"/>
          </a:solidFill>
          <a:ln w="12700">
            <a:solidFill>
              <a:srgbClr val="2F6690"/>
            </a:solidFill>
            <a:prstDash val="solid"/>
          </a:ln>
        </p:spPr>
      </p:sp>
      <p:sp>
        <p:nvSpPr>
          <p:cNvPr id="7" name="Text 5"/>
          <p:cNvSpPr/>
          <p:nvPr/>
        </p:nvSpPr>
        <p:spPr>
          <a:xfrm>
            <a:off x="987552" y="4956048"/>
            <a:ext cx="1728216" cy="201168"/>
          </a:xfrm>
          <a:prstGeom prst="rect">
            <a:avLst/>
          </a:prstGeom>
          <a:noFill/>
        </p:spPr>
        <p:txBody>
          <a:bodyPr wrap="square" lIns="0" tIns="0" rIns="0" bIns="0" rtlCol="0" anchor="ctr"/>
          <a:lstStyle/>
          <a:p>
            <a:pPr marL="0" indent="0" algn="ctr">
              <a:buNone/>
            </a:pPr>
            <a:r>
              <a:rPr lang="en-US" sz="1200" b="1" dirty="0">
                <a:solidFill>
                  <a:srgbClr val="FFFFFF"/>
                </a:solidFill>
              </a:rPr>
              <a:t>CASE EVIDENCE</a:t>
            </a:r>
            <a:endParaRPr lang="en-US" sz="1200" dirty="0"/>
          </a:p>
        </p:txBody>
      </p:sp>
      <p:sp>
        <p:nvSpPr>
          <p:cNvPr id="8" name="Shape 6"/>
          <p:cNvSpPr/>
          <p:nvPr/>
        </p:nvSpPr>
        <p:spPr>
          <a:xfrm>
            <a:off x="3063240" y="4892040"/>
            <a:ext cx="1874520" cy="384048"/>
          </a:xfrm>
          <a:prstGeom prst="roundRect">
            <a:avLst>
              <a:gd name="adj" fmla="val 19048"/>
            </a:avLst>
          </a:prstGeom>
          <a:solidFill>
            <a:srgbClr val="6E5A8A"/>
          </a:solidFill>
          <a:ln w="12700">
            <a:solidFill>
              <a:srgbClr val="6E5A8A"/>
            </a:solidFill>
            <a:prstDash val="solid"/>
          </a:ln>
        </p:spPr>
      </p:sp>
      <p:sp>
        <p:nvSpPr>
          <p:cNvPr id="9" name="Text 7"/>
          <p:cNvSpPr/>
          <p:nvPr/>
        </p:nvSpPr>
        <p:spPr>
          <a:xfrm>
            <a:off x="3136392" y="4956048"/>
            <a:ext cx="1728216" cy="201168"/>
          </a:xfrm>
          <a:prstGeom prst="rect">
            <a:avLst/>
          </a:prstGeom>
          <a:noFill/>
        </p:spPr>
        <p:txBody>
          <a:bodyPr wrap="square" lIns="0" tIns="0" rIns="0" bIns="0" rtlCol="0" anchor="ctr"/>
          <a:lstStyle/>
          <a:p>
            <a:pPr marL="0" indent="0" algn="ctr">
              <a:buNone/>
            </a:pPr>
            <a:r>
              <a:rPr lang="en-US" sz="1200" b="1" dirty="0">
                <a:solidFill>
                  <a:srgbClr val="FFFFFF"/>
                </a:solidFill>
              </a:rPr>
              <a:t>THEORY</a:t>
            </a:r>
            <a:endParaRPr lang="en-US" sz="1200" dirty="0"/>
          </a:p>
        </p:txBody>
      </p:sp>
      <p:sp>
        <p:nvSpPr>
          <p:cNvPr id="10" name="Shape 8"/>
          <p:cNvSpPr/>
          <p:nvPr/>
        </p:nvSpPr>
        <p:spPr>
          <a:xfrm>
            <a:off x="5212080" y="4892040"/>
            <a:ext cx="1874520" cy="384048"/>
          </a:xfrm>
          <a:prstGeom prst="roundRect">
            <a:avLst>
              <a:gd name="adj" fmla="val 19048"/>
            </a:avLst>
          </a:prstGeom>
          <a:solidFill>
            <a:srgbClr val="3A7D77"/>
          </a:solidFill>
          <a:ln w="12700">
            <a:solidFill>
              <a:srgbClr val="3A7D77"/>
            </a:solidFill>
            <a:prstDash val="solid"/>
          </a:ln>
        </p:spPr>
      </p:sp>
      <p:sp>
        <p:nvSpPr>
          <p:cNvPr id="11" name="Text 9"/>
          <p:cNvSpPr/>
          <p:nvPr/>
        </p:nvSpPr>
        <p:spPr>
          <a:xfrm>
            <a:off x="5285232" y="4956048"/>
            <a:ext cx="1728216" cy="201168"/>
          </a:xfrm>
          <a:prstGeom prst="rect">
            <a:avLst/>
          </a:prstGeom>
          <a:noFill/>
        </p:spPr>
        <p:txBody>
          <a:bodyPr wrap="square" lIns="0" tIns="0" rIns="0" bIns="0" rtlCol="0" anchor="ctr"/>
          <a:lstStyle/>
          <a:p>
            <a:pPr marL="0" indent="0" algn="ctr">
              <a:buNone/>
            </a:pPr>
            <a:r>
              <a:rPr lang="en-US" sz="1200" b="1" dirty="0">
                <a:solidFill>
                  <a:srgbClr val="FFFFFF"/>
                </a:solidFill>
              </a:rPr>
              <a:t>APPLICATION</a:t>
            </a:r>
            <a:endParaRPr lang="en-US" sz="1200" dirty="0"/>
          </a:p>
        </p:txBody>
      </p:sp>
      <p:sp>
        <p:nvSpPr>
          <p:cNvPr id="12" name="Shape 10"/>
          <p:cNvSpPr/>
          <p:nvPr/>
        </p:nvSpPr>
        <p:spPr>
          <a:xfrm>
            <a:off x="7360920" y="4892040"/>
            <a:ext cx="1874520" cy="384048"/>
          </a:xfrm>
          <a:prstGeom prst="roundRect">
            <a:avLst>
              <a:gd name="adj" fmla="val 19048"/>
            </a:avLst>
          </a:prstGeom>
          <a:solidFill>
            <a:srgbClr val="E8A15A"/>
          </a:solidFill>
          <a:ln w="12700">
            <a:solidFill>
              <a:srgbClr val="E8A15A"/>
            </a:solidFill>
            <a:prstDash val="solid"/>
          </a:ln>
        </p:spPr>
      </p:sp>
      <p:sp>
        <p:nvSpPr>
          <p:cNvPr id="13" name="Text 11"/>
          <p:cNvSpPr/>
          <p:nvPr/>
        </p:nvSpPr>
        <p:spPr>
          <a:xfrm>
            <a:off x="7434072" y="4956048"/>
            <a:ext cx="1728216" cy="201168"/>
          </a:xfrm>
          <a:prstGeom prst="rect">
            <a:avLst/>
          </a:prstGeom>
          <a:noFill/>
        </p:spPr>
        <p:txBody>
          <a:bodyPr wrap="square" lIns="0" tIns="0" rIns="0" bIns="0" rtlCol="0" anchor="ctr"/>
          <a:lstStyle/>
          <a:p>
            <a:pPr marL="0" indent="0" algn="ctr">
              <a:buNone/>
            </a:pPr>
            <a:r>
              <a:rPr lang="en-US" sz="1200" b="1" dirty="0">
                <a:solidFill>
                  <a:srgbClr val="FFFFFF"/>
                </a:solidFill>
              </a:rPr>
              <a:t>COMPARISON</a:t>
            </a:r>
            <a:endParaRPr lang="en-US" sz="1200" dirty="0"/>
          </a:p>
        </p:txBody>
      </p:sp>
      <p:sp>
        <p:nvSpPr>
          <p:cNvPr id="14" name="Shape 12"/>
          <p:cNvSpPr/>
          <p:nvPr/>
        </p:nvSpPr>
        <p:spPr>
          <a:xfrm>
            <a:off x="9509760" y="4892040"/>
            <a:ext cx="1874520" cy="384048"/>
          </a:xfrm>
          <a:prstGeom prst="roundRect">
            <a:avLst>
              <a:gd name="adj" fmla="val 19048"/>
            </a:avLst>
          </a:prstGeom>
          <a:solidFill>
            <a:srgbClr val="16324F"/>
          </a:solidFill>
          <a:ln w="12700">
            <a:solidFill>
              <a:srgbClr val="16324F"/>
            </a:solidFill>
            <a:prstDash val="solid"/>
          </a:ln>
        </p:spPr>
      </p:sp>
      <p:sp>
        <p:nvSpPr>
          <p:cNvPr id="15" name="Text 13"/>
          <p:cNvSpPr/>
          <p:nvPr/>
        </p:nvSpPr>
        <p:spPr>
          <a:xfrm>
            <a:off x="9582912" y="4956048"/>
            <a:ext cx="1728216" cy="201168"/>
          </a:xfrm>
          <a:prstGeom prst="rect">
            <a:avLst/>
          </a:prstGeom>
          <a:noFill/>
        </p:spPr>
        <p:txBody>
          <a:bodyPr wrap="square" lIns="0" tIns="0" rIns="0" bIns="0" rtlCol="0" anchor="ctr"/>
          <a:lstStyle/>
          <a:p>
            <a:pPr marL="0" indent="0" algn="ctr">
              <a:buNone/>
            </a:pPr>
            <a:r>
              <a:rPr lang="en-US" sz="1200" b="1" dirty="0">
                <a:solidFill>
                  <a:srgbClr val="FFFFFF"/>
                </a:solidFill>
              </a:rPr>
              <a:t>JUDGEMENT</a:t>
            </a:r>
            <a:endParaRPr lang="en-US" sz="1200" dirty="0"/>
          </a:p>
        </p:txBody>
      </p:sp>
      <p:sp>
        <p:nvSpPr>
          <p:cNvPr id="16" name="Text 14"/>
          <p:cNvSpPr/>
          <p:nvPr/>
        </p:nvSpPr>
        <p:spPr>
          <a:xfrm>
            <a:off x="594360" y="6336792"/>
            <a:ext cx="10789920" cy="256032"/>
          </a:xfrm>
          <a:prstGeom prst="rect">
            <a:avLst/>
          </a:prstGeom>
          <a:noFill/>
        </p:spPr>
        <p:txBody>
          <a:bodyPr wrap="square" lIns="0" tIns="0" rIns="0" bIns="0" rtlCol="0" anchor="ctr"/>
          <a:lstStyle/>
          <a:p>
            <a:pPr marL="0" indent="0">
              <a:buNone/>
            </a:pPr>
            <a:r>
              <a:rPr lang="en-US" sz="1000" i="1" dirty="0">
                <a:solidFill>
                  <a:srgbClr val="6E7D8A"/>
                </a:solidFill>
              </a:rPr>
              <a:t>A strong answer is not simply “long”: it shows evidence → theory → application → comparison → judgement.</a:t>
            </a:r>
            <a:endParaRPr lang="en-US" sz="1000" dirty="0"/>
          </a:p>
        </p:txBody>
      </p:sp>
      <p:sp>
        <p:nvSpPr>
          <p:cNvPr id="25" name="Slide Number Placeholder 0"/>
          <p:cNvSpPr>
            <a:spLocks noGrp="1"/>
          </p:cNvSpPr>
          <p:nvPr>
            <p:ph type="sldNum" sz="quarter" idx="4294967295"/>
          </p:nvPr>
        </p:nvSpPr>
        <p:spPr>
          <a:xfrm>
            <a:off x="11631168" y="6510528"/>
            <a:ext cx="274320" cy="164592"/>
          </a:xfrm>
          <a:prstGeom prst="rect">
            <a:avLst/>
          </a:prstGeom>
        </p:spPr>
        <p:txBody>
          <a:bodyPr/>
          <a:lstStyle>
            <a:lvl1pPr>
              <a:defRPr sz="800">
                <a:solidFill>
                  <a:srgbClr val="8A98A6"/>
                </a:solidFill>
              </a:defRPr>
            </a:lvl1pPr>
          </a:lstStyle>
          <a:p>
            <a:pPr algn="r"/>
            <a:fld id="{F7021451-1387-4CA6-816F-3879F97B5CBC}" type="slidenum">
              <a:rPr lang="en-US" b="0"/>
            </a:fld>
            <a:endParaRPr 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530352"/>
            <a:ext cx="10972800" cy="457200"/>
          </a:xfrm>
          <a:prstGeom prst="rect">
            <a:avLst/>
          </a:prstGeom>
          <a:noFill/>
        </p:spPr>
        <p:txBody>
          <a:bodyPr wrap="square" lIns="0" tIns="0" rIns="0" bIns="0" rtlCol="0" anchor="ctr"/>
          <a:lstStyle/>
          <a:p>
            <a:pPr marL="0" indent="0">
              <a:buNone/>
            </a:pPr>
            <a:r>
              <a:rPr lang="en-US" sz="2700" b="1" dirty="0">
                <a:solidFill>
                  <a:srgbClr val="1D2A36"/>
                </a:solidFill>
              </a:rPr>
              <a:t>Student Output Case — Boeing 737 MAX</a:t>
            </a:r>
            <a:endParaRPr lang="en-US" sz="2700" dirty="0"/>
          </a:p>
        </p:txBody>
      </p:sp>
      <p:sp>
        <p:nvSpPr>
          <p:cNvPr id="3" name="Text 1"/>
          <p:cNvSpPr/>
          <p:nvPr/>
        </p:nvSpPr>
        <p:spPr>
          <a:xfrm>
            <a:off x="621792" y="987552"/>
            <a:ext cx="10881360" cy="384048"/>
          </a:xfrm>
          <a:prstGeom prst="rect">
            <a:avLst/>
          </a:prstGeom>
          <a:noFill/>
        </p:spPr>
        <p:txBody>
          <a:bodyPr wrap="square" lIns="0" tIns="0" rIns="0" bIns="0" rtlCol="0" anchor="ctr"/>
          <a:lstStyle/>
          <a:p>
            <a:pPr marL="0" indent="0">
              <a:buNone/>
            </a:pPr>
            <a:r>
              <a:rPr lang="en-US" sz="1400" dirty="0">
                <a:solidFill>
                  <a:srgbClr val="546473"/>
                </a:solidFill>
              </a:rPr>
              <a:t>Now you use the same structure independently.</a:t>
            </a:r>
            <a:endParaRPr lang="en-US" sz="1400" dirty="0"/>
          </a:p>
        </p:txBody>
      </p:sp>
      <p:sp>
        <p:nvSpPr>
          <p:cNvPr id="4" name="Shape 2"/>
          <p:cNvSpPr/>
          <p:nvPr/>
        </p:nvSpPr>
        <p:spPr>
          <a:xfrm>
            <a:off x="777240" y="1371600"/>
            <a:ext cx="10972800" cy="3383280"/>
          </a:xfrm>
          <a:prstGeom prst="roundRect">
            <a:avLst/>
          </a:prstGeom>
          <a:solidFill>
            <a:srgbClr val="FFFFFF"/>
          </a:solidFill>
          <a:ln w="15240">
            <a:solidFill>
              <a:srgbClr val="D8E1E8"/>
            </a:solidFill>
            <a:prstDash val="solid"/>
          </a:ln>
        </p:spPr>
      </p:sp>
      <p:sp>
        <p:nvSpPr>
          <p:cNvPr id="5" name="Text 3"/>
          <p:cNvSpPr/>
          <p:nvPr/>
        </p:nvSpPr>
        <p:spPr>
          <a:xfrm>
            <a:off x="941832" y="1517904"/>
            <a:ext cx="10643616" cy="310896"/>
          </a:xfrm>
          <a:prstGeom prst="rect">
            <a:avLst/>
          </a:prstGeom>
          <a:noFill/>
        </p:spPr>
        <p:txBody>
          <a:bodyPr wrap="square" lIns="0" tIns="0" rIns="0" bIns="0" rtlCol="0" anchor="ctr"/>
          <a:lstStyle/>
          <a:p>
            <a:pPr marL="0" indent="0">
              <a:buNone/>
            </a:pPr>
            <a:r>
              <a:rPr lang="en-US" sz="2000" b="1" dirty="0">
                <a:solidFill>
                  <a:srgbClr val="16324F"/>
                </a:solidFill>
              </a:rPr>
              <a:t>Case context</a:t>
            </a:r>
            <a:endParaRPr lang="en-US" sz="2000" dirty="0"/>
          </a:p>
        </p:txBody>
      </p:sp>
      <p:sp>
        <p:nvSpPr>
          <p:cNvPr id="6" name="Text 4"/>
          <p:cNvSpPr/>
          <p:nvPr/>
        </p:nvSpPr>
        <p:spPr>
          <a:xfrm>
            <a:off x="941832" y="1901952"/>
            <a:ext cx="10643616" cy="2724912"/>
          </a:xfrm>
          <a:prstGeom prst="rect">
            <a:avLst/>
          </a:prstGeom>
          <a:noFill/>
        </p:spPr>
        <p:txBody>
          <a:bodyPr wrap="square" lIns="254" tIns="254" rIns="254" bIns="254" rtlCol="0" anchor="ctr">
            <a:normAutofit/>
          </a:bodyPr>
          <a:lstStyle/>
          <a:p>
            <a:pPr marL="0" indent="0">
              <a:buNone/>
            </a:pPr>
            <a:r>
              <a:rPr lang="en-US" sz="1700" dirty="0">
                <a:solidFill>
                  <a:srgbClr val="1D2A36"/>
                </a:solidFill>
              </a:rPr>
              <a:t>Two Boeing 737 MAX aircraft crashed in October 2018 and March 2019, killing 346 people. Subsequent investigations and academic analysis raised questions about product safety, development pressure, communication, employee concerns, regulatory oversight and corporate culture.</a:t>
            </a:r>
            <a:endParaRPr lang="en-US" sz="1700" dirty="0"/>
          </a:p>
          <a:p>
            <a:pPr marL="0" indent="0">
              <a:buNone/>
            </a:pPr>
            <a:endParaRPr lang="en-US" sz="1700" dirty="0"/>
          </a:p>
          <a:p>
            <a:pPr marL="0" indent="0">
              <a:buNone/>
            </a:pPr>
            <a:r>
              <a:rPr lang="en-US" sz="1700" dirty="0">
                <a:solidFill>
                  <a:srgbClr val="1D2A36"/>
                </a:solidFill>
              </a:rPr>
              <a:t>Your task is not to retell the story. Your task is to use evidence to analyse the ethical responsibilities and evaluate what the organisation should do.</a:t>
            </a:r>
            <a:endParaRPr lang="en-US" sz="1700" dirty="0"/>
          </a:p>
        </p:txBody>
      </p:sp>
      <p:sp>
        <p:nvSpPr>
          <p:cNvPr id="7" name="Shape 5"/>
          <p:cNvSpPr/>
          <p:nvPr/>
        </p:nvSpPr>
        <p:spPr>
          <a:xfrm>
            <a:off x="1143000" y="5166360"/>
            <a:ext cx="9966960" cy="777240"/>
          </a:xfrm>
          <a:prstGeom prst="roundRect">
            <a:avLst/>
          </a:prstGeom>
          <a:solidFill>
            <a:srgbClr val="FFF5DF"/>
          </a:solidFill>
          <a:ln w="15240">
            <a:solidFill>
              <a:srgbClr val="F3C969"/>
            </a:solidFill>
            <a:prstDash val="solid"/>
          </a:ln>
        </p:spPr>
      </p:sp>
      <p:sp>
        <p:nvSpPr>
          <p:cNvPr id="8" name="Text 6"/>
          <p:cNvSpPr/>
          <p:nvPr/>
        </p:nvSpPr>
        <p:spPr>
          <a:xfrm>
            <a:off x="1307592" y="5312664"/>
            <a:ext cx="9637776" cy="310896"/>
          </a:xfrm>
          <a:prstGeom prst="rect">
            <a:avLst/>
          </a:prstGeom>
          <a:noFill/>
        </p:spPr>
        <p:txBody>
          <a:bodyPr wrap="square" lIns="0" tIns="0" rIns="0" bIns="0" rtlCol="0" anchor="ctr"/>
          <a:lstStyle/>
          <a:p>
            <a:pPr marL="0" indent="0">
              <a:buNone/>
            </a:pPr>
            <a:r>
              <a:rPr lang="en-US" sz="1700" b="1" dirty="0">
                <a:solidFill>
                  <a:srgbClr val="E8A15A"/>
                </a:solidFill>
              </a:rPr>
              <a:t>Central question</a:t>
            </a:r>
            <a:endParaRPr lang="en-US" sz="1700" dirty="0"/>
          </a:p>
        </p:txBody>
      </p:sp>
      <p:sp>
        <p:nvSpPr>
          <p:cNvPr id="9" name="Text 7"/>
          <p:cNvSpPr/>
          <p:nvPr/>
        </p:nvSpPr>
        <p:spPr>
          <a:xfrm>
            <a:off x="1307592" y="5696712"/>
            <a:ext cx="9637776" cy="118872"/>
          </a:xfrm>
          <a:prstGeom prst="rect">
            <a:avLst/>
          </a:prstGeom>
          <a:noFill/>
        </p:spPr>
        <p:txBody>
          <a:bodyPr wrap="square" lIns="254" tIns="254" rIns="254" bIns="254" rtlCol="0" anchor="ctr">
            <a:normAutofit/>
          </a:bodyPr>
          <a:lstStyle/>
          <a:p>
            <a:pPr marL="0" indent="0">
              <a:buNone/>
            </a:pPr>
            <a:r>
              <a:rPr lang="en-US" sz="2100" dirty="0">
                <a:solidFill>
                  <a:srgbClr val="1D2A36"/>
                </a:solidFill>
              </a:rPr>
              <a:t>How should Boeing balance commercial pressure, corporate responsibility and safety?</a:t>
            </a:r>
            <a:endParaRPr lang="en-US" sz="2100" dirty="0"/>
          </a:p>
        </p:txBody>
      </p:sp>
      <p:sp>
        <p:nvSpPr>
          <p:cNvPr id="25" name="Slide Number Placeholder 0"/>
          <p:cNvSpPr>
            <a:spLocks noGrp="1"/>
          </p:cNvSpPr>
          <p:nvPr>
            <p:ph type="sldNum" sz="quarter" idx="4294967295"/>
          </p:nvPr>
        </p:nvSpPr>
        <p:spPr>
          <a:xfrm>
            <a:off x="11631168" y="6510528"/>
            <a:ext cx="274320" cy="164592"/>
          </a:xfrm>
          <a:prstGeom prst="rect">
            <a:avLst/>
          </a:prstGeom>
        </p:spPr>
        <p:txBody>
          <a:bodyPr/>
          <a:lstStyle>
            <a:lvl1pPr>
              <a:defRPr sz="800">
                <a:solidFill>
                  <a:srgbClr val="8A98A6"/>
                </a:solidFill>
              </a:defRPr>
            </a:lvl1pPr>
          </a:lstStyle>
          <a:p>
            <a:pPr algn="r"/>
            <a:fld id="{F7021451-1387-4CA6-816F-3879F97B5CBC}" type="slidenum">
              <a:rPr lang="en-US" b="0"/>
            </a:fld>
            <a:endParaRPr 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530352"/>
            <a:ext cx="10972800" cy="457200"/>
          </a:xfrm>
          <a:prstGeom prst="rect">
            <a:avLst/>
          </a:prstGeom>
          <a:noFill/>
        </p:spPr>
        <p:txBody>
          <a:bodyPr wrap="square" lIns="0" tIns="0" rIns="0" bIns="0" rtlCol="0" anchor="ctr"/>
          <a:lstStyle/>
          <a:p>
            <a:pPr marL="0" indent="0">
              <a:buNone/>
            </a:pPr>
            <a:r>
              <a:rPr lang="en-US" sz="2700" b="1" dirty="0">
                <a:solidFill>
                  <a:srgbClr val="1D2A36"/>
                </a:solidFill>
              </a:rPr>
              <a:t>Case Reading Pack — Where Your Evidence Comes From</a:t>
            </a:r>
            <a:endParaRPr lang="en-US" sz="2700" dirty="0"/>
          </a:p>
        </p:txBody>
      </p:sp>
      <p:graphicFrame>
        <p:nvGraphicFramePr>
          <p:cNvPr id="25" name="Table 0"/>
          <p:cNvGraphicFramePr>
            <a:graphicFrameLocks noGrp="1"/>
          </p:cNvGraphicFramePr>
          <p:nvPr/>
        </p:nvGraphicFramePr>
        <p:xfrm>
          <a:off x="594360" y="1417320"/>
          <a:ext cx="10972800" cy="2951480"/>
        </p:xfrm>
        <a:graphic>
          <a:graphicData uri="http://schemas.openxmlformats.org/drawingml/2006/table">
            <a:tbl>
              <a:tblPr/>
              <a:tblGrid>
                <a:gridCol w="2743200"/>
                <a:gridCol w="5577840"/>
                <a:gridCol w="2651760"/>
              </a:tblGrid>
              <a:tr h="737870">
                <a:tc>
                  <a:txBody>
                    <a:bodyPr/>
                    <a:lstStyle/>
                    <a:p>
                      <a:pPr marL="0" indent="0" algn="ctr">
                        <a:buNone/>
                      </a:pPr>
                      <a:r>
                        <a:rPr lang="en-US" sz="1600" b="1" dirty="0">
                          <a:solidFill>
                            <a:srgbClr val="FFFFFF"/>
                          </a:solidFill>
                        </a:rPr>
                        <a:t>Source</a:t>
                      </a:r>
                      <a:endParaRPr lang="en-US" sz="1600" b="1" dirty="0">
                        <a:solidFill>
                          <a:srgbClr val="FFFFFF"/>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16324F"/>
                    </a:solidFill>
                  </a:tcPr>
                </a:tc>
                <a:tc>
                  <a:txBody>
                    <a:bodyPr/>
                    <a:lstStyle/>
                    <a:p>
                      <a:pPr marL="0" indent="0" algn="ctr">
                        <a:buNone/>
                      </a:pPr>
                      <a:r>
                        <a:rPr lang="en-US" sz="1600" b="1" dirty="0">
                          <a:solidFill>
                            <a:srgbClr val="FFFFFF"/>
                          </a:solidFill>
                        </a:rPr>
                        <a:t>What you use it for</a:t>
                      </a:r>
                      <a:endParaRPr lang="en-US" sz="1600" b="1" dirty="0">
                        <a:solidFill>
                          <a:srgbClr val="FFFFFF"/>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16324F"/>
                    </a:solidFill>
                  </a:tcPr>
                </a:tc>
                <a:tc>
                  <a:txBody>
                    <a:bodyPr/>
                    <a:lstStyle/>
                    <a:p>
                      <a:pPr marL="0" indent="0" algn="ctr">
                        <a:buNone/>
                      </a:pPr>
                      <a:r>
                        <a:rPr lang="en-US" sz="1600" b="1" dirty="0">
                          <a:solidFill>
                            <a:srgbClr val="FFFFFF"/>
                          </a:solidFill>
                        </a:rPr>
                        <a:t>Link</a:t>
                      </a:r>
                      <a:endParaRPr lang="en-US" sz="1600" b="1" dirty="0">
                        <a:solidFill>
                          <a:srgbClr val="FFFFFF"/>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16324F"/>
                    </a:solidFill>
                  </a:tcPr>
                </a:tc>
              </a:tr>
              <a:tr h="737870">
                <a:tc>
                  <a:txBody>
                    <a:bodyPr/>
                    <a:lstStyle/>
                    <a:p>
                      <a:pPr marL="0" indent="0">
                        <a:buNone/>
                      </a:pPr>
                      <a:r>
                        <a:rPr lang="en-US" sz="1600" dirty="0">
                          <a:solidFill>
                            <a:srgbClr val="1D2A36"/>
                          </a:solidFill>
                        </a:rPr>
                        <a:t>A. Academic case research</a:t>
                      </a:r>
                      <a:endParaRPr lang="en-US" sz="16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600" dirty="0">
                          <a:solidFill>
                            <a:srgbClr val="1D2A36"/>
                          </a:solidFill>
                        </a:rPr>
                        <a:t>Employee concerns, corporate ethics, regulatory issues</a:t>
                      </a:r>
                      <a:endParaRPr lang="en-US" sz="16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600" u="sng" dirty="0">
                          <a:solidFill>
                            <a:srgbClr val="2F6690"/>
                          </a:solidFill>
                          <a:uFill>
                            <a:solidFill>
                              <a:srgbClr val="2F6690"/>
                            </a:solidFill>
                          </a:uFill>
                        </a:rPr>
                        <a:t>Open Chary (2024)</a:t>
                      </a:r>
                      <a:endParaRPr lang="en-US" sz="1600" u="sng" dirty="0">
                        <a:solidFill>
                          <a:srgbClr val="2F6690"/>
                        </a:solidFill>
                        <a:uFill>
                          <a:solidFill>
                            <a:srgbClr val="2F6690"/>
                          </a:solidFill>
                        </a:u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r h="737870">
                <a:tc>
                  <a:txBody>
                    <a:bodyPr/>
                    <a:lstStyle/>
                    <a:p>
                      <a:pPr marL="0" indent="0">
                        <a:buNone/>
                      </a:pPr>
                      <a:r>
                        <a:rPr lang="en-US" sz="1600" dirty="0">
                          <a:solidFill>
                            <a:srgbClr val="1D2A36"/>
                          </a:solidFill>
                        </a:rPr>
                        <a:t>B. Academic virtue reading</a:t>
                      </a:r>
                      <a:endParaRPr lang="en-US" sz="16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600" dirty="0">
                          <a:solidFill>
                            <a:srgbClr val="1D2A36"/>
                          </a:solidFill>
                        </a:rPr>
                        <a:t>Corporate character and repeated organisational practices</a:t>
                      </a:r>
                      <a:endParaRPr lang="en-US" sz="16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600" u="sng" dirty="0">
                          <a:solidFill>
                            <a:srgbClr val="2F6690"/>
                          </a:solidFill>
                          <a:uFill>
                            <a:solidFill>
                              <a:srgbClr val="2F6690"/>
                            </a:solidFill>
                          </a:uFill>
                        </a:rPr>
                        <a:t>Open Moore (2005)</a:t>
                      </a:r>
                      <a:endParaRPr lang="en-US" sz="1600" u="sng" dirty="0">
                        <a:solidFill>
                          <a:srgbClr val="2F6690"/>
                        </a:solidFill>
                        <a:uFill>
                          <a:solidFill>
                            <a:srgbClr val="2F6690"/>
                          </a:solidFill>
                        </a:u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r h="737870">
                <a:tc>
                  <a:txBody>
                    <a:bodyPr/>
                    <a:lstStyle/>
                    <a:p>
                      <a:pPr marL="0" indent="0">
                        <a:buNone/>
                      </a:pPr>
                      <a:r>
                        <a:rPr lang="en-US" sz="1600" dirty="0">
                          <a:solidFill>
                            <a:srgbClr val="1D2A36"/>
                          </a:solidFill>
                        </a:rPr>
                        <a:t>C. CSR reading</a:t>
                      </a:r>
                      <a:endParaRPr lang="en-US" sz="16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600" dirty="0">
                          <a:solidFill>
                            <a:srgbClr val="1D2A36"/>
                          </a:solidFill>
                        </a:rPr>
                        <a:t>Economic, legal, ethical, philanthropic responsibility</a:t>
                      </a:r>
                      <a:endParaRPr lang="en-US" sz="16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600" u="sng" dirty="0">
                          <a:solidFill>
                            <a:srgbClr val="2F6690"/>
                          </a:solidFill>
                          <a:uFill>
                            <a:solidFill>
                              <a:srgbClr val="2F6690"/>
                            </a:solidFill>
                          </a:uFill>
                        </a:rPr>
                        <a:t>Open Carroll (2016)</a:t>
                      </a:r>
                      <a:endParaRPr lang="en-US" sz="1600" u="sng" dirty="0">
                        <a:solidFill>
                          <a:srgbClr val="2F6690"/>
                        </a:solidFill>
                        <a:uFill>
                          <a:solidFill>
                            <a:srgbClr val="2F6690"/>
                          </a:solidFill>
                        </a:u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bl>
          </a:graphicData>
        </a:graphic>
      </p:graphicFrame>
      <p:sp>
        <p:nvSpPr>
          <p:cNvPr id="4" name="Shape 1"/>
          <p:cNvSpPr/>
          <p:nvPr/>
        </p:nvSpPr>
        <p:spPr>
          <a:xfrm>
            <a:off x="960120" y="4800600"/>
            <a:ext cx="10241280" cy="914400"/>
          </a:xfrm>
          <a:prstGeom prst="roundRect">
            <a:avLst/>
          </a:prstGeom>
          <a:solidFill>
            <a:srgbClr val="EEF5F3"/>
          </a:solidFill>
          <a:ln w="15240">
            <a:solidFill>
              <a:srgbClr val="3A7D77"/>
            </a:solidFill>
            <a:prstDash val="solid"/>
          </a:ln>
        </p:spPr>
      </p:sp>
      <p:sp>
        <p:nvSpPr>
          <p:cNvPr id="5" name="Text 2"/>
          <p:cNvSpPr/>
          <p:nvPr/>
        </p:nvSpPr>
        <p:spPr>
          <a:xfrm>
            <a:off x="1124712" y="4946904"/>
            <a:ext cx="9912096" cy="310896"/>
          </a:xfrm>
          <a:prstGeom prst="rect">
            <a:avLst/>
          </a:prstGeom>
          <a:noFill/>
        </p:spPr>
        <p:txBody>
          <a:bodyPr wrap="square" lIns="0" tIns="0" rIns="0" bIns="0" rtlCol="0" anchor="ctr"/>
          <a:lstStyle/>
          <a:p>
            <a:pPr marL="0" indent="0">
              <a:buNone/>
            </a:pPr>
            <a:r>
              <a:rPr lang="en-US" sz="1700" b="1" dirty="0">
                <a:solidFill>
                  <a:srgbClr val="3A7D77"/>
                </a:solidFill>
              </a:rPr>
              <a:t>Evidence rule</a:t>
            </a:r>
            <a:endParaRPr lang="en-US" sz="1700" dirty="0"/>
          </a:p>
        </p:txBody>
      </p:sp>
      <p:sp>
        <p:nvSpPr>
          <p:cNvPr id="6" name="Text 3"/>
          <p:cNvSpPr/>
          <p:nvPr/>
        </p:nvSpPr>
        <p:spPr>
          <a:xfrm>
            <a:off x="1124712" y="5330952"/>
            <a:ext cx="9912096" cy="256032"/>
          </a:xfrm>
          <a:prstGeom prst="rect">
            <a:avLst/>
          </a:prstGeom>
          <a:noFill/>
        </p:spPr>
        <p:txBody>
          <a:bodyPr wrap="square" lIns="254" tIns="254" rIns="254" bIns="254" rtlCol="0" anchor="ctr">
            <a:normAutofit/>
          </a:bodyPr>
          <a:lstStyle/>
          <a:p>
            <a:pPr marL="0" indent="0">
              <a:buNone/>
            </a:pPr>
            <a:r>
              <a:rPr lang="en-US" sz="1700" dirty="0">
                <a:solidFill>
                  <a:srgbClr val="1D2A36"/>
                </a:solidFill>
              </a:rPr>
              <a:t>Use case evidence for WHAT HAPPENED. Use academic reading for WHAT THE THEORY / FRAMEWORK MEANS. Your analysis connects the two.</a:t>
            </a:r>
            <a:endParaRPr lang="en-US" sz="1700" dirty="0"/>
          </a:p>
        </p:txBody>
      </p:sp>
      <p:sp>
        <p:nvSpPr>
          <p:cNvPr id="7" name="Shape 4"/>
          <p:cNvSpPr/>
          <p:nvPr/>
        </p:nvSpPr>
        <p:spPr>
          <a:xfrm>
            <a:off x="3886200" y="5925312"/>
            <a:ext cx="4434840" cy="384048"/>
          </a:xfrm>
          <a:prstGeom prst="roundRect">
            <a:avLst>
              <a:gd name="adj" fmla="val 19048"/>
            </a:avLst>
          </a:prstGeom>
          <a:solidFill>
            <a:srgbClr val="E8A15A"/>
          </a:solidFill>
          <a:ln w="12700">
            <a:solidFill>
              <a:srgbClr val="E8A15A"/>
            </a:solidFill>
            <a:prstDash val="solid"/>
          </a:ln>
        </p:spPr>
      </p:sp>
      <p:sp>
        <p:nvSpPr>
          <p:cNvPr id="8" name="Text 5"/>
          <p:cNvSpPr/>
          <p:nvPr/>
        </p:nvSpPr>
        <p:spPr>
          <a:xfrm>
            <a:off x="3959352" y="5989320"/>
            <a:ext cx="4288536" cy="201168"/>
          </a:xfrm>
          <a:prstGeom prst="rect">
            <a:avLst/>
          </a:prstGeom>
          <a:noFill/>
        </p:spPr>
        <p:txBody>
          <a:bodyPr wrap="square" lIns="0" tIns="0" rIns="0" bIns="0" rtlCol="0" anchor="ctr"/>
          <a:lstStyle/>
          <a:p>
            <a:pPr marL="0" indent="0" algn="ctr">
              <a:buNone/>
            </a:pPr>
            <a:r>
              <a:rPr lang="en-US" sz="1200" b="1" dirty="0">
                <a:solidFill>
                  <a:srgbClr val="FFFFFF"/>
                </a:solidFill>
              </a:rPr>
              <a:t>READING + HIGHLIGHTING: 15 MINUTES</a:t>
            </a:r>
            <a:endParaRPr lang="en-US" sz="1200" dirty="0"/>
          </a:p>
        </p:txBody>
      </p:sp>
      <p:sp>
        <p:nvSpPr>
          <p:cNvPr id="3" name="Slide Number Placeholder 0"/>
          <p:cNvSpPr>
            <a:spLocks noGrp="1"/>
          </p:cNvSpPr>
          <p:nvPr>
            <p:ph type="sldNum" sz="quarter" idx="4294967295"/>
          </p:nvPr>
        </p:nvSpPr>
        <p:spPr>
          <a:xfrm>
            <a:off x="11631168" y="6510528"/>
            <a:ext cx="274320" cy="164592"/>
          </a:xfrm>
          <a:prstGeom prst="rect">
            <a:avLst/>
          </a:prstGeom>
        </p:spPr>
        <p:txBody>
          <a:bodyPr/>
          <a:lstStyle>
            <a:lvl1pPr>
              <a:defRPr sz="800">
                <a:solidFill>
                  <a:srgbClr val="8A98A6"/>
                </a:solidFill>
              </a:defRPr>
            </a:lvl1pPr>
          </a:lstStyle>
          <a:p>
            <a:pPr algn="r"/>
            <a:fld id="{F7021451-1387-4CA6-816F-3879F97B5CBC}" type="slidenum">
              <a:rPr lang="en-US" b="0"/>
            </a:fld>
            <a:endParaRPr 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530352"/>
            <a:ext cx="10972800" cy="457200"/>
          </a:xfrm>
          <a:prstGeom prst="rect">
            <a:avLst/>
          </a:prstGeom>
          <a:noFill/>
        </p:spPr>
        <p:txBody>
          <a:bodyPr wrap="square" lIns="0" tIns="0" rIns="0" bIns="0" rtlCol="0" anchor="ctr"/>
          <a:lstStyle/>
          <a:p>
            <a:pPr marL="0" indent="0">
              <a:buNone/>
            </a:pPr>
            <a:r>
              <a:rPr lang="en-US" sz="2700" b="1" dirty="0">
                <a:solidFill>
                  <a:srgbClr val="1D2A36"/>
                </a:solidFill>
              </a:rPr>
              <a:t>Reading Task — Highlight Evidence Before You Analyse</a:t>
            </a:r>
            <a:endParaRPr lang="en-US" sz="2700" dirty="0"/>
          </a:p>
        </p:txBody>
      </p:sp>
      <p:sp>
        <p:nvSpPr>
          <p:cNvPr id="3" name="Shape 1"/>
          <p:cNvSpPr/>
          <p:nvPr/>
        </p:nvSpPr>
        <p:spPr>
          <a:xfrm>
            <a:off x="868680" y="1508760"/>
            <a:ext cx="3291840" cy="2103120"/>
          </a:xfrm>
          <a:prstGeom prst="roundRect">
            <a:avLst/>
          </a:prstGeom>
          <a:solidFill>
            <a:srgbClr val="FFFFFF"/>
          </a:solidFill>
          <a:ln w="20320">
            <a:solidFill>
              <a:srgbClr val="2F6690"/>
            </a:solidFill>
            <a:prstDash val="solid"/>
          </a:ln>
        </p:spPr>
      </p:sp>
      <p:sp>
        <p:nvSpPr>
          <p:cNvPr id="4" name="Shape 2"/>
          <p:cNvSpPr/>
          <p:nvPr/>
        </p:nvSpPr>
        <p:spPr>
          <a:xfrm>
            <a:off x="2057400" y="1783080"/>
            <a:ext cx="822960" cy="822960"/>
          </a:xfrm>
          <a:prstGeom prst="ellipse">
            <a:avLst/>
          </a:prstGeom>
          <a:solidFill>
            <a:srgbClr val="2F6690"/>
          </a:solidFill>
          <a:ln w="12700">
            <a:solidFill>
              <a:srgbClr val="2F6690"/>
            </a:solidFill>
            <a:prstDash val="solid"/>
          </a:ln>
        </p:spPr>
      </p:sp>
      <p:sp>
        <p:nvSpPr>
          <p:cNvPr id="5" name="Text 3"/>
          <p:cNvSpPr/>
          <p:nvPr/>
        </p:nvSpPr>
        <p:spPr>
          <a:xfrm>
            <a:off x="2057400" y="1965960"/>
            <a:ext cx="822960" cy="256032"/>
          </a:xfrm>
          <a:prstGeom prst="rect">
            <a:avLst/>
          </a:prstGeom>
          <a:noFill/>
        </p:spPr>
        <p:txBody>
          <a:bodyPr wrap="square" lIns="0" tIns="0" rIns="0" bIns="0" rtlCol="0" anchor="ctr"/>
          <a:lstStyle/>
          <a:p>
            <a:pPr marL="0" indent="0" algn="ctr">
              <a:buNone/>
            </a:pPr>
            <a:r>
              <a:rPr lang="en-US" sz="2000" b="1" dirty="0">
                <a:solidFill>
                  <a:srgbClr val="FFFFFF"/>
                </a:solidFill>
              </a:rPr>
              <a:t>F</a:t>
            </a:r>
            <a:endParaRPr lang="en-US" sz="2000" dirty="0"/>
          </a:p>
        </p:txBody>
      </p:sp>
      <p:sp>
        <p:nvSpPr>
          <p:cNvPr id="6" name="Text 4"/>
          <p:cNvSpPr/>
          <p:nvPr/>
        </p:nvSpPr>
        <p:spPr>
          <a:xfrm>
            <a:off x="1051560" y="2788920"/>
            <a:ext cx="2926080" cy="274320"/>
          </a:xfrm>
          <a:prstGeom prst="rect">
            <a:avLst/>
          </a:prstGeom>
          <a:noFill/>
        </p:spPr>
        <p:txBody>
          <a:bodyPr wrap="square" lIns="0" tIns="0" rIns="0" bIns="0" rtlCol="0" anchor="ctr"/>
          <a:lstStyle/>
          <a:p>
            <a:pPr marL="0" indent="0" algn="ctr">
              <a:buNone/>
            </a:pPr>
            <a:r>
              <a:rPr lang="en-US" sz="1600" b="1" dirty="0">
                <a:solidFill>
                  <a:srgbClr val="2F6690"/>
                </a:solidFill>
              </a:rPr>
              <a:t>FACT</a:t>
            </a:r>
            <a:endParaRPr lang="en-US" sz="1600" dirty="0"/>
          </a:p>
        </p:txBody>
      </p:sp>
      <p:sp>
        <p:nvSpPr>
          <p:cNvPr id="7" name="Text 5"/>
          <p:cNvSpPr/>
          <p:nvPr/>
        </p:nvSpPr>
        <p:spPr>
          <a:xfrm>
            <a:off x="1051560" y="3136392"/>
            <a:ext cx="2926080" cy="320040"/>
          </a:xfrm>
          <a:prstGeom prst="rect">
            <a:avLst/>
          </a:prstGeom>
          <a:noFill/>
        </p:spPr>
        <p:txBody>
          <a:bodyPr wrap="square" lIns="0" tIns="0" rIns="0" bIns="0" rtlCol="0" anchor="ctr"/>
          <a:lstStyle/>
          <a:p>
            <a:pPr marL="0" indent="0" algn="ctr">
              <a:buNone/>
            </a:pPr>
            <a:r>
              <a:rPr lang="en-US" sz="1400" dirty="0">
                <a:solidFill>
                  <a:srgbClr val="546473"/>
                </a:solidFill>
              </a:rPr>
              <a:t>What happened?</a:t>
            </a:r>
            <a:endParaRPr lang="en-US" sz="1400" dirty="0"/>
          </a:p>
        </p:txBody>
      </p:sp>
      <p:sp>
        <p:nvSpPr>
          <p:cNvPr id="8" name="Shape 6"/>
          <p:cNvSpPr/>
          <p:nvPr/>
        </p:nvSpPr>
        <p:spPr>
          <a:xfrm>
            <a:off x="4663440" y="1508760"/>
            <a:ext cx="3291840" cy="2103120"/>
          </a:xfrm>
          <a:prstGeom prst="roundRect">
            <a:avLst/>
          </a:prstGeom>
          <a:solidFill>
            <a:srgbClr val="FFFFFF"/>
          </a:solidFill>
          <a:ln w="20320">
            <a:solidFill>
              <a:srgbClr val="3A7D77"/>
            </a:solidFill>
            <a:prstDash val="solid"/>
          </a:ln>
        </p:spPr>
      </p:sp>
      <p:sp>
        <p:nvSpPr>
          <p:cNvPr id="9" name="Shape 7"/>
          <p:cNvSpPr/>
          <p:nvPr/>
        </p:nvSpPr>
        <p:spPr>
          <a:xfrm>
            <a:off x="5852160" y="1783080"/>
            <a:ext cx="822960" cy="822960"/>
          </a:xfrm>
          <a:prstGeom prst="ellipse">
            <a:avLst/>
          </a:prstGeom>
          <a:solidFill>
            <a:srgbClr val="3A7D77"/>
          </a:solidFill>
          <a:ln w="12700">
            <a:solidFill>
              <a:srgbClr val="3A7D77"/>
            </a:solidFill>
            <a:prstDash val="solid"/>
          </a:ln>
        </p:spPr>
      </p:sp>
      <p:sp>
        <p:nvSpPr>
          <p:cNvPr id="10" name="Text 8"/>
          <p:cNvSpPr/>
          <p:nvPr/>
        </p:nvSpPr>
        <p:spPr>
          <a:xfrm>
            <a:off x="5852160" y="1965960"/>
            <a:ext cx="822960" cy="256032"/>
          </a:xfrm>
          <a:prstGeom prst="rect">
            <a:avLst/>
          </a:prstGeom>
          <a:noFill/>
        </p:spPr>
        <p:txBody>
          <a:bodyPr wrap="square" lIns="0" tIns="0" rIns="0" bIns="0" rtlCol="0" anchor="ctr"/>
          <a:lstStyle/>
          <a:p>
            <a:pPr marL="0" indent="0" algn="ctr">
              <a:buNone/>
            </a:pPr>
            <a:r>
              <a:rPr lang="en-US" sz="2000" b="1" dirty="0">
                <a:solidFill>
                  <a:srgbClr val="FFFFFF"/>
                </a:solidFill>
              </a:rPr>
              <a:t>R</a:t>
            </a:r>
            <a:endParaRPr lang="en-US" sz="2000" dirty="0"/>
          </a:p>
        </p:txBody>
      </p:sp>
      <p:sp>
        <p:nvSpPr>
          <p:cNvPr id="11" name="Text 9"/>
          <p:cNvSpPr/>
          <p:nvPr/>
        </p:nvSpPr>
        <p:spPr>
          <a:xfrm>
            <a:off x="4846320" y="2788920"/>
            <a:ext cx="2926080" cy="274320"/>
          </a:xfrm>
          <a:prstGeom prst="rect">
            <a:avLst/>
          </a:prstGeom>
          <a:noFill/>
        </p:spPr>
        <p:txBody>
          <a:bodyPr wrap="square" lIns="0" tIns="0" rIns="0" bIns="0" rtlCol="0" anchor="ctr"/>
          <a:lstStyle/>
          <a:p>
            <a:pPr marL="0" indent="0" algn="ctr">
              <a:buNone/>
            </a:pPr>
            <a:r>
              <a:rPr lang="en-US" sz="1600" b="1" dirty="0">
                <a:solidFill>
                  <a:srgbClr val="3A7D77"/>
                </a:solidFill>
              </a:rPr>
              <a:t>RESPONSIBILITY</a:t>
            </a:r>
            <a:endParaRPr lang="en-US" sz="1600" dirty="0"/>
          </a:p>
        </p:txBody>
      </p:sp>
      <p:sp>
        <p:nvSpPr>
          <p:cNvPr id="12" name="Text 10"/>
          <p:cNvSpPr/>
          <p:nvPr/>
        </p:nvSpPr>
        <p:spPr>
          <a:xfrm>
            <a:off x="4846320" y="3136392"/>
            <a:ext cx="2926080" cy="320040"/>
          </a:xfrm>
          <a:prstGeom prst="rect">
            <a:avLst/>
          </a:prstGeom>
          <a:noFill/>
        </p:spPr>
        <p:txBody>
          <a:bodyPr wrap="square" lIns="0" tIns="0" rIns="0" bIns="0" rtlCol="0" anchor="ctr"/>
          <a:lstStyle/>
          <a:p>
            <a:pPr marL="0" indent="0" algn="ctr">
              <a:buNone/>
            </a:pPr>
            <a:r>
              <a:rPr lang="en-US" sz="1400" dirty="0">
                <a:solidFill>
                  <a:srgbClr val="546473"/>
                </a:solidFill>
              </a:rPr>
              <a:t>What responsibility may Boeing have?</a:t>
            </a:r>
            <a:endParaRPr lang="en-US" sz="1400" dirty="0"/>
          </a:p>
        </p:txBody>
      </p:sp>
      <p:sp>
        <p:nvSpPr>
          <p:cNvPr id="13" name="Shape 11"/>
          <p:cNvSpPr/>
          <p:nvPr/>
        </p:nvSpPr>
        <p:spPr>
          <a:xfrm>
            <a:off x="8458200" y="1508760"/>
            <a:ext cx="3291840" cy="2103120"/>
          </a:xfrm>
          <a:prstGeom prst="roundRect">
            <a:avLst/>
          </a:prstGeom>
          <a:solidFill>
            <a:srgbClr val="FFFFFF"/>
          </a:solidFill>
          <a:ln w="20320">
            <a:solidFill>
              <a:srgbClr val="E8A15A"/>
            </a:solidFill>
            <a:prstDash val="solid"/>
          </a:ln>
        </p:spPr>
      </p:sp>
      <p:sp>
        <p:nvSpPr>
          <p:cNvPr id="14" name="Shape 12"/>
          <p:cNvSpPr/>
          <p:nvPr/>
        </p:nvSpPr>
        <p:spPr>
          <a:xfrm>
            <a:off x="9646920" y="1783080"/>
            <a:ext cx="822960" cy="822960"/>
          </a:xfrm>
          <a:prstGeom prst="ellipse">
            <a:avLst/>
          </a:prstGeom>
          <a:solidFill>
            <a:srgbClr val="E8A15A"/>
          </a:solidFill>
          <a:ln w="12700">
            <a:solidFill>
              <a:srgbClr val="E8A15A"/>
            </a:solidFill>
            <a:prstDash val="solid"/>
          </a:ln>
        </p:spPr>
      </p:sp>
      <p:sp>
        <p:nvSpPr>
          <p:cNvPr id="15" name="Text 13"/>
          <p:cNvSpPr/>
          <p:nvPr/>
        </p:nvSpPr>
        <p:spPr>
          <a:xfrm>
            <a:off x="9646920" y="1965960"/>
            <a:ext cx="822960" cy="256032"/>
          </a:xfrm>
          <a:prstGeom prst="rect">
            <a:avLst/>
          </a:prstGeom>
          <a:noFill/>
        </p:spPr>
        <p:txBody>
          <a:bodyPr wrap="square" lIns="0" tIns="0" rIns="0" bIns="0" rtlCol="0" anchor="ctr"/>
          <a:lstStyle/>
          <a:p>
            <a:pPr marL="0" indent="0" algn="ctr">
              <a:buNone/>
            </a:pPr>
            <a:r>
              <a:rPr lang="en-US" sz="2000" b="1" dirty="0">
                <a:solidFill>
                  <a:srgbClr val="FFFFFF"/>
                </a:solidFill>
              </a:rPr>
              <a:t>E</a:t>
            </a:r>
            <a:endParaRPr lang="en-US" sz="2000" dirty="0"/>
          </a:p>
        </p:txBody>
      </p:sp>
      <p:sp>
        <p:nvSpPr>
          <p:cNvPr id="16" name="Text 14"/>
          <p:cNvSpPr/>
          <p:nvPr/>
        </p:nvSpPr>
        <p:spPr>
          <a:xfrm>
            <a:off x="8641080" y="2788920"/>
            <a:ext cx="2926080" cy="274320"/>
          </a:xfrm>
          <a:prstGeom prst="rect">
            <a:avLst/>
          </a:prstGeom>
          <a:noFill/>
        </p:spPr>
        <p:txBody>
          <a:bodyPr wrap="square" lIns="0" tIns="0" rIns="0" bIns="0" rtlCol="0" anchor="ctr"/>
          <a:lstStyle/>
          <a:p>
            <a:pPr marL="0" indent="0" algn="ctr">
              <a:buNone/>
            </a:pPr>
            <a:r>
              <a:rPr lang="en-US" sz="1600" b="1" dirty="0">
                <a:solidFill>
                  <a:srgbClr val="E8A15A"/>
                </a:solidFill>
              </a:rPr>
              <a:t>ETHICAL CONCERN</a:t>
            </a:r>
            <a:endParaRPr lang="en-US" sz="1600" dirty="0"/>
          </a:p>
        </p:txBody>
      </p:sp>
      <p:sp>
        <p:nvSpPr>
          <p:cNvPr id="17" name="Text 15"/>
          <p:cNvSpPr/>
          <p:nvPr/>
        </p:nvSpPr>
        <p:spPr>
          <a:xfrm>
            <a:off x="8641080" y="3136392"/>
            <a:ext cx="2926080" cy="320040"/>
          </a:xfrm>
          <a:prstGeom prst="rect">
            <a:avLst/>
          </a:prstGeom>
          <a:noFill/>
        </p:spPr>
        <p:txBody>
          <a:bodyPr wrap="square" lIns="0" tIns="0" rIns="0" bIns="0" rtlCol="0" anchor="ctr"/>
          <a:lstStyle/>
          <a:p>
            <a:pPr marL="0" indent="0" algn="ctr">
              <a:buNone/>
            </a:pPr>
            <a:r>
              <a:rPr lang="en-US" sz="1400" dirty="0">
                <a:solidFill>
                  <a:srgbClr val="546473"/>
                </a:solidFill>
              </a:rPr>
              <a:t>Where is the ethical problem?</a:t>
            </a:r>
            <a:endParaRPr lang="en-US" sz="1400" dirty="0"/>
          </a:p>
        </p:txBody>
      </p:sp>
      <p:sp>
        <p:nvSpPr>
          <p:cNvPr id="18" name="Shape 16"/>
          <p:cNvSpPr/>
          <p:nvPr/>
        </p:nvSpPr>
        <p:spPr>
          <a:xfrm>
            <a:off x="1097280" y="4069080"/>
            <a:ext cx="10012680" cy="1234440"/>
          </a:xfrm>
          <a:prstGeom prst="roundRect">
            <a:avLst/>
          </a:prstGeom>
          <a:solidFill>
            <a:srgbClr val="F3F6F9"/>
          </a:solidFill>
          <a:ln w="15240">
            <a:solidFill>
              <a:srgbClr val="D8E1E8"/>
            </a:solidFill>
            <a:prstDash val="solid"/>
          </a:ln>
        </p:spPr>
      </p:sp>
      <p:sp>
        <p:nvSpPr>
          <p:cNvPr id="19" name="Text 17"/>
          <p:cNvSpPr/>
          <p:nvPr/>
        </p:nvSpPr>
        <p:spPr>
          <a:xfrm>
            <a:off x="1261872" y="4215384"/>
            <a:ext cx="9683496" cy="310896"/>
          </a:xfrm>
          <a:prstGeom prst="rect">
            <a:avLst/>
          </a:prstGeom>
          <a:noFill/>
        </p:spPr>
        <p:txBody>
          <a:bodyPr wrap="square" lIns="0" tIns="0" rIns="0" bIns="0" rtlCol="0" anchor="ctr"/>
          <a:lstStyle/>
          <a:p>
            <a:pPr marL="0" indent="0">
              <a:buNone/>
            </a:pPr>
            <a:r>
              <a:rPr lang="en-US" sz="1700" b="1" dirty="0">
                <a:solidFill>
                  <a:srgbClr val="16324F"/>
                </a:solidFill>
              </a:rPr>
              <a:t>Minimum evidence to collect</a:t>
            </a:r>
            <a:endParaRPr lang="en-US" sz="1700" dirty="0"/>
          </a:p>
        </p:txBody>
      </p:sp>
      <p:sp>
        <p:nvSpPr>
          <p:cNvPr id="20" name="Text 18"/>
          <p:cNvSpPr/>
          <p:nvPr/>
        </p:nvSpPr>
        <p:spPr>
          <a:xfrm>
            <a:off x="1261872" y="4599432"/>
            <a:ext cx="9683496" cy="576072"/>
          </a:xfrm>
          <a:prstGeom prst="rect">
            <a:avLst/>
          </a:prstGeom>
          <a:noFill/>
        </p:spPr>
        <p:txBody>
          <a:bodyPr wrap="square" lIns="254" tIns="254" rIns="254" bIns="254" rtlCol="0" anchor="ctr">
            <a:normAutofit/>
          </a:bodyPr>
          <a:lstStyle/>
          <a:p>
            <a:pPr marL="0" indent="0">
              <a:buNone/>
            </a:pPr>
            <a:r>
              <a:rPr lang="en-US" sz="2100" dirty="0">
                <a:solidFill>
                  <a:srgbClr val="1D2A36"/>
                </a:solidFill>
              </a:rPr>
              <a:t>3 FACTS   •   3 STAKEHOLDERS   •   2 RESPONSIBILITIES   •   2 ETHICAL CONCERNS</a:t>
            </a:r>
            <a:endParaRPr lang="en-US" sz="2100" dirty="0"/>
          </a:p>
        </p:txBody>
      </p:sp>
      <p:sp>
        <p:nvSpPr>
          <p:cNvPr id="21" name="Text 19"/>
          <p:cNvSpPr/>
          <p:nvPr/>
        </p:nvSpPr>
        <p:spPr>
          <a:xfrm>
            <a:off x="594360" y="6336792"/>
            <a:ext cx="10789920" cy="256032"/>
          </a:xfrm>
          <a:prstGeom prst="rect">
            <a:avLst/>
          </a:prstGeom>
          <a:noFill/>
        </p:spPr>
        <p:txBody>
          <a:bodyPr wrap="square" lIns="0" tIns="0" rIns="0" bIns="0" rtlCol="0" anchor="ctr"/>
          <a:lstStyle/>
          <a:p>
            <a:pPr marL="0" indent="0">
              <a:buNone/>
            </a:pPr>
            <a:r>
              <a:rPr lang="en-US" sz="1000" i="1" dirty="0">
                <a:solidFill>
                  <a:srgbClr val="6E7D8A"/>
                </a:solidFill>
              </a:rPr>
              <a:t>Do not start the theory table until you have evidence to work with.</a:t>
            </a:r>
            <a:endParaRPr lang="en-US" sz="1000" dirty="0"/>
          </a:p>
        </p:txBody>
      </p:sp>
      <p:sp>
        <p:nvSpPr>
          <p:cNvPr id="25" name="Slide Number Placeholder 0"/>
          <p:cNvSpPr>
            <a:spLocks noGrp="1"/>
          </p:cNvSpPr>
          <p:nvPr>
            <p:ph type="sldNum" sz="quarter" idx="4294967295"/>
          </p:nvPr>
        </p:nvSpPr>
        <p:spPr>
          <a:xfrm>
            <a:off x="11631168" y="6510528"/>
            <a:ext cx="274320" cy="164592"/>
          </a:xfrm>
          <a:prstGeom prst="rect">
            <a:avLst/>
          </a:prstGeom>
        </p:spPr>
        <p:txBody>
          <a:bodyPr/>
          <a:lstStyle>
            <a:lvl1pPr>
              <a:defRPr sz="800">
                <a:solidFill>
                  <a:srgbClr val="8A98A6"/>
                </a:solidFill>
              </a:defRPr>
            </a:lvl1pPr>
          </a:lstStyle>
          <a:p>
            <a:pPr algn="r"/>
            <a:fld id="{F7021451-1387-4CA6-816F-3879F97B5CBC}" type="slidenum">
              <a:rPr lang="en-US" b="0"/>
            </a:fld>
            <a:endParaRPr 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530352"/>
            <a:ext cx="10972800" cy="457200"/>
          </a:xfrm>
          <a:prstGeom prst="rect">
            <a:avLst/>
          </a:prstGeom>
          <a:noFill/>
        </p:spPr>
        <p:txBody>
          <a:bodyPr wrap="square" lIns="0" tIns="0" rIns="0" bIns="0" rtlCol="0" anchor="ctr"/>
          <a:lstStyle/>
          <a:p>
            <a:pPr marL="0" indent="0">
              <a:buNone/>
            </a:pPr>
            <a:r>
              <a:rPr lang="en-US" sz="2700" b="1" dirty="0">
                <a:solidFill>
                  <a:srgbClr val="1D2A36"/>
                </a:solidFill>
              </a:rPr>
              <a:t>OUTPUT TABLE 1 — Understand the Case + CSR</a:t>
            </a:r>
            <a:endParaRPr lang="en-US" sz="2700" dirty="0"/>
          </a:p>
        </p:txBody>
      </p:sp>
      <p:sp>
        <p:nvSpPr>
          <p:cNvPr id="3" name="Text 1"/>
          <p:cNvSpPr/>
          <p:nvPr/>
        </p:nvSpPr>
        <p:spPr>
          <a:xfrm>
            <a:off x="621792" y="987552"/>
            <a:ext cx="10881360" cy="384048"/>
          </a:xfrm>
          <a:prstGeom prst="rect">
            <a:avLst/>
          </a:prstGeom>
          <a:noFill/>
        </p:spPr>
        <p:txBody>
          <a:bodyPr wrap="square" lIns="0" tIns="0" rIns="0" bIns="0" rtlCol="0" anchor="ctr"/>
          <a:lstStyle/>
          <a:p>
            <a:pPr marL="0" indent="0">
              <a:buNone/>
            </a:pPr>
            <a:r>
              <a:rPr lang="en-US" sz="1400" dirty="0">
                <a:solidFill>
                  <a:srgbClr val="546473"/>
                </a:solidFill>
              </a:rPr>
              <a:t>Copy / paste this table and complete it.</a:t>
            </a:r>
            <a:endParaRPr lang="en-US" sz="1400" dirty="0"/>
          </a:p>
        </p:txBody>
      </p:sp>
      <p:graphicFrame>
        <p:nvGraphicFramePr>
          <p:cNvPr id="27" name="Table 0"/>
          <p:cNvGraphicFramePr>
            <a:graphicFrameLocks noGrp="1"/>
          </p:cNvGraphicFramePr>
          <p:nvPr/>
        </p:nvGraphicFramePr>
        <p:xfrm>
          <a:off x="347472" y="1298448"/>
          <a:ext cx="11503152" cy="5074920"/>
        </p:xfrm>
        <a:graphic>
          <a:graphicData uri="http://schemas.openxmlformats.org/drawingml/2006/table">
            <a:tbl>
              <a:tblPr/>
              <a:tblGrid>
                <a:gridCol w="1828800"/>
                <a:gridCol w="3246120"/>
                <a:gridCol w="2743200"/>
                <a:gridCol w="3685032"/>
              </a:tblGrid>
              <a:tr h="502920">
                <a:tc>
                  <a:txBody>
                    <a:bodyPr/>
                    <a:lstStyle/>
                    <a:p>
                      <a:pPr marL="0" indent="0" algn="ctr">
                        <a:buNone/>
                      </a:pPr>
                      <a:r>
                        <a:rPr lang="en-US" sz="1600" b="1" dirty="0">
                          <a:solidFill>
                            <a:srgbClr val="FFFFFF"/>
                          </a:solidFill>
                        </a:rPr>
                        <a:t>Section</a:t>
                      </a:r>
                      <a:endParaRPr lang="en-US" sz="1600" b="1" dirty="0">
                        <a:solidFill>
                          <a:srgbClr val="FFFFFF"/>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3A7D77"/>
                    </a:solidFill>
                  </a:tcPr>
                </a:tc>
                <a:tc>
                  <a:txBody>
                    <a:bodyPr/>
                    <a:lstStyle/>
                    <a:p>
                      <a:pPr marL="0" indent="0" algn="ctr">
                        <a:buNone/>
                      </a:pPr>
                      <a:r>
                        <a:rPr lang="en-US" sz="1600" b="1" dirty="0">
                          <a:solidFill>
                            <a:srgbClr val="FFFFFF"/>
                          </a:solidFill>
                        </a:rPr>
                        <a:t>Question</a:t>
                      </a:r>
                      <a:endParaRPr lang="en-US" sz="1600" b="1" dirty="0">
                        <a:solidFill>
                          <a:srgbClr val="FFFFFF"/>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3A7D77"/>
                    </a:solidFill>
                  </a:tcPr>
                </a:tc>
                <a:tc>
                  <a:txBody>
                    <a:bodyPr/>
                    <a:lstStyle/>
                    <a:p>
                      <a:pPr marL="0" indent="0" algn="ctr">
                        <a:buNone/>
                      </a:pPr>
                      <a:r>
                        <a:rPr lang="en-US" sz="1600" b="1" dirty="0">
                          <a:solidFill>
                            <a:srgbClr val="FFFFFF"/>
                          </a:solidFill>
                        </a:rPr>
                        <a:t>Evidence from source</a:t>
                      </a:r>
                      <a:endParaRPr lang="en-US" sz="1600" b="1" dirty="0">
                        <a:solidFill>
                          <a:srgbClr val="FFFFFF"/>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3A7D77"/>
                    </a:solidFill>
                  </a:tcPr>
                </a:tc>
                <a:tc>
                  <a:txBody>
                    <a:bodyPr/>
                    <a:lstStyle/>
                    <a:p>
                      <a:pPr marL="0" indent="0" algn="ctr">
                        <a:buNone/>
                      </a:pPr>
                      <a:r>
                        <a:rPr lang="en-US" sz="1600" b="1" dirty="0">
                          <a:solidFill>
                            <a:srgbClr val="FFFFFF"/>
                          </a:solidFill>
                        </a:rPr>
                        <a:t>Your analysis</a:t>
                      </a:r>
                      <a:endParaRPr lang="en-US" sz="1600" b="1" dirty="0">
                        <a:solidFill>
                          <a:srgbClr val="FFFFFF"/>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3A7D77"/>
                    </a:solidFill>
                  </a:tcPr>
                </a:tc>
              </a:tr>
              <a:tr h="502920">
                <a:tc>
                  <a:txBody>
                    <a:bodyPr/>
                    <a:lstStyle/>
                    <a:p>
                      <a:pPr marL="0" indent="0">
                        <a:buNone/>
                      </a:pPr>
                      <a:r>
                        <a:rPr lang="en-US" sz="1600" dirty="0">
                          <a:solidFill>
                            <a:srgbClr val="1D2A36"/>
                          </a:solidFill>
                        </a:rPr>
                        <a:t>Ethical dilemma</a:t>
                      </a:r>
                      <a:endParaRPr lang="en-US" sz="16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600" dirty="0">
                          <a:solidFill>
                            <a:srgbClr val="1D2A36"/>
                          </a:solidFill>
                        </a:rPr>
                        <a:t>What decision must Boeing make?</a:t>
                      </a:r>
                      <a:endParaRPr lang="en-US" sz="16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endParaRPr lang="en-US" sz="16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endParaRPr lang="en-US" sz="16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r h="502920">
                <a:tc>
                  <a:txBody>
                    <a:bodyPr/>
                    <a:lstStyle/>
                    <a:p>
                      <a:pPr marL="0" indent="0">
                        <a:buNone/>
                      </a:pPr>
                      <a:r>
                        <a:rPr lang="en-US" sz="1600" dirty="0">
                          <a:solidFill>
                            <a:srgbClr val="1D2A36"/>
                          </a:solidFill>
                        </a:rPr>
                        <a:t>Stakeholder 1</a:t>
                      </a:r>
                      <a:endParaRPr lang="en-US" sz="16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600" dirty="0">
                          <a:solidFill>
                            <a:srgbClr val="1D2A36"/>
                          </a:solidFill>
                        </a:rPr>
                        <a:t>Who is affected? What do they need?</a:t>
                      </a:r>
                      <a:endParaRPr lang="en-US" sz="16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endParaRPr lang="en-US" sz="16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endParaRPr lang="en-US" sz="16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r h="502920">
                <a:tc>
                  <a:txBody>
                    <a:bodyPr/>
                    <a:lstStyle/>
                    <a:p>
                      <a:pPr marL="0" indent="0">
                        <a:buNone/>
                      </a:pPr>
                      <a:r>
                        <a:rPr lang="en-US" sz="1600" dirty="0">
                          <a:solidFill>
                            <a:srgbClr val="1D2A36"/>
                          </a:solidFill>
                        </a:rPr>
                        <a:t>Stakeholder 2</a:t>
                      </a:r>
                      <a:endParaRPr lang="en-US" sz="16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600" dirty="0">
                          <a:solidFill>
                            <a:srgbClr val="1D2A36"/>
                          </a:solidFill>
                        </a:rPr>
                        <a:t>Who is affected? What do they need?</a:t>
                      </a:r>
                      <a:endParaRPr lang="en-US" sz="16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endParaRPr lang="en-US" sz="16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endParaRPr lang="en-US" sz="16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r h="502920">
                <a:tc>
                  <a:txBody>
                    <a:bodyPr/>
                    <a:lstStyle/>
                    <a:p>
                      <a:pPr marL="0" indent="0">
                        <a:buNone/>
                      </a:pPr>
                      <a:r>
                        <a:rPr lang="en-US" sz="1600" dirty="0">
                          <a:solidFill>
                            <a:srgbClr val="1D2A36"/>
                          </a:solidFill>
                        </a:rPr>
                        <a:t>Stakeholder 3</a:t>
                      </a:r>
                      <a:endParaRPr lang="en-US" sz="16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600" dirty="0">
                          <a:solidFill>
                            <a:srgbClr val="1D2A36"/>
                          </a:solidFill>
                        </a:rPr>
                        <a:t>Who is affected? What do they need?</a:t>
                      </a:r>
                      <a:endParaRPr lang="en-US" sz="16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endParaRPr lang="en-US" sz="16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endParaRPr lang="en-US" sz="16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r h="502920">
                <a:tc>
                  <a:txBody>
                    <a:bodyPr/>
                    <a:lstStyle/>
                    <a:p>
                      <a:pPr marL="0" indent="0">
                        <a:buNone/>
                      </a:pPr>
                      <a:r>
                        <a:rPr lang="en-US" sz="1600" dirty="0">
                          <a:solidFill>
                            <a:srgbClr val="1D2A36"/>
                          </a:solidFill>
                        </a:rPr>
                        <a:t>CSR responsibility 1</a:t>
                      </a:r>
                      <a:endParaRPr lang="en-US" sz="16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600" dirty="0">
                          <a:solidFill>
                            <a:srgbClr val="1D2A36"/>
                          </a:solidFill>
                        </a:rPr>
                        <a:t>What responsibility does Boeing have?</a:t>
                      </a:r>
                      <a:endParaRPr lang="en-US" sz="16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endParaRPr lang="en-US" sz="16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endParaRPr lang="en-US" sz="16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r h="502920">
                <a:tc>
                  <a:txBody>
                    <a:bodyPr/>
                    <a:lstStyle/>
                    <a:p>
                      <a:pPr marL="0" indent="0">
                        <a:buNone/>
                      </a:pPr>
                      <a:r>
                        <a:rPr lang="en-US" sz="1600" dirty="0">
                          <a:solidFill>
                            <a:srgbClr val="1D2A36"/>
                          </a:solidFill>
                        </a:rPr>
                        <a:t>CSR responsibility 2</a:t>
                      </a:r>
                      <a:endParaRPr lang="en-US" sz="16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600" dirty="0">
                          <a:solidFill>
                            <a:srgbClr val="1D2A36"/>
                          </a:solidFill>
                        </a:rPr>
                        <a:t>What responsibility does Boeing have?</a:t>
                      </a:r>
                      <a:endParaRPr lang="en-US" sz="16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endParaRPr lang="en-US" sz="16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endParaRPr lang="en-US" sz="16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r h="502920">
                <a:tc>
                  <a:txBody>
                    <a:bodyPr/>
                    <a:lstStyle/>
                    <a:p>
                      <a:pPr marL="0" indent="0">
                        <a:buNone/>
                      </a:pPr>
                      <a:r>
                        <a:rPr lang="en-US" sz="1600" dirty="0">
                          <a:solidFill>
                            <a:srgbClr val="1D2A36"/>
                          </a:solidFill>
                        </a:rPr>
                        <a:t>CSR responsibility 3</a:t>
                      </a:r>
                      <a:endParaRPr lang="en-US" sz="16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600" dirty="0">
                          <a:solidFill>
                            <a:srgbClr val="1D2A36"/>
                          </a:solidFill>
                        </a:rPr>
                        <a:t>What responsibility does Boeing have?</a:t>
                      </a:r>
                      <a:endParaRPr lang="en-US" sz="16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endParaRPr lang="en-US" sz="16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endParaRPr lang="en-US" sz="16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bl>
          </a:graphicData>
        </a:graphic>
      </p:graphicFrame>
      <p:sp>
        <p:nvSpPr>
          <p:cNvPr id="25" name="Slide Number Placeholder 0"/>
          <p:cNvSpPr>
            <a:spLocks noGrp="1"/>
          </p:cNvSpPr>
          <p:nvPr>
            <p:ph type="sldNum" sz="quarter" idx="4294967295"/>
          </p:nvPr>
        </p:nvSpPr>
        <p:spPr>
          <a:xfrm>
            <a:off x="11631168" y="6510528"/>
            <a:ext cx="274320" cy="164592"/>
          </a:xfrm>
          <a:prstGeom prst="rect">
            <a:avLst/>
          </a:prstGeom>
        </p:spPr>
        <p:txBody>
          <a:bodyPr/>
          <a:lstStyle>
            <a:lvl1pPr>
              <a:defRPr sz="800">
                <a:solidFill>
                  <a:srgbClr val="8A98A6"/>
                </a:solidFill>
              </a:defRPr>
            </a:lvl1pPr>
          </a:lstStyle>
          <a:p>
            <a:pPr algn="r"/>
            <a:fld id="{F7021451-1387-4CA6-816F-3879F97B5CBC}" type="slidenum">
              <a:rPr lang="en-US" b="0"/>
            </a:fld>
            <a:endParaRPr lang="en-US"/>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530352"/>
            <a:ext cx="10972800" cy="457200"/>
          </a:xfrm>
          <a:prstGeom prst="rect">
            <a:avLst/>
          </a:prstGeom>
          <a:noFill/>
        </p:spPr>
        <p:txBody>
          <a:bodyPr wrap="square" lIns="0" tIns="0" rIns="0" bIns="0" rtlCol="0" anchor="ctr"/>
          <a:lstStyle/>
          <a:p>
            <a:pPr marL="0" indent="0">
              <a:buNone/>
            </a:pPr>
            <a:r>
              <a:rPr lang="en-US" sz="2700" b="1" dirty="0">
                <a:solidFill>
                  <a:srgbClr val="1D2A36"/>
                </a:solidFill>
              </a:rPr>
              <a:t>OUTPUT TABLE 2 — Apply the Ethical Theories</a:t>
            </a:r>
            <a:endParaRPr lang="en-US" sz="2700" dirty="0"/>
          </a:p>
        </p:txBody>
      </p:sp>
      <p:sp>
        <p:nvSpPr>
          <p:cNvPr id="3" name="Text 1"/>
          <p:cNvSpPr/>
          <p:nvPr/>
        </p:nvSpPr>
        <p:spPr>
          <a:xfrm>
            <a:off x="621792" y="987552"/>
            <a:ext cx="10881360" cy="384048"/>
          </a:xfrm>
          <a:prstGeom prst="rect">
            <a:avLst/>
          </a:prstGeom>
          <a:noFill/>
        </p:spPr>
        <p:txBody>
          <a:bodyPr wrap="square" lIns="0" tIns="0" rIns="0" bIns="0" rtlCol="0" anchor="ctr"/>
          <a:lstStyle/>
          <a:p>
            <a:pPr marL="0" indent="0">
              <a:buNone/>
            </a:pPr>
            <a:r>
              <a:rPr lang="en-US" sz="1400" dirty="0">
                <a:solidFill>
                  <a:srgbClr val="546473"/>
                </a:solidFill>
              </a:rPr>
              <a:t>Column 2 = theory reading. Column 3 = case evidence. Columns 4–5 = your analysis.</a:t>
            </a:r>
            <a:endParaRPr lang="en-US" sz="1400" dirty="0"/>
          </a:p>
        </p:txBody>
      </p:sp>
      <p:graphicFrame>
        <p:nvGraphicFramePr>
          <p:cNvPr id="28" name="Table 0"/>
          <p:cNvGraphicFramePr>
            <a:graphicFrameLocks noGrp="1"/>
          </p:cNvGraphicFramePr>
          <p:nvPr/>
        </p:nvGraphicFramePr>
        <p:xfrm>
          <a:off x="320040" y="1463040"/>
          <a:ext cx="11548872" cy="4114800"/>
        </p:xfrm>
        <a:graphic>
          <a:graphicData uri="http://schemas.openxmlformats.org/drawingml/2006/table">
            <a:tbl>
              <a:tblPr/>
              <a:tblGrid>
                <a:gridCol w="1965960"/>
                <a:gridCol w="2423160"/>
                <a:gridCol w="2514600"/>
                <a:gridCol w="1920240"/>
                <a:gridCol w="2724912"/>
              </a:tblGrid>
              <a:tr h="502920">
                <a:tc>
                  <a:txBody>
                    <a:bodyPr/>
                    <a:lstStyle/>
                    <a:p>
                      <a:pPr marL="0" indent="0" algn="ctr">
                        <a:buNone/>
                      </a:pPr>
                      <a:r>
                        <a:rPr lang="en-US" sz="1600" b="1" dirty="0">
                          <a:solidFill>
                            <a:srgbClr val="FFFFFF"/>
                          </a:solidFill>
                        </a:rPr>
                        <a:t>Ethical theory</a:t>
                      </a:r>
                      <a:endParaRPr lang="en-US" sz="1600" b="1" dirty="0">
                        <a:solidFill>
                          <a:srgbClr val="FFFFFF"/>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16324F"/>
                    </a:solidFill>
                  </a:tcPr>
                </a:tc>
                <a:tc>
                  <a:txBody>
                    <a:bodyPr/>
                    <a:lstStyle/>
                    <a:p>
                      <a:pPr marL="0" indent="0" algn="ctr">
                        <a:buNone/>
                      </a:pPr>
                      <a:r>
                        <a:rPr lang="en-US" sz="1600" b="1" dirty="0">
                          <a:solidFill>
                            <a:srgbClr val="FFFFFF"/>
                          </a:solidFill>
                        </a:rPr>
                        <a:t>Key idea from reading</a:t>
                      </a:r>
                      <a:endParaRPr lang="en-US" sz="1600" b="1" dirty="0">
                        <a:solidFill>
                          <a:srgbClr val="FFFFFF"/>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16324F"/>
                    </a:solidFill>
                  </a:tcPr>
                </a:tc>
                <a:tc>
                  <a:txBody>
                    <a:bodyPr/>
                    <a:lstStyle/>
                    <a:p>
                      <a:pPr marL="0" indent="0" algn="ctr">
                        <a:buNone/>
                      </a:pPr>
                      <a:r>
                        <a:rPr lang="en-US" sz="1600" b="1" dirty="0">
                          <a:solidFill>
                            <a:srgbClr val="FFFFFF"/>
                          </a:solidFill>
                        </a:rPr>
                        <a:t>Evidence from case</a:t>
                      </a:r>
                      <a:endParaRPr lang="en-US" sz="1600" b="1" dirty="0">
                        <a:solidFill>
                          <a:srgbClr val="FFFFFF"/>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16324F"/>
                    </a:solidFill>
                  </a:tcPr>
                </a:tc>
                <a:tc>
                  <a:txBody>
                    <a:bodyPr/>
                    <a:lstStyle/>
                    <a:p>
                      <a:pPr marL="0" indent="0" algn="ctr">
                        <a:buNone/>
                      </a:pPr>
                      <a:r>
                        <a:rPr lang="en-US" sz="1600" b="1" dirty="0">
                          <a:solidFill>
                            <a:srgbClr val="FFFFFF"/>
                          </a:solidFill>
                        </a:rPr>
                        <a:t>Recommendation</a:t>
                      </a:r>
                      <a:endParaRPr lang="en-US" sz="1600" b="1" dirty="0">
                        <a:solidFill>
                          <a:srgbClr val="FFFFFF"/>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16324F"/>
                    </a:solidFill>
                  </a:tcPr>
                </a:tc>
                <a:tc>
                  <a:txBody>
                    <a:bodyPr/>
                    <a:lstStyle/>
                    <a:p>
                      <a:pPr marL="0" indent="0" algn="ctr">
                        <a:buNone/>
                      </a:pPr>
                      <a:r>
                        <a:rPr lang="en-US" sz="1600" b="1" dirty="0">
                          <a:solidFill>
                            <a:srgbClr val="FFFFFF"/>
                          </a:solidFill>
                        </a:rPr>
                        <a:t>Why?</a:t>
                      </a:r>
                      <a:endParaRPr lang="en-US" sz="1600" b="1" dirty="0">
                        <a:solidFill>
                          <a:srgbClr val="FFFFFF"/>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16324F"/>
                    </a:solidFill>
                  </a:tcPr>
                </a:tc>
              </a:tr>
              <a:tr h="502920">
                <a:tc>
                  <a:txBody>
                    <a:bodyPr/>
                    <a:lstStyle/>
                    <a:p>
                      <a:pPr marL="0" indent="0">
                        <a:buNone/>
                      </a:pPr>
                      <a:r>
                        <a:rPr lang="en-US" sz="1600" dirty="0">
                          <a:solidFill>
                            <a:srgbClr val="1D2A36"/>
                          </a:solidFill>
                        </a:rPr>
                        <a:t>Utilitarianism</a:t>
                      </a:r>
                      <a:endParaRPr lang="en-US" sz="16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endParaRPr lang="en-US" sz="16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endParaRPr lang="en-US" sz="16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endParaRPr lang="en-US" sz="16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endParaRPr lang="en-US" sz="16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r h="502920">
                <a:tc>
                  <a:txBody>
                    <a:bodyPr/>
                    <a:lstStyle/>
                    <a:p>
                      <a:pPr marL="0" indent="0">
                        <a:buNone/>
                      </a:pPr>
                      <a:r>
                        <a:rPr lang="en-US" sz="1600" dirty="0">
                          <a:solidFill>
                            <a:srgbClr val="1D2A36"/>
                          </a:solidFill>
                        </a:rPr>
                        <a:t>Duty &amp; Rights</a:t>
                      </a:r>
                      <a:endParaRPr lang="en-US" sz="16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endParaRPr lang="en-US" sz="16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endParaRPr lang="en-US" sz="16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endParaRPr lang="en-US" sz="16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endParaRPr lang="en-US" sz="16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r h="502920">
                <a:tc>
                  <a:txBody>
                    <a:bodyPr/>
                    <a:lstStyle/>
                    <a:p>
                      <a:pPr marL="0" indent="0">
                        <a:buNone/>
                      </a:pPr>
                      <a:r>
                        <a:rPr lang="en-US" sz="1600" dirty="0">
                          <a:solidFill>
                            <a:srgbClr val="1D2A36"/>
                          </a:solidFill>
                        </a:rPr>
                        <a:t>Virtue Ethics</a:t>
                      </a:r>
                      <a:endParaRPr lang="en-US" sz="16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endParaRPr lang="en-US" sz="16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endParaRPr lang="en-US" sz="16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endParaRPr lang="en-US" sz="16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endParaRPr lang="en-US" sz="16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bl>
          </a:graphicData>
        </a:graphic>
      </p:graphicFrame>
      <p:sp>
        <p:nvSpPr>
          <p:cNvPr id="5" name="Shape 2"/>
          <p:cNvSpPr/>
          <p:nvPr/>
        </p:nvSpPr>
        <p:spPr>
          <a:xfrm>
            <a:off x="1097280" y="5806440"/>
            <a:ext cx="9966960" cy="502920"/>
          </a:xfrm>
          <a:prstGeom prst="roundRect">
            <a:avLst/>
          </a:prstGeom>
          <a:solidFill>
            <a:srgbClr val="FFF5DF"/>
          </a:solidFill>
          <a:ln w="15240">
            <a:solidFill>
              <a:srgbClr val="F3C969"/>
            </a:solidFill>
            <a:prstDash val="solid"/>
          </a:ln>
        </p:spPr>
      </p:sp>
      <p:sp>
        <p:nvSpPr>
          <p:cNvPr id="6" name="Text 3"/>
          <p:cNvSpPr/>
          <p:nvPr/>
        </p:nvSpPr>
        <p:spPr>
          <a:xfrm>
            <a:off x="1261872" y="5989320"/>
            <a:ext cx="9637776" cy="155448"/>
          </a:xfrm>
          <a:prstGeom prst="rect">
            <a:avLst/>
          </a:prstGeom>
          <a:noFill/>
        </p:spPr>
        <p:txBody>
          <a:bodyPr wrap="square" lIns="254" tIns="254" rIns="254" bIns="254" rtlCol="0" anchor="ctr">
            <a:normAutofit/>
          </a:bodyPr>
          <a:lstStyle/>
          <a:p>
            <a:pPr marL="0" indent="0">
              <a:buNone/>
            </a:pPr>
            <a:r>
              <a:rPr lang="en-US" sz="1500" dirty="0">
                <a:solidFill>
                  <a:srgbClr val="1D2A36"/>
                </a:solidFill>
              </a:rPr>
              <a:t>For Assessment 1 you choose at least TWO relevant theories. Today, practise all three.</a:t>
            </a:r>
            <a:endParaRPr lang="en-US" sz="1500" dirty="0"/>
          </a:p>
        </p:txBody>
      </p:sp>
      <p:sp>
        <p:nvSpPr>
          <p:cNvPr id="25" name="Slide Number Placeholder 0"/>
          <p:cNvSpPr>
            <a:spLocks noGrp="1"/>
          </p:cNvSpPr>
          <p:nvPr>
            <p:ph type="sldNum" sz="quarter" idx="4294967295"/>
          </p:nvPr>
        </p:nvSpPr>
        <p:spPr>
          <a:xfrm>
            <a:off x="11631168" y="6510528"/>
            <a:ext cx="274320" cy="164592"/>
          </a:xfrm>
          <a:prstGeom prst="rect">
            <a:avLst/>
          </a:prstGeom>
        </p:spPr>
        <p:txBody>
          <a:bodyPr/>
          <a:lstStyle>
            <a:lvl1pPr>
              <a:defRPr sz="800">
                <a:solidFill>
                  <a:srgbClr val="8A98A6"/>
                </a:solidFill>
              </a:defRPr>
            </a:lvl1pPr>
          </a:lstStyle>
          <a:p>
            <a:pPr algn="r"/>
            <a:fld id="{F7021451-1387-4CA6-816F-3879F97B5CBC}" type="slidenum">
              <a:rPr lang="en-US" b="0"/>
            </a:fld>
            <a:endParaRPr lang="en-US"/>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530352"/>
            <a:ext cx="10972800" cy="457200"/>
          </a:xfrm>
          <a:prstGeom prst="rect">
            <a:avLst/>
          </a:prstGeom>
          <a:noFill/>
        </p:spPr>
        <p:txBody>
          <a:bodyPr wrap="square" lIns="0" tIns="0" rIns="0" bIns="0" rtlCol="0" anchor="ctr"/>
          <a:lstStyle/>
          <a:p>
            <a:pPr marL="0" indent="0">
              <a:buNone/>
            </a:pPr>
            <a:r>
              <a:rPr lang="en-US" sz="2700" b="1" dirty="0">
                <a:solidFill>
                  <a:srgbClr val="1D2A36"/>
                </a:solidFill>
              </a:rPr>
              <a:t>OUTPUT TABLE 3 — Virtue Ethics in Detail</a:t>
            </a:r>
            <a:endParaRPr lang="en-US" sz="2700" dirty="0"/>
          </a:p>
        </p:txBody>
      </p:sp>
      <p:sp>
        <p:nvSpPr>
          <p:cNvPr id="3" name="Text 1"/>
          <p:cNvSpPr/>
          <p:nvPr/>
        </p:nvSpPr>
        <p:spPr>
          <a:xfrm>
            <a:off x="621792" y="987552"/>
            <a:ext cx="10881360" cy="384048"/>
          </a:xfrm>
          <a:prstGeom prst="rect">
            <a:avLst/>
          </a:prstGeom>
          <a:noFill/>
        </p:spPr>
        <p:txBody>
          <a:bodyPr wrap="square" lIns="0" tIns="0" rIns="0" bIns="0" rtlCol="0" anchor="ctr"/>
          <a:lstStyle/>
          <a:p>
            <a:pPr marL="0" indent="0">
              <a:buNone/>
            </a:pPr>
            <a:r>
              <a:rPr lang="en-US" sz="1400" dirty="0">
                <a:solidFill>
                  <a:srgbClr val="546473"/>
                </a:solidFill>
              </a:rPr>
              <a:t>This is today’s new theory, so analyse it in more depth.</a:t>
            </a:r>
            <a:endParaRPr lang="en-US" sz="1400" dirty="0"/>
          </a:p>
        </p:txBody>
      </p:sp>
      <p:graphicFrame>
        <p:nvGraphicFramePr>
          <p:cNvPr id="29" name="Table 0"/>
          <p:cNvGraphicFramePr>
            <a:graphicFrameLocks noGrp="1"/>
          </p:cNvGraphicFramePr>
          <p:nvPr/>
        </p:nvGraphicFramePr>
        <p:xfrm>
          <a:off x="347472" y="1325880"/>
          <a:ext cx="11503152" cy="5029200"/>
        </p:xfrm>
        <a:graphic>
          <a:graphicData uri="http://schemas.openxmlformats.org/drawingml/2006/table">
            <a:tbl>
              <a:tblPr/>
              <a:tblGrid>
                <a:gridCol w="1828800"/>
                <a:gridCol w="3246120"/>
                <a:gridCol w="2743200"/>
                <a:gridCol w="3685032"/>
              </a:tblGrid>
              <a:tr h="502920">
                <a:tc>
                  <a:txBody>
                    <a:bodyPr/>
                    <a:lstStyle/>
                    <a:p>
                      <a:pPr marL="0" indent="0" algn="ctr">
                        <a:buNone/>
                      </a:pPr>
                      <a:r>
                        <a:rPr lang="en-US" sz="1600" b="1" dirty="0">
                          <a:solidFill>
                            <a:srgbClr val="FFFFFF"/>
                          </a:solidFill>
                        </a:rPr>
                        <a:t>Step</a:t>
                      </a:r>
                      <a:endParaRPr lang="en-US" sz="1600" b="1" dirty="0">
                        <a:solidFill>
                          <a:srgbClr val="FFFFFF"/>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3A7D77"/>
                    </a:solidFill>
                  </a:tcPr>
                </a:tc>
                <a:tc>
                  <a:txBody>
                    <a:bodyPr/>
                    <a:lstStyle/>
                    <a:p>
                      <a:pPr marL="0" indent="0" algn="ctr">
                        <a:buNone/>
                      </a:pPr>
                      <a:r>
                        <a:rPr lang="en-US" sz="1600" b="1" dirty="0">
                          <a:solidFill>
                            <a:srgbClr val="FFFFFF"/>
                          </a:solidFill>
                        </a:rPr>
                        <a:t>Question</a:t>
                      </a:r>
                      <a:endParaRPr lang="en-US" sz="1600" b="1" dirty="0">
                        <a:solidFill>
                          <a:srgbClr val="FFFFFF"/>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3A7D77"/>
                    </a:solidFill>
                  </a:tcPr>
                </a:tc>
                <a:tc>
                  <a:txBody>
                    <a:bodyPr/>
                    <a:lstStyle/>
                    <a:p>
                      <a:pPr marL="0" indent="0" algn="ctr">
                        <a:buNone/>
                      </a:pPr>
                      <a:r>
                        <a:rPr lang="en-US" sz="1600" b="1" dirty="0">
                          <a:solidFill>
                            <a:srgbClr val="FFFFFF"/>
                          </a:solidFill>
                        </a:rPr>
                        <a:t>Evidence to use</a:t>
                      </a:r>
                      <a:endParaRPr lang="en-US" sz="1600" b="1" dirty="0">
                        <a:solidFill>
                          <a:srgbClr val="FFFFFF"/>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3A7D77"/>
                    </a:solidFill>
                  </a:tcPr>
                </a:tc>
                <a:tc>
                  <a:txBody>
                    <a:bodyPr/>
                    <a:lstStyle/>
                    <a:p>
                      <a:pPr marL="0" indent="0" algn="ctr">
                        <a:buNone/>
                      </a:pPr>
                      <a:r>
                        <a:rPr lang="en-US" sz="1600" b="1" dirty="0">
                          <a:solidFill>
                            <a:srgbClr val="FFFFFF"/>
                          </a:solidFill>
                        </a:rPr>
                        <a:t>Your answer</a:t>
                      </a:r>
                      <a:endParaRPr lang="en-US" sz="1600" b="1" dirty="0">
                        <a:solidFill>
                          <a:srgbClr val="FFFFFF"/>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3A7D77"/>
                    </a:solidFill>
                  </a:tcPr>
                </a:tc>
              </a:tr>
              <a:tr h="502920">
                <a:tc>
                  <a:txBody>
                    <a:bodyPr/>
                    <a:lstStyle/>
                    <a:p>
                      <a:pPr marL="0" indent="0">
                        <a:buNone/>
                      </a:pPr>
                      <a:r>
                        <a:rPr lang="en-US" sz="1600" dirty="0">
                          <a:solidFill>
                            <a:srgbClr val="1D2A36"/>
                          </a:solidFill>
                        </a:rPr>
                        <a:t>Relevant virtues</a:t>
                      </a:r>
                      <a:endParaRPr lang="en-US" sz="16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600" dirty="0">
                          <a:solidFill>
                            <a:srgbClr val="1D2A36"/>
                          </a:solidFill>
                        </a:rPr>
                        <a:t>Which virtues matter here?</a:t>
                      </a:r>
                      <a:endParaRPr lang="en-US" sz="16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600" dirty="0">
                          <a:solidFill>
                            <a:srgbClr val="1D2A36"/>
                          </a:solidFill>
                        </a:rPr>
                        <a:t>Aristotle / Moore</a:t>
                      </a:r>
                      <a:endParaRPr lang="en-US" sz="16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endParaRPr lang="en-US" sz="16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r h="502920">
                <a:tc>
                  <a:txBody>
                    <a:bodyPr/>
                    <a:lstStyle/>
                    <a:p>
                      <a:pPr marL="0" indent="0">
                        <a:buNone/>
                      </a:pPr>
                      <a:r>
                        <a:rPr lang="en-US" sz="1600" dirty="0">
                          <a:solidFill>
                            <a:srgbClr val="1D2A36"/>
                          </a:solidFill>
                        </a:rPr>
                        <a:t>Good action</a:t>
                      </a:r>
                      <a:endParaRPr lang="en-US" sz="16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600" dirty="0">
                          <a:solidFill>
                            <a:srgbClr val="1D2A36"/>
                          </a:solidFill>
                        </a:rPr>
                        <a:t>What would an honest / responsible company do?</a:t>
                      </a:r>
                      <a:endParaRPr lang="en-US" sz="16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600" dirty="0">
                          <a:solidFill>
                            <a:srgbClr val="1D2A36"/>
                          </a:solidFill>
                        </a:rPr>
                        <a:t>Case facts + virtue reading</a:t>
                      </a:r>
                      <a:endParaRPr lang="en-US" sz="16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endParaRPr lang="en-US" sz="16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r h="502920">
                <a:tc>
                  <a:txBody>
                    <a:bodyPr/>
                    <a:lstStyle/>
                    <a:p>
                      <a:pPr marL="0" indent="0">
                        <a:buNone/>
                      </a:pPr>
                      <a:r>
                        <a:rPr lang="en-US" sz="1600" dirty="0">
                          <a:solidFill>
                            <a:srgbClr val="1D2A36"/>
                          </a:solidFill>
                        </a:rPr>
                        <a:t>Vice / poor character</a:t>
                      </a:r>
                      <a:endParaRPr lang="en-US" sz="16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600" dirty="0">
                          <a:solidFill>
                            <a:srgbClr val="1D2A36"/>
                          </a:solidFill>
                        </a:rPr>
                        <a:t>What behaviour shows dishonesty, greed, cowardice or irresponsibility?</a:t>
                      </a:r>
                      <a:endParaRPr lang="en-US" sz="16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600" dirty="0">
                          <a:solidFill>
                            <a:srgbClr val="1D2A36"/>
                          </a:solidFill>
                        </a:rPr>
                        <a:t>Case evidence</a:t>
                      </a:r>
                      <a:endParaRPr lang="en-US" sz="16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endParaRPr lang="en-US" sz="16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r h="502920">
                <a:tc>
                  <a:txBody>
                    <a:bodyPr/>
                    <a:lstStyle/>
                    <a:p>
                      <a:pPr marL="0" indent="0">
                        <a:buNone/>
                      </a:pPr>
                      <a:r>
                        <a:rPr lang="en-US" sz="1600" dirty="0">
                          <a:solidFill>
                            <a:srgbClr val="1D2A36"/>
                          </a:solidFill>
                        </a:rPr>
                        <a:t>Corporate character</a:t>
                      </a:r>
                      <a:endParaRPr lang="en-US" sz="16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600" dirty="0">
                          <a:solidFill>
                            <a:srgbClr val="1D2A36"/>
                          </a:solidFill>
                        </a:rPr>
                        <a:t>What kind of organisation is being created?</a:t>
                      </a:r>
                      <a:endParaRPr lang="en-US" sz="16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600" dirty="0">
                          <a:solidFill>
                            <a:srgbClr val="1D2A36"/>
                          </a:solidFill>
                        </a:rPr>
                        <a:t>Moore + repeated behaviour</a:t>
                      </a:r>
                      <a:endParaRPr lang="en-US" sz="16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endParaRPr lang="en-US" sz="16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r h="502920">
                <a:tc>
                  <a:txBody>
                    <a:bodyPr/>
                    <a:lstStyle/>
                    <a:p>
                      <a:pPr marL="0" indent="0">
                        <a:buNone/>
                      </a:pPr>
                      <a:r>
                        <a:rPr lang="en-US" sz="1600" dirty="0">
                          <a:solidFill>
                            <a:srgbClr val="1D2A36"/>
                          </a:solidFill>
                        </a:rPr>
                        <a:t>Judgement</a:t>
                      </a:r>
                      <a:endParaRPr lang="en-US" sz="16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600" dirty="0">
                          <a:solidFill>
                            <a:srgbClr val="1D2A36"/>
                          </a:solidFill>
                        </a:rPr>
                        <a:t>Which option best reflects good character?</a:t>
                      </a:r>
                      <a:endParaRPr lang="en-US" sz="16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600" dirty="0">
                          <a:solidFill>
                            <a:srgbClr val="1D2A36"/>
                          </a:solidFill>
                        </a:rPr>
                        <a:t>All above</a:t>
                      </a:r>
                      <a:endParaRPr lang="en-US" sz="16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endParaRPr lang="en-US" sz="16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bl>
          </a:graphicData>
        </a:graphic>
      </p:graphicFrame>
      <p:sp>
        <p:nvSpPr>
          <p:cNvPr id="25" name="Slide Number Placeholder 0"/>
          <p:cNvSpPr>
            <a:spLocks noGrp="1"/>
          </p:cNvSpPr>
          <p:nvPr>
            <p:ph type="sldNum" sz="quarter" idx="4294967295"/>
          </p:nvPr>
        </p:nvSpPr>
        <p:spPr>
          <a:xfrm>
            <a:off x="11631168" y="6510528"/>
            <a:ext cx="274320" cy="164592"/>
          </a:xfrm>
          <a:prstGeom prst="rect">
            <a:avLst/>
          </a:prstGeom>
        </p:spPr>
        <p:txBody>
          <a:bodyPr/>
          <a:lstStyle>
            <a:lvl1pPr>
              <a:defRPr sz="800">
                <a:solidFill>
                  <a:srgbClr val="8A98A6"/>
                </a:solidFill>
              </a:defRPr>
            </a:lvl1pPr>
          </a:lstStyle>
          <a:p>
            <a:pPr algn="r"/>
            <a:fld id="{F7021451-1387-4CA6-816F-3879F97B5CBC}" type="slidenum">
              <a:rPr lang="en-US" b="0"/>
            </a:fld>
            <a:endParaRPr lang="en-US"/>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530352"/>
            <a:ext cx="10972800" cy="457200"/>
          </a:xfrm>
          <a:prstGeom prst="rect">
            <a:avLst/>
          </a:prstGeom>
          <a:noFill/>
        </p:spPr>
        <p:txBody>
          <a:bodyPr wrap="square" lIns="0" tIns="0" rIns="0" bIns="0" rtlCol="0" anchor="ctr"/>
          <a:lstStyle/>
          <a:p>
            <a:pPr marL="0" indent="0">
              <a:buNone/>
            </a:pPr>
            <a:r>
              <a:rPr lang="en-US" sz="2700" b="1" dirty="0">
                <a:solidFill>
                  <a:srgbClr val="1D2A36"/>
                </a:solidFill>
              </a:rPr>
              <a:t>OUTPUT TABLE 4 — Compare the Perspectives</a:t>
            </a:r>
            <a:endParaRPr lang="en-US" sz="2700" dirty="0"/>
          </a:p>
        </p:txBody>
      </p:sp>
      <p:sp>
        <p:nvSpPr>
          <p:cNvPr id="3" name="Text 1"/>
          <p:cNvSpPr/>
          <p:nvPr/>
        </p:nvSpPr>
        <p:spPr>
          <a:xfrm>
            <a:off x="621792" y="987552"/>
            <a:ext cx="10881360" cy="384048"/>
          </a:xfrm>
          <a:prstGeom prst="rect">
            <a:avLst/>
          </a:prstGeom>
          <a:noFill/>
        </p:spPr>
        <p:txBody>
          <a:bodyPr wrap="square" lIns="0" tIns="0" rIns="0" bIns="0" rtlCol="0" anchor="ctr"/>
          <a:lstStyle/>
          <a:p>
            <a:pPr marL="0" indent="0">
              <a:buNone/>
            </a:pPr>
            <a:r>
              <a:rPr lang="en-US" sz="1400" dirty="0">
                <a:solidFill>
                  <a:srgbClr val="546473"/>
                </a:solidFill>
              </a:rPr>
              <a:t>Comparison is not “Theory A says X; Theory B says Y”. Explain WHY.</a:t>
            </a:r>
            <a:endParaRPr lang="en-US" sz="1400" dirty="0"/>
          </a:p>
        </p:txBody>
      </p:sp>
      <p:graphicFrame>
        <p:nvGraphicFramePr>
          <p:cNvPr id="30" name="Table 0"/>
          <p:cNvGraphicFramePr>
            <a:graphicFrameLocks noGrp="1"/>
          </p:cNvGraphicFramePr>
          <p:nvPr/>
        </p:nvGraphicFramePr>
        <p:xfrm>
          <a:off x="320040" y="1417320"/>
          <a:ext cx="11548872" cy="3749040"/>
        </p:xfrm>
        <a:graphic>
          <a:graphicData uri="http://schemas.openxmlformats.org/drawingml/2006/table">
            <a:tbl>
              <a:tblPr/>
              <a:tblGrid>
                <a:gridCol w="1828800"/>
                <a:gridCol w="2057400"/>
                <a:gridCol w="2331720"/>
                <a:gridCol w="2743200"/>
                <a:gridCol w="2587752"/>
              </a:tblGrid>
              <a:tr h="502920">
                <a:tc>
                  <a:txBody>
                    <a:bodyPr/>
                    <a:lstStyle/>
                    <a:p>
                      <a:pPr marL="0" indent="0" algn="ctr">
                        <a:buNone/>
                      </a:pPr>
                      <a:r>
                        <a:rPr lang="en-US" sz="1600" b="1" dirty="0">
                          <a:solidFill>
                            <a:srgbClr val="FFFFFF"/>
                          </a:solidFill>
                        </a:rPr>
                        <a:t>Perspective</a:t>
                      </a:r>
                      <a:endParaRPr lang="en-US" sz="1600" b="1" dirty="0">
                        <a:solidFill>
                          <a:srgbClr val="FFFFFF"/>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16324F"/>
                    </a:solidFill>
                  </a:tcPr>
                </a:tc>
                <a:tc>
                  <a:txBody>
                    <a:bodyPr/>
                    <a:lstStyle/>
                    <a:p>
                      <a:pPr marL="0" indent="0" algn="ctr">
                        <a:buNone/>
                      </a:pPr>
                      <a:r>
                        <a:rPr lang="en-US" sz="1600" b="1" dirty="0">
                          <a:solidFill>
                            <a:srgbClr val="FFFFFF"/>
                          </a:solidFill>
                        </a:rPr>
                        <a:t>Recommended action</a:t>
                      </a:r>
                      <a:endParaRPr lang="en-US" sz="1600" b="1" dirty="0">
                        <a:solidFill>
                          <a:srgbClr val="FFFFFF"/>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16324F"/>
                    </a:solidFill>
                  </a:tcPr>
                </a:tc>
                <a:tc>
                  <a:txBody>
                    <a:bodyPr/>
                    <a:lstStyle/>
                    <a:p>
                      <a:pPr marL="0" indent="0" algn="ctr">
                        <a:buNone/>
                      </a:pPr>
                      <a:r>
                        <a:rPr lang="en-US" sz="1600" b="1" dirty="0">
                          <a:solidFill>
                            <a:srgbClr val="FFFFFF"/>
                          </a:solidFill>
                        </a:rPr>
                        <a:t>Evidence used</a:t>
                      </a:r>
                      <a:endParaRPr lang="en-US" sz="1600" b="1" dirty="0">
                        <a:solidFill>
                          <a:srgbClr val="FFFFFF"/>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16324F"/>
                    </a:solidFill>
                  </a:tcPr>
                </a:tc>
                <a:tc>
                  <a:txBody>
                    <a:bodyPr/>
                    <a:lstStyle/>
                    <a:p>
                      <a:pPr marL="0" indent="0" algn="ctr">
                        <a:buNone/>
                      </a:pPr>
                      <a:r>
                        <a:rPr lang="en-US" sz="1600" b="1" dirty="0">
                          <a:solidFill>
                            <a:srgbClr val="FFFFFF"/>
                          </a:solidFill>
                        </a:rPr>
                        <a:t>Strongest reason</a:t>
                      </a:r>
                      <a:endParaRPr lang="en-US" sz="1600" b="1" dirty="0">
                        <a:solidFill>
                          <a:srgbClr val="FFFFFF"/>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16324F"/>
                    </a:solidFill>
                  </a:tcPr>
                </a:tc>
                <a:tc>
                  <a:txBody>
                    <a:bodyPr/>
                    <a:lstStyle/>
                    <a:p>
                      <a:pPr marL="0" indent="0" algn="ctr">
                        <a:buNone/>
                      </a:pPr>
                      <a:r>
                        <a:rPr lang="en-US" sz="1600" b="1" dirty="0">
                          <a:solidFill>
                            <a:srgbClr val="FFFFFF"/>
                          </a:solidFill>
                        </a:rPr>
                        <a:t>What might it overlook?</a:t>
                      </a:r>
                      <a:endParaRPr lang="en-US" sz="1600" b="1" dirty="0">
                        <a:solidFill>
                          <a:srgbClr val="FFFFFF"/>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16324F"/>
                    </a:solidFill>
                  </a:tcPr>
                </a:tc>
              </a:tr>
              <a:tr h="502920">
                <a:tc>
                  <a:txBody>
                    <a:bodyPr/>
                    <a:lstStyle/>
                    <a:p>
                      <a:pPr marL="0" indent="0">
                        <a:buNone/>
                      </a:pPr>
                      <a:r>
                        <a:rPr lang="en-US" sz="1600" dirty="0">
                          <a:solidFill>
                            <a:srgbClr val="1D2A36"/>
                          </a:solidFill>
                        </a:rPr>
                        <a:t>Utilitarianism</a:t>
                      </a:r>
                      <a:endParaRPr lang="en-US" sz="16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endParaRPr lang="en-US" sz="16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endParaRPr lang="en-US" sz="16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endParaRPr lang="en-US" sz="16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endParaRPr lang="en-US" sz="16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r h="502920">
                <a:tc>
                  <a:txBody>
                    <a:bodyPr/>
                    <a:lstStyle/>
                    <a:p>
                      <a:pPr marL="0" indent="0">
                        <a:buNone/>
                      </a:pPr>
                      <a:r>
                        <a:rPr lang="en-US" sz="1600" dirty="0">
                          <a:solidFill>
                            <a:srgbClr val="1D2A36"/>
                          </a:solidFill>
                        </a:rPr>
                        <a:t>Duty &amp; Rights</a:t>
                      </a:r>
                      <a:endParaRPr lang="en-US" sz="16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endParaRPr lang="en-US" sz="16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endParaRPr lang="en-US" sz="16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endParaRPr lang="en-US" sz="16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endParaRPr lang="en-US" sz="16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r h="502920">
                <a:tc>
                  <a:txBody>
                    <a:bodyPr/>
                    <a:lstStyle/>
                    <a:p>
                      <a:pPr marL="0" indent="0">
                        <a:buNone/>
                      </a:pPr>
                      <a:r>
                        <a:rPr lang="en-US" sz="1600" dirty="0">
                          <a:solidFill>
                            <a:srgbClr val="1D2A36"/>
                          </a:solidFill>
                        </a:rPr>
                        <a:t>Virtue Ethics</a:t>
                      </a:r>
                      <a:endParaRPr lang="en-US" sz="16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endParaRPr lang="en-US" sz="16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endParaRPr lang="en-US" sz="16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endParaRPr lang="en-US" sz="16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endParaRPr lang="en-US" sz="16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bl>
          </a:graphicData>
        </a:graphic>
      </p:graphicFrame>
      <p:sp>
        <p:nvSpPr>
          <p:cNvPr id="5" name="Shape 2"/>
          <p:cNvSpPr/>
          <p:nvPr/>
        </p:nvSpPr>
        <p:spPr>
          <a:xfrm>
            <a:off x="868680" y="5440680"/>
            <a:ext cx="5074920" cy="749808"/>
          </a:xfrm>
          <a:prstGeom prst="roundRect">
            <a:avLst/>
          </a:prstGeom>
          <a:solidFill>
            <a:srgbClr val="EEF5F3"/>
          </a:solidFill>
          <a:ln w="15240">
            <a:solidFill>
              <a:srgbClr val="3A7D77"/>
            </a:solidFill>
            <a:prstDash val="solid"/>
          </a:ln>
        </p:spPr>
      </p:sp>
      <p:sp>
        <p:nvSpPr>
          <p:cNvPr id="6" name="Text 3"/>
          <p:cNvSpPr/>
          <p:nvPr/>
        </p:nvSpPr>
        <p:spPr>
          <a:xfrm>
            <a:off x="1033272" y="5586984"/>
            <a:ext cx="4745736" cy="310896"/>
          </a:xfrm>
          <a:prstGeom prst="rect">
            <a:avLst/>
          </a:prstGeom>
          <a:noFill/>
        </p:spPr>
        <p:txBody>
          <a:bodyPr wrap="square" lIns="0" tIns="0" rIns="0" bIns="0" rtlCol="0" anchor="ctr"/>
          <a:lstStyle/>
          <a:p>
            <a:pPr marL="0" indent="0">
              <a:buNone/>
            </a:pPr>
            <a:r>
              <a:rPr lang="en-US" sz="1700" b="1" dirty="0">
                <a:solidFill>
                  <a:srgbClr val="3A7D77"/>
                </a:solidFill>
              </a:rPr>
              <a:t>Agreement</a:t>
            </a:r>
            <a:endParaRPr lang="en-US" sz="1700" dirty="0"/>
          </a:p>
        </p:txBody>
      </p:sp>
      <p:sp>
        <p:nvSpPr>
          <p:cNvPr id="7" name="Text 4"/>
          <p:cNvSpPr/>
          <p:nvPr/>
        </p:nvSpPr>
        <p:spPr>
          <a:xfrm>
            <a:off x="1033272" y="5971032"/>
            <a:ext cx="4745736" cy="91440"/>
          </a:xfrm>
          <a:prstGeom prst="rect">
            <a:avLst/>
          </a:prstGeom>
          <a:noFill/>
        </p:spPr>
        <p:txBody>
          <a:bodyPr wrap="square" lIns="254" tIns="254" rIns="254" bIns="254" rtlCol="0" anchor="ctr">
            <a:normAutofit/>
          </a:bodyPr>
          <a:lstStyle/>
          <a:p>
            <a:pPr marL="0" indent="0">
              <a:buNone/>
            </a:pPr>
            <a:r>
              <a:rPr lang="en-US" sz="1500" dirty="0">
                <a:solidFill>
                  <a:srgbClr val="1D2A36"/>
                </a:solidFill>
              </a:rPr>
              <a:t>Where do the theories agree?</a:t>
            </a:r>
            <a:endParaRPr lang="en-US" sz="1500" dirty="0"/>
          </a:p>
        </p:txBody>
      </p:sp>
      <p:sp>
        <p:nvSpPr>
          <p:cNvPr id="8" name="Shape 5"/>
          <p:cNvSpPr/>
          <p:nvPr/>
        </p:nvSpPr>
        <p:spPr>
          <a:xfrm>
            <a:off x="6217920" y="5440680"/>
            <a:ext cx="5074920" cy="749808"/>
          </a:xfrm>
          <a:prstGeom prst="roundRect">
            <a:avLst/>
          </a:prstGeom>
          <a:solidFill>
            <a:srgbClr val="EEF4F8"/>
          </a:solidFill>
          <a:ln w="15240">
            <a:solidFill>
              <a:srgbClr val="2F6690"/>
            </a:solidFill>
            <a:prstDash val="solid"/>
          </a:ln>
        </p:spPr>
      </p:sp>
      <p:sp>
        <p:nvSpPr>
          <p:cNvPr id="9" name="Text 6"/>
          <p:cNvSpPr/>
          <p:nvPr/>
        </p:nvSpPr>
        <p:spPr>
          <a:xfrm>
            <a:off x="6382512" y="5586984"/>
            <a:ext cx="4745736" cy="310896"/>
          </a:xfrm>
          <a:prstGeom prst="rect">
            <a:avLst/>
          </a:prstGeom>
          <a:noFill/>
        </p:spPr>
        <p:txBody>
          <a:bodyPr wrap="square" lIns="0" tIns="0" rIns="0" bIns="0" rtlCol="0" anchor="ctr"/>
          <a:lstStyle/>
          <a:p>
            <a:pPr marL="0" indent="0">
              <a:buNone/>
            </a:pPr>
            <a:r>
              <a:rPr lang="en-US" sz="1700" b="1" dirty="0">
                <a:solidFill>
                  <a:srgbClr val="2F6690"/>
                </a:solidFill>
              </a:rPr>
              <a:t>Conflict</a:t>
            </a:r>
            <a:endParaRPr lang="en-US" sz="1700" dirty="0"/>
          </a:p>
        </p:txBody>
      </p:sp>
      <p:sp>
        <p:nvSpPr>
          <p:cNvPr id="10" name="Text 7"/>
          <p:cNvSpPr/>
          <p:nvPr/>
        </p:nvSpPr>
        <p:spPr>
          <a:xfrm>
            <a:off x="6382512" y="5971032"/>
            <a:ext cx="4745736" cy="91440"/>
          </a:xfrm>
          <a:prstGeom prst="rect">
            <a:avLst/>
          </a:prstGeom>
          <a:noFill/>
        </p:spPr>
        <p:txBody>
          <a:bodyPr wrap="square" lIns="254" tIns="254" rIns="254" bIns="254" rtlCol="0" anchor="ctr">
            <a:normAutofit/>
          </a:bodyPr>
          <a:lstStyle/>
          <a:p>
            <a:pPr marL="0" indent="0">
              <a:buNone/>
            </a:pPr>
            <a:r>
              <a:rPr lang="en-US" sz="1500" dirty="0">
                <a:solidFill>
                  <a:srgbClr val="1D2A36"/>
                </a:solidFill>
              </a:rPr>
              <a:t>Where do they disagree — and why?</a:t>
            </a:r>
            <a:endParaRPr lang="en-US" sz="1500" dirty="0"/>
          </a:p>
        </p:txBody>
      </p:sp>
      <p:sp>
        <p:nvSpPr>
          <p:cNvPr id="25" name="Slide Number Placeholder 0"/>
          <p:cNvSpPr>
            <a:spLocks noGrp="1"/>
          </p:cNvSpPr>
          <p:nvPr>
            <p:ph type="sldNum" sz="quarter" idx="4294967295"/>
          </p:nvPr>
        </p:nvSpPr>
        <p:spPr>
          <a:xfrm>
            <a:off x="11631168" y="6510528"/>
            <a:ext cx="274320" cy="164592"/>
          </a:xfrm>
          <a:prstGeom prst="rect">
            <a:avLst/>
          </a:prstGeom>
        </p:spPr>
        <p:txBody>
          <a:bodyPr/>
          <a:lstStyle>
            <a:lvl1pPr>
              <a:defRPr sz="800">
                <a:solidFill>
                  <a:srgbClr val="8A98A6"/>
                </a:solidFill>
              </a:defRPr>
            </a:lvl1pPr>
          </a:lstStyle>
          <a:p>
            <a:pPr algn="r"/>
            <a:fld id="{F7021451-1387-4CA6-816F-3879F97B5CBC}" type="slidenum">
              <a:rPr lang="en-US" b="0"/>
            </a:fld>
            <a:endParaRPr lang="en-US"/>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530352"/>
            <a:ext cx="10972800" cy="457200"/>
          </a:xfrm>
          <a:prstGeom prst="rect">
            <a:avLst/>
          </a:prstGeom>
          <a:noFill/>
        </p:spPr>
        <p:txBody>
          <a:bodyPr wrap="square" lIns="0" tIns="0" rIns="0" bIns="0" rtlCol="0" anchor="ctr"/>
          <a:lstStyle/>
          <a:p>
            <a:pPr marL="0" indent="0">
              <a:buNone/>
            </a:pPr>
            <a:r>
              <a:rPr lang="en-US" sz="2700" b="1" dirty="0">
                <a:solidFill>
                  <a:srgbClr val="1D2A36"/>
                </a:solidFill>
              </a:rPr>
              <a:t>FINAL OUTPUT — Your Justified Recommendation</a:t>
            </a:r>
            <a:endParaRPr lang="en-US" sz="2700" dirty="0"/>
          </a:p>
        </p:txBody>
      </p:sp>
      <p:sp>
        <p:nvSpPr>
          <p:cNvPr id="3" name="Shape 1"/>
          <p:cNvSpPr/>
          <p:nvPr/>
        </p:nvSpPr>
        <p:spPr>
          <a:xfrm>
            <a:off x="777240" y="1417320"/>
            <a:ext cx="10789920" cy="1874520"/>
          </a:xfrm>
          <a:prstGeom prst="roundRect">
            <a:avLst/>
          </a:prstGeom>
          <a:solidFill>
            <a:srgbClr val="EEF5F3"/>
          </a:solidFill>
          <a:ln w="15240">
            <a:solidFill>
              <a:srgbClr val="3A7D77"/>
            </a:solidFill>
            <a:prstDash val="solid"/>
          </a:ln>
        </p:spPr>
      </p:sp>
      <p:sp>
        <p:nvSpPr>
          <p:cNvPr id="4" name="Text 2"/>
          <p:cNvSpPr/>
          <p:nvPr/>
        </p:nvSpPr>
        <p:spPr>
          <a:xfrm>
            <a:off x="941832" y="1563624"/>
            <a:ext cx="10460736" cy="310896"/>
          </a:xfrm>
          <a:prstGeom prst="rect">
            <a:avLst/>
          </a:prstGeom>
          <a:noFill/>
        </p:spPr>
        <p:txBody>
          <a:bodyPr wrap="square" lIns="0" tIns="0" rIns="0" bIns="0" rtlCol="0" anchor="ctr"/>
          <a:lstStyle/>
          <a:p>
            <a:pPr marL="0" indent="0">
              <a:buNone/>
            </a:pPr>
            <a:r>
              <a:rPr lang="en-US" sz="1700" b="1" dirty="0">
                <a:solidFill>
                  <a:srgbClr val="3A7D77"/>
                </a:solidFill>
              </a:rPr>
              <a:t>Stronger sentence frame</a:t>
            </a:r>
            <a:endParaRPr lang="en-US" sz="1700" dirty="0"/>
          </a:p>
        </p:txBody>
      </p:sp>
      <p:sp>
        <p:nvSpPr>
          <p:cNvPr id="5" name="Text 3"/>
          <p:cNvSpPr/>
          <p:nvPr/>
        </p:nvSpPr>
        <p:spPr>
          <a:xfrm>
            <a:off x="941832" y="1947672"/>
            <a:ext cx="10460736" cy="1216152"/>
          </a:xfrm>
          <a:prstGeom prst="rect">
            <a:avLst/>
          </a:prstGeom>
          <a:noFill/>
        </p:spPr>
        <p:txBody>
          <a:bodyPr wrap="square" lIns="254" tIns="254" rIns="254" bIns="254" rtlCol="0" anchor="ctr">
            <a:normAutofit/>
          </a:bodyPr>
          <a:lstStyle/>
          <a:p>
            <a:pPr marL="0" indent="0">
              <a:buNone/>
            </a:pPr>
            <a:r>
              <a:rPr lang="en-US" sz="2100" dirty="0">
                <a:solidFill>
                  <a:srgbClr val="1D2A36"/>
                </a:solidFill>
              </a:rPr>
              <a:t>Although __________ suggests __________ because __________, __________ provides a stronger argument in this case because __________. Therefore, Boeing should __________.</a:t>
            </a:r>
            <a:endParaRPr lang="en-US" sz="2100" dirty="0"/>
          </a:p>
        </p:txBody>
      </p:sp>
      <p:sp>
        <p:nvSpPr>
          <p:cNvPr id="6" name="Shape 4"/>
          <p:cNvSpPr/>
          <p:nvPr/>
        </p:nvSpPr>
        <p:spPr>
          <a:xfrm>
            <a:off x="777240" y="3611880"/>
            <a:ext cx="10789920" cy="1508760"/>
          </a:xfrm>
          <a:prstGeom prst="roundRect">
            <a:avLst/>
          </a:prstGeom>
          <a:solidFill>
            <a:srgbClr val="F3F6F9"/>
          </a:solidFill>
          <a:ln w="15240">
            <a:solidFill>
              <a:srgbClr val="2F6690"/>
            </a:solidFill>
            <a:prstDash val="solid"/>
          </a:ln>
        </p:spPr>
      </p:sp>
      <p:sp>
        <p:nvSpPr>
          <p:cNvPr id="7" name="Text 5"/>
          <p:cNvSpPr/>
          <p:nvPr/>
        </p:nvSpPr>
        <p:spPr>
          <a:xfrm>
            <a:off x="941832" y="3758184"/>
            <a:ext cx="10460736" cy="310896"/>
          </a:xfrm>
          <a:prstGeom prst="rect">
            <a:avLst/>
          </a:prstGeom>
          <a:noFill/>
        </p:spPr>
        <p:txBody>
          <a:bodyPr wrap="square" lIns="0" tIns="0" rIns="0" bIns="0" rtlCol="0" anchor="ctr"/>
          <a:lstStyle/>
          <a:p>
            <a:pPr marL="0" indent="0">
              <a:buNone/>
            </a:pPr>
            <a:r>
              <a:rPr lang="en-US" sz="1700" b="1" dirty="0">
                <a:solidFill>
                  <a:srgbClr val="2F6690"/>
                </a:solidFill>
              </a:rPr>
              <a:t>Simpler sentence frame</a:t>
            </a:r>
            <a:endParaRPr lang="en-US" sz="1700" dirty="0"/>
          </a:p>
        </p:txBody>
      </p:sp>
      <p:sp>
        <p:nvSpPr>
          <p:cNvPr id="8" name="Text 6"/>
          <p:cNvSpPr/>
          <p:nvPr/>
        </p:nvSpPr>
        <p:spPr>
          <a:xfrm>
            <a:off x="941832" y="4142232"/>
            <a:ext cx="10460736" cy="850392"/>
          </a:xfrm>
          <a:prstGeom prst="rect">
            <a:avLst/>
          </a:prstGeom>
          <a:noFill/>
        </p:spPr>
        <p:txBody>
          <a:bodyPr wrap="square" lIns="254" tIns="254" rIns="254" bIns="254" rtlCol="0" anchor="ctr">
            <a:normAutofit/>
          </a:bodyPr>
          <a:lstStyle/>
          <a:p>
            <a:pPr marL="0" indent="0">
              <a:buNone/>
            </a:pPr>
            <a:r>
              <a:rPr lang="en-US" sz="2000" dirty="0">
                <a:solidFill>
                  <a:srgbClr val="1D2A36"/>
                </a:solidFill>
              </a:rPr>
              <a:t>Overall, I recommend that Boeing should __________ because __________. This recommendation is supported by __________ and __________.</a:t>
            </a:r>
            <a:endParaRPr lang="en-US" sz="2000" dirty="0"/>
          </a:p>
        </p:txBody>
      </p:sp>
      <p:sp>
        <p:nvSpPr>
          <p:cNvPr id="9" name="Shape 7"/>
          <p:cNvSpPr/>
          <p:nvPr/>
        </p:nvSpPr>
        <p:spPr>
          <a:xfrm>
            <a:off x="1234440" y="5440680"/>
            <a:ext cx="9875520" cy="658368"/>
          </a:xfrm>
          <a:prstGeom prst="roundRect">
            <a:avLst/>
          </a:prstGeom>
          <a:solidFill>
            <a:srgbClr val="FFF5DF"/>
          </a:solidFill>
          <a:ln w="15240">
            <a:solidFill>
              <a:srgbClr val="F3C969"/>
            </a:solidFill>
            <a:prstDash val="solid"/>
          </a:ln>
        </p:spPr>
      </p:sp>
      <p:sp>
        <p:nvSpPr>
          <p:cNvPr id="10" name="Text 8"/>
          <p:cNvSpPr/>
          <p:nvPr/>
        </p:nvSpPr>
        <p:spPr>
          <a:xfrm>
            <a:off x="1399032" y="5586984"/>
            <a:ext cx="9546336" cy="310896"/>
          </a:xfrm>
          <a:prstGeom prst="rect">
            <a:avLst/>
          </a:prstGeom>
          <a:noFill/>
        </p:spPr>
        <p:txBody>
          <a:bodyPr wrap="square" lIns="0" tIns="0" rIns="0" bIns="0" rtlCol="0" anchor="ctr"/>
          <a:lstStyle/>
          <a:p>
            <a:pPr marL="0" indent="0">
              <a:buNone/>
            </a:pPr>
            <a:r>
              <a:rPr lang="en-US" sz="1700" b="1" dirty="0">
                <a:solidFill>
                  <a:srgbClr val="E8A15A"/>
                </a:solidFill>
              </a:rPr>
              <a:t>Evidence rule</a:t>
            </a:r>
            <a:endParaRPr lang="en-US" sz="1700" dirty="0"/>
          </a:p>
        </p:txBody>
      </p:sp>
      <p:sp>
        <p:nvSpPr>
          <p:cNvPr id="11" name="Text 9"/>
          <p:cNvSpPr/>
          <p:nvPr/>
        </p:nvSpPr>
        <p:spPr>
          <a:xfrm>
            <a:off x="1399032" y="5971032"/>
            <a:ext cx="9546336" cy="0"/>
          </a:xfrm>
          <a:prstGeom prst="rect">
            <a:avLst/>
          </a:prstGeom>
          <a:noFill/>
        </p:spPr>
        <p:txBody>
          <a:bodyPr wrap="square" lIns="254" tIns="254" rIns="254" bIns="254" rtlCol="0" anchor="ctr">
            <a:normAutofit/>
          </a:bodyPr>
          <a:lstStyle/>
          <a:p>
            <a:pPr marL="0" indent="0">
              <a:buNone/>
            </a:pPr>
            <a:r>
              <a:rPr lang="en-US" sz="1700" dirty="0">
                <a:solidFill>
                  <a:srgbClr val="1D2A36"/>
                </a:solidFill>
              </a:rPr>
              <a:t>Use at least ONE case source + ONE academic / theory source in your final justification.</a:t>
            </a:r>
            <a:endParaRPr lang="en-US" sz="1700" dirty="0"/>
          </a:p>
        </p:txBody>
      </p:sp>
      <p:sp>
        <p:nvSpPr>
          <p:cNvPr id="25" name="Slide Number Placeholder 0"/>
          <p:cNvSpPr>
            <a:spLocks noGrp="1"/>
          </p:cNvSpPr>
          <p:nvPr>
            <p:ph type="sldNum" sz="quarter" idx="4294967295"/>
          </p:nvPr>
        </p:nvSpPr>
        <p:spPr>
          <a:xfrm>
            <a:off x="11631168" y="6510528"/>
            <a:ext cx="274320" cy="164592"/>
          </a:xfrm>
          <a:prstGeom prst="rect">
            <a:avLst/>
          </a:prstGeom>
        </p:spPr>
        <p:txBody>
          <a:bodyPr/>
          <a:lstStyle>
            <a:lvl1pPr>
              <a:defRPr sz="800">
                <a:solidFill>
                  <a:srgbClr val="8A98A6"/>
                </a:solidFill>
              </a:defRPr>
            </a:lvl1pPr>
          </a:lstStyle>
          <a:p>
            <a:pPr algn="r"/>
            <a:fld id="{F7021451-1387-4CA6-816F-3879F97B5CBC}" type="slidenum">
              <a:rPr lang="en-US" b="0"/>
            </a:fld>
            <a:endParaRPr lang="en-US"/>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530352"/>
            <a:ext cx="10972800" cy="457200"/>
          </a:xfrm>
          <a:prstGeom prst="rect">
            <a:avLst/>
          </a:prstGeom>
          <a:noFill/>
        </p:spPr>
        <p:txBody>
          <a:bodyPr wrap="square" lIns="0" tIns="0" rIns="0" bIns="0" rtlCol="0" anchor="ctr"/>
          <a:lstStyle/>
          <a:p>
            <a:pPr marL="0" indent="0">
              <a:buNone/>
            </a:pPr>
            <a:r>
              <a:rPr lang="en-US" sz="2700" b="1" dirty="0">
                <a:solidFill>
                  <a:srgbClr val="1D2A36"/>
                </a:solidFill>
              </a:rPr>
              <a:t>Week 3 Output — What You Submit / Show</a:t>
            </a:r>
            <a:endParaRPr lang="en-US" sz="2700" dirty="0"/>
          </a:p>
        </p:txBody>
      </p:sp>
      <p:sp>
        <p:nvSpPr>
          <p:cNvPr id="3" name="Shape 1"/>
          <p:cNvSpPr/>
          <p:nvPr/>
        </p:nvSpPr>
        <p:spPr>
          <a:xfrm>
            <a:off x="1005840" y="1417320"/>
            <a:ext cx="475488" cy="475488"/>
          </a:xfrm>
          <a:prstGeom prst="ellipse">
            <a:avLst/>
          </a:prstGeom>
          <a:solidFill>
            <a:srgbClr val="3A7D77"/>
          </a:solidFill>
          <a:ln w="12700">
            <a:solidFill>
              <a:srgbClr val="3A7D77"/>
            </a:solidFill>
            <a:prstDash val="solid"/>
          </a:ln>
        </p:spPr>
      </p:sp>
      <p:sp>
        <p:nvSpPr>
          <p:cNvPr id="4" name="Text 2"/>
          <p:cNvSpPr/>
          <p:nvPr/>
        </p:nvSpPr>
        <p:spPr>
          <a:xfrm>
            <a:off x="1005840" y="1517904"/>
            <a:ext cx="475488" cy="164592"/>
          </a:xfrm>
          <a:prstGeom prst="rect">
            <a:avLst/>
          </a:prstGeom>
          <a:noFill/>
        </p:spPr>
        <p:txBody>
          <a:bodyPr wrap="square" lIns="0" tIns="0" rIns="0" bIns="0" rtlCol="0" anchor="ctr"/>
          <a:lstStyle/>
          <a:p>
            <a:pPr marL="0" indent="0" algn="ctr">
              <a:buNone/>
            </a:pPr>
            <a:r>
              <a:rPr lang="en-US" sz="1400" b="1" dirty="0">
                <a:solidFill>
                  <a:srgbClr val="FFFFFF"/>
                </a:solidFill>
              </a:rPr>
              <a:t>1</a:t>
            </a:r>
            <a:endParaRPr lang="en-US" sz="1400" dirty="0"/>
          </a:p>
        </p:txBody>
      </p:sp>
      <p:sp>
        <p:nvSpPr>
          <p:cNvPr id="5" name="Text 3"/>
          <p:cNvSpPr/>
          <p:nvPr/>
        </p:nvSpPr>
        <p:spPr>
          <a:xfrm>
            <a:off x="1737360" y="1435608"/>
            <a:ext cx="1828800" cy="274320"/>
          </a:xfrm>
          <a:prstGeom prst="rect">
            <a:avLst/>
          </a:prstGeom>
          <a:noFill/>
        </p:spPr>
        <p:txBody>
          <a:bodyPr wrap="square" lIns="0" tIns="0" rIns="0" bIns="0" rtlCol="0" anchor="ctr"/>
          <a:lstStyle/>
          <a:p>
            <a:pPr marL="0" indent="0">
              <a:buNone/>
            </a:pPr>
            <a:r>
              <a:rPr lang="en-US" sz="1800" b="1" dirty="0">
                <a:solidFill>
                  <a:srgbClr val="1D2A36"/>
                </a:solidFill>
              </a:rPr>
              <a:t>Table 1</a:t>
            </a:r>
            <a:endParaRPr lang="en-US" sz="1800" dirty="0"/>
          </a:p>
        </p:txBody>
      </p:sp>
      <p:sp>
        <p:nvSpPr>
          <p:cNvPr id="6" name="Text 4"/>
          <p:cNvSpPr/>
          <p:nvPr/>
        </p:nvSpPr>
        <p:spPr>
          <a:xfrm>
            <a:off x="3657600" y="1435608"/>
            <a:ext cx="7040880" cy="292608"/>
          </a:xfrm>
          <a:prstGeom prst="rect">
            <a:avLst/>
          </a:prstGeom>
          <a:noFill/>
        </p:spPr>
        <p:txBody>
          <a:bodyPr wrap="square" lIns="0" tIns="0" rIns="0" bIns="0" rtlCol="0" anchor="ctr"/>
          <a:lstStyle/>
          <a:p>
            <a:pPr marL="0" indent="0">
              <a:buNone/>
            </a:pPr>
            <a:r>
              <a:rPr lang="en-US" sz="1700" dirty="0">
                <a:solidFill>
                  <a:srgbClr val="546473"/>
                </a:solidFill>
              </a:rPr>
              <a:t>Case + stakeholders + CSR</a:t>
            </a:r>
            <a:endParaRPr lang="en-US" sz="1700" dirty="0"/>
          </a:p>
        </p:txBody>
      </p:sp>
      <p:sp>
        <p:nvSpPr>
          <p:cNvPr id="7" name="Shape 5"/>
          <p:cNvSpPr/>
          <p:nvPr/>
        </p:nvSpPr>
        <p:spPr>
          <a:xfrm>
            <a:off x="1005840" y="2258568"/>
            <a:ext cx="475488" cy="475488"/>
          </a:xfrm>
          <a:prstGeom prst="ellipse">
            <a:avLst/>
          </a:prstGeom>
          <a:solidFill>
            <a:srgbClr val="3A7D77"/>
          </a:solidFill>
          <a:ln w="12700">
            <a:solidFill>
              <a:srgbClr val="3A7D77"/>
            </a:solidFill>
            <a:prstDash val="solid"/>
          </a:ln>
        </p:spPr>
      </p:sp>
      <p:sp>
        <p:nvSpPr>
          <p:cNvPr id="8" name="Text 6"/>
          <p:cNvSpPr/>
          <p:nvPr/>
        </p:nvSpPr>
        <p:spPr>
          <a:xfrm>
            <a:off x="1005840" y="2359152"/>
            <a:ext cx="475488" cy="164592"/>
          </a:xfrm>
          <a:prstGeom prst="rect">
            <a:avLst/>
          </a:prstGeom>
          <a:noFill/>
        </p:spPr>
        <p:txBody>
          <a:bodyPr wrap="square" lIns="0" tIns="0" rIns="0" bIns="0" rtlCol="0" anchor="ctr"/>
          <a:lstStyle/>
          <a:p>
            <a:pPr marL="0" indent="0" algn="ctr">
              <a:buNone/>
            </a:pPr>
            <a:r>
              <a:rPr lang="en-US" sz="1400" b="1" dirty="0">
                <a:solidFill>
                  <a:srgbClr val="FFFFFF"/>
                </a:solidFill>
              </a:rPr>
              <a:t>2</a:t>
            </a:r>
            <a:endParaRPr lang="en-US" sz="1400" dirty="0"/>
          </a:p>
        </p:txBody>
      </p:sp>
      <p:sp>
        <p:nvSpPr>
          <p:cNvPr id="9" name="Text 7"/>
          <p:cNvSpPr/>
          <p:nvPr/>
        </p:nvSpPr>
        <p:spPr>
          <a:xfrm>
            <a:off x="1737360" y="2276856"/>
            <a:ext cx="1828800" cy="274320"/>
          </a:xfrm>
          <a:prstGeom prst="rect">
            <a:avLst/>
          </a:prstGeom>
          <a:noFill/>
        </p:spPr>
        <p:txBody>
          <a:bodyPr wrap="square" lIns="0" tIns="0" rIns="0" bIns="0" rtlCol="0" anchor="ctr"/>
          <a:lstStyle/>
          <a:p>
            <a:pPr marL="0" indent="0">
              <a:buNone/>
            </a:pPr>
            <a:r>
              <a:rPr lang="en-US" sz="1800" b="1" dirty="0">
                <a:solidFill>
                  <a:srgbClr val="1D2A36"/>
                </a:solidFill>
              </a:rPr>
              <a:t>Table 2</a:t>
            </a:r>
            <a:endParaRPr lang="en-US" sz="1800" dirty="0"/>
          </a:p>
        </p:txBody>
      </p:sp>
      <p:sp>
        <p:nvSpPr>
          <p:cNvPr id="10" name="Text 8"/>
          <p:cNvSpPr/>
          <p:nvPr/>
        </p:nvSpPr>
        <p:spPr>
          <a:xfrm>
            <a:off x="3657600" y="2276856"/>
            <a:ext cx="7040880" cy="292608"/>
          </a:xfrm>
          <a:prstGeom prst="rect">
            <a:avLst/>
          </a:prstGeom>
          <a:noFill/>
        </p:spPr>
        <p:txBody>
          <a:bodyPr wrap="square" lIns="0" tIns="0" rIns="0" bIns="0" rtlCol="0" anchor="ctr"/>
          <a:lstStyle/>
          <a:p>
            <a:pPr marL="0" indent="0">
              <a:buNone/>
            </a:pPr>
            <a:r>
              <a:rPr lang="en-US" sz="1700" dirty="0">
                <a:solidFill>
                  <a:srgbClr val="546473"/>
                </a:solidFill>
              </a:rPr>
              <a:t>Three ethical theories</a:t>
            </a:r>
            <a:endParaRPr lang="en-US" sz="1700" dirty="0"/>
          </a:p>
        </p:txBody>
      </p:sp>
      <p:sp>
        <p:nvSpPr>
          <p:cNvPr id="11" name="Shape 9"/>
          <p:cNvSpPr/>
          <p:nvPr/>
        </p:nvSpPr>
        <p:spPr>
          <a:xfrm>
            <a:off x="1005840" y="3099816"/>
            <a:ext cx="475488" cy="475488"/>
          </a:xfrm>
          <a:prstGeom prst="ellipse">
            <a:avLst/>
          </a:prstGeom>
          <a:solidFill>
            <a:srgbClr val="3A7D77"/>
          </a:solidFill>
          <a:ln w="12700">
            <a:solidFill>
              <a:srgbClr val="3A7D77"/>
            </a:solidFill>
            <a:prstDash val="solid"/>
          </a:ln>
        </p:spPr>
      </p:sp>
      <p:sp>
        <p:nvSpPr>
          <p:cNvPr id="12" name="Text 10"/>
          <p:cNvSpPr/>
          <p:nvPr/>
        </p:nvSpPr>
        <p:spPr>
          <a:xfrm>
            <a:off x="1005840" y="3200400"/>
            <a:ext cx="475488" cy="164592"/>
          </a:xfrm>
          <a:prstGeom prst="rect">
            <a:avLst/>
          </a:prstGeom>
          <a:noFill/>
        </p:spPr>
        <p:txBody>
          <a:bodyPr wrap="square" lIns="0" tIns="0" rIns="0" bIns="0" rtlCol="0" anchor="ctr"/>
          <a:lstStyle/>
          <a:p>
            <a:pPr marL="0" indent="0" algn="ctr">
              <a:buNone/>
            </a:pPr>
            <a:r>
              <a:rPr lang="en-US" sz="1400" b="1" dirty="0">
                <a:solidFill>
                  <a:srgbClr val="FFFFFF"/>
                </a:solidFill>
              </a:rPr>
              <a:t>3</a:t>
            </a:r>
            <a:endParaRPr lang="en-US" sz="1400" dirty="0"/>
          </a:p>
        </p:txBody>
      </p:sp>
      <p:sp>
        <p:nvSpPr>
          <p:cNvPr id="13" name="Text 11"/>
          <p:cNvSpPr/>
          <p:nvPr/>
        </p:nvSpPr>
        <p:spPr>
          <a:xfrm>
            <a:off x="1737360" y="3118104"/>
            <a:ext cx="1828800" cy="274320"/>
          </a:xfrm>
          <a:prstGeom prst="rect">
            <a:avLst/>
          </a:prstGeom>
          <a:noFill/>
        </p:spPr>
        <p:txBody>
          <a:bodyPr wrap="square" lIns="0" tIns="0" rIns="0" bIns="0" rtlCol="0" anchor="ctr"/>
          <a:lstStyle/>
          <a:p>
            <a:pPr marL="0" indent="0">
              <a:buNone/>
            </a:pPr>
            <a:r>
              <a:rPr lang="en-US" sz="1800" b="1" dirty="0">
                <a:solidFill>
                  <a:srgbClr val="1D2A36"/>
                </a:solidFill>
              </a:rPr>
              <a:t>Table 3</a:t>
            </a:r>
            <a:endParaRPr lang="en-US" sz="1800" dirty="0"/>
          </a:p>
        </p:txBody>
      </p:sp>
      <p:sp>
        <p:nvSpPr>
          <p:cNvPr id="14" name="Text 12"/>
          <p:cNvSpPr/>
          <p:nvPr/>
        </p:nvSpPr>
        <p:spPr>
          <a:xfrm>
            <a:off x="3657600" y="3118104"/>
            <a:ext cx="7040880" cy="292608"/>
          </a:xfrm>
          <a:prstGeom prst="rect">
            <a:avLst/>
          </a:prstGeom>
          <a:noFill/>
        </p:spPr>
        <p:txBody>
          <a:bodyPr wrap="square" lIns="0" tIns="0" rIns="0" bIns="0" rtlCol="0" anchor="ctr"/>
          <a:lstStyle/>
          <a:p>
            <a:pPr marL="0" indent="0">
              <a:buNone/>
            </a:pPr>
            <a:r>
              <a:rPr lang="en-US" sz="1700" dirty="0">
                <a:solidFill>
                  <a:srgbClr val="546473"/>
                </a:solidFill>
              </a:rPr>
              <a:t>Virtue Ethics in detail</a:t>
            </a:r>
            <a:endParaRPr lang="en-US" sz="1700" dirty="0"/>
          </a:p>
        </p:txBody>
      </p:sp>
      <p:sp>
        <p:nvSpPr>
          <p:cNvPr id="15" name="Shape 13"/>
          <p:cNvSpPr/>
          <p:nvPr/>
        </p:nvSpPr>
        <p:spPr>
          <a:xfrm>
            <a:off x="1005840" y="3941064"/>
            <a:ext cx="475488" cy="475488"/>
          </a:xfrm>
          <a:prstGeom prst="ellipse">
            <a:avLst/>
          </a:prstGeom>
          <a:solidFill>
            <a:srgbClr val="3A7D77"/>
          </a:solidFill>
          <a:ln w="12700">
            <a:solidFill>
              <a:srgbClr val="3A7D77"/>
            </a:solidFill>
            <a:prstDash val="solid"/>
          </a:ln>
        </p:spPr>
      </p:sp>
      <p:sp>
        <p:nvSpPr>
          <p:cNvPr id="16" name="Text 14"/>
          <p:cNvSpPr/>
          <p:nvPr/>
        </p:nvSpPr>
        <p:spPr>
          <a:xfrm>
            <a:off x="1005840" y="4041648"/>
            <a:ext cx="475488" cy="164592"/>
          </a:xfrm>
          <a:prstGeom prst="rect">
            <a:avLst/>
          </a:prstGeom>
          <a:noFill/>
        </p:spPr>
        <p:txBody>
          <a:bodyPr wrap="square" lIns="0" tIns="0" rIns="0" bIns="0" rtlCol="0" anchor="ctr"/>
          <a:lstStyle/>
          <a:p>
            <a:pPr marL="0" indent="0" algn="ctr">
              <a:buNone/>
            </a:pPr>
            <a:r>
              <a:rPr lang="en-US" sz="1400" b="1" dirty="0">
                <a:solidFill>
                  <a:srgbClr val="FFFFFF"/>
                </a:solidFill>
              </a:rPr>
              <a:t>4</a:t>
            </a:r>
            <a:endParaRPr lang="en-US" sz="1400" dirty="0"/>
          </a:p>
        </p:txBody>
      </p:sp>
      <p:sp>
        <p:nvSpPr>
          <p:cNvPr id="17" name="Text 15"/>
          <p:cNvSpPr/>
          <p:nvPr/>
        </p:nvSpPr>
        <p:spPr>
          <a:xfrm>
            <a:off x="1737360" y="3959352"/>
            <a:ext cx="1828800" cy="274320"/>
          </a:xfrm>
          <a:prstGeom prst="rect">
            <a:avLst/>
          </a:prstGeom>
          <a:noFill/>
        </p:spPr>
        <p:txBody>
          <a:bodyPr wrap="square" lIns="0" tIns="0" rIns="0" bIns="0" rtlCol="0" anchor="ctr"/>
          <a:lstStyle/>
          <a:p>
            <a:pPr marL="0" indent="0">
              <a:buNone/>
            </a:pPr>
            <a:r>
              <a:rPr lang="en-US" sz="1800" b="1" dirty="0">
                <a:solidFill>
                  <a:srgbClr val="1D2A36"/>
                </a:solidFill>
              </a:rPr>
              <a:t>Table 4</a:t>
            </a:r>
            <a:endParaRPr lang="en-US" sz="1800" dirty="0"/>
          </a:p>
        </p:txBody>
      </p:sp>
      <p:sp>
        <p:nvSpPr>
          <p:cNvPr id="18" name="Text 16"/>
          <p:cNvSpPr/>
          <p:nvPr/>
        </p:nvSpPr>
        <p:spPr>
          <a:xfrm>
            <a:off x="3657600" y="3959352"/>
            <a:ext cx="7040880" cy="292608"/>
          </a:xfrm>
          <a:prstGeom prst="rect">
            <a:avLst/>
          </a:prstGeom>
          <a:noFill/>
        </p:spPr>
        <p:txBody>
          <a:bodyPr wrap="square" lIns="0" tIns="0" rIns="0" bIns="0" rtlCol="0" anchor="ctr"/>
          <a:lstStyle/>
          <a:p>
            <a:pPr marL="0" indent="0">
              <a:buNone/>
            </a:pPr>
            <a:r>
              <a:rPr lang="en-US" sz="1700" dirty="0">
                <a:solidFill>
                  <a:srgbClr val="546473"/>
                </a:solidFill>
              </a:rPr>
              <a:t>Comparison across perspectives</a:t>
            </a:r>
            <a:endParaRPr lang="en-US" sz="1700" dirty="0"/>
          </a:p>
        </p:txBody>
      </p:sp>
      <p:sp>
        <p:nvSpPr>
          <p:cNvPr id="19" name="Shape 17"/>
          <p:cNvSpPr/>
          <p:nvPr/>
        </p:nvSpPr>
        <p:spPr>
          <a:xfrm>
            <a:off x="1005840" y="4782312"/>
            <a:ext cx="475488" cy="475488"/>
          </a:xfrm>
          <a:prstGeom prst="ellipse">
            <a:avLst/>
          </a:prstGeom>
          <a:solidFill>
            <a:srgbClr val="E8A15A"/>
          </a:solidFill>
          <a:ln w="12700">
            <a:solidFill>
              <a:srgbClr val="E8A15A"/>
            </a:solidFill>
            <a:prstDash val="solid"/>
          </a:ln>
        </p:spPr>
      </p:sp>
      <p:sp>
        <p:nvSpPr>
          <p:cNvPr id="20" name="Text 18"/>
          <p:cNvSpPr/>
          <p:nvPr/>
        </p:nvSpPr>
        <p:spPr>
          <a:xfrm>
            <a:off x="1005840" y="4882896"/>
            <a:ext cx="475488" cy="164592"/>
          </a:xfrm>
          <a:prstGeom prst="rect">
            <a:avLst/>
          </a:prstGeom>
          <a:noFill/>
        </p:spPr>
        <p:txBody>
          <a:bodyPr wrap="square" lIns="0" tIns="0" rIns="0" bIns="0" rtlCol="0" anchor="ctr"/>
          <a:lstStyle/>
          <a:p>
            <a:pPr marL="0" indent="0" algn="ctr">
              <a:buNone/>
            </a:pPr>
            <a:r>
              <a:rPr lang="en-US" sz="1400" b="1" dirty="0">
                <a:solidFill>
                  <a:srgbClr val="FFFFFF"/>
                </a:solidFill>
              </a:rPr>
              <a:t>5</a:t>
            </a:r>
            <a:endParaRPr lang="en-US" sz="1400" dirty="0"/>
          </a:p>
        </p:txBody>
      </p:sp>
      <p:sp>
        <p:nvSpPr>
          <p:cNvPr id="21" name="Text 19"/>
          <p:cNvSpPr/>
          <p:nvPr/>
        </p:nvSpPr>
        <p:spPr>
          <a:xfrm>
            <a:off x="1737360" y="4800600"/>
            <a:ext cx="1828800" cy="274320"/>
          </a:xfrm>
          <a:prstGeom prst="rect">
            <a:avLst/>
          </a:prstGeom>
          <a:noFill/>
        </p:spPr>
        <p:txBody>
          <a:bodyPr wrap="square" lIns="0" tIns="0" rIns="0" bIns="0" rtlCol="0" anchor="ctr"/>
          <a:lstStyle/>
          <a:p>
            <a:pPr marL="0" indent="0">
              <a:buNone/>
            </a:pPr>
            <a:r>
              <a:rPr lang="en-US" sz="1800" b="1" dirty="0">
                <a:solidFill>
                  <a:srgbClr val="1D2A36"/>
                </a:solidFill>
              </a:rPr>
              <a:t>Final box</a:t>
            </a:r>
            <a:endParaRPr lang="en-US" sz="1800" dirty="0"/>
          </a:p>
        </p:txBody>
      </p:sp>
      <p:sp>
        <p:nvSpPr>
          <p:cNvPr id="22" name="Text 20"/>
          <p:cNvSpPr/>
          <p:nvPr/>
        </p:nvSpPr>
        <p:spPr>
          <a:xfrm>
            <a:off x="3657600" y="4800600"/>
            <a:ext cx="7040880" cy="292608"/>
          </a:xfrm>
          <a:prstGeom prst="rect">
            <a:avLst/>
          </a:prstGeom>
          <a:noFill/>
        </p:spPr>
        <p:txBody>
          <a:bodyPr wrap="square" lIns="0" tIns="0" rIns="0" bIns="0" rtlCol="0" anchor="ctr"/>
          <a:lstStyle/>
          <a:p>
            <a:pPr marL="0" indent="0">
              <a:buNone/>
            </a:pPr>
            <a:r>
              <a:rPr lang="en-US" sz="1700" dirty="0">
                <a:solidFill>
                  <a:srgbClr val="546473"/>
                </a:solidFill>
              </a:rPr>
              <a:t>Justified recommendation</a:t>
            </a:r>
            <a:endParaRPr lang="en-US" sz="1700" dirty="0"/>
          </a:p>
        </p:txBody>
      </p:sp>
      <p:sp>
        <p:nvSpPr>
          <p:cNvPr id="23" name="Shape 21"/>
          <p:cNvSpPr/>
          <p:nvPr/>
        </p:nvSpPr>
        <p:spPr>
          <a:xfrm>
            <a:off x="1188720" y="5715000"/>
            <a:ext cx="9784080" cy="566928"/>
          </a:xfrm>
          <a:prstGeom prst="roundRect">
            <a:avLst/>
          </a:prstGeom>
          <a:solidFill>
            <a:srgbClr val="EEF4F8"/>
          </a:solidFill>
          <a:ln w="15240">
            <a:solidFill>
              <a:srgbClr val="2F6690"/>
            </a:solidFill>
            <a:prstDash val="solid"/>
          </a:ln>
        </p:spPr>
      </p:sp>
      <p:sp>
        <p:nvSpPr>
          <p:cNvPr id="24" name="Text 22"/>
          <p:cNvSpPr/>
          <p:nvPr/>
        </p:nvSpPr>
        <p:spPr>
          <a:xfrm>
            <a:off x="1353312" y="5897880"/>
            <a:ext cx="9454896" cy="219456"/>
          </a:xfrm>
          <a:prstGeom prst="rect">
            <a:avLst/>
          </a:prstGeom>
          <a:noFill/>
        </p:spPr>
        <p:txBody>
          <a:bodyPr wrap="square" lIns="254" tIns="254" rIns="254" bIns="254" rtlCol="0" anchor="ctr">
            <a:normAutofit/>
          </a:bodyPr>
          <a:lstStyle/>
          <a:p>
            <a:pPr marL="0" indent="0">
              <a:buNone/>
            </a:pPr>
            <a:r>
              <a:rPr lang="en-US" sz="1600" dirty="0">
                <a:solidFill>
                  <a:srgbClr val="1D2A36"/>
                </a:solidFill>
              </a:rPr>
              <a:t>Save these tables. The same structure can be reused for your Assessment 1 case.</a:t>
            </a:r>
            <a:endParaRPr lang="en-US" sz="1600" dirty="0"/>
          </a:p>
        </p:txBody>
      </p:sp>
      <p:sp>
        <p:nvSpPr>
          <p:cNvPr id="25" name="Slide Number Placeholder 0"/>
          <p:cNvSpPr>
            <a:spLocks noGrp="1"/>
          </p:cNvSpPr>
          <p:nvPr>
            <p:ph type="sldNum" sz="quarter" idx="4294967295"/>
          </p:nvPr>
        </p:nvSpPr>
        <p:spPr>
          <a:xfrm>
            <a:off x="11631168" y="6510528"/>
            <a:ext cx="274320" cy="164592"/>
          </a:xfrm>
          <a:prstGeom prst="rect">
            <a:avLst/>
          </a:prstGeom>
        </p:spPr>
        <p:txBody>
          <a:bodyPr/>
          <a:lstStyle>
            <a:lvl1pPr>
              <a:defRPr sz="800">
                <a:solidFill>
                  <a:srgbClr val="8A98A6"/>
                </a:solidFill>
              </a:defRPr>
            </a:lvl1pPr>
          </a:lstStyle>
          <a:p>
            <a:pPr algn="r"/>
            <a:fld id="{F7021451-1387-4CA6-816F-3879F97B5CBC}" type="slidenum">
              <a:rPr lang="en-US" b="0"/>
            </a:fld>
            <a:endParaRPr lang="en-US"/>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530352"/>
            <a:ext cx="10972800" cy="457200"/>
          </a:xfrm>
          <a:prstGeom prst="rect">
            <a:avLst/>
          </a:prstGeom>
          <a:noFill/>
        </p:spPr>
        <p:txBody>
          <a:bodyPr wrap="square" lIns="0" tIns="0" rIns="0" bIns="0" rtlCol="0" anchor="ctr"/>
          <a:lstStyle/>
          <a:p>
            <a:pPr marL="0" indent="0">
              <a:buNone/>
            </a:pPr>
            <a:r>
              <a:rPr lang="en-US" sz="2700" b="1" dirty="0">
                <a:solidFill>
                  <a:srgbClr val="1D2A36"/>
                </a:solidFill>
              </a:rPr>
              <a:t>Connection to Assessment 1</a:t>
            </a:r>
            <a:endParaRPr lang="en-US" sz="2700" dirty="0"/>
          </a:p>
        </p:txBody>
      </p:sp>
      <p:sp>
        <p:nvSpPr>
          <p:cNvPr id="3" name="Text 1"/>
          <p:cNvSpPr/>
          <p:nvPr/>
        </p:nvSpPr>
        <p:spPr>
          <a:xfrm>
            <a:off x="621792" y="987552"/>
            <a:ext cx="10881360" cy="384048"/>
          </a:xfrm>
          <a:prstGeom prst="rect">
            <a:avLst/>
          </a:prstGeom>
          <a:noFill/>
        </p:spPr>
        <p:txBody>
          <a:bodyPr wrap="square" lIns="0" tIns="0" rIns="0" bIns="0" rtlCol="0" anchor="ctr"/>
          <a:lstStyle/>
          <a:p>
            <a:pPr marL="0" indent="0">
              <a:buNone/>
            </a:pPr>
            <a:r>
              <a:rPr lang="en-US" sz="1400" dirty="0">
                <a:solidFill>
                  <a:srgbClr val="546473"/>
                </a:solidFill>
              </a:rPr>
              <a:t>Today’s work practises the same analytical process required in your presentation.</a:t>
            </a:r>
            <a:endParaRPr lang="en-US" sz="1400" dirty="0"/>
          </a:p>
        </p:txBody>
      </p:sp>
      <p:graphicFrame>
        <p:nvGraphicFramePr>
          <p:cNvPr id="33" name="Table 0"/>
          <p:cNvGraphicFramePr>
            <a:graphicFrameLocks noGrp="1"/>
          </p:cNvGraphicFramePr>
          <p:nvPr/>
        </p:nvGraphicFramePr>
        <p:xfrm>
          <a:off x="1051560" y="1417320"/>
          <a:ext cx="10058400" cy="4343400"/>
        </p:xfrm>
        <a:graphic>
          <a:graphicData uri="http://schemas.openxmlformats.org/drawingml/2006/table">
            <a:tbl>
              <a:tblPr/>
              <a:tblGrid>
                <a:gridCol w="4846320"/>
                <a:gridCol w="5212080"/>
              </a:tblGrid>
              <a:tr h="502920">
                <a:tc>
                  <a:txBody>
                    <a:bodyPr/>
                    <a:lstStyle/>
                    <a:p>
                      <a:pPr marL="0" indent="0" algn="ctr">
                        <a:buNone/>
                      </a:pPr>
                      <a:r>
                        <a:rPr lang="en-US" sz="1400" b="1" dirty="0">
                          <a:solidFill>
                            <a:srgbClr val="FFFFFF"/>
                          </a:solidFill>
                        </a:rPr>
                        <a:t>Assessment skill</a:t>
                      </a:r>
                      <a:endParaRPr lang="en-US" sz="14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3A7D77"/>
                    </a:solidFill>
                  </a:tcPr>
                </a:tc>
                <a:tc>
                  <a:txBody>
                    <a:bodyPr/>
                    <a:lstStyle/>
                    <a:p>
                      <a:pPr marL="0" indent="0" algn="ctr">
                        <a:buNone/>
                      </a:pPr>
                      <a:r>
                        <a:rPr lang="en-US" sz="1400" b="1" dirty="0">
                          <a:solidFill>
                            <a:srgbClr val="FFFFFF"/>
                          </a:solidFill>
                        </a:rPr>
                        <a:t>Where you practised it today</a:t>
                      </a:r>
                      <a:endParaRPr lang="en-US" sz="14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3A7D77"/>
                    </a:solidFill>
                  </a:tcPr>
                </a:tc>
              </a:tr>
              <a:tr h="502920">
                <a:tc>
                  <a:txBody>
                    <a:bodyPr/>
                    <a:lstStyle/>
                    <a:p>
                      <a:pPr marL="0" indent="0">
                        <a:buNone/>
                      </a:pPr>
                      <a:r>
                        <a:rPr lang="en-US" sz="1400" dirty="0">
                          <a:solidFill>
                            <a:srgbClr val="1D2A36"/>
                          </a:solidFill>
                        </a:rPr>
                        <a:t>Explain the ethical dilemma</a:t>
                      </a:r>
                      <a:endParaRPr lang="en-US" sz="14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400" dirty="0">
                          <a:solidFill>
                            <a:srgbClr val="1D2A36"/>
                          </a:solidFill>
                        </a:rPr>
                        <a:t>Table 1</a:t>
                      </a:r>
                      <a:endParaRPr lang="en-US" sz="14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r h="502920">
                <a:tc>
                  <a:txBody>
                    <a:bodyPr/>
                    <a:lstStyle/>
                    <a:p>
                      <a:pPr marL="0" indent="0">
                        <a:buNone/>
                      </a:pPr>
                      <a:r>
                        <a:rPr lang="en-US" sz="1400" dirty="0">
                          <a:solidFill>
                            <a:srgbClr val="1D2A36"/>
                          </a:solidFill>
                        </a:rPr>
                        <a:t>Identify stakeholders / responsibilities</a:t>
                      </a:r>
                      <a:endParaRPr lang="en-US" sz="14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400" dirty="0">
                          <a:solidFill>
                            <a:srgbClr val="1D2A36"/>
                          </a:solidFill>
                        </a:rPr>
                        <a:t>Table 1 + CSR</a:t>
                      </a:r>
                      <a:endParaRPr lang="en-US" sz="14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r h="502920">
                <a:tc>
                  <a:txBody>
                    <a:bodyPr/>
                    <a:lstStyle/>
                    <a:p>
                      <a:pPr marL="0" indent="0">
                        <a:buNone/>
                      </a:pPr>
                      <a:r>
                        <a:rPr lang="en-US" sz="1400" dirty="0">
                          <a:solidFill>
                            <a:srgbClr val="1D2A36"/>
                          </a:solidFill>
                        </a:rPr>
                        <a:t>Apply ethical approaches</a:t>
                      </a:r>
                      <a:endParaRPr lang="en-US" sz="14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400" dirty="0">
                          <a:solidFill>
                            <a:srgbClr val="1D2A36"/>
                          </a:solidFill>
                        </a:rPr>
                        <a:t>Tables 2–3</a:t>
                      </a:r>
                      <a:endParaRPr lang="en-US" sz="14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r h="502920">
                <a:tc>
                  <a:txBody>
                    <a:bodyPr/>
                    <a:lstStyle/>
                    <a:p>
                      <a:pPr marL="0" indent="0">
                        <a:buNone/>
                      </a:pPr>
                      <a:r>
                        <a:rPr lang="en-US" sz="1400" dirty="0">
                          <a:solidFill>
                            <a:srgbClr val="1D2A36"/>
                          </a:solidFill>
                        </a:rPr>
                        <a:t>Compare perspectives</a:t>
                      </a:r>
                      <a:endParaRPr lang="en-US" sz="14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400" dirty="0">
                          <a:solidFill>
                            <a:srgbClr val="1D2A36"/>
                          </a:solidFill>
                        </a:rPr>
                        <a:t>Table 4</a:t>
                      </a:r>
                      <a:endParaRPr lang="en-US" sz="14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r h="502920">
                <a:tc>
                  <a:txBody>
                    <a:bodyPr/>
                    <a:lstStyle/>
                    <a:p>
                      <a:pPr marL="0" indent="0">
                        <a:buNone/>
                      </a:pPr>
                      <a:r>
                        <a:rPr lang="en-US" sz="1400" dirty="0">
                          <a:solidFill>
                            <a:srgbClr val="1D2A36"/>
                          </a:solidFill>
                        </a:rPr>
                        <a:t>Make a justified recommendation</a:t>
                      </a:r>
                      <a:endParaRPr lang="en-US" sz="14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400" dirty="0">
                          <a:solidFill>
                            <a:srgbClr val="1D2A36"/>
                          </a:solidFill>
                        </a:rPr>
                        <a:t>Final Output</a:t>
                      </a:r>
                      <a:endParaRPr lang="en-US" sz="14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r h="502920">
                <a:tc>
                  <a:txBody>
                    <a:bodyPr/>
                    <a:lstStyle/>
                    <a:p>
                      <a:pPr marL="0" indent="0">
                        <a:buNone/>
                      </a:pPr>
                      <a:r>
                        <a:rPr lang="en-US" sz="1400" dirty="0">
                          <a:solidFill>
                            <a:srgbClr val="1D2A36"/>
                          </a:solidFill>
                        </a:rPr>
                        <a:t>Use reliable evidence</a:t>
                      </a:r>
                      <a:endParaRPr lang="en-US" sz="14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400" dirty="0">
                          <a:solidFill>
                            <a:srgbClr val="1D2A36"/>
                          </a:solidFill>
                        </a:rPr>
                        <a:t>Reading pack + evidence columns</a:t>
                      </a:r>
                      <a:endParaRPr lang="en-US" sz="1400" dirty="0"/>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bl>
          </a:graphicData>
        </a:graphic>
      </p:graphicFrame>
      <p:sp>
        <p:nvSpPr>
          <p:cNvPr id="5" name="Shape 2"/>
          <p:cNvSpPr/>
          <p:nvPr/>
        </p:nvSpPr>
        <p:spPr>
          <a:xfrm>
            <a:off x="1280160" y="5925312"/>
            <a:ext cx="9601200" cy="438912"/>
          </a:xfrm>
          <a:prstGeom prst="roundRect">
            <a:avLst/>
          </a:prstGeom>
          <a:solidFill>
            <a:srgbClr val="FFF5DF"/>
          </a:solidFill>
          <a:ln w="15240">
            <a:solidFill>
              <a:srgbClr val="F3C969"/>
            </a:solidFill>
            <a:prstDash val="solid"/>
          </a:ln>
        </p:spPr>
      </p:sp>
      <p:sp>
        <p:nvSpPr>
          <p:cNvPr id="6" name="Text 3"/>
          <p:cNvSpPr/>
          <p:nvPr/>
        </p:nvSpPr>
        <p:spPr>
          <a:xfrm>
            <a:off x="1444752" y="6108192"/>
            <a:ext cx="9272016" cy="91440"/>
          </a:xfrm>
          <a:prstGeom prst="rect">
            <a:avLst/>
          </a:prstGeom>
          <a:noFill/>
        </p:spPr>
        <p:txBody>
          <a:bodyPr wrap="square" lIns="254" tIns="254" rIns="254" bIns="254" rtlCol="0" anchor="ctr">
            <a:normAutofit/>
          </a:bodyPr>
          <a:lstStyle/>
          <a:p>
            <a:pPr marL="0" indent="0">
              <a:buNone/>
            </a:pPr>
            <a:r>
              <a:rPr lang="en-US" sz="1600" dirty="0">
                <a:solidFill>
                  <a:srgbClr val="1D2A36"/>
                </a:solidFill>
              </a:rPr>
              <a:t>Do not simply describe theories. Use theories to make an ethical judgement.</a:t>
            </a:r>
            <a:endParaRPr lang="en-US" sz="1600" dirty="0"/>
          </a:p>
        </p:txBody>
      </p:sp>
      <p:sp>
        <p:nvSpPr>
          <p:cNvPr id="25" name="Slide Number Placeholder 0"/>
          <p:cNvSpPr>
            <a:spLocks noGrp="1"/>
          </p:cNvSpPr>
          <p:nvPr>
            <p:ph type="sldNum" sz="quarter" idx="4294967295"/>
          </p:nvPr>
        </p:nvSpPr>
        <p:spPr>
          <a:xfrm>
            <a:off x="11631168" y="6510528"/>
            <a:ext cx="274320" cy="164592"/>
          </a:xfrm>
          <a:prstGeom prst="rect">
            <a:avLst/>
          </a:prstGeom>
        </p:spPr>
        <p:txBody>
          <a:bodyPr/>
          <a:lstStyle>
            <a:lvl1pPr>
              <a:defRPr sz="800">
                <a:solidFill>
                  <a:srgbClr val="8A98A6"/>
                </a:solidFill>
              </a:defRPr>
            </a:lvl1pPr>
          </a:lstStyle>
          <a:p>
            <a:pPr algn="r"/>
            <a:fld id="{F7021451-1387-4CA6-816F-3879F97B5CBC}" type="slidenum">
              <a:rPr lang="en-US" b="0"/>
            </a:fld>
            <a:endParaRPr lang="en-US"/>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530352"/>
            <a:ext cx="10972800" cy="457200"/>
          </a:xfrm>
          <a:prstGeom prst="rect">
            <a:avLst/>
          </a:prstGeom>
          <a:noFill/>
        </p:spPr>
        <p:txBody>
          <a:bodyPr wrap="square" lIns="0" tIns="0" rIns="0" bIns="0" rtlCol="0" anchor="ctr"/>
          <a:lstStyle/>
          <a:p>
            <a:pPr marL="0" indent="0">
              <a:buNone/>
            </a:pPr>
            <a:r>
              <a:rPr lang="en-US" sz="2700" b="1" dirty="0">
                <a:solidFill>
                  <a:srgbClr val="1D2A36"/>
                </a:solidFill>
              </a:rPr>
              <a:t>Today’s Learning Flow</a:t>
            </a:r>
            <a:endParaRPr lang="en-US" sz="2700" dirty="0"/>
          </a:p>
        </p:txBody>
      </p:sp>
      <p:sp>
        <p:nvSpPr>
          <p:cNvPr id="3" name="Text 1"/>
          <p:cNvSpPr/>
          <p:nvPr/>
        </p:nvSpPr>
        <p:spPr>
          <a:xfrm>
            <a:off x="621792" y="987552"/>
            <a:ext cx="10881360" cy="384048"/>
          </a:xfrm>
          <a:prstGeom prst="rect">
            <a:avLst/>
          </a:prstGeom>
          <a:noFill/>
        </p:spPr>
        <p:txBody>
          <a:bodyPr wrap="square" lIns="0" tIns="0" rIns="0" bIns="0" rtlCol="0" anchor="ctr"/>
          <a:lstStyle/>
          <a:p>
            <a:pPr marL="0" indent="0">
              <a:buNone/>
            </a:pPr>
            <a:r>
              <a:rPr lang="en-US" sz="1400" dirty="0">
                <a:solidFill>
                  <a:srgbClr val="546473"/>
                </a:solidFill>
              </a:rPr>
              <a:t>Keep the first half focused; protect the student output time.</a:t>
            </a:r>
            <a:endParaRPr lang="en-US" sz="1400" dirty="0"/>
          </a:p>
        </p:txBody>
      </p:sp>
      <p:graphicFrame>
        <p:nvGraphicFramePr>
          <p:cNvPr id="34" name="Table 0"/>
          <p:cNvGraphicFramePr>
            <a:graphicFrameLocks noGrp="1"/>
          </p:cNvGraphicFramePr>
          <p:nvPr/>
        </p:nvGraphicFramePr>
        <p:xfrm>
          <a:off x="914400" y="1417320"/>
          <a:ext cx="10241280" cy="4251960"/>
        </p:xfrm>
        <a:graphic>
          <a:graphicData uri="http://schemas.openxmlformats.org/drawingml/2006/table">
            <a:tbl>
              <a:tblPr/>
              <a:tblGrid>
                <a:gridCol w="2743200"/>
                <a:gridCol w="2011680"/>
                <a:gridCol w="5486400"/>
              </a:tblGrid>
              <a:tr h="502920">
                <a:tc>
                  <a:txBody>
                    <a:bodyPr/>
                    <a:lstStyle/>
                    <a:p>
                      <a:pPr marL="0" indent="0" algn="ctr">
                        <a:buNone/>
                      </a:pPr>
                      <a:r>
                        <a:rPr lang="en-US" sz="1600" b="1" dirty="0">
                          <a:solidFill>
                            <a:srgbClr val="FFFFFF"/>
                          </a:solidFill>
                        </a:rPr>
                        <a:t>Phase</a:t>
                      </a:r>
                      <a:endParaRPr lang="en-US" sz="1600" b="1" dirty="0">
                        <a:solidFill>
                          <a:srgbClr val="FFFFFF"/>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16324F"/>
                    </a:solidFill>
                  </a:tcPr>
                </a:tc>
                <a:tc>
                  <a:txBody>
                    <a:bodyPr/>
                    <a:lstStyle/>
                    <a:p>
                      <a:pPr marL="0" indent="0" algn="ctr">
                        <a:buNone/>
                      </a:pPr>
                      <a:r>
                        <a:rPr lang="en-US" sz="1600" b="1" dirty="0">
                          <a:solidFill>
                            <a:srgbClr val="FFFFFF"/>
                          </a:solidFill>
                        </a:rPr>
                        <a:t>Approx. time</a:t>
                      </a:r>
                      <a:endParaRPr lang="en-US" sz="1600" b="1" dirty="0">
                        <a:solidFill>
                          <a:srgbClr val="FFFFFF"/>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16324F"/>
                    </a:solidFill>
                  </a:tcPr>
                </a:tc>
                <a:tc>
                  <a:txBody>
                    <a:bodyPr/>
                    <a:lstStyle/>
                    <a:p>
                      <a:pPr marL="0" indent="0" algn="ctr">
                        <a:buNone/>
                      </a:pPr>
                      <a:r>
                        <a:rPr lang="en-US" sz="1600" b="1" dirty="0">
                          <a:solidFill>
                            <a:srgbClr val="FFFFFF"/>
                          </a:solidFill>
                        </a:rPr>
                        <a:t>What happens</a:t>
                      </a:r>
                      <a:endParaRPr lang="en-US" sz="1600" b="1" dirty="0">
                        <a:solidFill>
                          <a:srgbClr val="FFFFFF"/>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16324F"/>
                    </a:solidFill>
                  </a:tcPr>
                </a:tc>
              </a:tr>
              <a:tr h="502920">
                <a:tc>
                  <a:txBody>
                    <a:bodyPr/>
                    <a:lstStyle/>
                    <a:p>
                      <a:pPr marL="0" indent="0">
                        <a:buNone/>
                      </a:pPr>
                      <a:r>
                        <a:rPr lang="en-US" sz="1600" dirty="0">
                          <a:solidFill>
                            <a:srgbClr val="1D2A36"/>
                          </a:solidFill>
                        </a:rPr>
                        <a:t>Recap + framework</a:t>
                      </a:r>
                      <a:endParaRPr lang="en-US" sz="16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600" dirty="0">
                          <a:solidFill>
                            <a:srgbClr val="1D2A36"/>
                          </a:solidFill>
                        </a:rPr>
                        <a:t>10 min</a:t>
                      </a:r>
                      <a:endParaRPr lang="en-US" sz="16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600" dirty="0">
                          <a:solidFill>
                            <a:srgbClr val="1D2A36"/>
                          </a:solidFill>
                        </a:rPr>
                        <a:t>Organise the toolkit</a:t>
                      </a:r>
                      <a:endParaRPr lang="en-US" sz="16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r h="502920">
                <a:tc>
                  <a:txBody>
                    <a:bodyPr/>
                    <a:lstStyle/>
                    <a:p>
                      <a:pPr marL="0" indent="0">
                        <a:buNone/>
                      </a:pPr>
                      <a:r>
                        <a:rPr lang="en-US" sz="1600" dirty="0">
                          <a:solidFill>
                            <a:srgbClr val="1D2A36"/>
                          </a:solidFill>
                        </a:rPr>
                        <a:t>Virtue Ethics + readings</a:t>
                      </a:r>
                      <a:endParaRPr lang="en-US" sz="16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600" dirty="0">
                          <a:solidFill>
                            <a:srgbClr val="1D2A36"/>
                          </a:solidFill>
                        </a:rPr>
                        <a:t>30–35 min</a:t>
                      </a:r>
                      <a:endParaRPr lang="en-US" sz="16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600" dirty="0">
                          <a:solidFill>
                            <a:srgbClr val="1D2A36"/>
                          </a:solidFill>
                        </a:rPr>
                        <a:t>Aristotle + Moore</a:t>
                      </a:r>
                      <a:endParaRPr lang="en-US" sz="16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r h="502920">
                <a:tc>
                  <a:txBody>
                    <a:bodyPr/>
                    <a:lstStyle/>
                    <a:p>
                      <a:pPr marL="0" indent="0">
                        <a:buNone/>
                      </a:pPr>
                      <a:r>
                        <a:rPr lang="en-US" sz="1600" dirty="0">
                          <a:solidFill>
                            <a:srgbClr val="1D2A36"/>
                          </a:solidFill>
                        </a:rPr>
                        <a:t>CSR + reading</a:t>
                      </a:r>
                      <a:endParaRPr lang="en-US" sz="16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600" dirty="0">
                          <a:solidFill>
                            <a:srgbClr val="1D2A36"/>
                          </a:solidFill>
                        </a:rPr>
                        <a:t>20–25 min</a:t>
                      </a:r>
                      <a:endParaRPr lang="en-US" sz="16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600" dirty="0">
                          <a:solidFill>
                            <a:srgbClr val="1D2A36"/>
                          </a:solidFill>
                        </a:rPr>
                        <a:t>Carroll</a:t>
                      </a:r>
                      <a:endParaRPr lang="en-US" sz="16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r h="502920">
                <a:tc>
                  <a:txBody>
                    <a:bodyPr/>
                    <a:lstStyle/>
                    <a:p>
                      <a:pPr marL="0" indent="0">
                        <a:buNone/>
                      </a:pPr>
                      <a:r>
                        <a:rPr lang="en-US" sz="1600" dirty="0">
                          <a:solidFill>
                            <a:srgbClr val="1D2A36"/>
                          </a:solidFill>
                        </a:rPr>
                        <a:t>Worked example</a:t>
                      </a:r>
                      <a:endParaRPr lang="en-US" sz="16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600" dirty="0">
                          <a:solidFill>
                            <a:srgbClr val="1D2A36"/>
                          </a:solidFill>
                        </a:rPr>
                        <a:t>20 min</a:t>
                      </a:r>
                      <a:endParaRPr lang="en-US" sz="16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c>
                  <a:txBody>
                    <a:bodyPr/>
                    <a:lstStyle/>
                    <a:p>
                      <a:pPr marL="0" indent="0">
                        <a:buNone/>
                      </a:pPr>
                      <a:r>
                        <a:rPr lang="en-US" sz="1600" dirty="0">
                          <a:solidFill>
                            <a:srgbClr val="1D2A36"/>
                          </a:solidFill>
                        </a:rPr>
                        <a:t>FreshBite model</a:t>
                      </a:r>
                      <a:endParaRPr lang="en-US" sz="1600"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FFFFFF"/>
                    </a:solidFill>
                  </a:tcPr>
                </a:tc>
              </a:tr>
              <a:tr h="502920">
                <a:tc>
                  <a:txBody>
                    <a:bodyPr/>
                    <a:lstStyle/>
                    <a:p>
                      <a:pPr marL="0" indent="0">
                        <a:buNone/>
                      </a:pPr>
                      <a:r>
                        <a:rPr lang="en-US" sz="1600" b="1" dirty="0">
                          <a:solidFill>
                            <a:srgbClr val="1D2A36"/>
                          </a:solidFill>
                        </a:rPr>
                        <a:t>STUDENT OUTPUT</a:t>
                      </a:r>
                      <a:endParaRPr lang="en-US" sz="1600" b="1"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EAF3F0"/>
                    </a:solidFill>
                  </a:tcPr>
                </a:tc>
                <a:tc>
                  <a:txBody>
                    <a:bodyPr/>
                    <a:lstStyle/>
                    <a:p>
                      <a:pPr marL="0" indent="0">
                        <a:buNone/>
                      </a:pPr>
                      <a:r>
                        <a:rPr lang="en-US" sz="1600" b="1" dirty="0">
                          <a:solidFill>
                            <a:srgbClr val="1D2A36"/>
                          </a:solidFill>
                        </a:rPr>
                        <a:t>≈ 60 min</a:t>
                      </a:r>
                      <a:endParaRPr lang="en-US" sz="1600" b="1"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EAF3F0"/>
                    </a:solidFill>
                  </a:tcPr>
                </a:tc>
                <a:tc>
                  <a:txBody>
                    <a:bodyPr/>
                    <a:lstStyle/>
                    <a:p>
                      <a:pPr marL="0" indent="0">
                        <a:buNone/>
                      </a:pPr>
                      <a:r>
                        <a:rPr lang="en-US" sz="1600" b="1" dirty="0">
                          <a:solidFill>
                            <a:srgbClr val="1D2A36"/>
                          </a:solidFill>
                        </a:rPr>
                        <a:t>Boeing reading + Tables 1–4 + recommendation</a:t>
                      </a:r>
                      <a:endParaRPr lang="en-US" sz="1600" b="1" dirty="0">
                        <a:solidFill>
                          <a:srgbClr val="1D2A36"/>
                        </a:solidFill>
                      </a:endParaRPr>
                    </a:p>
                  </a:txBody>
                  <a:tcPr marL="64008" marR="64008" marT="64008" marB="64008" anchor="ctr">
                    <a:lnL w="12700" cap="flat" cmpd="sng" algn="ctr">
                      <a:solidFill>
                        <a:srgbClr val="C7D3DC"/>
                      </a:solidFill>
                      <a:prstDash val="solid"/>
                      <a:round/>
                      <a:headEnd type="none" w="med" len="med"/>
                      <a:tailEnd type="none" w="med" len="med"/>
                    </a:lnL>
                    <a:lnR w="12700" cap="flat" cmpd="sng" algn="ctr">
                      <a:solidFill>
                        <a:srgbClr val="C7D3DC"/>
                      </a:solidFill>
                      <a:prstDash val="solid"/>
                      <a:round/>
                      <a:headEnd type="none" w="med" len="med"/>
                      <a:tailEnd type="none" w="med" len="med"/>
                    </a:lnR>
                    <a:lnT w="12700" cap="flat" cmpd="sng" algn="ctr">
                      <a:solidFill>
                        <a:srgbClr val="C7D3DC"/>
                      </a:solidFill>
                      <a:prstDash val="solid"/>
                      <a:round/>
                      <a:headEnd type="none" w="med" len="med"/>
                      <a:tailEnd type="none" w="med" len="med"/>
                    </a:lnT>
                    <a:lnB w="12700" cap="flat" cmpd="sng" algn="ctr">
                      <a:solidFill>
                        <a:srgbClr val="C7D3DC"/>
                      </a:solidFill>
                      <a:prstDash val="solid"/>
                      <a:round/>
                      <a:headEnd type="none" w="med" len="med"/>
                      <a:tailEnd type="none" w="med" len="med"/>
                    </a:lnB>
                    <a:solidFill>
                      <a:srgbClr val="EAF3F0"/>
                    </a:solidFill>
                  </a:tcPr>
                </a:tc>
              </a:tr>
            </a:tbl>
          </a:graphicData>
        </a:graphic>
      </p:graphicFrame>
      <p:sp>
        <p:nvSpPr>
          <p:cNvPr id="5" name="Text 2"/>
          <p:cNvSpPr/>
          <p:nvPr/>
        </p:nvSpPr>
        <p:spPr>
          <a:xfrm>
            <a:off x="594360" y="6336792"/>
            <a:ext cx="10789920" cy="256032"/>
          </a:xfrm>
          <a:prstGeom prst="rect">
            <a:avLst/>
          </a:prstGeom>
          <a:noFill/>
        </p:spPr>
        <p:txBody>
          <a:bodyPr wrap="square" lIns="0" tIns="0" rIns="0" bIns="0" rtlCol="0" anchor="ctr"/>
          <a:lstStyle/>
          <a:p>
            <a:pPr marL="0" indent="0">
              <a:buNone/>
            </a:pPr>
            <a:r>
              <a:rPr lang="en-US" sz="1000" i="1" dirty="0">
                <a:solidFill>
                  <a:srgbClr val="6E7D8A"/>
                </a:solidFill>
              </a:rPr>
              <a:t>Target: about 80–90 minutes input, then approximately 60 minutes of protected output time.</a:t>
            </a:r>
            <a:endParaRPr lang="en-US" sz="1000" dirty="0"/>
          </a:p>
        </p:txBody>
      </p:sp>
      <p:sp>
        <p:nvSpPr>
          <p:cNvPr id="25" name="Slide Number Placeholder 0"/>
          <p:cNvSpPr>
            <a:spLocks noGrp="1"/>
          </p:cNvSpPr>
          <p:nvPr>
            <p:ph type="sldNum" sz="quarter" idx="4294967295"/>
          </p:nvPr>
        </p:nvSpPr>
        <p:spPr>
          <a:xfrm>
            <a:off x="11631168" y="6510528"/>
            <a:ext cx="274320" cy="164592"/>
          </a:xfrm>
          <a:prstGeom prst="rect">
            <a:avLst/>
          </a:prstGeom>
        </p:spPr>
        <p:txBody>
          <a:bodyPr/>
          <a:lstStyle>
            <a:lvl1pPr>
              <a:defRPr sz="800">
                <a:solidFill>
                  <a:srgbClr val="8A98A6"/>
                </a:solidFill>
              </a:defRPr>
            </a:lvl1pPr>
          </a:lstStyle>
          <a:p>
            <a:pPr algn="r"/>
            <a:fld id="{F7021451-1387-4CA6-816F-3879F97B5CBC}" type="slidenum">
              <a:rPr lang="en-US" b="0"/>
            </a:fld>
            <a:endParaRPr lang="en-US"/>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530352"/>
            <a:ext cx="10972800" cy="457200"/>
          </a:xfrm>
          <a:prstGeom prst="rect">
            <a:avLst/>
          </a:prstGeom>
          <a:noFill/>
        </p:spPr>
        <p:txBody>
          <a:bodyPr wrap="square" lIns="0" tIns="0" rIns="0" bIns="0" rtlCol="0" anchor="ctr"/>
          <a:lstStyle/>
          <a:p>
            <a:pPr marL="0" indent="0">
              <a:buNone/>
            </a:pPr>
            <a:r>
              <a:rPr lang="en-US" sz="2700" b="1" dirty="0">
                <a:solidFill>
                  <a:srgbClr val="1D2A36"/>
                </a:solidFill>
              </a:rPr>
              <a:t>Week 3 Reading Links</a:t>
            </a:r>
            <a:endParaRPr lang="en-US" sz="2700" dirty="0"/>
          </a:p>
        </p:txBody>
      </p:sp>
      <p:sp>
        <p:nvSpPr>
          <p:cNvPr id="3" name="Text 1"/>
          <p:cNvSpPr/>
          <p:nvPr/>
        </p:nvSpPr>
        <p:spPr>
          <a:xfrm>
            <a:off x="621792" y="987552"/>
            <a:ext cx="10881360" cy="384048"/>
          </a:xfrm>
          <a:prstGeom prst="rect">
            <a:avLst/>
          </a:prstGeom>
          <a:noFill/>
        </p:spPr>
        <p:txBody>
          <a:bodyPr wrap="square" lIns="0" tIns="0" rIns="0" bIns="0" rtlCol="0" anchor="ctr"/>
          <a:lstStyle/>
          <a:p>
            <a:pPr marL="0" indent="0">
              <a:buNone/>
            </a:pPr>
            <a:r>
              <a:rPr lang="en-US" sz="1400" dirty="0">
                <a:solidFill>
                  <a:srgbClr val="546473"/>
                </a:solidFill>
              </a:rPr>
              <a:t>All links below are clickable. Full readings can be uploaded separately to Moodle.</a:t>
            </a:r>
            <a:endParaRPr lang="en-US" sz="1400" dirty="0"/>
          </a:p>
        </p:txBody>
      </p:sp>
      <p:sp>
        <p:nvSpPr>
          <p:cNvPr id="4" name="Shape 2"/>
          <p:cNvSpPr/>
          <p:nvPr/>
        </p:nvSpPr>
        <p:spPr>
          <a:xfrm>
            <a:off x="777240" y="1325880"/>
            <a:ext cx="10652760" cy="868680"/>
          </a:xfrm>
          <a:prstGeom prst="roundRect">
            <a:avLst/>
          </a:prstGeom>
          <a:solidFill>
            <a:srgbClr val="EEF4F6"/>
          </a:solidFill>
          <a:ln w="15240">
            <a:solidFill>
              <a:srgbClr val="D8E1E8"/>
            </a:solidFill>
            <a:prstDash val="solid"/>
          </a:ln>
        </p:spPr>
      </p:sp>
      <p:sp>
        <p:nvSpPr>
          <p:cNvPr id="5" name="Text 3"/>
          <p:cNvSpPr/>
          <p:nvPr/>
        </p:nvSpPr>
        <p:spPr>
          <a:xfrm>
            <a:off x="941832" y="1472184"/>
            <a:ext cx="10323576" cy="310896"/>
          </a:xfrm>
          <a:prstGeom prst="rect">
            <a:avLst/>
          </a:prstGeom>
          <a:noFill/>
        </p:spPr>
        <p:txBody>
          <a:bodyPr wrap="square" lIns="0" tIns="0" rIns="0" bIns="0" rtlCol="0" anchor="ctr"/>
          <a:lstStyle/>
          <a:p>
            <a:pPr marL="0" indent="0">
              <a:buNone/>
            </a:pPr>
            <a:r>
              <a:rPr lang="en-US" sz="1500" b="1" dirty="0">
                <a:solidFill>
                  <a:srgbClr val="3A7D77"/>
                </a:solidFill>
              </a:rPr>
              <a:t>1</a:t>
            </a:r>
            <a:endParaRPr lang="en-US" sz="1500" dirty="0"/>
          </a:p>
        </p:txBody>
      </p:sp>
      <p:sp>
        <p:nvSpPr>
          <p:cNvPr id="6" name="Text 4"/>
          <p:cNvSpPr/>
          <p:nvPr/>
        </p:nvSpPr>
        <p:spPr>
          <a:xfrm>
            <a:off x="941832" y="1856232"/>
            <a:ext cx="10323576" cy="210312"/>
          </a:xfrm>
          <a:prstGeom prst="rect">
            <a:avLst/>
          </a:prstGeom>
          <a:noFill/>
        </p:spPr>
        <p:txBody>
          <a:bodyPr wrap="square" lIns="254" tIns="254" rIns="254" bIns="254" rtlCol="0" anchor="ctr">
            <a:normAutofit/>
          </a:bodyPr>
          <a:lstStyle/>
          <a:p>
            <a:pPr marL="0" indent="0">
              <a:buNone/>
            </a:pPr>
            <a:r>
              <a:rPr lang="en-US" sz="1500" dirty="0">
                <a:solidFill>
                  <a:srgbClr val="1D2A36"/>
                </a:solidFill>
              </a:rPr>
              <a:t>Aristotle — Nicomachean Ethics, Book II</a:t>
            </a:r>
            <a:endParaRPr lang="en-US" sz="1500" dirty="0"/>
          </a:p>
        </p:txBody>
      </p:sp>
      <p:sp>
        <p:nvSpPr>
          <p:cNvPr id="7" name="Text 5">
            <a:hlinkClick r:id="rId1"/>
          </p:cNvPr>
          <p:cNvSpPr/>
          <p:nvPr/>
        </p:nvSpPr>
        <p:spPr>
          <a:xfrm>
            <a:off x="9646920" y="1636776"/>
            <a:ext cx="1188720" cy="274320"/>
          </a:xfrm>
          <a:prstGeom prst="rect">
            <a:avLst/>
          </a:prstGeom>
          <a:noFill/>
        </p:spPr>
        <p:txBody>
          <a:bodyPr wrap="square" lIns="0" tIns="0" rIns="0" bIns="0" rtlCol="0" anchor="ctr"/>
          <a:lstStyle/>
          <a:p>
            <a:pPr marL="0" indent="0">
              <a:buNone/>
            </a:pPr>
            <a:r>
              <a:rPr lang="en-US" sz="1300" u="sng" dirty="0">
                <a:solidFill>
                  <a:srgbClr val="2F6690"/>
                </a:solidFill>
                <a:uFill>
                  <a:solidFill>
                    <a:srgbClr val="2F6690"/>
                  </a:solidFill>
                </a:uFill>
              </a:rPr>
              <a:t>Open source</a:t>
            </a:r>
            <a:endParaRPr lang="en-US" sz="1300" dirty="0"/>
          </a:p>
        </p:txBody>
      </p:sp>
      <p:sp>
        <p:nvSpPr>
          <p:cNvPr id="8" name="Shape 6"/>
          <p:cNvSpPr/>
          <p:nvPr/>
        </p:nvSpPr>
        <p:spPr>
          <a:xfrm>
            <a:off x="777240" y="2487168"/>
            <a:ext cx="10652760" cy="868680"/>
          </a:xfrm>
          <a:prstGeom prst="roundRect">
            <a:avLst/>
          </a:prstGeom>
          <a:solidFill>
            <a:srgbClr val="F6F8FA"/>
          </a:solidFill>
          <a:ln w="15240">
            <a:solidFill>
              <a:srgbClr val="D8E1E8"/>
            </a:solidFill>
            <a:prstDash val="solid"/>
          </a:ln>
        </p:spPr>
      </p:sp>
      <p:sp>
        <p:nvSpPr>
          <p:cNvPr id="9" name="Text 7"/>
          <p:cNvSpPr/>
          <p:nvPr/>
        </p:nvSpPr>
        <p:spPr>
          <a:xfrm>
            <a:off x="941832" y="2633472"/>
            <a:ext cx="10323576" cy="310896"/>
          </a:xfrm>
          <a:prstGeom prst="rect">
            <a:avLst/>
          </a:prstGeom>
          <a:noFill/>
        </p:spPr>
        <p:txBody>
          <a:bodyPr wrap="square" lIns="0" tIns="0" rIns="0" bIns="0" rtlCol="0" anchor="ctr"/>
          <a:lstStyle/>
          <a:p>
            <a:pPr marL="0" indent="0">
              <a:buNone/>
            </a:pPr>
            <a:r>
              <a:rPr lang="en-US" sz="1500" b="1" dirty="0">
                <a:solidFill>
                  <a:srgbClr val="3A7D77"/>
                </a:solidFill>
              </a:rPr>
              <a:t>2</a:t>
            </a:r>
            <a:endParaRPr lang="en-US" sz="1500" dirty="0"/>
          </a:p>
        </p:txBody>
      </p:sp>
      <p:sp>
        <p:nvSpPr>
          <p:cNvPr id="10" name="Text 8"/>
          <p:cNvSpPr/>
          <p:nvPr/>
        </p:nvSpPr>
        <p:spPr>
          <a:xfrm>
            <a:off x="941832" y="3017520"/>
            <a:ext cx="10323576" cy="210312"/>
          </a:xfrm>
          <a:prstGeom prst="rect">
            <a:avLst/>
          </a:prstGeom>
          <a:noFill/>
        </p:spPr>
        <p:txBody>
          <a:bodyPr wrap="square" lIns="254" tIns="254" rIns="254" bIns="254" rtlCol="0" anchor="ctr">
            <a:normAutofit/>
          </a:bodyPr>
          <a:lstStyle/>
          <a:p>
            <a:pPr marL="0" indent="0">
              <a:buNone/>
            </a:pPr>
            <a:r>
              <a:rPr lang="en-US" sz="1500" dirty="0">
                <a:solidFill>
                  <a:srgbClr val="1D2A36"/>
                </a:solidFill>
              </a:rPr>
              <a:t>Moore, G. (2005) — Corporate Character: Modern Virtue Ethics and the Virtuous Corporation</a:t>
            </a:r>
            <a:endParaRPr lang="en-US" sz="1500" dirty="0"/>
          </a:p>
        </p:txBody>
      </p:sp>
      <p:sp>
        <p:nvSpPr>
          <p:cNvPr id="11" name="Text 9">
            <a:hlinkClick r:id="rId2"/>
          </p:cNvPr>
          <p:cNvSpPr/>
          <p:nvPr/>
        </p:nvSpPr>
        <p:spPr>
          <a:xfrm>
            <a:off x="9646920" y="2798064"/>
            <a:ext cx="1188720" cy="274320"/>
          </a:xfrm>
          <a:prstGeom prst="rect">
            <a:avLst/>
          </a:prstGeom>
          <a:noFill/>
        </p:spPr>
        <p:txBody>
          <a:bodyPr wrap="square" lIns="0" tIns="0" rIns="0" bIns="0" rtlCol="0" anchor="ctr"/>
          <a:lstStyle/>
          <a:p>
            <a:pPr marL="0" indent="0">
              <a:buNone/>
            </a:pPr>
            <a:r>
              <a:rPr lang="en-US" sz="1300" u="sng" dirty="0">
                <a:solidFill>
                  <a:srgbClr val="2F6690"/>
                </a:solidFill>
                <a:uFill>
                  <a:solidFill>
                    <a:srgbClr val="2F6690"/>
                  </a:solidFill>
                </a:uFill>
              </a:rPr>
              <a:t>Open source</a:t>
            </a:r>
            <a:endParaRPr lang="en-US" sz="1300" dirty="0"/>
          </a:p>
        </p:txBody>
      </p:sp>
      <p:sp>
        <p:nvSpPr>
          <p:cNvPr id="12" name="Shape 10"/>
          <p:cNvSpPr/>
          <p:nvPr/>
        </p:nvSpPr>
        <p:spPr>
          <a:xfrm>
            <a:off x="777240" y="3648456"/>
            <a:ext cx="10652760" cy="868680"/>
          </a:xfrm>
          <a:prstGeom prst="roundRect">
            <a:avLst/>
          </a:prstGeom>
          <a:solidFill>
            <a:srgbClr val="EEF4F6"/>
          </a:solidFill>
          <a:ln w="15240">
            <a:solidFill>
              <a:srgbClr val="D8E1E8"/>
            </a:solidFill>
            <a:prstDash val="solid"/>
          </a:ln>
        </p:spPr>
      </p:sp>
      <p:sp>
        <p:nvSpPr>
          <p:cNvPr id="13" name="Text 11"/>
          <p:cNvSpPr/>
          <p:nvPr/>
        </p:nvSpPr>
        <p:spPr>
          <a:xfrm>
            <a:off x="941832" y="3794760"/>
            <a:ext cx="10323576" cy="310896"/>
          </a:xfrm>
          <a:prstGeom prst="rect">
            <a:avLst/>
          </a:prstGeom>
          <a:noFill/>
        </p:spPr>
        <p:txBody>
          <a:bodyPr wrap="square" lIns="0" tIns="0" rIns="0" bIns="0" rtlCol="0" anchor="ctr"/>
          <a:lstStyle/>
          <a:p>
            <a:pPr marL="0" indent="0">
              <a:buNone/>
            </a:pPr>
            <a:r>
              <a:rPr lang="en-US" sz="1500" b="1" dirty="0">
                <a:solidFill>
                  <a:srgbClr val="3A7D77"/>
                </a:solidFill>
              </a:rPr>
              <a:t>3</a:t>
            </a:r>
            <a:endParaRPr lang="en-US" sz="1500" dirty="0"/>
          </a:p>
        </p:txBody>
      </p:sp>
      <p:sp>
        <p:nvSpPr>
          <p:cNvPr id="14" name="Text 12"/>
          <p:cNvSpPr/>
          <p:nvPr/>
        </p:nvSpPr>
        <p:spPr>
          <a:xfrm>
            <a:off x="941832" y="4242943"/>
            <a:ext cx="10323576" cy="210312"/>
          </a:xfrm>
          <a:prstGeom prst="rect">
            <a:avLst/>
          </a:prstGeom>
          <a:noFill/>
        </p:spPr>
        <p:txBody>
          <a:bodyPr wrap="square" lIns="254" tIns="254" rIns="254" bIns="254" rtlCol="0" anchor="ctr">
            <a:normAutofit/>
          </a:bodyPr>
          <a:lstStyle/>
          <a:p>
            <a:pPr marL="0" indent="0">
              <a:buNone/>
            </a:pPr>
            <a:r>
              <a:rPr lang="en-US" sz="1500" dirty="0">
                <a:solidFill>
                  <a:srgbClr val="1D2A36"/>
                </a:solidFill>
              </a:rPr>
              <a:t>Carroll, A. B. (2016) — Carroll’s Pyramid of CSR: Taking Another Look</a:t>
            </a:r>
            <a:endParaRPr lang="en-US" sz="1500" dirty="0"/>
          </a:p>
        </p:txBody>
      </p:sp>
      <p:sp>
        <p:nvSpPr>
          <p:cNvPr id="15" name="Text 13">
            <a:hlinkClick r:id="rId3"/>
          </p:cNvPr>
          <p:cNvSpPr/>
          <p:nvPr/>
        </p:nvSpPr>
        <p:spPr>
          <a:xfrm>
            <a:off x="9646920" y="3959352"/>
            <a:ext cx="1188720" cy="274320"/>
          </a:xfrm>
          <a:prstGeom prst="rect">
            <a:avLst/>
          </a:prstGeom>
          <a:noFill/>
        </p:spPr>
        <p:txBody>
          <a:bodyPr wrap="square" lIns="0" tIns="0" rIns="0" bIns="0" rtlCol="0" anchor="ctr"/>
          <a:lstStyle/>
          <a:p>
            <a:pPr marL="0" indent="0">
              <a:buNone/>
            </a:pPr>
            <a:r>
              <a:rPr lang="en-US" sz="1300" u="sng" dirty="0">
                <a:solidFill>
                  <a:srgbClr val="2F6690"/>
                </a:solidFill>
                <a:uFill>
                  <a:solidFill>
                    <a:srgbClr val="2F6690"/>
                  </a:solidFill>
                </a:uFill>
              </a:rPr>
              <a:t>Open source</a:t>
            </a:r>
            <a:endParaRPr lang="en-US" sz="1300" dirty="0"/>
          </a:p>
        </p:txBody>
      </p:sp>
      <p:sp>
        <p:nvSpPr>
          <p:cNvPr id="16" name="Shape 14"/>
          <p:cNvSpPr/>
          <p:nvPr/>
        </p:nvSpPr>
        <p:spPr>
          <a:xfrm>
            <a:off x="777240" y="4809744"/>
            <a:ext cx="10652760" cy="868680"/>
          </a:xfrm>
          <a:prstGeom prst="roundRect">
            <a:avLst/>
          </a:prstGeom>
          <a:solidFill>
            <a:srgbClr val="F6F8FA"/>
          </a:solidFill>
          <a:ln w="15240">
            <a:solidFill>
              <a:srgbClr val="D8E1E8"/>
            </a:solidFill>
            <a:prstDash val="solid"/>
          </a:ln>
        </p:spPr>
      </p:sp>
      <p:sp>
        <p:nvSpPr>
          <p:cNvPr id="17" name="Text 15"/>
          <p:cNvSpPr/>
          <p:nvPr/>
        </p:nvSpPr>
        <p:spPr>
          <a:xfrm>
            <a:off x="941832" y="4956048"/>
            <a:ext cx="10323576" cy="310896"/>
          </a:xfrm>
          <a:prstGeom prst="rect">
            <a:avLst/>
          </a:prstGeom>
          <a:noFill/>
        </p:spPr>
        <p:txBody>
          <a:bodyPr wrap="square" lIns="0" tIns="0" rIns="0" bIns="0" rtlCol="0" anchor="ctr"/>
          <a:lstStyle/>
          <a:p>
            <a:pPr marL="0" indent="0">
              <a:buNone/>
            </a:pPr>
            <a:r>
              <a:rPr lang="en-US" sz="1500" b="1" dirty="0">
                <a:solidFill>
                  <a:srgbClr val="3A7D77"/>
                </a:solidFill>
              </a:rPr>
              <a:t>4</a:t>
            </a:r>
            <a:endParaRPr lang="en-US" sz="1500" dirty="0"/>
          </a:p>
        </p:txBody>
      </p:sp>
      <p:sp>
        <p:nvSpPr>
          <p:cNvPr id="18" name="Text 16"/>
          <p:cNvSpPr/>
          <p:nvPr/>
        </p:nvSpPr>
        <p:spPr>
          <a:xfrm>
            <a:off x="941832" y="5340096"/>
            <a:ext cx="10323576" cy="210312"/>
          </a:xfrm>
          <a:prstGeom prst="rect">
            <a:avLst/>
          </a:prstGeom>
          <a:noFill/>
        </p:spPr>
        <p:txBody>
          <a:bodyPr wrap="square" lIns="254" tIns="254" rIns="254" bIns="254" rtlCol="0" anchor="ctr">
            <a:normAutofit/>
          </a:bodyPr>
          <a:lstStyle/>
          <a:p>
            <a:pPr marL="0" indent="0">
              <a:buNone/>
            </a:pPr>
            <a:r>
              <a:rPr lang="en-US" sz="1500" dirty="0">
                <a:solidFill>
                  <a:srgbClr val="1D2A36"/>
                </a:solidFill>
              </a:rPr>
              <a:t>Chary, S. (2024) — Employee Grievance Redressal and Corporate Ethics: Lessons from the Boeing 737-MAX Crashes</a:t>
            </a:r>
            <a:endParaRPr lang="en-US" sz="1500" dirty="0"/>
          </a:p>
        </p:txBody>
      </p:sp>
      <p:sp>
        <p:nvSpPr>
          <p:cNvPr id="19" name="Text 17">
            <a:hlinkClick r:id="rId4"/>
          </p:cNvPr>
          <p:cNvSpPr/>
          <p:nvPr/>
        </p:nvSpPr>
        <p:spPr>
          <a:xfrm>
            <a:off x="9646920" y="5120640"/>
            <a:ext cx="1188720" cy="274320"/>
          </a:xfrm>
          <a:prstGeom prst="rect">
            <a:avLst/>
          </a:prstGeom>
          <a:noFill/>
        </p:spPr>
        <p:txBody>
          <a:bodyPr wrap="square" lIns="0" tIns="0" rIns="0" bIns="0" rtlCol="0" anchor="ctr"/>
          <a:lstStyle/>
          <a:p>
            <a:pPr marL="0" indent="0">
              <a:buNone/>
            </a:pPr>
            <a:r>
              <a:rPr lang="en-US" sz="1300" u="sng" dirty="0">
                <a:solidFill>
                  <a:srgbClr val="2F6690"/>
                </a:solidFill>
                <a:uFill>
                  <a:solidFill>
                    <a:srgbClr val="2F6690"/>
                  </a:solidFill>
                </a:uFill>
              </a:rPr>
              <a:t>Open source</a:t>
            </a:r>
            <a:endParaRPr lang="en-US" sz="1300" dirty="0"/>
          </a:p>
        </p:txBody>
      </p:sp>
      <p:sp>
        <p:nvSpPr>
          <p:cNvPr id="20" name="Text 18"/>
          <p:cNvSpPr/>
          <p:nvPr/>
        </p:nvSpPr>
        <p:spPr>
          <a:xfrm>
            <a:off x="594360" y="6336792"/>
            <a:ext cx="10789920" cy="256032"/>
          </a:xfrm>
          <a:prstGeom prst="rect">
            <a:avLst/>
          </a:prstGeom>
          <a:noFill/>
        </p:spPr>
        <p:txBody>
          <a:bodyPr wrap="square" lIns="0" tIns="0" rIns="0" bIns="0" rtlCol="0" anchor="ctr"/>
          <a:lstStyle/>
          <a:p>
            <a:pPr marL="0" indent="0">
              <a:buNone/>
            </a:pPr>
            <a:r>
              <a:rPr lang="en-US" sz="1000" i="1" dirty="0">
                <a:solidFill>
                  <a:srgbClr val="6E7D8A"/>
                </a:solidFill>
              </a:rPr>
              <a:t>Recommended Moodle setup: upload / link each reading under Week 3, using the same titles as above.</a:t>
            </a:r>
            <a:endParaRPr lang="en-US" sz="1000" dirty="0"/>
          </a:p>
        </p:txBody>
      </p:sp>
      <p:sp>
        <p:nvSpPr>
          <p:cNvPr id="25" name="Slide Number Placeholder 0"/>
          <p:cNvSpPr>
            <a:spLocks noGrp="1"/>
          </p:cNvSpPr>
          <p:nvPr>
            <p:ph type="sldNum" sz="quarter" idx="4294967295"/>
          </p:nvPr>
        </p:nvSpPr>
        <p:spPr>
          <a:xfrm>
            <a:off x="11631168" y="6510528"/>
            <a:ext cx="274320" cy="164592"/>
          </a:xfrm>
          <a:prstGeom prst="rect">
            <a:avLst/>
          </a:prstGeom>
        </p:spPr>
        <p:txBody>
          <a:bodyPr/>
          <a:lstStyle>
            <a:lvl1pPr>
              <a:defRPr sz="800">
                <a:solidFill>
                  <a:srgbClr val="8A98A6"/>
                </a:solidFill>
              </a:defRPr>
            </a:lvl1pPr>
          </a:lstStyle>
          <a:p>
            <a:pPr algn="r"/>
            <a:fld id="{F7021451-1387-4CA6-816F-3879F97B5CBC}" type="slidenum">
              <a:rPr lang="en-US" b="0"/>
            </a:fld>
            <a:endParaRPr lang="en-US"/>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16034</Words>
  <Application>WPS Presentation</Application>
  <PresentationFormat>On-screen Show (16:9)</PresentationFormat>
  <Paragraphs>1052</Paragraphs>
  <Slides>36</Slides>
  <Notes>34</Notes>
  <HiddenSlides>0</HiddenSlides>
  <MMClips>0</MMClips>
  <ScaleCrop>false</ScaleCrop>
  <HeadingPairs>
    <vt:vector size="6" baseType="variant">
      <vt:variant>
        <vt:lpstr>已用的字体</vt:lpstr>
      </vt:variant>
      <vt:variant>
        <vt:i4>9</vt:i4>
      </vt:variant>
      <vt:variant>
        <vt:lpstr>主题</vt:lpstr>
      </vt:variant>
      <vt:variant>
        <vt:i4>1</vt:i4>
      </vt:variant>
      <vt:variant>
        <vt:lpstr>幻灯片标题</vt:lpstr>
      </vt:variant>
      <vt:variant>
        <vt:i4>36</vt:i4>
      </vt:variant>
    </vt:vector>
  </HeadingPairs>
  <TitlesOfParts>
    <vt:vector size="46" baseType="lpstr">
      <vt:lpstr>Arial</vt:lpstr>
      <vt:lpstr>SimSun</vt:lpstr>
      <vt:lpstr>Wingdings</vt:lpstr>
      <vt:lpstr>Aptos</vt:lpstr>
      <vt:lpstr>Segoe UI</vt:lpstr>
      <vt:lpstr>Aptos</vt:lpstr>
      <vt:lpstr>Aptos</vt:lpstr>
      <vt:lpstr>Microsoft YaHei</vt:lpstr>
      <vt:lpstr>Arial Unicode MS</vt:lpstr>
      <vt:lpstr>Office Theme</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Company>UWTSD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3: Virtue Ethics, CSR and Ethical Judgement</dc:title>
  <dc:creator>Maggie Zhang</dc:creator>
  <dc:subject>BMBM6008 Global Ethics Week 3</dc:subject>
  <cp:lastModifiedBy>Maggie</cp:lastModifiedBy>
  <cp:revision>8</cp:revision>
  <dcterms:created xsi:type="dcterms:W3CDTF">2026-10-15T15:50:00Z</dcterms:created>
  <dcterms:modified xsi:type="dcterms:W3CDTF">2026-10-15T16:18:19Z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74A59603DA8E4F8D941AB80262432DAD_12</vt:lpwstr>
  </property>
  <property fmtid="{D5CDD505-2E9C-101B-9397-08002B2CF9AE}" pid="3" name="KSOProductBuildVer">
    <vt:lpwstr>1033-12.1.0.29162</vt:lpwstr>
  </property>
</Properties>
</file>