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59" r:id="rId1"/>
  </p:sldMasterIdLst>
  <p:sldIdLst>
    <p:sldId id="256" r:id="rId2"/>
    <p:sldId id="352" r:id="rId3"/>
    <p:sldId id="257" r:id="rId4"/>
    <p:sldId id="346" r:id="rId5"/>
    <p:sldId id="348" r:id="rId6"/>
    <p:sldId id="283" r:id="rId7"/>
    <p:sldId id="260" r:id="rId8"/>
    <p:sldId id="347" r:id="rId9"/>
    <p:sldId id="261" r:id="rId10"/>
    <p:sldId id="349" r:id="rId11"/>
    <p:sldId id="262" r:id="rId12"/>
    <p:sldId id="350" r:id="rId13"/>
    <p:sldId id="351" r:id="rId14"/>
    <p:sldId id="263" r:id="rId15"/>
    <p:sldId id="264" r:id="rId16"/>
    <p:sldId id="259" r:id="rId17"/>
    <p:sldId id="370"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0FC7CF38-9FD1-4ABE-8FED-FDE6998992EF}">
          <p14:sldIdLst>
            <p14:sldId id="256"/>
            <p14:sldId id="352"/>
            <p14:sldId id="257"/>
            <p14:sldId id="346"/>
            <p14:sldId id="348"/>
            <p14:sldId id="283"/>
            <p14:sldId id="260"/>
            <p14:sldId id="347"/>
            <p14:sldId id="261"/>
            <p14:sldId id="349"/>
            <p14:sldId id="262"/>
            <p14:sldId id="350"/>
            <p14:sldId id="351"/>
            <p14:sldId id="263"/>
            <p14:sldId id="264"/>
            <p14:sldId id="259"/>
            <p14:sldId id="370"/>
          </p14:sldIdLst>
        </p14:section>
        <p14:section name="Default Section" id="{06E7D241-87C2-47D4-9CB6-CAAAB3D7101C}">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C98F16C-3069-4311-A349-AB0224676D5A}" v="1" dt="2020-06-10T11:58:38.37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108" d="100"/>
          <a:sy n="108" d="100"/>
        </p:scale>
        <p:origin x="71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en-US"/>
              <a:t>Click to edit Master title style</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78ABE3C1-DBE1-495D-B57B-2849774B866A}" type="datetimeFigureOut">
              <a:rPr lang="en-US" smtClean="0"/>
              <a:t>5/24/2021</a:t>
            </a:fld>
            <a:endParaRPr lang="en-US" dirty="0"/>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6D22F896-40B5-4ADD-8801-0D06FADFA095}" type="slidenum">
              <a:rPr lang="en-US" smtClean="0"/>
              <a:t>‹#›</a:t>
            </a:fld>
            <a:endParaRPr lang="en-US" dirty="0"/>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1036303969"/>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2DE42F4-6EEF-4EF7-8ED4-2208F0F89A08}" type="datetimeFigureOut">
              <a:rPr lang="en-US" smtClean="0"/>
              <a:t>5/24/2021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1245303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30578ACC-22D6-47C1-A373-4FD133E34F3C}" type="datetimeFigureOut">
              <a:rPr lang="en-US" smtClean="0"/>
              <a:t>5/24/2021</a:t>
            </a:fld>
            <a:endParaRPr lang="en-US" dirty="0"/>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en-US" dirty="0"/>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6D22F896-40B5-4ADD-8801-0D06FADFA095}" type="slidenum">
              <a:rPr lang="en-US" smtClean="0"/>
              <a:t>‹#›</a:t>
            </a:fld>
            <a:endParaRPr lang="en-US" dirty="0"/>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500355907"/>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en-US"/>
              <a:t>Click to edit Master title style</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E5A6C69-6797-4E8A-BF37-F2C3751466E9}" type="datetimeFigureOut">
              <a:rPr lang="en-US" smtClean="0"/>
              <a:t>5/24/2021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8977827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2014A1-A632-4878-A0D3-F52BA7563730}" type="datetimeFigureOut">
              <a:rPr lang="en-US" smtClean="0"/>
              <a:t>5/24/2021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7976208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E99F462-093F-4566-844B-4C71F2739DA5}" type="datetimeFigureOut">
              <a:rPr lang="en-US" smtClean="0"/>
              <a:t>5/24/2021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3405718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24A7AC-904D-4781-85BA-7D10C17ED021}" type="datetimeFigureOut">
              <a:rPr lang="en-US" smtClean="0"/>
              <a:t>5/24/2021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6119130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en-US"/>
              <a:t>Click to edit Master title style</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E331444B-B92B-4E27-8C94-BB93EAF5CB18}" type="datetimeFigureOut">
              <a:rPr lang="en-US" smtClean="0"/>
              <a:t>5/24/2021</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D22F896-40B5-4ADD-8801-0D06FADFA095}" type="slidenum">
              <a:rPr lang="en-US" smtClean="0"/>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855523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en-US"/>
              <a:t>Click to edit Master title style</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363EFA5E-FA76-400D-B3DC-F0BA90E6D107}" type="datetimeFigureOut">
              <a:rPr lang="en-US" smtClean="0"/>
              <a:t>5/24/2021</a:t>
            </a:fld>
            <a:endParaRPr lang="en-US" dirty="0"/>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6D22F896-40B5-4ADD-8801-0D06FADFA095}" type="slidenum">
              <a:rPr lang="en-US" smtClean="0"/>
              <a:t>‹#›</a:t>
            </a:fld>
            <a:endParaRPr lang="en-US" dirty="0"/>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8450513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FA3F48C-C7C6-4055-9F49-3777875E72AE}" type="datetimeFigureOut">
              <a:rPr lang="en-US" smtClean="0"/>
              <a:t>5/24/2021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26781794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78E61D-D431-422C-9764-11DAFE33AB63}" type="datetimeFigureOut">
              <a:rPr lang="en-US" smtClean="0"/>
              <a:t>5/24/2021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25180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9D6E9DEC-419B-4CC5-A080-3B06BD5A8291}" type="datetimeFigureOut">
              <a:rPr lang="en-US" smtClean="0"/>
              <a:t>5/24/2021</a:t>
            </a:fld>
            <a:endParaRPr lang="en-US" dirty="0"/>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en-US" dirty="0"/>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6D22F896-40B5-4ADD-8801-0D06FADFA095}" type="slidenum">
              <a:rPr lang="en-US" smtClean="0"/>
              <a:pPr/>
              <a:t>‹#›</a:t>
            </a:fld>
            <a:endParaRPr lang="en-US" dirty="0"/>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339625099"/>
      </p:ext>
    </p:extLst>
  </p:cSld>
  <p:clrMap bg1="lt1" tx1="dk1" bg2="lt2" tx2="dk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Lst>
  <p:hf sldNum="0" hdr="0" ftr="0" dt="0"/>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3" orient="horz" pos="1368">
          <p15:clr>
            <a:srgbClr val="F26B43"/>
          </p15:clr>
        </p15:guide>
        <p15:guide id="4" orient="horz" pos="1440">
          <p15:clr>
            <a:srgbClr val="F26B43"/>
          </p15:clr>
        </p15:guide>
        <p15:guide id="6" orient="horz" pos="3696">
          <p15:clr>
            <a:srgbClr val="F26B43"/>
          </p15:clr>
        </p15:guide>
        <p15:guide id="7" orient="horz" pos="432">
          <p15:clr>
            <a:srgbClr val="F26B43"/>
          </p15:clr>
        </p15:guide>
        <p15:guide id="8" orient="horz" pos="1512">
          <p15:clr>
            <a:srgbClr val="F26B43"/>
          </p15:clr>
        </p15:guide>
        <p15:guide id="9" pos="6912">
          <p15:clr>
            <a:srgbClr val="F26B43"/>
          </p15:clr>
        </p15:guide>
        <p15:guide id="10" pos="936">
          <p15:clr>
            <a:srgbClr val="F26B43"/>
          </p15:clr>
        </p15:guide>
        <p15:guide id="11"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4.sv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svg"/><Relationship Id="rId7" Type="http://schemas.openxmlformats.org/officeDocument/2006/relationships/image" Target="../media/image11.svg"/><Relationship Id="rId2" Type="http://schemas.openxmlformats.org/officeDocument/2006/relationships/image" Target="../media/image6.png"/><Relationship Id="rId1" Type="http://schemas.openxmlformats.org/officeDocument/2006/relationships/slideLayout" Target="../slideLayouts/slideLayout2.xml"/><Relationship Id="rId6" Type="http://schemas.openxmlformats.org/officeDocument/2006/relationships/image" Target="../media/image10.png"/><Relationship Id="rId5" Type="http://schemas.openxmlformats.org/officeDocument/2006/relationships/image" Target="../media/image9.svg"/><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2.xml"/><Relationship Id="rId5" Type="http://schemas.openxmlformats.org/officeDocument/2006/relationships/image" Target="../media/image15.svg"/><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9.svg"/><Relationship Id="rId7" Type="http://schemas.openxmlformats.org/officeDocument/2006/relationships/image" Target="../media/image23.sv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sv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5.svg"/><Relationship Id="rId7" Type="http://schemas.openxmlformats.org/officeDocument/2006/relationships/image" Target="../media/image29.svg"/><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8.png"/><Relationship Id="rId5" Type="http://schemas.openxmlformats.org/officeDocument/2006/relationships/image" Target="../media/image27.svg"/><Relationship Id="rId4" Type="http://schemas.openxmlformats.org/officeDocument/2006/relationships/image" Target="../media/image2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C6A2A-0473-4362-83B4-2DA4825EFE93}"/>
              </a:ext>
            </a:extLst>
          </p:cNvPr>
          <p:cNvSpPr>
            <a:spLocks noGrp="1"/>
          </p:cNvSpPr>
          <p:nvPr>
            <p:ph type="ctrTitle"/>
          </p:nvPr>
        </p:nvSpPr>
        <p:spPr/>
        <p:txBody>
          <a:bodyPr/>
          <a:lstStyle/>
          <a:p>
            <a:r>
              <a:rPr lang="en-GB"/>
              <a:t>Psychodynamic Approach</a:t>
            </a:r>
            <a:endParaRPr lang="en-GB" dirty="0"/>
          </a:p>
        </p:txBody>
      </p:sp>
      <p:sp>
        <p:nvSpPr>
          <p:cNvPr id="3" name="Subtitle 2">
            <a:extLst>
              <a:ext uri="{FF2B5EF4-FFF2-40B4-BE49-F238E27FC236}">
                <a16:creationId xmlns:a16="http://schemas.microsoft.com/office/drawing/2014/main" id="{53458899-D337-4031-BD8C-D832D4352488}"/>
              </a:ext>
            </a:extLst>
          </p:cNvPr>
          <p:cNvSpPr>
            <a:spLocks noGrp="1"/>
          </p:cNvSpPr>
          <p:nvPr>
            <p:ph type="subTitle" idx="1"/>
          </p:nvPr>
        </p:nvSpPr>
        <p:spPr>
          <a:xfrm>
            <a:off x="2023675" y="3712395"/>
            <a:ext cx="8144134" cy="1373070"/>
          </a:xfrm>
        </p:spPr>
        <p:txBody>
          <a:bodyPr>
            <a:normAutofit/>
          </a:bodyPr>
          <a:lstStyle/>
          <a:p>
            <a:r>
              <a:rPr lang="en-GB" sz="2400" b="1" dirty="0"/>
              <a:t>Part 2 </a:t>
            </a:r>
          </a:p>
          <a:p>
            <a:r>
              <a:rPr lang="en-GB" sz="2400" dirty="0"/>
              <a:t>Theory of Inferiority, Birth Order &amp; Motive Development</a:t>
            </a:r>
          </a:p>
        </p:txBody>
      </p:sp>
    </p:spTree>
    <p:extLst>
      <p:ext uri="{BB962C8B-B14F-4D97-AF65-F5344CB8AC3E}">
        <p14:creationId xmlns:p14="http://schemas.microsoft.com/office/powerpoint/2010/main" val="34115207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grpSp>
        <p:nvGrpSpPr>
          <p:cNvPr id="41" name="Group 40">
            <a:extLst>
              <a:ext uri="{FF2B5EF4-FFF2-40B4-BE49-F238E27FC236}">
                <a16:creationId xmlns:a16="http://schemas.microsoft.com/office/drawing/2014/main" id="{57500303-A207-4812-BEB9-51E132FEB7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752858" y="744469"/>
            <a:ext cx="10674117" cy="5349671"/>
            <a:chOff x="752858" y="744469"/>
            <a:chExt cx="10674117" cy="5349671"/>
          </a:xfrm>
        </p:grpSpPr>
        <p:sp>
          <p:nvSpPr>
            <p:cNvPr id="42" name="Freeform 6">
              <a:extLst>
                <a:ext uri="{FF2B5EF4-FFF2-40B4-BE49-F238E27FC236}">
                  <a16:creationId xmlns:a16="http://schemas.microsoft.com/office/drawing/2014/main" id="{10118C91-C025-4776-BE95-E9926378E7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43" name="Freeform 6">
              <a:extLst>
                <a:ext uri="{FF2B5EF4-FFF2-40B4-BE49-F238E27FC236}">
                  <a16:creationId xmlns:a16="http://schemas.microsoft.com/office/drawing/2014/main" id="{339174D0-30E8-4BBF-BF81-5DDAC33C0C0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
        <p:nvSpPr>
          <p:cNvPr id="2" name="Title 1">
            <a:extLst>
              <a:ext uri="{FF2B5EF4-FFF2-40B4-BE49-F238E27FC236}">
                <a16:creationId xmlns:a16="http://schemas.microsoft.com/office/drawing/2014/main" id="{B01C53F4-AFC2-46E4-972F-CE08F2C331D6}"/>
              </a:ext>
            </a:extLst>
          </p:cNvPr>
          <p:cNvSpPr>
            <a:spLocks noGrp="1"/>
          </p:cNvSpPr>
          <p:nvPr>
            <p:ph type="title"/>
          </p:nvPr>
        </p:nvSpPr>
        <p:spPr>
          <a:xfrm>
            <a:off x="1478521" y="1480930"/>
            <a:ext cx="5678215" cy="3254321"/>
          </a:xfrm>
        </p:spPr>
        <p:txBody>
          <a:bodyPr vert="horz" lIns="91440" tIns="45720" rIns="91440" bIns="45720" rtlCol="0" anchor="b">
            <a:normAutofit fontScale="90000"/>
          </a:bodyPr>
          <a:lstStyle/>
          <a:p>
            <a:r>
              <a:rPr lang="en-US" sz="4600" cap="all" dirty="0"/>
              <a:t>Adler’s Theory of Inferiority and Birth Order</a:t>
            </a:r>
            <a:br>
              <a:rPr lang="en-US" sz="4600" cap="all" dirty="0"/>
            </a:br>
            <a:br>
              <a:rPr lang="en-US" sz="4600" cap="all" dirty="0"/>
            </a:br>
            <a:r>
              <a:rPr lang="en-US" sz="4600" cap="all" dirty="0"/>
              <a:t>(Moral Development)</a:t>
            </a:r>
          </a:p>
        </p:txBody>
      </p:sp>
      <p:sp>
        <p:nvSpPr>
          <p:cNvPr id="45" name="Rectangle 44">
            <a:extLst>
              <a:ext uri="{FF2B5EF4-FFF2-40B4-BE49-F238E27FC236}">
                <a16:creationId xmlns:a16="http://schemas.microsoft.com/office/drawing/2014/main" id="{BDD30BF9-6EA6-4BD1-8FA3-5ED4D6FF9E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8" descr="Woman">
            <a:extLst>
              <a:ext uri="{FF2B5EF4-FFF2-40B4-BE49-F238E27FC236}">
                <a16:creationId xmlns:a16="http://schemas.microsoft.com/office/drawing/2014/main" id="{A373BF5B-484C-4875-B2C8-339068B4000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44236" y="643467"/>
            <a:ext cx="1749777" cy="1749777"/>
          </a:xfrm>
          <a:prstGeom prst="rect">
            <a:avLst/>
          </a:prstGeom>
          <a:ln>
            <a:noFill/>
          </a:ln>
          <a:effectLst/>
        </p:spPr>
      </p:pic>
      <p:pic>
        <p:nvPicPr>
          <p:cNvPr id="14" name="Graphic 13" descr="Woman">
            <a:extLst>
              <a:ext uri="{FF2B5EF4-FFF2-40B4-BE49-F238E27FC236}">
                <a16:creationId xmlns:a16="http://schemas.microsoft.com/office/drawing/2014/main" id="{21E6EDE0-2D9C-4149-A426-4346858BE128}"/>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8968000" y="2554112"/>
            <a:ext cx="1749776" cy="1749776"/>
          </a:xfrm>
          <a:prstGeom prst="rect">
            <a:avLst/>
          </a:prstGeom>
          <a:ln>
            <a:noFill/>
          </a:ln>
          <a:effectLst/>
        </p:spPr>
      </p:pic>
      <p:pic>
        <p:nvPicPr>
          <p:cNvPr id="18" name="Graphic 17" descr="Man">
            <a:extLst>
              <a:ext uri="{FF2B5EF4-FFF2-40B4-BE49-F238E27FC236}">
                <a16:creationId xmlns:a16="http://schemas.microsoft.com/office/drawing/2014/main" id="{6AA332E5-E87A-462A-98E1-71EBB75E956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8968001" y="4464756"/>
            <a:ext cx="1749776" cy="1749776"/>
          </a:xfrm>
          <a:prstGeom prst="rect">
            <a:avLst/>
          </a:prstGeom>
        </p:spPr>
      </p:pic>
    </p:spTree>
    <p:extLst>
      <p:ext uri="{BB962C8B-B14F-4D97-AF65-F5344CB8AC3E}">
        <p14:creationId xmlns:p14="http://schemas.microsoft.com/office/powerpoint/2010/main" val="2667651973"/>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down)">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wipe(down)">
                                      <p:cBhvr>
                                        <p:cTn id="12" dur="500"/>
                                        <p:tgtEl>
                                          <p:spTgt spid="1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down)">
                                      <p:cBhvr>
                                        <p:cTn id="1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83B91B61-BFCA-4647-957E-A8269BE46F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A9D40EC-5EB4-4C4E-8BAC-36856A211DEE}"/>
              </a:ext>
            </a:extLst>
          </p:cNvPr>
          <p:cNvSpPr>
            <a:spLocks noGrp="1"/>
          </p:cNvSpPr>
          <p:nvPr>
            <p:ph type="title"/>
          </p:nvPr>
        </p:nvSpPr>
        <p:spPr>
          <a:xfrm>
            <a:off x="5080084" y="169101"/>
            <a:ext cx="6176776" cy="1485900"/>
          </a:xfrm>
        </p:spPr>
        <p:txBody>
          <a:bodyPr>
            <a:normAutofit/>
          </a:bodyPr>
          <a:lstStyle/>
          <a:p>
            <a:r>
              <a:rPr lang="en-GB" sz="3400" dirty="0"/>
              <a:t>Adler’s Theory of Inferiority and Birth Order</a:t>
            </a:r>
            <a:br>
              <a:rPr lang="en-GB" sz="3400" dirty="0"/>
            </a:br>
            <a:r>
              <a:rPr lang="en-GB" sz="3400" dirty="0"/>
              <a:t>(Moral Development)</a:t>
            </a:r>
          </a:p>
        </p:txBody>
      </p:sp>
      <p:pic>
        <p:nvPicPr>
          <p:cNvPr id="4" name="Picture 3">
            <a:extLst>
              <a:ext uri="{FF2B5EF4-FFF2-40B4-BE49-F238E27FC236}">
                <a16:creationId xmlns:a16="http://schemas.microsoft.com/office/drawing/2014/main" id="{DD9DE518-5330-478A-8E28-02E6411A1046}"/>
              </a:ext>
            </a:extLst>
          </p:cNvPr>
          <p:cNvPicPr>
            <a:picLocks noChangeAspect="1"/>
          </p:cNvPicPr>
          <p:nvPr/>
        </p:nvPicPr>
        <p:blipFill rotWithShape="1">
          <a:blip r:embed="rId2"/>
          <a:srcRect l="21864" r="14364"/>
          <a:stretch/>
        </p:blipFill>
        <p:spPr>
          <a:xfrm>
            <a:off x="-1" y="10"/>
            <a:ext cx="4373546" cy="6857990"/>
          </a:xfrm>
          <a:prstGeom prst="rect">
            <a:avLst/>
          </a:prstGeom>
        </p:spPr>
      </p:pic>
      <p:sp>
        <p:nvSpPr>
          <p:cNvPr id="11" name="Rectangle 10">
            <a:extLst>
              <a:ext uri="{FF2B5EF4-FFF2-40B4-BE49-F238E27FC236}">
                <a16:creationId xmlns:a16="http://schemas.microsoft.com/office/drawing/2014/main" id="{92D1D7C6-1C89-420C-8D35-4836541671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7354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299A41E5-068D-46A0-A641-BF75B54ABC34}"/>
              </a:ext>
            </a:extLst>
          </p:cNvPr>
          <p:cNvSpPr>
            <a:spLocks noGrp="1"/>
          </p:cNvSpPr>
          <p:nvPr>
            <p:ph idx="1"/>
          </p:nvPr>
        </p:nvSpPr>
        <p:spPr>
          <a:xfrm>
            <a:off x="4709787" y="1655001"/>
            <a:ext cx="7227290" cy="5033898"/>
          </a:xfrm>
        </p:spPr>
        <p:txBody>
          <a:bodyPr>
            <a:normAutofit fontScale="85000" lnSpcReduction="10000"/>
          </a:bodyPr>
          <a:lstStyle/>
          <a:p>
            <a:pPr fontAlgn="base"/>
            <a:endParaRPr lang="en-GB" dirty="0"/>
          </a:p>
          <a:p>
            <a:r>
              <a:rPr lang="en-GB" b="1" i="1" dirty="0"/>
              <a:t>“Adler felt that Freud overemphasised the role of sexuality in personality development. Adler argued that feelings of inferiority play the key role.”</a:t>
            </a:r>
            <a:r>
              <a:rPr lang="en-GB" b="1" dirty="0"/>
              <a:t> </a:t>
            </a:r>
            <a:r>
              <a:rPr lang="en-GB" dirty="0"/>
              <a:t>(</a:t>
            </a:r>
            <a:r>
              <a:rPr lang="en-GB" altLang="en-US" dirty="0"/>
              <a:t>Carlson &amp; </a:t>
            </a:r>
            <a:r>
              <a:rPr lang="en-GB" altLang="en-US" dirty="0" err="1"/>
              <a:t>Buskist</a:t>
            </a:r>
            <a:r>
              <a:rPr lang="en-GB" altLang="en-US" dirty="0"/>
              <a:t>, 2013, p577), </a:t>
            </a:r>
            <a:endParaRPr lang="en-GB" dirty="0"/>
          </a:p>
          <a:p>
            <a:r>
              <a:rPr lang="en-GB" dirty="0"/>
              <a:t>Born with a sense of inferiority – A weak and helpless new-born</a:t>
            </a:r>
          </a:p>
          <a:p>
            <a:pPr fontAlgn="base"/>
            <a:endParaRPr lang="en-GB" dirty="0"/>
          </a:p>
          <a:p>
            <a:pPr fontAlgn="base"/>
            <a:r>
              <a:rPr lang="en-GB" dirty="0"/>
              <a:t>A crucial part of our personality - The driving force that pushes us to strive in order to become superior.</a:t>
            </a:r>
          </a:p>
          <a:p>
            <a:pPr fontAlgn="base"/>
            <a:endParaRPr lang="en-GB" dirty="0"/>
          </a:p>
          <a:p>
            <a:pPr fontAlgn="base"/>
            <a:r>
              <a:rPr lang="en-GB" dirty="0"/>
              <a:t>Birth order as a major factor in the development of our personality. </a:t>
            </a:r>
          </a:p>
          <a:p>
            <a:pPr fontAlgn="base"/>
            <a:endParaRPr lang="en-GB" dirty="0"/>
          </a:p>
          <a:p>
            <a:pPr fontAlgn="base"/>
            <a:r>
              <a:rPr lang="en-GB" dirty="0"/>
              <a:t>Character traits and behaviours derive primarily from developmental issues, including birth order.</a:t>
            </a:r>
          </a:p>
          <a:p>
            <a:r>
              <a:rPr lang="en-GB" dirty="0"/>
              <a:t>(</a:t>
            </a:r>
            <a:r>
              <a:rPr lang="en-GB" altLang="en-US" dirty="0"/>
              <a:t>Carlson &amp; </a:t>
            </a:r>
            <a:r>
              <a:rPr lang="en-GB" altLang="en-US" dirty="0" err="1"/>
              <a:t>Buskist</a:t>
            </a:r>
            <a:r>
              <a:rPr lang="en-GB" altLang="en-US" dirty="0"/>
              <a:t>, 2013, p578), </a:t>
            </a:r>
            <a:r>
              <a:rPr lang="en-GB" b="1" i="1" dirty="0"/>
              <a:t>“While Freud believed that people act in their own self-interest, motivated by the id, Adler believed that people desire to help others, directed by social interest.” </a:t>
            </a:r>
            <a:endParaRPr lang="en-GB" dirty="0"/>
          </a:p>
          <a:p>
            <a:pPr fontAlgn="base"/>
            <a:endParaRPr lang="en-GB" sz="1600" dirty="0"/>
          </a:p>
          <a:p>
            <a:endParaRPr lang="en-GB" sz="1600" dirty="0"/>
          </a:p>
        </p:txBody>
      </p:sp>
    </p:spTree>
    <p:extLst>
      <p:ext uri="{BB962C8B-B14F-4D97-AF65-F5344CB8AC3E}">
        <p14:creationId xmlns:p14="http://schemas.microsoft.com/office/powerpoint/2010/main" val="2969105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0"/>
                                        <p:tgtEl>
                                          <p:spTgt spid="3">
                                            <p:txEl>
                                              <p:pRg st="2" end="2"/>
                                            </p:txEl>
                                          </p:spTgt>
                                        </p:tgtEl>
                                      </p:cBhvr>
                                    </p:animEffect>
                                    <p:anim calcmode="lin" valueType="num">
                                      <p:cBhvr>
                                        <p:cTn id="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1000"/>
                                        <p:tgtEl>
                                          <p:spTgt spid="3">
                                            <p:txEl>
                                              <p:pRg st="8" end="8"/>
                                            </p:txEl>
                                          </p:spTgt>
                                        </p:tgtEl>
                                      </p:cBhvr>
                                    </p:animEffect>
                                    <p:anim calcmode="lin" valueType="num">
                                      <p:cBhvr>
                                        <p:cTn id="36"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1000"/>
                                        <p:tgtEl>
                                          <p:spTgt spid="3">
                                            <p:txEl>
                                              <p:pRg st="9" end="9"/>
                                            </p:txEl>
                                          </p:spTgt>
                                        </p:tgtEl>
                                      </p:cBhvr>
                                    </p:animEffect>
                                    <p:anim calcmode="lin" valueType="num">
                                      <p:cBhvr>
                                        <p:cTn id="43"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B1E578-21AB-4547-A0F5-8B1EE93F55DB}"/>
              </a:ext>
            </a:extLst>
          </p:cNvPr>
          <p:cNvSpPr>
            <a:spLocks noGrp="1"/>
          </p:cNvSpPr>
          <p:nvPr>
            <p:ph type="title"/>
          </p:nvPr>
        </p:nvSpPr>
        <p:spPr>
          <a:xfrm>
            <a:off x="1371600" y="685800"/>
            <a:ext cx="9601200" cy="1485900"/>
          </a:xfrm>
        </p:spPr>
        <p:txBody>
          <a:bodyPr>
            <a:normAutofit/>
          </a:bodyPr>
          <a:lstStyle/>
          <a:p>
            <a:r>
              <a:rPr lang="en-GB" dirty="0"/>
              <a:t>Adler’s view…</a:t>
            </a:r>
          </a:p>
        </p:txBody>
      </p:sp>
      <p:sp>
        <p:nvSpPr>
          <p:cNvPr id="4" name="Rectangle 3" descr="Baby">
            <a:extLst>
              <a:ext uri="{FF2B5EF4-FFF2-40B4-BE49-F238E27FC236}">
                <a16:creationId xmlns:a16="http://schemas.microsoft.com/office/drawing/2014/main" id="{3DB598CD-A644-41D7-AB4A-C34CE5332A8B}"/>
              </a:ext>
            </a:extLst>
          </p:cNvPr>
          <p:cNvSpPr/>
          <p:nvPr/>
        </p:nvSpPr>
        <p:spPr>
          <a:xfrm>
            <a:off x="2286989" y="2918537"/>
            <a:ext cx="1248817" cy="1248817"/>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accent5">
              <a:hueOff val="0"/>
              <a:satOff val="0"/>
              <a:lumOff val="0"/>
              <a:alphaOff val="0"/>
            </a:schemeClr>
          </a:effectRef>
          <a:fontRef idx="minor">
            <a:schemeClr val="lt1"/>
          </a:fontRef>
        </p:style>
      </p:sp>
      <p:sp>
        <p:nvSpPr>
          <p:cNvPr id="5" name="Freeform: Shape 4">
            <a:extLst>
              <a:ext uri="{FF2B5EF4-FFF2-40B4-BE49-F238E27FC236}">
                <a16:creationId xmlns:a16="http://schemas.microsoft.com/office/drawing/2014/main" id="{E015EB24-82D2-46C6-B5DA-53A13E644502}"/>
              </a:ext>
            </a:extLst>
          </p:cNvPr>
          <p:cNvSpPr/>
          <p:nvPr/>
        </p:nvSpPr>
        <p:spPr>
          <a:xfrm>
            <a:off x="1523823" y="4514862"/>
            <a:ext cx="2775150" cy="720000"/>
          </a:xfrm>
          <a:custGeom>
            <a:avLst/>
            <a:gdLst>
              <a:gd name="connsiteX0" fmla="*/ 0 w 2775150"/>
              <a:gd name="connsiteY0" fmla="*/ 0 h 720000"/>
              <a:gd name="connsiteX1" fmla="*/ 2775150 w 2775150"/>
              <a:gd name="connsiteY1" fmla="*/ 0 h 720000"/>
              <a:gd name="connsiteX2" fmla="*/ 2775150 w 2775150"/>
              <a:gd name="connsiteY2" fmla="*/ 720000 h 720000"/>
              <a:gd name="connsiteX3" fmla="*/ 0 w 2775150"/>
              <a:gd name="connsiteY3" fmla="*/ 720000 h 720000"/>
              <a:gd name="connsiteX4" fmla="*/ 0 w 27751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150" h="720000">
                <a:moveTo>
                  <a:pt x="0" y="0"/>
                </a:moveTo>
                <a:lnTo>
                  <a:pt x="2775150" y="0"/>
                </a:lnTo>
                <a:lnTo>
                  <a:pt x="27751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GB" sz="1800" kern="1200" dirty="0"/>
              <a:t>A child arrives in the world wishing to survive </a:t>
            </a:r>
            <a:endParaRPr lang="en-US" sz="1800" kern="1200" dirty="0"/>
          </a:p>
        </p:txBody>
      </p:sp>
      <p:sp>
        <p:nvSpPr>
          <p:cNvPr id="6" name="Rectangle 5" descr="Influencer">
            <a:extLst>
              <a:ext uri="{FF2B5EF4-FFF2-40B4-BE49-F238E27FC236}">
                <a16:creationId xmlns:a16="http://schemas.microsoft.com/office/drawing/2014/main" id="{CA724430-27E5-486B-8108-3229C67958AB}"/>
              </a:ext>
            </a:extLst>
          </p:cNvPr>
          <p:cNvSpPr/>
          <p:nvPr/>
        </p:nvSpPr>
        <p:spPr>
          <a:xfrm>
            <a:off x="5547791" y="2918537"/>
            <a:ext cx="1248817" cy="1248817"/>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accent5">
              <a:hueOff val="4416178"/>
              <a:satOff val="14379"/>
              <a:lumOff val="5000"/>
              <a:alphaOff val="0"/>
            </a:schemeClr>
          </a:effectRef>
          <a:fontRef idx="minor">
            <a:schemeClr val="lt1"/>
          </a:fontRef>
        </p:style>
      </p:sp>
      <p:sp>
        <p:nvSpPr>
          <p:cNvPr id="8" name="Freeform: Shape 7">
            <a:extLst>
              <a:ext uri="{FF2B5EF4-FFF2-40B4-BE49-F238E27FC236}">
                <a16:creationId xmlns:a16="http://schemas.microsoft.com/office/drawing/2014/main" id="{70010473-5FBD-4CB1-808C-FD006AE536B3}"/>
              </a:ext>
            </a:extLst>
          </p:cNvPr>
          <p:cNvSpPr/>
          <p:nvPr/>
        </p:nvSpPr>
        <p:spPr>
          <a:xfrm>
            <a:off x="4784624" y="4514862"/>
            <a:ext cx="2775150" cy="720000"/>
          </a:xfrm>
          <a:custGeom>
            <a:avLst/>
            <a:gdLst>
              <a:gd name="connsiteX0" fmla="*/ 0 w 2775150"/>
              <a:gd name="connsiteY0" fmla="*/ 0 h 720000"/>
              <a:gd name="connsiteX1" fmla="*/ 2775150 w 2775150"/>
              <a:gd name="connsiteY1" fmla="*/ 0 h 720000"/>
              <a:gd name="connsiteX2" fmla="*/ 2775150 w 2775150"/>
              <a:gd name="connsiteY2" fmla="*/ 720000 h 720000"/>
              <a:gd name="connsiteX3" fmla="*/ 0 w 2775150"/>
              <a:gd name="connsiteY3" fmla="*/ 720000 h 720000"/>
              <a:gd name="connsiteX4" fmla="*/ 0 w 27751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150" h="720000">
                <a:moveTo>
                  <a:pt x="0" y="0"/>
                </a:moveTo>
                <a:lnTo>
                  <a:pt x="2775150" y="0"/>
                </a:lnTo>
                <a:lnTo>
                  <a:pt x="27751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GB" sz="1800" kern="1200"/>
              <a:t>…resources for that survival come from parents </a:t>
            </a:r>
            <a:endParaRPr lang="en-US" sz="1800" kern="1200"/>
          </a:p>
        </p:txBody>
      </p:sp>
      <p:sp>
        <p:nvSpPr>
          <p:cNvPr id="9" name="Rectangle 8" descr="Magnifying glass">
            <a:extLst>
              <a:ext uri="{FF2B5EF4-FFF2-40B4-BE49-F238E27FC236}">
                <a16:creationId xmlns:a16="http://schemas.microsoft.com/office/drawing/2014/main" id="{FCAE78B1-918A-45D8-9822-90777110E634}"/>
              </a:ext>
            </a:extLst>
          </p:cNvPr>
          <p:cNvSpPr/>
          <p:nvPr/>
        </p:nvSpPr>
        <p:spPr>
          <a:xfrm>
            <a:off x="8808592" y="2918537"/>
            <a:ext cx="1248817" cy="1248817"/>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p:spPr>
        <p:style>
          <a:lnRef idx="2">
            <a:scrgbClr r="0" g="0" b="0"/>
          </a:lnRef>
          <a:fillRef idx="1">
            <a:scrgbClr r="0" g="0" b="0"/>
          </a:fillRef>
          <a:effectRef idx="0">
            <a:schemeClr val="accent5">
              <a:hueOff val="8832355"/>
              <a:satOff val="28758"/>
              <a:lumOff val="10000"/>
              <a:alphaOff val="0"/>
            </a:schemeClr>
          </a:effectRef>
          <a:fontRef idx="minor">
            <a:schemeClr val="lt1"/>
          </a:fontRef>
        </p:style>
      </p:sp>
      <p:sp>
        <p:nvSpPr>
          <p:cNvPr id="10" name="Freeform: Shape 9">
            <a:extLst>
              <a:ext uri="{FF2B5EF4-FFF2-40B4-BE49-F238E27FC236}">
                <a16:creationId xmlns:a16="http://schemas.microsoft.com/office/drawing/2014/main" id="{3E5AAE1A-5A67-4A53-8DDC-6C1C86527A87}"/>
              </a:ext>
            </a:extLst>
          </p:cNvPr>
          <p:cNvSpPr/>
          <p:nvPr/>
        </p:nvSpPr>
        <p:spPr>
          <a:xfrm>
            <a:off x="8045426" y="4514862"/>
            <a:ext cx="2775150" cy="720000"/>
          </a:xfrm>
          <a:custGeom>
            <a:avLst/>
            <a:gdLst>
              <a:gd name="connsiteX0" fmla="*/ 0 w 2775150"/>
              <a:gd name="connsiteY0" fmla="*/ 0 h 720000"/>
              <a:gd name="connsiteX1" fmla="*/ 2775150 w 2775150"/>
              <a:gd name="connsiteY1" fmla="*/ 0 h 720000"/>
              <a:gd name="connsiteX2" fmla="*/ 2775150 w 2775150"/>
              <a:gd name="connsiteY2" fmla="*/ 720000 h 720000"/>
              <a:gd name="connsiteX3" fmla="*/ 0 w 2775150"/>
              <a:gd name="connsiteY3" fmla="*/ 720000 h 720000"/>
              <a:gd name="connsiteX4" fmla="*/ 0 w 2775150"/>
              <a:gd name="connsiteY4" fmla="*/ 0 h 72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150" h="720000">
                <a:moveTo>
                  <a:pt x="0" y="0"/>
                </a:moveTo>
                <a:lnTo>
                  <a:pt x="2775150" y="0"/>
                </a:lnTo>
                <a:lnTo>
                  <a:pt x="2775150" y="720000"/>
                </a:lnTo>
                <a:lnTo>
                  <a:pt x="0" y="72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spcFirstLastPara="0" vert="horz" wrap="square" lIns="0" tIns="0" rIns="0" bIns="0" numCol="1" spcCol="1270" anchor="t" anchorCtr="0">
            <a:noAutofit/>
          </a:bodyPr>
          <a:lstStyle/>
          <a:p>
            <a:pPr marL="0" lvl="0" indent="0" algn="ctr" defTabSz="800100">
              <a:lnSpc>
                <a:spcPct val="90000"/>
              </a:lnSpc>
              <a:spcBef>
                <a:spcPct val="0"/>
              </a:spcBef>
              <a:spcAft>
                <a:spcPct val="35000"/>
              </a:spcAft>
              <a:buNone/>
            </a:pPr>
            <a:r>
              <a:rPr lang="en-GB" sz="1800" kern="1200" dirty="0"/>
              <a:t>…discovers through trial and error what strategies will maximize those resources.</a:t>
            </a:r>
            <a:endParaRPr lang="en-US" sz="1800" kern="1200" dirty="0"/>
          </a:p>
        </p:txBody>
      </p:sp>
    </p:spTree>
    <p:extLst>
      <p:ext uri="{BB962C8B-B14F-4D97-AF65-F5344CB8AC3E}">
        <p14:creationId xmlns:p14="http://schemas.microsoft.com/office/powerpoint/2010/main" val="2308490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par>
                                <p:cTn id="24" presetID="10" presetClass="entr" presetSubtype="0" fill="hold" nodeType="withEffect">
                                  <p:stCondLst>
                                    <p:cond delay="0"/>
                                  </p:stCondLst>
                                  <p:childTnLst>
                                    <p:set>
                                      <p:cBhvr>
                                        <p:cTn id="25" dur="1" fill="hold">
                                          <p:stCondLst>
                                            <p:cond delay="0"/>
                                          </p:stCondLst>
                                        </p:cTn>
                                        <p:tgtEl>
                                          <p:spTgt spid="9"/>
                                        </p:tgtEl>
                                        <p:attrNameLst>
                                          <p:attrName>style.visibility</p:attrName>
                                        </p:attrNameLst>
                                      </p:cBhvr>
                                      <p:to>
                                        <p:strVal val="visible"/>
                                      </p:to>
                                    </p:set>
                                    <p:animEffect transition="in" filter="fade">
                                      <p:cBhvr>
                                        <p:cTn id="2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362DFFC-4DCC-48EE-B781-94D04B95F1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76"/>
            <a:ext cx="5303520" cy="685762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B044E00D-757B-446C-8851-C570FB3DCC4A}"/>
              </a:ext>
            </a:extLst>
          </p:cNvPr>
          <p:cNvSpPr>
            <a:spLocks noGrp="1"/>
          </p:cNvSpPr>
          <p:nvPr>
            <p:ph type="title"/>
          </p:nvPr>
        </p:nvSpPr>
        <p:spPr>
          <a:xfrm>
            <a:off x="640081" y="791570"/>
            <a:ext cx="4018839" cy="5262390"/>
          </a:xfrm>
        </p:spPr>
        <p:txBody>
          <a:bodyPr anchor="ctr">
            <a:normAutofit/>
          </a:bodyPr>
          <a:lstStyle/>
          <a:p>
            <a:pPr algn="r"/>
            <a:r>
              <a:rPr lang="en-GB" sz="5400">
                <a:solidFill>
                  <a:schemeClr val="bg2"/>
                </a:solidFill>
              </a:rPr>
              <a:t>Adler’s View…</a:t>
            </a:r>
          </a:p>
        </p:txBody>
      </p:sp>
      <p:sp>
        <p:nvSpPr>
          <p:cNvPr id="10" name="Rectangle 9">
            <a:extLst>
              <a:ext uri="{FF2B5EF4-FFF2-40B4-BE49-F238E27FC236}">
                <a16:creationId xmlns:a16="http://schemas.microsoft.com/office/drawing/2014/main" id="{18B8B265-E68C-4B64-9238-781F0102C5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3520" y="376"/>
            <a:ext cx="228600"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a:extLst>
              <a:ext uri="{FF2B5EF4-FFF2-40B4-BE49-F238E27FC236}">
                <a16:creationId xmlns:a16="http://schemas.microsoft.com/office/drawing/2014/main" id="{01CCA177-F18D-4859-909F-9DDDE7872C1D}"/>
              </a:ext>
            </a:extLst>
          </p:cNvPr>
          <p:cNvSpPr>
            <a:spLocks noGrp="1"/>
          </p:cNvSpPr>
          <p:nvPr>
            <p:ph idx="1"/>
          </p:nvPr>
        </p:nvSpPr>
        <p:spPr>
          <a:xfrm>
            <a:off x="6176720" y="791570"/>
            <a:ext cx="4892308" cy="5262390"/>
          </a:xfrm>
        </p:spPr>
        <p:txBody>
          <a:bodyPr anchor="ctr">
            <a:normAutofit/>
          </a:bodyPr>
          <a:lstStyle/>
          <a:p>
            <a:pPr marL="0" indent="0" algn="just">
              <a:buNone/>
            </a:pPr>
            <a:r>
              <a:rPr lang="en-GB" sz="1800" dirty="0"/>
              <a:t>Further, the child needs to establish for itself an ecological niche, one in which it is differentiated from others also competing for resources.</a:t>
            </a:r>
          </a:p>
          <a:p>
            <a:pPr marL="0" indent="0" algn="just">
              <a:buNone/>
            </a:pPr>
            <a:endParaRPr lang="en-GB" sz="1800" dirty="0"/>
          </a:p>
          <a:p>
            <a:pPr marL="0" indent="0" algn="just">
              <a:buNone/>
            </a:pPr>
            <a:r>
              <a:rPr lang="en-GB" sz="1800" i="1" dirty="0"/>
              <a:t>Who are the competitors?</a:t>
            </a:r>
          </a:p>
          <a:p>
            <a:pPr marL="0" indent="0" algn="just">
              <a:buNone/>
            </a:pPr>
            <a:endParaRPr lang="en-GB" sz="1800" dirty="0"/>
          </a:p>
          <a:p>
            <a:pPr marL="0" indent="0" algn="just">
              <a:buNone/>
            </a:pPr>
            <a:r>
              <a:rPr lang="en-GB" sz="1800" dirty="0"/>
              <a:t>Differences between children in the one family are as great as between any children chosen at random. Up to 45 % of personality is attributable to environment and 80 to 90% of that is attributed to non-shared within-family influences (Plomin &amp; Daniels, 1987)</a:t>
            </a:r>
          </a:p>
          <a:p>
            <a:endParaRPr lang="en-GB" sz="1800" dirty="0"/>
          </a:p>
        </p:txBody>
      </p:sp>
    </p:spTree>
    <p:extLst>
      <p:ext uri="{BB962C8B-B14F-4D97-AF65-F5344CB8AC3E}">
        <p14:creationId xmlns:p14="http://schemas.microsoft.com/office/powerpoint/2010/main" val="6180806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C9609-A8AF-411F-A9E0-C3B93C8945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40080" y="639704"/>
            <a:ext cx="3299579" cy="5577840"/>
          </a:xfrm>
        </p:spPr>
        <p:txBody>
          <a:bodyPr anchor="ctr">
            <a:normAutofit/>
          </a:bodyPr>
          <a:lstStyle/>
          <a:p>
            <a:pPr algn="ctr"/>
            <a:r>
              <a:rPr lang="en-GB" dirty="0"/>
              <a:t>Adler suggests… </a:t>
            </a:r>
          </a:p>
        </p:txBody>
      </p:sp>
      <p:sp>
        <p:nvSpPr>
          <p:cNvPr id="4" name="Rectangle: Rounded Corners 3">
            <a:extLst>
              <a:ext uri="{FF2B5EF4-FFF2-40B4-BE49-F238E27FC236}">
                <a16:creationId xmlns:a16="http://schemas.microsoft.com/office/drawing/2014/main" id="{20DDD5CC-577E-41BB-B81F-B52FFEDC0C28}"/>
              </a:ext>
            </a:extLst>
          </p:cNvPr>
          <p:cNvSpPr/>
          <p:nvPr/>
        </p:nvSpPr>
        <p:spPr>
          <a:xfrm>
            <a:off x="4901472" y="1546103"/>
            <a:ext cx="6506304" cy="1673352"/>
          </a:xfrm>
          <a:prstGeom prst="roundRect">
            <a:avLst>
              <a:gd name="adj" fmla="val 10000"/>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Bullseye">
            <a:extLst>
              <a:ext uri="{FF2B5EF4-FFF2-40B4-BE49-F238E27FC236}">
                <a16:creationId xmlns:a16="http://schemas.microsoft.com/office/drawing/2014/main" id="{6A61BC89-4217-422E-8304-B6C2A92C2C70}"/>
              </a:ext>
            </a:extLst>
          </p:cNvPr>
          <p:cNvSpPr/>
          <p:nvPr/>
        </p:nvSpPr>
        <p:spPr>
          <a:xfrm>
            <a:off x="5407660" y="1922608"/>
            <a:ext cx="920343" cy="920343"/>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09C9F445-0A7C-4033-A5B5-A3A92DACE904}"/>
              </a:ext>
            </a:extLst>
          </p:cNvPr>
          <p:cNvSpPr/>
          <p:nvPr/>
        </p:nvSpPr>
        <p:spPr>
          <a:xfrm>
            <a:off x="6834193" y="1546103"/>
            <a:ext cx="4573582" cy="1673352"/>
          </a:xfrm>
          <a:custGeom>
            <a:avLst/>
            <a:gdLst>
              <a:gd name="connsiteX0" fmla="*/ 0 w 4573582"/>
              <a:gd name="connsiteY0" fmla="*/ 0 h 1673352"/>
              <a:gd name="connsiteX1" fmla="*/ 4573582 w 4573582"/>
              <a:gd name="connsiteY1" fmla="*/ 0 h 1673352"/>
              <a:gd name="connsiteX2" fmla="*/ 4573582 w 4573582"/>
              <a:gd name="connsiteY2" fmla="*/ 1673352 h 1673352"/>
              <a:gd name="connsiteX3" fmla="*/ 0 w 4573582"/>
              <a:gd name="connsiteY3" fmla="*/ 1673352 h 1673352"/>
              <a:gd name="connsiteX4" fmla="*/ 0 w 4573582"/>
              <a:gd name="connsiteY4" fmla="*/ 0 h 1673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3582" h="1673352">
                <a:moveTo>
                  <a:pt x="0" y="0"/>
                </a:moveTo>
                <a:lnTo>
                  <a:pt x="4573582" y="0"/>
                </a:lnTo>
                <a:lnTo>
                  <a:pt x="4573582" y="1673352"/>
                </a:lnTo>
                <a:lnTo>
                  <a:pt x="0" y="167335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177096" tIns="177096" rIns="177096" bIns="177096" numCol="1" spcCol="1270" anchor="ctr" anchorCtr="0">
            <a:noAutofit/>
          </a:bodyPr>
          <a:lstStyle/>
          <a:p>
            <a:pPr marL="0" lvl="0" indent="0" algn="l" defTabSz="1111250">
              <a:lnSpc>
                <a:spcPct val="90000"/>
              </a:lnSpc>
              <a:spcBef>
                <a:spcPct val="0"/>
              </a:spcBef>
              <a:spcAft>
                <a:spcPct val="35000"/>
              </a:spcAft>
              <a:buNone/>
            </a:pPr>
            <a:r>
              <a:rPr lang="en-GB" sz="2500" kern="1200"/>
              <a:t>The strategies adopted for survival aim to differentiate and hence protect the ecological niche. </a:t>
            </a:r>
            <a:endParaRPr lang="en-US" sz="2500" kern="1200"/>
          </a:p>
        </p:txBody>
      </p:sp>
      <p:sp>
        <p:nvSpPr>
          <p:cNvPr id="8" name="Rectangle: Rounded Corners 7">
            <a:extLst>
              <a:ext uri="{FF2B5EF4-FFF2-40B4-BE49-F238E27FC236}">
                <a16:creationId xmlns:a16="http://schemas.microsoft.com/office/drawing/2014/main" id="{C9C53B71-DEB7-4121-A5D4-BFC6C5A5B63F}"/>
              </a:ext>
            </a:extLst>
          </p:cNvPr>
          <p:cNvSpPr/>
          <p:nvPr/>
        </p:nvSpPr>
        <p:spPr>
          <a:xfrm>
            <a:off x="4901472" y="3637794"/>
            <a:ext cx="6506304" cy="1673352"/>
          </a:xfrm>
          <a:prstGeom prst="roundRect">
            <a:avLst>
              <a:gd name="adj" fmla="val 10000"/>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10" name="Rectangle 9" descr="Brain in head">
            <a:extLst>
              <a:ext uri="{FF2B5EF4-FFF2-40B4-BE49-F238E27FC236}">
                <a16:creationId xmlns:a16="http://schemas.microsoft.com/office/drawing/2014/main" id="{8F1F8E6E-EB4E-4FC2-B732-0F1F5448844B}"/>
              </a:ext>
            </a:extLst>
          </p:cNvPr>
          <p:cNvSpPr/>
          <p:nvPr/>
        </p:nvSpPr>
        <p:spPr>
          <a:xfrm>
            <a:off x="5407660" y="4014298"/>
            <a:ext cx="920343" cy="920343"/>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06012705-BA48-45AD-A35D-49228B5E3315}"/>
              </a:ext>
            </a:extLst>
          </p:cNvPr>
          <p:cNvSpPr/>
          <p:nvPr/>
        </p:nvSpPr>
        <p:spPr>
          <a:xfrm>
            <a:off x="6834193" y="3637794"/>
            <a:ext cx="4573582" cy="1673352"/>
          </a:xfrm>
          <a:custGeom>
            <a:avLst/>
            <a:gdLst>
              <a:gd name="connsiteX0" fmla="*/ 0 w 4573582"/>
              <a:gd name="connsiteY0" fmla="*/ 0 h 1673352"/>
              <a:gd name="connsiteX1" fmla="*/ 4573582 w 4573582"/>
              <a:gd name="connsiteY1" fmla="*/ 0 h 1673352"/>
              <a:gd name="connsiteX2" fmla="*/ 4573582 w 4573582"/>
              <a:gd name="connsiteY2" fmla="*/ 1673352 h 1673352"/>
              <a:gd name="connsiteX3" fmla="*/ 0 w 4573582"/>
              <a:gd name="connsiteY3" fmla="*/ 1673352 h 1673352"/>
              <a:gd name="connsiteX4" fmla="*/ 0 w 4573582"/>
              <a:gd name="connsiteY4" fmla="*/ 0 h 167335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73582" h="1673352">
                <a:moveTo>
                  <a:pt x="0" y="0"/>
                </a:moveTo>
                <a:lnTo>
                  <a:pt x="4573582" y="0"/>
                </a:lnTo>
                <a:lnTo>
                  <a:pt x="4573582" y="1673352"/>
                </a:lnTo>
                <a:lnTo>
                  <a:pt x="0" y="167335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177096" tIns="177096" rIns="177096" bIns="177096" numCol="1" spcCol="1270" anchor="ctr" anchorCtr="0">
            <a:noAutofit/>
          </a:bodyPr>
          <a:lstStyle/>
          <a:p>
            <a:pPr marL="0" lvl="0" indent="0" algn="l" defTabSz="1111250">
              <a:lnSpc>
                <a:spcPct val="90000"/>
              </a:lnSpc>
              <a:spcBef>
                <a:spcPct val="0"/>
              </a:spcBef>
              <a:spcAft>
                <a:spcPct val="35000"/>
              </a:spcAft>
              <a:buNone/>
            </a:pPr>
            <a:r>
              <a:rPr lang="en-GB" sz="2500" kern="1200"/>
              <a:t>These strategies may be the origin of motives.</a:t>
            </a:r>
            <a:endParaRPr lang="en-US" sz="2500" kern="1200"/>
          </a:p>
        </p:txBody>
      </p:sp>
    </p:spTree>
    <p:extLst>
      <p:ext uri="{BB962C8B-B14F-4D97-AF65-F5344CB8AC3E}">
        <p14:creationId xmlns:p14="http://schemas.microsoft.com/office/powerpoint/2010/main" val="1184185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par>
                                <p:cTn id="22" presetID="10" presetClass="entr" presetSubtype="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4BB1650-B616-4EFB-9FB7-5D93104B5A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A1002FF0-B90E-440D-A35D-22F337CBF488}"/>
              </a:ext>
            </a:extLst>
          </p:cNvPr>
          <p:cNvSpPr>
            <a:spLocks noGrp="1"/>
          </p:cNvSpPr>
          <p:nvPr>
            <p:ph idx="1"/>
          </p:nvPr>
        </p:nvSpPr>
        <p:spPr>
          <a:xfrm>
            <a:off x="198523" y="640080"/>
            <a:ext cx="6899563" cy="5960225"/>
          </a:xfrm>
        </p:spPr>
        <p:txBody>
          <a:bodyPr anchor="ctr">
            <a:normAutofit/>
          </a:bodyPr>
          <a:lstStyle/>
          <a:p>
            <a:pPr algn="just" fontAlgn="base"/>
            <a:r>
              <a:rPr lang="en-GB" sz="2400" dirty="0"/>
              <a:t>Prone to perfectionism and need for affirmation</a:t>
            </a:r>
          </a:p>
          <a:p>
            <a:pPr algn="just" fontAlgn="base"/>
            <a:endParaRPr lang="en-GB" sz="2400" dirty="0"/>
          </a:p>
          <a:p>
            <a:pPr algn="just" fontAlgn="base"/>
            <a:r>
              <a:rPr lang="en-GB" sz="2400" dirty="0"/>
              <a:t>Tends to become intellectual, conscientious and dominant in social settings. </a:t>
            </a:r>
          </a:p>
          <a:p>
            <a:pPr algn="just" fontAlgn="base"/>
            <a:endParaRPr lang="en-GB" sz="2400" dirty="0"/>
          </a:p>
          <a:p>
            <a:pPr algn="just" fontAlgn="base"/>
            <a:r>
              <a:rPr lang="en-GB" sz="2400" dirty="0"/>
              <a:t>Adler attributes this to the child losing the parents' undivided attention and compensating throughout life by working to get it back.</a:t>
            </a:r>
          </a:p>
          <a:p>
            <a:pPr marL="0" indent="0" algn="just" fontAlgn="base">
              <a:buNone/>
            </a:pPr>
            <a:endParaRPr lang="en-GB" sz="2400" dirty="0"/>
          </a:p>
          <a:p>
            <a:pPr algn="just" fontAlgn="base"/>
            <a:r>
              <a:rPr lang="en-GB" sz="2400" dirty="0"/>
              <a:t>In addition, this child may be expected to set an example and be given responsibility for younger siblings.</a:t>
            </a:r>
          </a:p>
          <a:p>
            <a:endParaRPr lang="en-GB" dirty="0"/>
          </a:p>
        </p:txBody>
      </p:sp>
      <p:sp>
        <p:nvSpPr>
          <p:cNvPr id="10" name="Rectangle 9">
            <a:extLst>
              <a:ext uri="{FF2B5EF4-FFF2-40B4-BE49-F238E27FC236}">
                <a16:creationId xmlns:a16="http://schemas.microsoft.com/office/drawing/2014/main" id="{BB47C962-A905-4168-832D-BF622B381E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527850" y="0"/>
            <a:ext cx="4664149"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6">
            <a:extLst>
              <a:ext uri="{FF2B5EF4-FFF2-40B4-BE49-F238E27FC236}">
                <a16:creationId xmlns:a16="http://schemas.microsoft.com/office/drawing/2014/main" id="{B0CAA55C-9F48-4F94-95AA-5635394974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983434" y="640080"/>
            <a:ext cx="2296028" cy="3674981"/>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bg2"/>
          </a:solidFill>
          <a:ln w="0">
            <a:noFill/>
            <a:prstDash val="solid"/>
            <a:round/>
            <a:headEnd/>
            <a:tailEnd/>
          </a:ln>
        </p:spPr>
      </p:sp>
      <p:sp>
        <p:nvSpPr>
          <p:cNvPr id="2" name="Title 1">
            <a:extLst>
              <a:ext uri="{FF2B5EF4-FFF2-40B4-BE49-F238E27FC236}">
                <a16:creationId xmlns:a16="http://schemas.microsoft.com/office/drawing/2014/main" id="{F8DEE2AE-A7C4-4790-BB60-723CB4F5FC4C}"/>
              </a:ext>
            </a:extLst>
          </p:cNvPr>
          <p:cNvSpPr>
            <a:spLocks noGrp="1"/>
          </p:cNvSpPr>
          <p:nvPr>
            <p:ph type="title"/>
          </p:nvPr>
        </p:nvSpPr>
        <p:spPr>
          <a:xfrm>
            <a:off x="8523027" y="1252181"/>
            <a:ext cx="3132162" cy="4302457"/>
          </a:xfrm>
        </p:spPr>
        <p:txBody>
          <a:bodyPr>
            <a:normAutofit/>
          </a:bodyPr>
          <a:lstStyle/>
          <a:p>
            <a:r>
              <a:rPr lang="en-GB" sz="4000">
                <a:solidFill>
                  <a:schemeClr val="bg2"/>
                </a:solidFill>
              </a:rPr>
              <a:t>First Born Children….</a:t>
            </a:r>
          </a:p>
        </p:txBody>
      </p:sp>
    </p:spTree>
    <p:extLst>
      <p:ext uri="{BB962C8B-B14F-4D97-AF65-F5344CB8AC3E}">
        <p14:creationId xmlns:p14="http://schemas.microsoft.com/office/powerpoint/2010/main" val="505194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4" end="4"/>
                                            </p:txEl>
                                          </p:spTgt>
                                        </p:tgtEl>
                                        <p:attrNameLst>
                                          <p:attrName>style.visibility</p:attrName>
                                        </p:attrNameLst>
                                      </p:cBhvr>
                                      <p:to>
                                        <p:strVal val="visible"/>
                                      </p:to>
                                    </p:set>
                                    <p:animEffect transition="in" filter="fade">
                                      <p:cBhvr>
                                        <p:cTn id="21" dur="1000"/>
                                        <p:tgtEl>
                                          <p:spTgt spid="3">
                                            <p:txEl>
                                              <p:pRg st="4" end="4"/>
                                            </p:txEl>
                                          </p:spTgt>
                                        </p:tgtEl>
                                      </p:cBhvr>
                                    </p:animEffect>
                                    <p:anim calcmode="lin" valueType="num">
                                      <p:cBhvr>
                                        <p:cTn id="2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6" end="6"/>
                                            </p:txEl>
                                          </p:spTgt>
                                        </p:tgtEl>
                                        <p:attrNameLst>
                                          <p:attrName>style.visibility</p:attrName>
                                        </p:attrNameLst>
                                      </p:cBhvr>
                                      <p:to>
                                        <p:strVal val="visible"/>
                                      </p:to>
                                    </p:set>
                                    <p:animEffect transition="in" filter="fade">
                                      <p:cBhvr>
                                        <p:cTn id="28" dur="1000"/>
                                        <p:tgtEl>
                                          <p:spTgt spid="3">
                                            <p:txEl>
                                              <p:pRg st="6" end="6"/>
                                            </p:txEl>
                                          </p:spTgt>
                                        </p:tgtEl>
                                      </p:cBhvr>
                                    </p:animEffect>
                                    <p:anim calcmode="lin" valueType="num">
                                      <p:cBhvr>
                                        <p:cTn id="29"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9A204626-2220-4678-A939-FD94EA7B53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F6971A4-3E46-401B-A9CF-E293FE0DC441}"/>
              </a:ext>
            </a:extLst>
          </p:cNvPr>
          <p:cNvSpPr>
            <a:spLocks noGrp="1"/>
          </p:cNvSpPr>
          <p:nvPr>
            <p:ph type="title"/>
          </p:nvPr>
        </p:nvSpPr>
        <p:spPr>
          <a:xfrm>
            <a:off x="784743" y="685800"/>
            <a:ext cx="5958837" cy="1485900"/>
          </a:xfrm>
        </p:spPr>
        <p:txBody>
          <a:bodyPr>
            <a:normAutofit/>
          </a:bodyPr>
          <a:lstStyle/>
          <a:p>
            <a:r>
              <a:rPr lang="en-GB"/>
              <a:t>First Born Children…</a:t>
            </a:r>
          </a:p>
        </p:txBody>
      </p:sp>
      <p:sp>
        <p:nvSpPr>
          <p:cNvPr id="3" name="Content Placeholder 2">
            <a:extLst>
              <a:ext uri="{FF2B5EF4-FFF2-40B4-BE49-F238E27FC236}">
                <a16:creationId xmlns:a16="http://schemas.microsoft.com/office/drawing/2014/main" id="{48DCFD37-876C-436F-A686-490E5C3F92D1}"/>
              </a:ext>
            </a:extLst>
          </p:cNvPr>
          <p:cNvSpPr>
            <a:spLocks noGrp="1"/>
          </p:cNvSpPr>
          <p:nvPr>
            <p:ph idx="1"/>
          </p:nvPr>
        </p:nvSpPr>
        <p:spPr>
          <a:xfrm>
            <a:off x="201586" y="1778834"/>
            <a:ext cx="7182075" cy="4393366"/>
          </a:xfrm>
        </p:spPr>
        <p:txBody>
          <a:bodyPr>
            <a:normAutofit/>
          </a:bodyPr>
          <a:lstStyle/>
          <a:p>
            <a:pPr marL="0" indent="0" algn="just">
              <a:buNone/>
            </a:pPr>
            <a:r>
              <a:rPr lang="en-GB" dirty="0"/>
              <a:t>Eldest children are more conscientious and seek parental favour through acting as surrogate parents toward younger siblings. They are more responsible, conservative, and defensive (</a:t>
            </a:r>
            <a:r>
              <a:rPr lang="en-GB" dirty="0" err="1"/>
              <a:t>Sulloway</a:t>
            </a:r>
            <a:r>
              <a:rPr lang="en-GB" dirty="0"/>
              <a:t>, 1996).</a:t>
            </a:r>
          </a:p>
          <a:p>
            <a:pPr marL="0" indent="0" algn="just">
              <a:buNone/>
            </a:pPr>
            <a:endParaRPr lang="en-GB" dirty="0"/>
          </a:p>
          <a:p>
            <a:pPr marL="0" indent="0" algn="just">
              <a:buNone/>
            </a:pPr>
            <a:r>
              <a:rPr lang="en-GB" i="1" dirty="0"/>
              <a:t>"I'll be safe if I can control the resources." </a:t>
            </a:r>
          </a:p>
          <a:p>
            <a:pPr marL="0" indent="0" algn="just">
              <a:buNone/>
            </a:pPr>
            <a:endParaRPr lang="en-GB" i="1" dirty="0"/>
          </a:p>
          <a:p>
            <a:pPr marL="0" indent="0" algn="just">
              <a:buNone/>
            </a:pPr>
            <a:r>
              <a:rPr lang="en-GB" dirty="0"/>
              <a:t>From this strategy it is possible to see the </a:t>
            </a:r>
            <a:r>
              <a:rPr lang="en-GB" i="1" dirty="0"/>
              <a:t>need for power</a:t>
            </a:r>
            <a:r>
              <a:rPr lang="en-GB" dirty="0"/>
              <a:t> emerging.</a:t>
            </a:r>
          </a:p>
          <a:p>
            <a:pPr marL="0" indent="0">
              <a:buNone/>
            </a:pPr>
            <a:endParaRPr lang="en-GB" sz="1600" dirty="0"/>
          </a:p>
        </p:txBody>
      </p:sp>
      <p:sp>
        <p:nvSpPr>
          <p:cNvPr id="22" name="Rectangle 21">
            <a:extLst>
              <a:ext uri="{FF2B5EF4-FFF2-40B4-BE49-F238E27FC236}">
                <a16:creationId xmlns:a16="http://schemas.microsoft.com/office/drawing/2014/main" id="{EB97D8A6-1C5A-42B6-AE78-F3D0F9BDF0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3661" y="0"/>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17" name="Graphic 16" descr="Parent and Child">
            <a:extLst>
              <a:ext uri="{FF2B5EF4-FFF2-40B4-BE49-F238E27FC236}">
                <a16:creationId xmlns:a16="http://schemas.microsoft.com/office/drawing/2014/main" id="{7CA0CC4F-F077-4132-8FB1-FDDF645D816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8252340" y="1778834"/>
            <a:ext cx="3299579" cy="3299579"/>
          </a:xfrm>
          <a:prstGeom prst="rect">
            <a:avLst/>
          </a:prstGeom>
        </p:spPr>
      </p:pic>
    </p:spTree>
    <p:extLst>
      <p:ext uri="{BB962C8B-B14F-4D97-AF65-F5344CB8AC3E}">
        <p14:creationId xmlns:p14="http://schemas.microsoft.com/office/powerpoint/2010/main" val="30035223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Effect transition="in" filter="fade">
                                      <p:cBhvr>
                                        <p:cTn id="19" dur="1000"/>
                                        <p:tgtEl>
                                          <p:spTgt spid="3">
                                            <p:txEl>
                                              <p:pRg st="4" end="4"/>
                                            </p:txEl>
                                          </p:spTgt>
                                        </p:tgtEl>
                                      </p:cBhvr>
                                    </p:animEffect>
                                    <p:anim calcmode="lin" valueType="num">
                                      <p:cBhvr>
                                        <p:cTn id="2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4BB1650-B616-4EFB-9FB7-5D93104B5A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BBB6FEE7-C735-47D3-8D0F-0A0354DF45FC}"/>
              </a:ext>
            </a:extLst>
          </p:cNvPr>
          <p:cNvSpPr>
            <a:spLocks noGrp="1"/>
          </p:cNvSpPr>
          <p:nvPr>
            <p:ph idx="1"/>
          </p:nvPr>
        </p:nvSpPr>
        <p:spPr>
          <a:xfrm>
            <a:off x="299258" y="415636"/>
            <a:ext cx="6916189" cy="6101542"/>
          </a:xfrm>
        </p:spPr>
        <p:txBody>
          <a:bodyPr anchor="ctr">
            <a:normAutofit/>
          </a:bodyPr>
          <a:lstStyle/>
          <a:p>
            <a:pPr marL="0" indent="0" fontAlgn="base">
              <a:buNone/>
            </a:pPr>
            <a:endParaRPr lang="en-GB" sz="1600" dirty="0"/>
          </a:p>
          <a:p>
            <a:pPr algn="just" fontAlgn="base"/>
            <a:r>
              <a:rPr lang="en-GB" dirty="0"/>
              <a:t>Since there is always someone who was there first, this child may grow to be more competitive, rebellious and consistent in attempting to be best.</a:t>
            </a:r>
          </a:p>
          <a:p>
            <a:pPr algn="just" fontAlgn="base"/>
            <a:endParaRPr lang="en-GB" dirty="0"/>
          </a:p>
          <a:p>
            <a:pPr algn="just" fontAlgn="base"/>
            <a:r>
              <a:rPr lang="en-GB" dirty="0"/>
              <a:t>…may struggle with figuring out their place in the family and, later, in the world. </a:t>
            </a:r>
          </a:p>
          <a:p>
            <a:pPr algn="just" fontAlgn="base"/>
            <a:endParaRPr lang="en-GB" dirty="0"/>
          </a:p>
          <a:p>
            <a:pPr algn="just" fontAlgn="base"/>
            <a:r>
              <a:rPr lang="en-GB" dirty="0"/>
              <a:t>…are eager for parental praise and thus tend to develop gifts in the arts, sports or academia in order to accomplish this goal. </a:t>
            </a:r>
          </a:p>
          <a:p>
            <a:pPr algn="just" fontAlgn="base"/>
            <a:endParaRPr lang="en-GB" dirty="0"/>
          </a:p>
          <a:p>
            <a:pPr algn="just" fontAlgn="base"/>
            <a:r>
              <a:rPr lang="en-GB" dirty="0"/>
              <a:t>Due to their "middle" status, they also may be the most flexible and diplomatic members of the family.</a:t>
            </a:r>
          </a:p>
          <a:p>
            <a:pPr marL="0" indent="0">
              <a:buNone/>
            </a:pPr>
            <a:endParaRPr lang="en-GB" sz="1600" dirty="0"/>
          </a:p>
        </p:txBody>
      </p:sp>
      <p:sp>
        <p:nvSpPr>
          <p:cNvPr id="10" name="Rectangle 9">
            <a:extLst>
              <a:ext uri="{FF2B5EF4-FFF2-40B4-BE49-F238E27FC236}">
                <a16:creationId xmlns:a16="http://schemas.microsoft.com/office/drawing/2014/main" id="{BB47C962-A905-4168-832D-BF622B381E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527850" y="0"/>
            <a:ext cx="4664149"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6">
            <a:extLst>
              <a:ext uri="{FF2B5EF4-FFF2-40B4-BE49-F238E27FC236}">
                <a16:creationId xmlns:a16="http://schemas.microsoft.com/office/drawing/2014/main" id="{B0CAA55C-9F48-4F94-95AA-5635394974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flipH="1" flipV="1">
            <a:off x="7983434" y="640080"/>
            <a:ext cx="2296028" cy="3674981"/>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bg2"/>
          </a:solidFill>
          <a:ln w="0">
            <a:noFill/>
            <a:prstDash val="solid"/>
            <a:round/>
            <a:headEnd/>
            <a:tailEnd/>
          </a:ln>
        </p:spPr>
      </p:sp>
      <p:sp>
        <p:nvSpPr>
          <p:cNvPr id="2" name="Title 1">
            <a:extLst>
              <a:ext uri="{FF2B5EF4-FFF2-40B4-BE49-F238E27FC236}">
                <a16:creationId xmlns:a16="http://schemas.microsoft.com/office/drawing/2014/main" id="{8F1DDD3B-AB42-419F-93B5-E8CCB7D5BC48}"/>
              </a:ext>
            </a:extLst>
          </p:cNvPr>
          <p:cNvSpPr>
            <a:spLocks noGrp="1"/>
          </p:cNvSpPr>
          <p:nvPr>
            <p:ph type="title"/>
          </p:nvPr>
        </p:nvSpPr>
        <p:spPr>
          <a:xfrm>
            <a:off x="8523027" y="1252181"/>
            <a:ext cx="3132162" cy="4302457"/>
          </a:xfrm>
        </p:spPr>
        <p:txBody>
          <a:bodyPr>
            <a:normAutofit/>
          </a:bodyPr>
          <a:lstStyle/>
          <a:p>
            <a:r>
              <a:rPr lang="en-GB" sz="4000">
                <a:solidFill>
                  <a:schemeClr val="bg2"/>
                </a:solidFill>
              </a:rPr>
              <a:t>Second Born – Middle Children…</a:t>
            </a:r>
          </a:p>
        </p:txBody>
      </p:sp>
    </p:spTree>
    <p:extLst>
      <p:ext uri="{BB962C8B-B14F-4D97-AF65-F5344CB8AC3E}">
        <p14:creationId xmlns:p14="http://schemas.microsoft.com/office/powerpoint/2010/main" val="2396309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3" end="3"/>
                                            </p:txEl>
                                          </p:spTgt>
                                        </p:tgtEl>
                                        <p:attrNameLst>
                                          <p:attrName>style.visibility</p:attrName>
                                        </p:attrNameLst>
                                      </p:cBhvr>
                                      <p:to>
                                        <p:strVal val="visible"/>
                                      </p:to>
                                    </p:set>
                                    <p:animEffect transition="in" filter="fade">
                                      <p:cBhvr>
                                        <p:cTn id="14" dur="1000"/>
                                        <p:tgtEl>
                                          <p:spTgt spid="3">
                                            <p:txEl>
                                              <p:pRg st="3" end="3"/>
                                            </p:txEl>
                                          </p:spTgt>
                                        </p:tgtEl>
                                      </p:cBhvr>
                                    </p:animEffect>
                                    <p:anim calcmode="lin" valueType="num">
                                      <p:cBhvr>
                                        <p:cTn id="1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animEffect transition="in" filter="fade">
                                      <p:cBhvr>
                                        <p:cTn id="21" dur="1000"/>
                                        <p:tgtEl>
                                          <p:spTgt spid="3">
                                            <p:txEl>
                                              <p:pRg st="5" end="5"/>
                                            </p:txEl>
                                          </p:spTgt>
                                        </p:tgtEl>
                                      </p:cBhvr>
                                    </p:animEffect>
                                    <p:anim calcmode="lin" valueType="num">
                                      <p:cBhvr>
                                        <p:cTn id="22"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7" end="7"/>
                                            </p:txEl>
                                          </p:spTgt>
                                        </p:tgtEl>
                                        <p:attrNameLst>
                                          <p:attrName>style.visibility</p:attrName>
                                        </p:attrNameLst>
                                      </p:cBhvr>
                                      <p:to>
                                        <p:strVal val="visible"/>
                                      </p:to>
                                    </p:set>
                                    <p:animEffect transition="in" filter="fade">
                                      <p:cBhvr>
                                        <p:cTn id="28" dur="1000"/>
                                        <p:tgtEl>
                                          <p:spTgt spid="3">
                                            <p:txEl>
                                              <p:pRg st="7" end="7"/>
                                            </p:txEl>
                                          </p:spTgt>
                                        </p:tgtEl>
                                      </p:cBhvr>
                                    </p:animEffect>
                                    <p:anim calcmode="lin" valueType="num">
                                      <p:cBhvr>
                                        <p:cTn id="29"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C9609-A8AF-411F-A9E0-C3B93C8945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1897DB-F029-442E-B312-A4B9306B2163}"/>
              </a:ext>
            </a:extLst>
          </p:cNvPr>
          <p:cNvSpPr>
            <a:spLocks noGrp="1"/>
          </p:cNvSpPr>
          <p:nvPr>
            <p:ph type="title"/>
          </p:nvPr>
        </p:nvSpPr>
        <p:spPr>
          <a:xfrm>
            <a:off x="640080" y="639704"/>
            <a:ext cx="3299579" cy="5577840"/>
          </a:xfrm>
        </p:spPr>
        <p:txBody>
          <a:bodyPr anchor="ctr">
            <a:normAutofit/>
          </a:bodyPr>
          <a:lstStyle/>
          <a:p>
            <a:pPr algn="ctr"/>
            <a:r>
              <a:rPr lang="en-GB" dirty="0"/>
              <a:t>Second Born – Middle Children…</a:t>
            </a:r>
            <a:endParaRPr lang="en-GB"/>
          </a:p>
        </p:txBody>
      </p:sp>
      <p:sp>
        <p:nvSpPr>
          <p:cNvPr id="4" name="Rectangle: Rounded Corners 3">
            <a:extLst>
              <a:ext uri="{FF2B5EF4-FFF2-40B4-BE49-F238E27FC236}">
                <a16:creationId xmlns:a16="http://schemas.microsoft.com/office/drawing/2014/main" id="{56A2C88B-DE14-4464-818C-82B0C0BA1C9C}"/>
              </a:ext>
            </a:extLst>
          </p:cNvPr>
          <p:cNvSpPr/>
          <p:nvPr/>
        </p:nvSpPr>
        <p:spPr>
          <a:xfrm>
            <a:off x="4901472" y="640385"/>
            <a:ext cx="6506304" cy="1593279"/>
          </a:xfrm>
          <a:prstGeom prst="roundRect">
            <a:avLst>
              <a:gd name="adj" fmla="val 10000"/>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Onboarding">
            <a:extLst>
              <a:ext uri="{FF2B5EF4-FFF2-40B4-BE49-F238E27FC236}">
                <a16:creationId xmlns:a16="http://schemas.microsoft.com/office/drawing/2014/main" id="{9A18E56C-841B-49CE-92A6-F8CAFBDDDD60}"/>
              </a:ext>
            </a:extLst>
          </p:cNvPr>
          <p:cNvSpPr/>
          <p:nvPr/>
        </p:nvSpPr>
        <p:spPr>
          <a:xfrm>
            <a:off x="5383439" y="998873"/>
            <a:ext cx="876303" cy="876303"/>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49C17741-A2C0-4740-A061-471E4BA1CB4A}"/>
              </a:ext>
            </a:extLst>
          </p:cNvPr>
          <p:cNvSpPr/>
          <p:nvPr/>
        </p:nvSpPr>
        <p:spPr>
          <a:xfrm>
            <a:off x="6741709" y="640385"/>
            <a:ext cx="4666066" cy="1593279"/>
          </a:xfrm>
          <a:custGeom>
            <a:avLst/>
            <a:gdLst>
              <a:gd name="connsiteX0" fmla="*/ 0 w 4666066"/>
              <a:gd name="connsiteY0" fmla="*/ 0 h 1593279"/>
              <a:gd name="connsiteX1" fmla="*/ 4666066 w 4666066"/>
              <a:gd name="connsiteY1" fmla="*/ 0 h 1593279"/>
              <a:gd name="connsiteX2" fmla="*/ 4666066 w 4666066"/>
              <a:gd name="connsiteY2" fmla="*/ 1593279 h 1593279"/>
              <a:gd name="connsiteX3" fmla="*/ 0 w 4666066"/>
              <a:gd name="connsiteY3" fmla="*/ 1593279 h 1593279"/>
              <a:gd name="connsiteX4" fmla="*/ 0 w 4666066"/>
              <a:gd name="connsiteY4" fmla="*/ 0 h 1593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66066" h="1593279">
                <a:moveTo>
                  <a:pt x="0" y="0"/>
                </a:moveTo>
                <a:lnTo>
                  <a:pt x="4666066" y="0"/>
                </a:lnTo>
                <a:lnTo>
                  <a:pt x="4666066" y="1593279"/>
                </a:lnTo>
                <a:lnTo>
                  <a:pt x="0" y="159327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168622" tIns="168622" rIns="168622" bIns="168622" numCol="1" spcCol="1270" anchor="ctr" anchorCtr="0">
            <a:noAutofit/>
          </a:bodyPr>
          <a:lstStyle/>
          <a:p>
            <a:pPr marL="0" lvl="0" indent="0" algn="l" defTabSz="844550">
              <a:lnSpc>
                <a:spcPct val="90000"/>
              </a:lnSpc>
              <a:spcBef>
                <a:spcPct val="0"/>
              </a:spcBef>
              <a:spcAft>
                <a:spcPct val="35000"/>
              </a:spcAft>
              <a:buNone/>
            </a:pPr>
            <a:r>
              <a:rPr lang="en-GB" sz="1900" kern="1200" dirty="0"/>
              <a:t>Middle children have broader interests, have lower self-esteem and tend to be more independent, innovative, risk tolerant, rebellious and open to experience.</a:t>
            </a:r>
            <a:endParaRPr lang="en-US" sz="1900" kern="1200" dirty="0"/>
          </a:p>
        </p:txBody>
      </p:sp>
      <p:sp>
        <p:nvSpPr>
          <p:cNvPr id="8" name="Rectangle: Rounded Corners 7">
            <a:extLst>
              <a:ext uri="{FF2B5EF4-FFF2-40B4-BE49-F238E27FC236}">
                <a16:creationId xmlns:a16="http://schemas.microsoft.com/office/drawing/2014/main" id="{1A129A10-95E6-452F-B618-BAF88306C506}"/>
              </a:ext>
            </a:extLst>
          </p:cNvPr>
          <p:cNvSpPr/>
          <p:nvPr/>
        </p:nvSpPr>
        <p:spPr>
          <a:xfrm>
            <a:off x="4901472" y="2631985"/>
            <a:ext cx="6506304" cy="1593279"/>
          </a:xfrm>
          <a:prstGeom prst="roundRect">
            <a:avLst>
              <a:gd name="adj" fmla="val 10000"/>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10" name="Rectangle 9" descr="Error">
            <a:extLst>
              <a:ext uri="{FF2B5EF4-FFF2-40B4-BE49-F238E27FC236}">
                <a16:creationId xmlns:a16="http://schemas.microsoft.com/office/drawing/2014/main" id="{4A73AB03-55BE-43C3-A56E-9D16CCE4D162}"/>
              </a:ext>
            </a:extLst>
          </p:cNvPr>
          <p:cNvSpPr/>
          <p:nvPr/>
        </p:nvSpPr>
        <p:spPr>
          <a:xfrm>
            <a:off x="5383439" y="2990473"/>
            <a:ext cx="876303" cy="876303"/>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1" name="Freeform: Shape 10">
            <a:extLst>
              <a:ext uri="{FF2B5EF4-FFF2-40B4-BE49-F238E27FC236}">
                <a16:creationId xmlns:a16="http://schemas.microsoft.com/office/drawing/2014/main" id="{BBA4CBA5-0DF0-4561-926F-B2049AA142F0}"/>
              </a:ext>
            </a:extLst>
          </p:cNvPr>
          <p:cNvSpPr/>
          <p:nvPr/>
        </p:nvSpPr>
        <p:spPr>
          <a:xfrm>
            <a:off x="6741709" y="2631985"/>
            <a:ext cx="4666066" cy="1593279"/>
          </a:xfrm>
          <a:custGeom>
            <a:avLst/>
            <a:gdLst>
              <a:gd name="connsiteX0" fmla="*/ 0 w 4666066"/>
              <a:gd name="connsiteY0" fmla="*/ 0 h 1593279"/>
              <a:gd name="connsiteX1" fmla="*/ 4666066 w 4666066"/>
              <a:gd name="connsiteY1" fmla="*/ 0 h 1593279"/>
              <a:gd name="connsiteX2" fmla="*/ 4666066 w 4666066"/>
              <a:gd name="connsiteY2" fmla="*/ 1593279 h 1593279"/>
              <a:gd name="connsiteX3" fmla="*/ 0 w 4666066"/>
              <a:gd name="connsiteY3" fmla="*/ 1593279 h 1593279"/>
              <a:gd name="connsiteX4" fmla="*/ 0 w 4666066"/>
              <a:gd name="connsiteY4" fmla="*/ 0 h 1593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66066" h="1593279">
                <a:moveTo>
                  <a:pt x="0" y="0"/>
                </a:moveTo>
                <a:lnTo>
                  <a:pt x="4666066" y="0"/>
                </a:lnTo>
                <a:lnTo>
                  <a:pt x="4666066" y="1593279"/>
                </a:lnTo>
                <a:lnTo>
                  <a:pt x="0" y="159327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168622" tIns="168622" rIns="168622" bIns="168622" numCol="1" spcCol="1270" anchor="ctr" anchorCtr="0">
            <a:noAutofit/>
          </a:bodyPr>
          <a:lstStyle/>
          <a:p>
            <a:pPr marL="0" lvl="0" indent="0" algn="l" defTabSz="844550">
              <a:lnSpc>
                <a:spcPct val="90000"/>
              </a:lnSpc>
              <a:spcBef>
                <a:spcPct val="0"/>
              </a:spcBef>
              <a:spcAft>
                <a:spcPct val="35000"/>
              </a:spcAft>
              <a:buNone/>
            </a:pPr>
            <a:r>
              <a:rPr lang="en-GB" sz="1900" i="1" kern="1200"/>
              <a:t>"I feel safe if I can prove my own competence and independence". </a:t>
            </a:r>
            <a:endParaRPr lang="en-US" sz="1900" kern="1200"/>
          </a:p>
        </p:txBody>
      </p:sp>
      <p:sp>
        <p:nvSpPr>
          <p:cNvPr id="12" name="Rectangle: Rounded Corners 11">
            <a:extLst>
              <a:ext uri="{FF2B5EF4-FFF2-40B4-BE49-F238E27FC236}">
                <a16:creationId xmlns:a16="http://schemas.microsoft.com/office/drawing/2014/main" id="{D8037325-5BDE-47C2-8034-E5429A3FE273}"/>
              </a:ext>
            </a:extLst>
          </p:cNvPr>
          <p:cNvSpPr/>
          <p:nvPr/>
        </p:nvSpPr>
        <p:spPr>
          <a:xfrm>
            <a:off x="4901472" y="4623584"/>
            <a:ext cx="6506304" cy="1593279"/>
          </a:xfrm>
          <a:prstGeom prst="roundRect">
            <a:avLst>
              <a:gd name="adj" fmla="val 10000"/>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3" name="Rectangle 12" descr="Puzzle">
            <a:extLst>
              <a:ext uri="{FF2B5EF4-FFF2-40B4-BE49-F238E27FC236}">
                <a16:creationId xmlns:a16="http://schemas.microsoft.com/office/drawing/2014/main" id="{6725AB28-C340-48C3-A7B6-56F8E91B6369}"/>
              </a:ext>
            </a:extLst>
          </p:cNvPr>
          <p:cNvSpPr/>
          <p:nvPr/>
        </p:nvSpPr>
        <p:spPr>
          <a:xfrm>
            <a:off x="5383439" y="4982072"/>
            <a:ext cx="876303" cy="876303"/>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4" name="Freeform: Shape 13">
            <a:extLst>
              <a:ext uri="{FF2B5EF4-FFF2-40B4-BE49-F238E27FC236}">
                <a16:creationId xmlns:a16="http://schemas.microsoft.com/office/drawing/2014/main" id="{702F35EA-2C5A-4B1D-BE27-E79BB9C4DE4F}"/>
              </a:ext>
            </a:extLst>
          </p:cNvPr>
          <p:cNvSpPr/>
          <p:nvPr/>
        </p:nvSpPr>
        <p:spPr>
          <a:xfrm>
            <a:off x="6741709" y="4623584"/>
            <a:ext cx="4666066" cy="1593279"/>
          </a:xfrm>
          <a:custGeom>
            <a:avLst/>
            <a:gdLst>
              <a:gd name="connsiteX0" fmla="*/ 0 w 4666066"/>
              <a:gd name="connsiteY0" fmla="*/ 0 h 1593279"/>
              <a:gd name="connsiteX1" fmla="*/ 4666066 w 4666066"/>
              <a:gd name="connsiteY1" fmla="*/ 0 h 1593279"/>
              <a:gd name="connsiteX2" fmla="*/ 4666066 w 4666066"/>
              <a:gd name="connsiteY2" fmla="*/ 1593279 h 1593279"/>
              <a:gd name="connsiteX3" fmla="*/ 0 w 4666066"/>
              <a:gd name="connsiteY3" fmla="*/ 1593279 h 1593279"/>
              <a:gd name="connsiteX4" fmla="*/ 0 w 4666066"/>
              <a:gd name="connsiteY4" fmla="*/ 0 h 1593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66066" h="1593279">
                <a:moveTo>
                  <a:pt x="0" y="0"/>
                </a:moveTo>
                <a:lnTo>
                  <a:pt x="4666066" y="0"/>
                </a:lnTo>
                <a:lnTo>
                  <a:pt x="4666066" y="1593279"/>
                </a:lnTo>
                <a:lnTo>
                  <a:pt x="0" y="1593279"/>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168622" tIns="168622" rIns="168622" bIns="168622" numCol="1" spcCol="1270" anchor="ctr" anchorCtr="0">
            <a:noAutofit/>
          </a:bodyPr>
          <a:lstStyle/>
          <a:p>
            <a:pPr marL="0" lvl="0" indent="0" algn="l" defTabSz="844550">
              <a:lnSpc>
                <a:spcPct val="90000"/>
              </a:lnSpc>
              <a:spcBef>
                <a:spcPct val="0"/>
              </a:spcBef>
              <a:spcAft>
                <a:spcPct val="35000"/>
              </a:spcAft>
              <a:buNone/>
            </a:pPr>
            <a:r>
              <a:rPr lang="en-GB" sz="1900" kern="1200"/>
              <a:t>This strategy may lead to the motive of ’need for achievement’</a:t>
            </a:r>
            <a:endParaRPr lang="en-US" sz="1900" kern="1200"/>
          </a:p>
        </p:txBody>
      </p:sp>
    </p:spTree>
    <p:extLst>
      <p:ext uri="{BB962C8B-B14F-4D97-AF65-F5344CB8AC3E}">
        <p14:creationId xmlns:p14="http://schemas.microsoft.com/office/powerpoint/2010/main" val="3292193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500"/>
                                        <p:tgtEl>
                                          <p:spTgt spid="14"/>
                                        </p:tgtEl>
                                      </p:cBhvr>
                                    </p:animEffect>
                                  </p:childTnLst>
                                </p:cTn>
                              </p:par>
                              <p:par>
                                <p:cTn id="33" presetID="10" presetClass="entr" presetSubtype="0"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P spid="14"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2DAC179-C790-4427-B1A0-AF7E55B8E6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C2E7135-4BA6-466D-BA10-BAD6735BBC44}"/>
              </a:ext>
            </a:extLst>
          </p:cNvPr>
          <p:cNvSpPr>
            <a:spLocks noGrp="1"/>
          </p:cNvSpPr>
          <p:nvPr>
            <p:ph type="title"/>
          </p:nvPr>
        </p:nvSpPr>
        <p:spPr>
          <a:xfrm>
            <a:off x="8252340" y="639704"/>
            <a:ext cx="3299579" cy="5577840"/>
          </a:xfrm>
        </p:spPr>
        <p:txBody>
          <a:bodyPr anchor="ctr">
            <a:normAutofit/>
          </a:bodyPr>
          <a:lstStyle/>
          <a:p>
            <a:r>
              <a:rPr lang="en-GB" dirty="0"/>
              <a:t>Youngest Child…</a:t>
            </a:r>
          </a:p>
        </p:txBody>
      </p:sp>
      <p:sp useBgFill="1">
        <p:nvSpPr>
          <p:cNvPr id="11" name="Rectangle 10">
            <a:extLst>
              <a:ext uri="{FF2B5EF4-FFF2-40B4-BE49-F238E27FC236}">
                <a16:creationId xmlns:a16="http://schemas.microsoft.com/office/drawing/2014/main" id="{EA392D87-3787-45D6-976E-B85674C09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38366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EFE8E04-DEE3-49FD-89A2-285FAD1CB6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3661" y="0"/>
            <a:ext cx="228600" cy="6858000"/>
          </a:xfrm>
          <a:prstGeom prst="rect">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Freeform: Shape 3">
            <a:extLst>
              <a:ext uri="{FF2B5EF4-FFF2-40B4-BE49-F238E27FC236}">
                <a16:creationId xmlns:a16="http://schemas.microsoft.com/office/drawing/2014/main" id="{F5E0278E-C18B-4095-94D1-30F26A9A1980}"/>
              </a:ext>
            </a:extLst>
          </p:cNvPr>
          <p:cNvSpPr/>
          <p:nvPr/>
        </p:nvSpPr>
        <p:spPr>
          <a:xfrm>
            <a:off x="784225" y="722918"/>
            <a:ext cx="5959475" cy="1753903"/>
          </a:xfrm>
          <a:custGeom>
            <a:avLst/>
            <a:gdLst>
              <a:gd name="connsiteX0" fmla="*/ 0 w 5959475"/>
              <a:gd name="connsiteY0" fmla="*/ 292323 h 1753903"/>
              <a:gd name="connsiteX1" fmla="*/ 292323 w 5959475"/>
              <a:gd name="connsiteY1" fmla="*/ 0 h 1753903"/>
              <a:gd name="connsiteX2" fmla="*/ 5667152 w 5959475"/>
              <a:gd name="connsiteY2" fmla="*/ 0 h 1753903"/>
              <a:gd name="connsiteX3" fmla="*/ 5959475 w 5959475"/>
              <a:gd name="connsiteY3" fmla="*/ 292323 h 1753903"/>
              <a:gd name="connsiteX4" fmla="*/ 5959475 w 5959475"/>
              <a:gd name="connsiteY4" fmla="*/ 1461580 h 1753903"/>
              <a:gd name="connsiteX5" fmla="*/ 5667152 w 5959475"/>
              <a:gd name="connsiteY5" fmla="*/ 1753903 h 1753903"/>
              <a:gd name="connsiteX6" fmla="*/ 292323 w 5959475"/>
              <a:gd name="connsiteY6" fmla="*/ 1753903 h 1753903"/>
              <a:gd name="connsiteX7" fmla="*/ 0 w 5959475"/>
              <a:gd name="connsiteY7" fmla="*/ 1461580 h 1753903"/>
              <a:gd name="connsiteX8" fmla="*/ 0 w 5959475"/>
              <a:gd name="connsiteY8" fmla="*/ 292323 h 1753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475" h="1753903">
                <a:moveTo>
                  <a:pt x="0" y="292323"/>
                </a:moveTo>
                <a:cubicBezTo>
                  <a:pt x="0" y="130877"/>
                  <a:pt x="130877" y="0"/>
                  <a:pt x="292323" y="0"/>
                </a:cubicBezTo>
                <a:lnTo>
                  <a:pt x="5667152" y="0"/>
                </a:lnTo>
                <a:cubicBezTo>
                  <a:pt x="5828598" y="0"/>
                  <a:pt x="5959475" y="130877"/>
                  <a:pt x="5959475" y="292323"/>
                </a:cubicBezTo>
                <a:lnTo>
                  <a:pt x="5959475" y="1461580"/>
                </a:lnTo>
                <a:cubicBezTo>
                  <a:pt x="5959475" y="1623026"/>
                  <a:pt x="5828598" y="1753903"/>
                  <a:pt x="5667152" y="1753903"/>
                </a:cubicBezTo>
                <a:lnTo>
                  <a:pt x="292323" y="1753903"/>
                </a:lnTo>
                <a:cubicBezTo>
                  <a:pt x="130877" y="1753903"/>
                  <a:pt x="0" y="1623026"/>
                  <a:pt x="0" y="1461580"/>
                </a:cubicBezTo>
                <a:lnTo>
                  <a:pt x="0" y="292323"/>
                </a:lnTo>
                <a:close/>
              </a:path>
            </a:pathLst>
          </a:custGeom>
        </p:spPr>
        <p:style>
          <a:lnRef idx="3">
            <a:schemeClr val="lt1">
              <a:hueOff val="0"/>
              <a:satOff val="0"/>
              <a:lumOff val="0"/>
              <a:alphaOff val="0"/>
            </a:schemeClr>
          </a:lnRef>
          <a:fillRef idx="1">
            <a:schemeClr val="accent5">
              <a:hueOff val="0"/>
              <a:satOff val="0"/>
              <a:lumOff val="0"/>
              <a:alphaOff val="0"/>
            </a:schemeClr>
          </a:fillRef>
          <a:effectRef idx="1">
            <a:schemeClr val="accent5">
              <a:hueOff val="0"/>
              <a:satOff val="0"/>
              <a:lumOff val="0"/>
              <a:alphaOff val="0"/>
            </a:schemeClr>
          </a:effectRef>
          <a:fontRef idx="minor">
            <a:schemeClr val="lt1"/>
          </a:fontRef>
        </p:style>
        <p:txBody>
          <a:bodyPr spcFirstLastPara="0" vert="horz" wrap="square" lIns="184678" tIns="184678" rIns="184678" bIns="184678" numCol="1" spcCol="1270" anchor="ctr" anchorCtr="0">
            <a:noAutofit/>
          </a:bodyPr>
          <a:lstStyle/>
          <a:p>
            <a:pPr marL="0" lvl="0" indent="0" algn="l" defTabSz="1155700">
              <a:lnSpc>
                <a:spcPct val="90000"/>
              </a:lnSpc>
              <a:spcBef>
                <a:spcPct val="0"/>
              </a:spcBef>
              <a:spcAft>
                <a:spcPct val="35000"/>
              </a:spcAft>
              <a:buNone/>
            </a:pPr>
            <a:r>
              <a:rPr lang="en-GB" sz="2600" kern="1200" dirty="0"/>
              <a:t>…may be dependent and selfish due to always being taken care of by family members. </a:t>
            </a:r>
            <a:endParaRPr lang="en-US" sz="2600" kern="1200" dirty="0"/>
          </a:p>
        </p:txBody>
      </p:sp>
      <p:sp>
        <p:nvSpPr>
          <p:cNvPr id="6" name="Freeform: Shape 5">
            <a:extLst>
              <a:ext uri="{FF2B5EF4-FFF2-40B4-BE49-F238E27FC236}">
                <a16:creationId xmlns:a16="http://schemas.microsoft.com/office/drawing/2014/main" id="{A0CD463F-4B44-4CA0-BDEB-2CC59E5E4430}"/>
              </a:ext>
            </a:extLst>
          </p:cNvPr>
          <p:cNvSpPr/>
          <p:nvPr/>
        </p:nvSpPr>
        <p:spPr>
          <a:xfrm>
            <a:off x="784225" y="2551701"/>
            <a:ext cx="5959475" cy="1753903"/>
          </a:xfrm>
          <a:custGeom>
            <a:avLst/>
            <a:gdLst>
              <a:gd name="connsiteX0" fmla="*/ 0 w 5959475"/>
              <a:gd name="connsiteY0" fmla="*/ 292323 h 1753903"/>
              <a:gd name="connsiteX1" fmla="*/ 292323 w 5959475"/>
              <a:gd name="connsiteY1" fmla="*/ 0 h 1753903"/>
              <a:gd name="connsiteX2" fmla="*/ 5667152 w 5959475"/>
              <a:gd name="connsiteY2" fmla="*/ 0 h 1753903"/>
              <a:gd name="connsiteX3" fmla="*/ 5959475 w 5959475"/>
              <a:gd name="connsiteY3" fmla="*/ 292323 h 1753903"/>
              <a:gd name="connsiteX4" fmla="*/ 5959475 w 5959475"/>
              <a:gd name="connsiteY4" fmla="*/ 1461580 h 1753903"/>
              <a:gd name="connsiteX5" fmla="*/ 5667152 w 5959475"/>
              <a:gd name="connsiteY5" fmla="*/ 1753903 h 1753903"/>
              <a:gd name="connsiteX6" fmla="*/ 292323 w 5959475"/>
              <a:gd name="connsiteY6" fmla="*/ 1753903 h 1753903"/>
              <a:gd name="connsiteX7" fmla="*/ 0 w 5959475"/>
              <a:gd name="connsiteY7" fmla="*/ 1461580 h 1753903"/>
              <a:gd name="connsiteX8" fmla="*/ 0 w 5959475"/>
              <a:gd name="connsiteY8" fmla="*/ 292323 h 1753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475" h="1753903">
                <a:moveTo>
                  <a:pt x="0" y="292323"/>
                </a:moveTo>
                <a:cubicBezTo>
                  <a:pt x="0" y="130877"/>
                  <a:pt x="130877" y="0"/>
                  <a:pt x="292323" y="0"/>
                </a:cubicBezTo>
                <a:lnTo>
                  <a:pt x="5667152" y="0"/>
                </a:lnTo>
                <a:cubicBezTo>
                  <a:pt x="5828598" y="0"/>
                  <a:pt x="5959475" y="130877"/>
                  <a:pt x="5959475" y="292323"/>
                </a:cubicBezTo>
                <a:lnTo>
                  <a:pt x="5959475" y="1461580"/>
                </a:lnTo>
                <a:cubicBezTo>
                  <a:pt x="5959475" y="1623026"/>
                  <a:pt x="5828598" y="1753903"/>
                  <a:pt x="5667152" y="1753903"/>
                </a:cubicBezTo>
                <a:lnTo>
                  <a:pt x="292323" y="1753903"/>
                </a:lnTo>
                <a:cubicBezTo>
                  <a:pt x="130877" y="1753903"/>
                  <a:pt x="0" y="1623026"/>
                  <a:pt x="0" y="1461580"/>
                </a:cubicBezTo>
                <a:lnTo>
                  <a:pt x="0" y="292323"/>
                </a:lnTo>
                <a:close/>
              </a:path>
            </a:pathLst>
          </a:custGeom>
        </p:spPr>
        <p:style>
          <a:lnRef idx="3">
            <a:schemeClr val="lt1">
              <a:hueOff val="0"/>
              <a:satOff val="0"/>
              <a:lumOff val="0"/>
              <a:alphaOff val="0"/>
            </a:schemeClr>
          </a:lnRef>
          <a:fillRef idx="1">
            <a:schemeClr val="accent5">
              <a:hueOff val="4416178"/>
              <a:satOff val="14379"/>
              <a:lumOff val="5000"/>
              <a:alphaOff val="0"/>
            </a:schemeClr>
          </a:fillRef>
          <a:effectRef idx="1">
            <a:schemeClr val="accent5">
              <a:hueOff val="4416178"/>
              <a:satOff val="14379"/>
              <a:lumOff val="5000"/>
              <a:alphaOff val="0"/>
            </a:schemeClr>
          </a:effectRef>
          <a:fontRef idx="minor">
            <a:schemeClr val="lt1"/>
          </a:fontRef>
        </p:style>
        <p:txBody>
          <a:bodyPr spcFirstLastPara="0" vert="horz" wrap="square" lIns="184678" tIns="184678" rIns="184678" bIns="184678" numCol="1" spcCol="1270" anchor="ctr" anchorCtr="0">
            <a:noAutofit/>
          </a:bodyPr>
          <a:lstStyle/>
          <a:p>
            <a:pPr marL="0" lvl="0" indent="0" algn="l" defTabSz="1155700">
              <a:lnSpc>
                <a:spcPct val="90000"/>
              </a:lnSpc>
              <a:spcBef>
                <a:spcPct val="0"/>
              </a:spcBef>
              <a:spcAft>
                <a:spcPct val="35000"/>
              </a:spcAft>
              <a:buNone/>
            </a:pPr>
            <a:r>
              <a:rPr lang="en-GB" sz="2600" kern="1200"/>
              <a:t>However, this child may also possess positive traits of confidence, ability to have fun and comfort at entertaining others. </a:t>
            </a:r>
            <a:endParaRPr lang="en-US" sz="2600" kern="1200"/>
          </a:p>
        </p:txBody>
      </p:sp>
      <p:sp>
        <p:nvSpPr>
          <p:cNvPr id="7" name="Freeform: Shape 6">
            <a:extLst>
              <a:ext uri="{FF2B5EF4-FFF2-40B4-BE49-F238E27FC236}">
                <a16:creationId xmlns:a16="http://schemas.microsoft.com/office/drawing/2014/main" id="{29F2FD82-1BE4-4C04-BFB4-A7D2DA47057F}"/>
              </a:ext>
            </a:extLst>
          </p:cNvPr>
          <p:cNvSpPr/>
          <p:nvPr/>
        </p:nvSpPr>
        <p:spPr>
          <a:xfrm>
            <a:off x="784225" y="4380485"/>
            <a:ext cx="5959475" cy="1753903"/>
          </a:xfrm>
          <a:custGeom>
            <a:avLst/>
            <a:gdLst>
              <a:gd name="connsiteX0" fmla="*/ 0 w 5959475"/>
              <a:gd name="connsiteY0" fmla="*/ 292323 h 1753903"/>
              <a:gd name="connsiteX1" fmla="*/ 292323 w 5959475"/>
              <a:gd name="connsiteY1" fmla="*/ 0 h 1753903"/>
              <a:gd name="connsiteX2" fmla="*/ 5667152 w 5959475"/>
              <a:gd name="connsiteY2" fmla="*/ 0 h 1753903"/>
              <a:gd name="connsiteX3" fmla="*/ 5959475 w 5959475"/>
              <a:gd name="connsiteY3" fmla="*/ 292323 h 1753903"/>
              <a:gd name="connsiteX4" fmla="*/ 5959475 w 5959475"/>
              <a:gd name="connsiteY4" fmla="*/ 1461580 h 1753903"/>
              <a:gd name="connsiteX5" fmla="*/ 5667152 w 5959475"/>
              <a:gd name="connsiteY5" fmla="*/ 1753903 h 1753903"/>
              <a:gd name="connsiteX6" fmla="*/ 292323 w 5959475"/>
              <a:gd name="connsiteY6" fmla="*/ 1753903 h 1753903"/>
              <a:gd name="connsiteX7" fmla="*/ 0 w 5959475"/>
              <a:gd name="connsiteY7" fmla="*/ 1461580 h 1753903"/>
              <a:gd name="connsiteX8" fmla="*/ 0 w 5959475"/>
              <a:gd name="connsiteY8" fmla="*/ 292323 h 1753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959475" h="1753903">
                <a:moveTo>
                  <a:pt x="0" y="292323"/>
                </a:moveTo>
                <a:cubicBezTo>
                  <a:pt x="0" y="130877"/>
                  <a:pt x="130877" y="0"/>
                  <a:pt x="292323" y="0"/>
                </a:cubicBezTo>
                <a:lnTo>
                  <a:pt x="5667152" y="0"/>
                </a:lnTo>
                <a:cubicBezTo>
                  <a:pt x="5828598" y="0"/>
                  <a:pt x="5959475" y="130877"/>
                  <a:pt x="5959475" y="292323"/>
                </a:cubicBezTo>
                <a:lnTo>
                  <a:pt x="5959475" y="1461580"/>
                </a:lnTo>
                <a:cubicBezTo>
                  <a:pt x="5959475" y="1623026"/>
                  <a:pt x="5828598" y="1753903"/>
                  <a:pt x="5667152" y="1753903"/>
                </a:cubicBezTo>
                <a:lnTo>
                  <a:pt x="292323" y="1753903"/>
                </a:lnTo>
                <a:cubicBezTo>
                  <a:pt x="130877" y="1753903"/>
                  <a:pt x="0" y="1623026"/>
                  <a:pt x="0" y="1461580"/>
                </a:cubicBezTo>
                <a:lnTo>
                  <a:pt x="0" y="292323"/>
                </a:lnTo>
                <a:close/>
              </a:path>
            </a:pathLst>
          </a:custGeom>
        </p:spPr>
        <p:style>
          <a:lnRef idx="3">
            <a:schemeClr val="lt1">
              <a:hueOff val="0"/>
              <a:satOff val="0"/>
              <a:lumOff val="0"/>
              <a:alphaOff val="0"/>
            </a:schemeClr>
          </a:lnRef>
          <a:fillRef idx="1">
            <a:schemeClr val="accent5">
              <a:hueOff val="8832355"/>
              <a:satOff val="28758"/>
              <a:lumOff val="10000"/>
              <a:alphaOff val="0"/>
            </a:schemeClr>
          </a:fillRef>
          <a:effectRef idx="1">
            <a:schemeClr val="accent5">
              <a:hueOff val="8832355"/>
              <a:satOff val="28758"/>
              <a:lumOff val="10000"/>
              <a:alphaOff val="0"/>
            </a:schemeClr>
          </a:effectRef>
          <a:fontRef idx="minor">
            <a:schemeClr val="lt1"/>
          </a:fontRef>
        </p:style>
        <p:txBody>
          <a:bodyPr spcFirstLastPara="0" vert="horz" wrap="square" lIns="184678" tIns="184678" rIns="184678" bIns="184678" numCol="1" spcCol="1270" anchor="ctr" anchorCtr="0">
            <a:noAutofit/>
          </a:bodyPr>
          <a:lstStyle/>
          <a:p>
            <a:pPr marL="0" lvl="0" indent="0" algn="l" defTabSz="1155700">
              <a:lnSpc>
                <a:spcPct val="90000"/>
              </a:lnSpc>
              <a:spcBef>
                <a:spcPct val="0"/>
              </a:spcBef>
              <a:spcAft>
                <a:spcPct val="35000"/>
              </a:spcAft>
              <a:buNone/>
            </a:pPr>
            <a:r>
              <a:rPr lang="en-GB" sz="2600" kern="1200"/>
              <a:t>…less ambitious, less conscientious, and more socially oriented. </a:t>
            </a:r>
            <a:endParaRPr lang="en-US" sz="2600" kern="1200"/>
          </a:p>
        </p:txBody>
      </p:sp>
    </p:spTree>
    <p:extLst>
      <p:ext uri="{BB962C8B-B14F-4D97-AF65-F5344CB8AC3E}">
        <p14:creationId xmlns:p14="http://schemas.microsoft.com/office/powerpoint/2010/main" val="2882682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660458-A365-4133-A588-38D33F388851}"/>
              </a:ext>
            </a:extLst>
          </p:cNvPr>
          <p:cNvSpPr>
            <a:spLocks noGrp="1"/>
          </p:cNvSpPr>
          <p:nvPr>
            <p:ph type="title"/>
          </p:nvPr>
        </p:nvSpPr>
        <p:spPr>
          <a:xfrm>
            <a:off x="1371600" y="685800"/>
            <a:ext cx="9601200" cy="1485900"/>
          </a:xfrm>
        </p:spPr>
        <p:txBody>
          <a:bodyPr>
            <a:normAutofit/>
          </a:bodyPr>
          <a:lstStyle/>
          <a:p>
            <a:r>
              <a:rPr lang="en-GB"/>
              <a:t>Youngest Child…</a:t>
            </a:r>
            <a:endParaRPr lang="en-GB" dirty="0"/>
          </a:p>
        </p:txBody>
      </p:sp>
      <p:sp>
        <p:nvSpPr>
          <p:cNvPr id="4" name="Freeform: Shape 3">
            <a:extLst>
              <a:ext uri="{FF2B5EF4-FFF2-40B4-BE49-F238E27FC236}">
                <a16:creationId xmlns:a16="http://schemas.microsoft.com/office/drawing/2014/main" id="{E1A82F6C-8434-428A-9557-9E0EA77172A1}"/>
              </a:ext>
            </a:extLst>
          </p:cNvPr>
          <p:cNvSpPr/>
          <p:nvPr/>
        </p:nvSpPr>
        <p:spPr>
          <a:xfrm>
            <a:off x="1102289" y="1578279"/>
            <a:ext cx="8287220" cy="1010662"/>
          </a:xfrm>
          <a:custGeom>
            <a:avLst/>
            <a:gdLst>
              <a:gd name="connsiteX0" fmla="*/ 0 w 8287220"/>
              <a:gd name="connsiteY0" fmla="*/ 101066 h 1010662"/>
              <a:gd name="connsiteX1" fmla="*/ 101066 w 8287220"/>
              <a:gd name="connsiteY1" fmla="*/ 0 h 1010662"/>
              <a:gd name="connsiteX2" fmla="*/ 8186154 w 8287220"/>
              <a:gd name="connsiteY2" fmla="*/ 0 h 1010662"/>
              <a:gd name="connsiteX3" fmla="*/ 8287220 w 8287220"/>
              <a:gd name="connsiteY3" fmla="*/ 101066 h 1010662"/>
              <a:gd name="connsiteX4" fmla="*/ 8287220 w 8287220"/>
              <a:gd name="connsiteY4" fmla="*/ 909596 h 1010662"/>
              <a:gd name="connsiteX5" fmla="*/ 8186154 w 8287220"/>
              <a:gd name="connsiteY5" fmla="*/ 1010662 h 1010662"/>
              <a:gd name="connsiteX6" fmla="*/ 101066 w 8287220"/>
              <a:gd name="connsiteY6" fmla="*/ 1010662 h 1010662"/>
              <a:gd name="connsiteX7" fmla="*/ 0 w 8287220"/>
              <a:gd name="connsiteY7" fmla="*/ 909596 h 1010662"/>
              <a:gd name="connsiteX8" fmla="*/ 0 w 8287220"/>
              <a:gd name="connsiteY8" fmla="*/ 101066 h 1010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87220" h="1010662">
                <a:moveTo>
                  <a:pt x="0" y="101066"/>
                </a:moveTo>
                <a:cubicBezTo>
                  <a:pt x="0" y="45249"/>
                  <a:pt x="45249" y="0"/>
                  <a:pt x="101066" y="0"/>
                </a:cubicBezTo>
                <a:lnTo>
                  <a:pt x="8186154" y="0"/>
                </a:lnTo>
                <a:cubicBezTo>
                  <a:pt x="8241971" y="0"/>
                  <a:pt x="8287220" y="45249"/>
                  <a:pt x="8287220" y="101066"/>
                </a:cubicBezTo>
                <a:lnTo>
                  <a:pt x="8287220" y="909596"/>
                </a:lnTo>
                <a:cubicBezTo>
                  <a:pt x="8287220" y="965413"/>
                  <a:pt x="8241971" y="1010662"/>
                  <a:pt x="8186154" y="1010662"/>
                </a:cubicBezTo>
                <a:lnTo>
                  <a:pt x="101066" y="1010662"/>
                </a:lnTo>
                <a:cubicBezTo>
                  <a:pt x="45249" y="1010662"/>
                  <a:pt x="0" y="965413"/>
                  <a:pt x="0" y="909596"/>
                </a:cubicBezTo>
                <a:lnTo>
                  <a:pt x="0" y="101066"/>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05801" tIns="105801" rIns="1222584" bIns="105801" numCol="1" spcCol="1270" anchor="ctr" anchorCtr="0">
            <a:noAutofit/>
          </a:bodyPr>
          <a:lstStyle/>
          <a:p>
            <a:pPr marL="0" lvl="0" indent="0" algn="ctr" defTabSz="889000">
              <a:lnSpc>
                <a:spcPct val="90000"/>
              </a:lnSpc>
              <a:spcBef>
                <a:spcPct val="0"/>
              </a:spcBef>
              <a:spcAft>
                <a:spcPct val="35000"/>
              </a:spcAft>
              <a:buNone/>
            </a:pPr>
            <a:r>
              <a:rPr lang="en-GB" sz="2000" kern="1200" dirty="0"/>
              <a:t>They are sometimes described as popular, easy going, lazy or spoilt.</a:t>
            </a:r>
            <a:endParaRPr lang="en-US" sz="2000" kern="1200" dirty="0"/>
          </a:p>
        </p:txBody>
      </p:sp>
      <p:sp>
        <p:nvSpPr>
          <p:cNvPr id="5" name="Freeform: Shape 4">
            <a:extLst>
              <a:ext uri="{FF2B5EF4-FFF2-40B4-BE49-F238E27FC236}">
                <a16:creationId xmlns:a16="http://schemas.microsoft.com/office/drawing/2014/main" id="{C19FEDEA-2163-4888-8AA9-0B6C73F3565E}"/>
              </a:ext>
            </a:extLst>
          </p:cNvPr>
          <p:cNvSpPr/>
          <p:nvPr/>
        </p:nvSpPr>
        <p:spPr>
          <a:xfrm>
            <a:off x="1796343" y="2772698"/>
            <a:ext cx="8287220" cy="1010662"/>
          </a:xfrm>
          <a:custGeom>
            <a:avLst/>
            <a:gdLst>
              <a:gd name="connsiteX0" fmla="*/ 0 w 8287220"/>
              <a:gd name="connsiteY0" fmla="*/ 101066 h 1010662"/>
              <a:gd name="connsiteX1" fmla="*/ 101066 w 8287220"/>
              <a:gd name="connsiteY1" fmla="*/ 0 h 1010662"/>
              <a:gd name="connsiteX2" fmla="*/ 8186154 w 8287220"/>
              <a:gd name="connsiteY2" fmla="*/ 0 h 1010662"/>
              <a:gd name="connsiteX3" fmla="*/ 8287220 w 8287220"/>
              <a:gd name="connsiteY3" fmla="*/ 101066 h 1010662"/>
              <a:gd name="connsiteX4" fmla="*/ 8287220 w 8287220"/>
              <a:gd name="connsiteY4" fmla="*/ 909596 h 1010662"/>
              <a:gd name="connsiteX5" fmla="*/ 8186154 w 8287220"/>
              <a:gd name="connsiteY5" fmla="*/ 1010662 h 1010662"/>
              <a:gd name="connsiteX6" fmla="*/ 101066 w 8287220"/>
              <a:gd name="connsiteY6" fmla="*/ 1010662 h 1010662"/>
              <a:gd name="connsiteX7" fmla="*/ 0 w 8287220"/>
              <a:gd name="connsiteY7" fmla="*/ 909596 h 1010662"/>
              <a:gd name="connsiteX8" fmla="*/ 0 w 8287220"/>
              <a:gd name="connsiteY8" fmla="*/ 101066 h 1010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87220" h="1010662">
                <a:moveTo>
                  <a:pt x="0" y="101066"/>
                </a:moveTo>
                <a:cubicBezTo>
                  <a:pt x="0" y="45249"/>
                  <a:pt x="45249" y="0"/>
                  <a:pt x="101066" y="0"/>
                </a:cubicBezTo>
                <a:lnTo>
                  <a:pt x="8186154" y="0"/>
                </a:lnTo>
                <a:cubicBezTo>
                  <a:pt x="8241971" y="0"/>
                  <a:pt x="8287220" y="45249"/>
                  <a:pt x="8287220" y="101066"/>
                </a:cubicBezTo>
                <a:lnTo>
                  <a:pt x="8287220" y="909596"/>
                </a:lnTo>
                <a:cubicBezTo>
                  <a:pt x="8287220" y="965413"/>
                  <a:pt x="8241971" y="1010662"/>
                  <a:pt x="8186154" y="1010662"/>
                </a:cubicBezTo>
                <a:lnTo>
                  <a:pt x="101066" y="1010662"/>
                </a:lnTo>
                <a:cubicBezTo>
                  <a:pt x="45249" y="1010662"/>
                  <a:pt x="0" y="965413"/>
                  <a:pt x="0" y="909596"/>
                </a:cubicBezTo>
                <a:lnTo>
                  <a:pt x="0" y="101066"/>
                </a:lnTo>
                <a:close/>
              </a:path>
            </a:pathLst>
          </a:custGeom>
        </p:spPr>
        <p:style>
          <a:lnRef idx="2">
            <a:schemeClr val="lt1">
              <a:hueOff val="0"/>
              <a:satOff val="0"/>
              <a:lumOff val="0"/>
              <a:alphaOff val="0"/>
            </a:schemeClr>
          </a:lnRef>
          <a:fillRef idx="1">
            <a:schemeClr val="accent5">
              <a:hueOff val="2944118"/>
              <a:satOff val="9586"/>
              <a:lumOff val="3333"/>
              <a:alphaOff val="0"/>
            </a:schemeClr>
          </a:fillRef>
          <a:effectRef idx="0">
            <a:schemeClr val="accent5">
              <a:hueOff val="2944118"/>
              <a:satOff val="9586"/>
              <a:lumOff val="3333"/>
              <a:alphaOff val="0"/>
            </a:schemeClr>
          </a:effectRef>
          <a:fontRef idx="minor">
            <a:schemeClr val="lt1"/>
          </a:fontRef>
        </p:style>
        <p:txBody>
          <a:bodyPr spcFirstLastPara="0" vert="horz" wrap="square" lIns="105801" tIns="105801" rIns="1456787" bIns="105801" numCol="1" spcCol="1270" anchor="ctr" anchorCtr="0">
            <a:noAutofit/>
          </a:bodyPr>
          <a:lstStyle/>
          <a:p>
            <a:pPr marL="0" lvl="0" indent="0" algn="ctr" defTabSz="889000">
              <a:lnSpc>
                <a:spcPct val="90000"/>
              </a:lnSpc>
              <a:spcBef>
                <a:spcPct val="0"/>
              </a:spcBef>
              <a:spcAft>
                <a:spcPct val="35000"/>
              </a:spcAft>
              <a:buNone/>
            </a:pPr>
            <a:r>
              <a:rPr lang="en-GB" sz="2000" kern="1200" dirty="0"/>
              <a:t>Last-</a:t>
            </a:r>
            <a:r>
              <a:rPr lang="en-GB" sz="2000" kern="1200" dirty="0" err="1"/>
              <a:t>borns</a:t>
            </a:r>
            <a:r>
              <a:rPr lang="en-GB" sz="2000" kern="1200" dirty="0"/>
              <a:t> often enjoy considerable parental investment, though without the burden of parental expectations of 'success’ (which is placed on firstborns). </a:t>
            </a:r>
            <a:endParaRPr lang="en-US" sz="2000" kern="1200" dirty="0"/>
          </a:p>
        </p:txBody>
      </p:sp>
      <p:sp>
        <p:nvSpPr>
          <p:cNvPr id="6" name="Freeform: Shape 5">
            <a:extLst>
              <a:ext uri="{FF2B5EF4-FFF2-40B4-BE49-F238E27FC236}">
                <a16:creationId xmlns:a16="http://schemas.microsoft.com/office/drawing/2014/main" id="{D53F292D-BDD5-4382-AC0C-40FC34132269}"/>
              </a:ext>
            </a:extLst>
          </p:cNvPr>
          <p:cNvSpPr/>
          <p:nvPr/>
        </p:nvSpPr>
        <p:spPr>
          <a:xfrm>
            <a:off x="2480039" y="3967117"/>
            <a:ext cx="8287220" cy="1010662"/>
          </a:xfrm>
          <a:custGeom>
            <a:avLst/>
            <a:gdLst>
              <a:gd name="connsiteX0" fmla="*/ 0 w 8287220"/>
              <a:gd name="connsiteY0" fmla="*/ 101066 h 1010662"/>
              <a:gd name="connsiteX1" fmla="*/ 101066 w 8287220"/>
              <a:gd name="connsiteY1" fmla="*/ 0 h 1010662"/>
              <a:gd name="connsiteX2" fmla="*/ 8186154 w 8287220"/>
              <a:gd name="connsiteY2" fmla="*/ 0 h 1010662"/>
              <a:gd name="connsiteX3" fmla="*/ 8287220 w 8287220"/>
              <a:gd name="connsiteY3" fmla="*/ 101066 h 1010662"/>
              <a:gd name="connsiteX4" fmla="*/ 8287220 w 8287220"/>
              <a:gd name="connsiteY4" fmla="*/ 909596 h 1010662"/>
              <a:gd name="connsiteX5" fmla="*/ 8186154 w 8287220"/>
              <a:gd name="connsiteY5" fmla="*/ 1010662 h 1010662"/>
              <a:gd name="connsiteX6" fmla="*/ 101066 w 8287220"/>
              <a:gd name="connsiteY6" fmla="*/ 1010662 h 1010662"/>
              <a:gd name="connsiteX7" fmla="*/ 0 w 8287220"/>
              <a:gd name="connsiteY7" fmla="*/ 909596 h 1010662"/>
              <a:gd name="connsiteX8" fmla="*/ 0 w 8287220"/>
              <a:gd name="connsiteY8" fmla="*/ 101066 h 1010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87220" h="1010662">
                <a:moveTo>
                  <a:pt x="0" y="101066"/>
                </a:moveTo>
                <a:cubicBezTo>
                  <a:pt x="0" y="45249"/>
                  <a:pt x="45249" y="0"/>
                  <a:pt x="101066" y="0"/>
                </a:cubicBezTo>
                <a:lnTo>
                  <a:pt x="8186154" y="0"/>
                </a:lnTo>
                <a:cubicBezTo>
                  <a:pt x="8241971" y="0"/>
                  <a:pt x="8287220" y="45249"/>
                  <a:pt x="8287220" y="101066"/>
                </a:cubicBezTo>
                <a:lnTo>
                  <a:pt x="8287220" y="909596"/>
                </a:lnTo>
                <a:cubicBezTo>
                  <a:pt x="8287220" y="965413"/>
                  <a:pt x="8241971" y="1010662"/>
                  <a:pt x="8186154" y="1010662"/>
                </a:cubicBezTo>
                <a:lnTo>
                  <a:pt x="101066" y="1010662"/>
                </a:lnTo>
                <a:cubicBezTo>
                  <a:pt x="45249" y="1010662"/>
                  <a:pt x="0" y="965413"/>
                  <a:pt x="0" y="909596"/>
                </a:cubicBezTo>
                <a:lnTo>
                  <a:pt x="0" y="101066"/>
                </a:lnTo>
                <a:close/>
              </a:path>
            </a:pathLst>
          </a:custGeom>
        </p:spPr>
        <p:style>
          <a:lnRef idx="2">
            <a:schemeClr val="lt1">
              <a:hueOff val="0"/>
              <a:satOff val="0"/>
              <a:lumOff val="0"/>
              <a:alphaOff val="0"/>
            </a:schemeClr>
          </a:lnRef>
          <a:fillRef idx="1">
            <a:schemeClr val="accent5">
              <a:hueOff val="5888237"/>
              <a:satOff val="19172"/>
              <a:lumOff val="6667"/>
              <a:alphaOff val="0"/>
            </a:schemeClr>
          </a:fillRef>
          <a:effectRef idx="0">
            <a:schemeClr val="accent5">
              <a:hueOff val="5888237"/>
              <a:satOff val="19172"/>
              <a:lumOff val="6667"/>
              <a:alphaOff val="0"/>
            </a:schemeClr>
          </a:effectRef>
          <a:fontRef idx="minor">
            <a:schemeClr val="lt1"/>
          </a:fontRef>
        </p:style>
        <p:txBody>
          <a:bodyPr spcFirstLastPara="0" vert="horz" wrap="square" lIns="105801" tIns="105801" rIns="1446428" bIns="105801" numCol="1" spcCol="1270" anchor="ctr" anchorCtr="0">
            <a:noAutofit/>
          </a:bodyPr>
          <a:lstStyle/>
          <a:p>
            <a:pPr marL="0" lvl="0" indent="0" algn="ctr" defTabSz="889000">
              <a:lnSpc>
                <a:spcPct val="90000"/>
              </a:lnSpc>
              <a:spcBef>
                <a:spcPct val="0"/>
              </a:spcBef>
              <a:spcAft>
                <a:spcPct val="35000"/>
              </a:spcAft>
              <a:buNone/>
            </a:pPr>
            <a:r>
              <a:rPr lang="en-GB" sz="2000" i="1" kern="1200" dirty="0"/>
              <a:t>"I feel safe if I can be loved“</a:t>
            </a:r>
            <a:endParaRPr lang="en-US" sz="2000" kern="1200" dirty="0"/>
          </a:p>
        </p:txBody>
      </p:sp>
      <p:sp>
        <p:nvSpPr>
          <p:cNvPr id="7" name="Freeform: Shape 6">
            <a:extLst>
              <a:ext uri="{FF2B5EF4-FFF2-40B4-BE49-F238E27FC236}">
                <a16:creationId xmlns:a16="http://schemas.microsoft.com/office/drawing/2014/main" id="{A2F89F8B-6F48-43F9-96C8-2ED2D86555E9}"/>
              </a:ext>
            </a:extLst>
          </p:cNvPr>
          <p:cNvSpPr/>
          <p:nvPr/>
        </p:nvSpPr>
        <p:spPr>
          <a:xfrm>
            <a:off x="3174093" y="5161537"/>
            <a:ext cx="8287220" cy="1010662"/>
          </a:xfrm>
          <a:custGeom>
            <a:avLst/>
            <a:gdLst>
              <a:gd name="connsiteX0" fmla="*/ 0 w 8287220"/>
              <a:gd name="connsiteY0" fmla="*/ 101066 h 1010662"/>
              <a:gd name="connsiteX1" fmla="*/ 101066 w 8287220"/>
              <a:gd name="connsiteY1" fmla="*/ 0 h 1010662"/>
              <a:gd name="connsiteX2" fmla="*/ 8186154 w 8287220"/>
              <a:gd name="connsiteY2" fmla="*/ 0 h 1010662"/>
              <a:gd name="connsiteX3" fmla="*/ 8287220 w 8287220"/>
              <a:gd name="connsiteY3" fmla="*/ 101066 h 1010662"/>
              <a:gd name="connsiteX4" fmla="*/ 8287220 w 8287220"/>
              <a:gd name="connsiteY4" fmla="*/ 909596 h 1010662"/>
              <a:gd name="connsiteX5" fmla="*/ 8186154 w 8287220"/>
              <a:gd name="connsiteY5" fmla="*/ 1010662 h 1010662"/>
              <a:gd name="connsiteX6" fmla="*/ 101066 w 8287220"/>
              <a:gd name="connsiteY6" fmla="*/ 1010662 h 1010662"/>
              <a:gd name="connsiteX7" fmla="*/ 0 w 8287220"/>
              <a:gd name="connsiteY7" fmla="*/ 909596 h 1010662"/>
              <a:gd name="connsiteX8" fmla="*/ 0 w 8287220"/>
              <a:gd name="connsiteY8" fmla="*/ 101066 h 10106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87220" h="1010662">
                <a:moveTo>
                  <a:pt x="0" y="101066"/>
                </a:moveTo>
                <a:cubicBezTo>
                  <a:pt x="0" y="45249"/>
                  <a:pt x="45249" y="0"/>
                  <a:pt x="101066" y="0"/>
                </a:cubicBezTo>
                <a:lnTo>
                  <a:pt x="8186154" y="0"/>
                </a:lnTo>
                <a:cubicBezTo>
                  <a:pt x="8241971" y="0"/>
                  <a:pt x="8287220" y="45249"/>
                  <a:pt x="8287220" y="101066"/>
                </a:cubicBezTo>
                <a:lnTo>
                  <a:pt x="8287220" y="909596"/>
                </a:lnTo>
                <a:cubicBezTo>
                  <a:pt x="8287220" y="965413"/>
                  <a:pt x="8241971" y="1010662"/>
                  <a:pt x="8186154" y="1010662"/>
                </a:cubicBezTo>
                <a:lnTo>
                  <a:pt x="101066" y="1010662"/>
                </a:lnTo>
                <a:cubicBezTo>
                  <a:pt x="45249" y="1010662"/>
                  <a:pt x="0" y="965413"/>
                  <a:pt x="0" y="909596"/>
                </a:cubicBezTo>
                <a:lnTo>
                  <a:pt x="0" y="101066"/>
                </a:lnTo>
                <a:close/>
              </a:path>
            </a:pathLst>
          </a:custGeom>
        </p:spPr>
        <p:style>
          <a:lnRef idx="2">
            <a:schemeClr val="lt1">
              <a:hueOff val="0"/>
              <a:satOff val="0"/>
              <a:lumOff val="0"/>
              <a:alphaOff val="0"/>
            </a:schemeClr>
          </a:lnRef>
          <a:fillRef idx="1">
            <a:schemeClr val="accent5">
              <a:hueOff val="8832355"/>
              <a:satOff val="28758"/>
              <a:lumOff val="10000"/>
              <a:alphaOff val="0"/>
            </a:schemeClr>
          </a:fillRef>
          <a:effectRef idx="0">
            <a:schemeClr val="accent5">
              <a:hueOff val="8832355"/>
              <a:satOff val="28758"/>
              <a:lumOff val="10000"/>
              <a:alphaOff val="0"/>
            </a:schemeClr>
          </a:effectRef>
          <a:fontRef idx="minor">
            <a:schemeClr val="lt1"/>
          </a:fontRef>
        </p:style>
        <p:txBody>
          <a:bodyPr spcFirstLastPara="0" vert="horz" wrap="square" lIns="105801" tIns="105801" rIns="1456787" bIns="105801" numCol="1" spcCol="1270" anchor="ctr" anchorCtr="0">
            <a:noAutofit/>
          </a:bodyPr>
          <a:lstStyle/>
          <a:p>
            <a:pPr marL="0" lvl="0" indent="0" algn="ctr" defTabSz="889000">
              <a:lnSpc>
                <a:spcPct val="90000"/>
              </a:lnSpc>
              <a:spcBef>
                <a:spcPct val="0"/>
              </a:spcBef>
              <a:spcAft>
                <a:spcPct val="35000"/>
              </a:spcAft>
              <a:buNone/>
            </a:pPr>
            <a:r>
              <a:rPr lang="en-GB" sz="2000" kern="1200" dirty="0"/>
              <a:t>Hence the last-</a:t>
            </a:r>
            <a:r>
              <a:rPr lang="en-GB" sz="2000" kern="1200" dirty="0" err="1"/>
              <a:t>born's</a:t>
            </a:r>
            <a:r>
              <a:rPr lang="en-GB" sz="2000" kern="1200" dirty="0"/>
              <a:t> anxiety, and motive, is fear of rejection</a:t>
            </a:r>
            <a:endParaRPr lang="en-US" sz="2000" kern="1200" dirty="0"/>
          </a:p>
        </p:txBody>
      </p:sp>
      <p:sp>
        <p:nvSpPr>
          <p:cNvPr id="8" name="Freeform: Shape 7">
            <a:extLst>
              <a:ext uri="{FF2B5EF4-FFF2-40B4-BE49-F238E27FC236}">
                <a16:creationId xmlns:a16="http://schemas.microsoft.com/office/drawing/2014/main" id="{9F4FC2B1-A6AD-464E-8099-2686BDB696DD}"/>
              </a:ext>
            </a:extLst>
          </p:cNvPr>
          <p:cNvSpPr/>
          <p:nvPr/>
        </p:nvSpPr>
        <p:spPr>
          <a:xfrm>
            <a:off x="8732578" y="2352354"/>
            <a:ext cx="656930" cy="656930"/>
          </a:xfrm>
          <a:custGeom>
            <a:avLst/>
            <a:gdLst>
              <a:gd name="connsiteX0" fmla="*/ 0 w 656930"/>
              <a:gd name="connsiteY0" fmla="*/ 361312 h 656930"/>
              <a:gd name="connsiteX1" fmla="*/ 147809 w 656930"/>
              <a:gd name="connsiteY1" fmla="*/ 361312 h 656930"/>
              <a:gd name="connsiteX2" fmla="*/ 147809 w 656930"/>
              <a:gd name="connsiteY2" fmla="*/ 0 h 656930"/>
              <a:gd name="connsiteX3" fmla="*/ 509121 w 656930"/>
              <a:gd name="connsiteY3" fmla="*/ 0 h 656930"/>
              <a:gd name="connsiteX4" fmla="*/ 509121 w 656930"/>
              <a:gd name="connsiteY4" fmla="*/ 361312 h 656930"/>
              <a:gd name="connsiteX5" fmla="*/ 656930 w 656930"/>
              <a:gd name="connsiteY5" fmla="*/ 361312 h 656930"/>
              <a:gd name="connsiteX6" fmla="*/ 328465 w 656930"/>
              <a:gd name="connsiteY6" fmla="*/ 656930 h 656930"/>
              <a:gd name="connsiteX7" fmla="*/ 0 w 656930"/>
              <a:gd name="connsiteY7" fmla="*/ 361312 h 656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6930" h="656930">
                <a:moveTo>
                  <a:pt x="0" y="361312"/>
                </a:moveTo>
                <a:lnTo>
                  <a:pt x="147809" y="361312"/>
                </a:lnTo>
                <a:lnTo>
                  <a:pt x="147809" y="0"/>
                </a:lnTo>
                <a:lnTo>
                  <a:pt x="509121" y="0"/>
                </a:lnTo>
                <a:lnTo>
                  <a:pt x="509121" y="361312"/>
                </a:lnTo>
                <a:lnTo>
                  <a:pt x="656930" y="361312"/>
                </a:lnTo>
                <a:lnTo>
                  <a:pt x="328465" y="656930"/>
                </a:lnTo>
                <a:lnTo>
                  <a:pt x="0" y="361312"/>
                </a:lnTo>
                <a:close/>
              </a:path>
            </a:pathLst>
          </a:custGeom>
        </p:spPr>
        <p:style>
          <a:lnRef idx="2">
            <a:schemeClr val="accent5">
              <a:tint val="40000"/>
              <a:alpha val="90000"/>
              <a:hueOff val="0"/>
              <a:satOff val="0"/>
              <a:lumOff val="0"/>
              <a:alphaOff val="0"/>
            </a:schemeClr>
          </a:lnRef>
          <a:fillRef idx="1">
            <a:schemeClr val="accent5">
              <a:tint val="40000"/>
              <a:alpha val="90000"/>
              <a:hueOff val="0"/>
              <a:satOff val="0"/>
              <a:lumOff val="0"/>
              <a:alphaOff val="0"/>
            </a:schemeClr>
          </a:fillRef>
          <a:effectRef idx="0">
            <a:schemeClr val="accent5">
              <a:tint val="40000"/>
              <a:alpha val="90000"/>
              <a:hueOff val="0"/>
              <a:satOff val="0"/>
              <a:lumOff val="0"/>
              <a:alphaOff val="0"/>
            </a:schemeClr>
          </a:effectRef>
          <a:fontRef idx="minor">
            <a:schemeClr val="dk1">
              <a:hueOff val="0"/>
              <a:satOff val="0"/>
              <a:lumOff val="0"/>
              <a:alphaOff val="0"/>
            </a:schemeClr>
          </a:fontRef>
        </p:style>
        <p:txBody>
          <a:bodyPr spcFirstLastPara="0" vert="horz" wrap="square" lIns="187179" tIns="39370" rIns="187179" bIns="201960" numCol="1" spcCol="1270" anchor="ctr" anchorCtr="0">
            <a:noAutofit/>
          </a:bodyPr>
          <a:lstStyle/>
          <a:p>
            <a:pPr marL="0" lvl="0" indent="0" algn="ctr" defTabSz="1377950">
              <a:lnSpc>
                <a:spcPct val="90000"/>
              </a:lnSpc>
              <a:spcBef>
                <a:spcPct val="0"/>
              </a:spcBef>
              <a:spcAft>
                <a:spcPct val="35000"/>
              </a:spcAft>
              <a:buNone/>
            </a:pPr>
            <a:endParaRPr lang="en-US" sz="3100" kern="1200"/>
          </a:p>
        </p:txBody>
      </p:sp>
      <p:sp>
        <p:nvSpPr>
          <p:cNvPr id="9" name="Freeform: Shape 8">
            <a:extLst>
              <a:ext uri="{FF2B5EF4-FFF2-40B4-BE49-F238E27FC236}">
                <a16:creationId xmlns:a16="http://schemas.microsoft.com/office/drawing/2014/main" id="{55B35116-7F25-4E0E-B90E-3544C0299F54}"/>
              </a:ext>
            </a:extLst>
          </p:cNvPr>
          <p:cNvSpPr/>
          <p:nvPr/>
        </p:nvSpPr>
        <p:spPr>
          <a:xfrm>
            <a:off x="9426632" y="3546774"/>
            <a:ext cx="656930" cy="656930"/>
          </a:xfrm>
          <a:custGeom>
            <a:avLst/>
            <a:gdLst>
              <a:gd name="connsiteX0" fmla="*/ 0 w 656930"/>
              <a:gd name="connsiteY0" fmla="*/ 361312 h 656930"/>
              <a:gd name="connsiteX1" fmla="*/ 147809 w 656930"/>
              <a:gd name="connsiteY1" fmla="*/ 361312 h 656930"/>
              <a:gd name="connsiteX2" fmla="*/ 147809 w 656930"/>
              <a:gd name="connsiteY2" fmla="*/ 0 h 656930"/>
              <a:gd name="connsiteX3" fmla="*/ 509121 w 656930"/>
              <a:gd name="connsiteY3" fmla="*/ 0 h 656930"/>
              <a:gd name="connsiteX4" fmla="*/ 509121 w 656930"/>
              <a:gd name="connsiteY4" fmla="*/ 361312 h 656930"/>
              <a:gd name="connsiteX5" fmla="*/ 656930 w 656930"/>
              <a:gd name="connsiteY5" fmla="*/ 361312 h 656930"/>
              <a:gd name="connsiteX6" fmla="*/ 328465 w 656930"/>
              <a:gd name="connsiteY6" fmla="*/ 656930 h 656930"/>
              <a:gd name="connsiteX7" fmla="*/ 0 w 656930"/>
              <a:gd name="connsiteY7" fmla="*/ 361312 h 656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6930" h="656930">
                <a:moveTo>
                  <a:pt x="0" y="361312"/>
                </a:moveTo>
                <a:lnTo>
                  <a:pt x="147809" y="361312"/>
                </a:lnTo>
                <a:lnTo>
                  <a:pt x="147809" y="0"/>
                </a:lnTo>
                <a:lnTo>
                  <a:pt x="509121" y="0"/>
                </a:lnTo>
                <a:lnTo>
                  <a:pt x="509121" y="361312"/>
                </a:lnTo>
                <a:lnTo>
                  <a:pt x="656930" y="361312"/>
                </a:lnTo>
                <a:lnTo>
                  <a:pt x="328465" y="656930"/>
                </a:lnTo>
                <a:lnTo>
                  <a:pt x="0" y="361312"/>
                </a:lnTo>
                <a:close/>
              </a:path>
            </a:pathLst>
          </a:custGeom>
        </p:spPr>
        <p:style>
          <a:lnRef idx="2">
            <a:schemeClr val="accent5">
              <a:tint val="40000"/>
              <a:alpha val="90000"/>
              <a:hueOff val="0"/>
              <a:satOff val="0"/>
              <a:lumOff val="0"/>
              <a:alphaOff val="0"/>
            </a:schemeClr>
          </a:lnRef>
          <a:fillRef idx="1">
            <a:schemeClr val="accent5">
              <a:tint val="40000"/>
              <a:alpha val="90000"/>
              <a:hueOff val="4390296"/>
              <a:satOff val="14733"/>
              <a:lumOff val="1507"/>
              <a:alphaOff val="0"/>
            </a:schemeClr>
          </a:fillRef>
          <a:effectRef idx="0">
            <a:schemeClr val="accent5">
              <a:tint val="40000"/>
              <a:alpha val="90000"/>
              <a:hueOff val="4390296"/>
              <a:satOff val="14733"/>
              <a:lumOff val="1507"/>
              <a:alphaOff val="0"/>
            </a:schemeClr>
          </a:effectRef>
          <a:fontRef idx="minor">
            <a:schemeClr val="dk1">
              <a:hueOff val="0"/>
              <a:satOff val="0"/>
              <a:lumOff val="0"/>
              <a:alphaOff val="0"/>
            </a:schemeClr>
          </a:fontRef>
        </p:style>
        <p:txBody>
          <a:bodyPr spcFirstLastPara="0" vert="horz" wrap="square" lIns="187179" tIns="39370" rIns="187179" bIns="201960" numCol="1" spcCol="1270" anchor="ctr" anchorCtr="0">
            <a:noAutofit/>
          </a:bodyPr>
          <a:lstStyle/>
          <a:p>
            <a:pPr marL="0" lvl="0" indent="0" algn="ctr" defTabSz="1377950">
              <a:lnSpc>
                <a:spcPct val="90000"/>
              </a:lnSpc>
              <a:spcBef>
                <a:spcPct val="0"/>
              </a:spcBef>
              <a:spcAft>
                <a:spcPct val="35000"/>
              </a:spcAft>
              <a:buNone/>
            </a:pPr>
            <a:endParaRPr lang="en-US" sz="3100" kern="1200"/>
          </a:p>
        </p:txBody>
      </p:sp>
      <p:sp>
        <p:nvSpPr>
          <p:cNvPr id="10" name="Freeform: Shape 9">
            <a:extLst>
              <a:ext uri="{FF2B5EF4-FFF2-40B4-BE49-F238E27FC236}">
                <a16:creationId xmlns:a16="http://schemas.microsoft.com/office/drawing/2014/main" id="{4BFC2313-3725-4772-8147-6B75306C6559}"/>
              </a:ext>
            </a:extLst>
          </p:cNvPr>
          <p:cNvSpPr/>
          <p:nvPr/>
        </p:nvSpPr>
        <p:spPr>
          <a:xfrm>
            <a:off x="10110328" y="4741193"/>
            <a:ext cx="656930" cy="656930"/>
          </a:xfrm>
          <a:custGeom>
            <a:avLst/>
            <a:gdLst>
              <a:gd name="connsiteX0" fmla="*/ 0 w 656930"/>
              <a:gd name="connsiteY0" fmla="*/ 361312 h 656930"/>
              <a:gd name="connsiteX1" fmla="*/ 147809 w 656930"/>
              <a:gd name="connsiteY1" fmla="*/ 361312 h 656930"/>
              <a:gd name="connsiteX2" fmla="*/ 147809 w 656930"/>
              <a:gd name="connsiteY2" fmla="*/ 0 h 656930"/>
              <a:gd name="connsiteX3" fmla="*/ 509121 w 656930"/>
              <a:gd name="connsiteY3" fmla="*/ 0 h 656930"/>
              <a:gd name="connsiteX4" fmla="*/ 509121 w 656930"/>
              <a:gd name="connsiteY4" fmla="*/ 361312 h 656930"/>
              <a:gd name="connsiteX5" fmla="*/ 656930 w 656930"/>
              <a:gd name="connsiteY5" fmla="*/ 361312 h 656930"/>
              <a:gd name="connsiteX6" fmla="*/ 328465 w 656930"/>
              <a:gd name="connsiteY6" fmla="*/ 656930 h 656930"/>
              <a:gd name="connsiteX7" fmla="*/ 0 w 656930"/>
              <a:gd name="connsiteY7" fmla="*/ 361312 h 656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56930" h="656930">
                <a:moveTo>
                  <a:pt x="0" y="361312"/>
                </a:moveTo>
                <a:lnTo>
                  <a:pt x="147809" y="361312"/>
                </a:lnTo>
                <a:lnTo>
                  <a:pt x="147809" y="0"/>
                </a:lnTo>
                <a:lnTo>
                  <a:pt x="509121" y="0"/>
                </a:lnTo>
                <a:lnTo>
                  <a:pt x="509121" y="361312"/>
                </a:lnTo>
                <a:lnTo>
                  <a:pt x="656930" y="361312"/>
                </a:lnTo>
                <a:lnTo>
                  <a:pt x="328465" y="656930"/>
                </a:lnTo>
                <a:lnTo>
                  <a:pt x="0" y="361312"/>
                </a:lnTo>
                <a:close/>
              </a:path>
            </a:pathLst>
          </a:custGeom>
        </p:spPr>
        <p:style>
          <a:lnRef idx="2">
            <a:schemeClr val="accent5">
              <a:tint val="40000"/>
              <a:alpha val="90000"/>
              <a:hueOff val="0"/>
              <a:satOff val="0"/>
              <a:lumOff val="0"/>
              <a:alphaOff val="0"/>
            </a:schemeClr>
          </a:lnRef>
          <a:fillRef idx="1">
            <a:schemeClr val="accent5">
              <a:tint val="40000"/>
              <a:alpha val="90000"/>
              <a:hueOff val="8780593"/>
              <a:satOff val="29467"/>
              <a:lumOff val="3014"/>
              <a:alphaOff val="0"/>
            </a:schemeClr>
          </a:fillRef>
          <a:effectRef idx="0">
            <a:schemeClr val="accent5">
              <a:tint val="40000"/>
              <a:alpha val="90000"/>
              <a:hueOff val="8780593"/>
              <a:satOff val="29467"/>
              <a:lumOff val="3014"/>
              <a:alphaOff val="0"/>
            </a:schemeClr>
          </a:effectRef>
          <a:fontRef idx="minor">
            <a:schemeClr val="dk1">
              <a:hueOff val="0"/>
              <a:satOff val="0"/>
              <a:lumOff val="0"/>
              <a:alphaOff val="0"/>
            </a:schemeClr>
          </a:fontRef>
        </p:style>
        <p:txBody>
          <a:bodyPr spcFirstLastPara="0" vert="horz" wrap="square" lIns="187179" tIns="39370" rIns="187179" bIns="201960" numCol="1" spcCol="1270" anchor="ctr" anchorCtr="0">
            <a:noAutofit/>
          </a:bodyPr>
          <a:lstStyle/>
          <a:p>
            <a:pPr marL="0" lvl="0" indent="0" algn="ctr" defTabSz="1377950">
              <a:lnSpc>
                <a:spcPct val="90000"/>
              </a:lnSpc>
              <a:spcBef>
                <a:spcPct val="0"/>
              </a:spcBef>
              <a:spcAft>
                <a:spcPct val="35000"/>
              </a:spcAft>
              <a:buNone/>
            </a:pPr>
            <a:endParaRPr lang="en-US" sz="3100" kern="1200"/>
          </a:p>
        </p:txBody>
      </p:sp>
    </p:spTree>
    <p:extLst>
      <p:ext uri="{BB962C8B-B14F-4D97-AF65-F5344CB8AC3E}">
        <p14:creationId xmlns:p14="http://schemas.microsoft.com/office/powerpoint/2010/main" val="608505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arn(inVertic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arn(inVertical)">
                                      <p:cBhvr>
                                        <p:cTn id="32" dur="500"/>
                                        <p:tgtEl>
                                          <p:spTgt spid="1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2DAC179-C790-4427-B1A0-AF7E55B8E6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3EC0970-98CE-40A9-B02F-F378FB7D59F0}"/>
              </a:ext>
            </a:extLst>
          </p:cNvPr>
          <p:cNvSpPr>
            <a:spLocks noGrp="1"/>
          </p:cNvSpPr>
          <p:nvPr>
            <p:ph type="title"/>
          </p:nvPr>
        </p:nvSpPr>
        <p:spPr>
          <a:xfrm>
            <a:off x="8252340" y="639704"/>
            <a:ext cx="3299579" cy="5577840"/>
          </a:xfrm>
        </p:spPr>
        <p:txBody>
          <a:bodyPr anchor="ctr">
            <a:normAutofit/>
          </a:bodyPr>
          <a:lstStyle/>
          <a:p>
            <a:r>
              <a:rPr lang="en-GB"/>
              <a:t>Only Children</a:t>
            </a:r>
            <a:endParaRPr lang="en-GB" dirty="0"/>
          </a:p>
        </p:txBody>
      </p:sp>
      <p:sp useBgFill="1">
        <p:nvSpPr>
          <p:cNvPr id="11" name="Rectangle 10">
            <a:extLst>
              <a:ext uri="{FF2B5EF4-FFF2-40B4-BE49-F238E27FC236}">
                <a16:creationId xmlns:a16="http://schemas.microsoft.com/office/drawing/2014/main" id="{EA392D87-3787-45D6-976E-B85674C09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38366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EFE8E04-DEE3-49FD-89A2-285FAD1CB6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3661" y="0"/>
            <a:ext cx="228600" cy="6858000"/>
          </a:xfrm>
          <a:prstGeom prst="rect">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Freeform: Shape 3">
            <a:extLst>
              <a:ext uri="{FF2B5EF4-FFF2-40B4-BE49-F238E27FC236}">
                <a16:creationId xmlns:a16="http://schemas.microsoft.com/office/drawing/2014/main" id="{6D8FA1FE-3058-4F1B-A953-7125F997C195}"/>
              </a:ext>
            </a:extLst>
          </p:cNvPr>
          <p:cNvSpPr/>
          <p:nvPr/>
        </p:nvSpPr>
        <p:spPr>
          <a:xfrm>
            <a:off x="784225" y="4838453"/>
            <a:ext cx="5959475" cy="1378104"/>
          </a:xfrm>
          <a:custGeom>
            <a:avLst/>
            <a:gdLst>
              <a:gd name="connsiteX0" fmla="*/ 0 w 5959475"/>
              <a:gd name="connsiteY0" fmla="*/ 0 h 1378104"/>
              <a:gd name="connsiteX1" fmla="*/ 5959475 w 5959475"/>
              <a:gd name="connsiteY1" fmla="*/ 0 h 1378104"/>
              <a:gd name="connsiteX2" fmla="*/ 5959475 w 5959475"/>
              <a:gd name="connsiteY2" fmla="*/ 1378104 h 1378104"/>
              <a:gd name="connsiteX3" fmla="*/ 0 w 5959475"/>
              <a:gd name="connsiteY3" fmla="*/ 1378104 h 1378104"/>
              <a:gd name="connsiteX4" fmla="*/ 0 w 5959475"/>
              <a:gd name="connsiteY4" fmla="*/ 0 h 137810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959475" h="1378104">
                <a:moveTo>
                  <a:pt x="0" y="0"/>
                </a:moveTo>
                <a:lnTo>
                  <a:pt x="5959475" y="0"/>
                </a:lnTo>
                <a:lnTo>
                  <a:pt x="5959475" y="1378104"/>
                </a:lnTo>
                <a:lnTo>
                  <a:pt x="0" y="1378104"/>
                </a:lnTo>
                <a:lnTo>
                  <a:pt x="0" y="0"/>
                </a:lnTo>
                <a:close/>
              </a:path>
            </a:pathLst>
          </a:custGeom>
        </p:spPr>
        <p:style>
          <a:lnRef idx="3">
            <a:schemeClr val="lt1">
              <a:hueOff val="0"/>
              <a:satOff val="0"/>
              <a:lumOff val="0"/>
              <a:alphaOff val="0"/>
            </a:schemeClr>
          </a:lnRef>
          <a:fillRef idx="1">
            <a:schemeClr val="accent2">
              <a:hueOff val="0"/>
              <a:satOff val="0"/>
              <a:lumOff val="0"/>
              <a:alphaOff val="0"/>
            </a:schemeClr>
          </a:fillRef>
          <a:effectRef idx="1">
            <a:schemeClr val="accent2">
              <a:hueOff val="0"/>
              <a:satOff val="0"/>
              <a:lumOff val="0"/>
              <a:alphaOff val="0"/>
            </a:schemeClr>
          </a:effectRef>
          <a:fontRef idx="minor">
            <a:schemeClr val="lt1"/>
          </a:fontRef>
        </p:style>
        <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a:t>On a positive note, Adler believed that, compared to others their age, only children tend to be more mature, feel more comfortable around adults and even do better in intellectual and creative pursuits.</a:t>
            </a:r>
            <a:endParaRPr lang="en-US" sz="2000" kern="1200"/>
          </a:p>
        </p:txBody>
      </p:sp>
      <p:sp>
        <p:nvSpPr>
          <p:cNvPr id="5" name="Freeform: Shape 4">
            <a:extLst>
              <a:ext uri="{FF2B5EF4-FFF2-40B4-BE49-F238E27FC236}">
                <a16:creationId xmlns:a16="http://schemas.microsoft.com/office/drawing/2014/main" id="{381E1702-9C33-47FE-9325-103096D7CAE0}"/>
              </a:ext>
            </a:extLst>
          </p:cNvPr>
          <p:cNvSpPr/>
          <p:nvPr/>
        </p:nvSpPr>
        <p:spPr>
          <a:xfrm>
            <a:off x="784225" y="2739600"/>
            <a:ext cx="5959476" cy="2119525"/>
          </a:xfrm>
          <a:custGeom>
            <a:avLst/>
            <a:gdLst>
              <a:gd name="connsiteX0" fmla="*/ 0 w 5959475"/>
              <a:gd name="connsiteY0" fmla="*/ 742321 h 2119524"/>
              <a:gd name="connsiteX1" fmla="*/ 2714797 w 5959475"/>
              <a:gd name="connsiteY1" fmla="*/ 742321 h 2119524"/>
              <a:gd name="connsiteX2" fmla="*/ 2714797 w 5959475"/>
              <a:gd name="connsiteY2" fmla="*/ 529881 h 2119524"/>
              <a:gd name="connsiteX3" fmla="*/ 2449857 w 5959475"/>
              <a:gd name="connsiteY3" fmla="*/ 529881 h 2119524"/>
              <a:gd name="connsiteX4" fmla="*/ 2979738 w 5959475"/>
              <a:gd name="connsiteY4" fmla="*/ 0 h 2119524"/>
              <a:gd name="connsiteX5" fmla="*/ 3509619 w 5959475"/>
              <a:gd name="connsiteY5" fmla="*/ 529881 h 2119524"/>
              <a:gd name="connsiteX6" fmla="*/ 3244678 w 5959475"/>
              <a:gd name="connsiteY6" fmla="*/ 529881 h 2119524"/>
              <a:gd name="connsiteX7" fmla="*/ 3244678 w 5959475"/>
              <a:gd name="connsiteY7" fmla="*/ 742321 h 2119524"/>
              <a:gd name="connsiteX8" fmla="*/ 5959475 w 5959475"/>
              <a:gd name="connsiteY8" fmla="*/ 742321 h 2119524"/>
              <a:gd name="connsiteX9" fmla="*/ 5959475 w 5959475"/>
              <a:gd name="connsiteY9" fmla="*/ 2119524 h 2119524"/>
              <a:gd name="connsiteX10" fmla="*/ 0 w 5959475"/>
              <a:gd name="connsiteY10" fmla="*/ 2119524 h 2119524"/>
              <a:gd name="connsiteX11" fmla="*/ 0 w 5959475"/>
              <a:gd name="connsiteY11" fmla="*/ 742321 h 2119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959475" h="2119524">
                <a:moveTo>
                  <a:pt x="5959475" y="1377203"/>
                </a:moveTo>
                <a:lnTo>
                  <a:pt x="3244678" y="1377203"/>
                </a:lnTo>
                <a:lnTo>
                  <a:pt x="3244678" y="1589643"/>
                </a:lnTo>
                <a:lnTo>
                  <a:pt x="3509618" y="1589643"/>
                </a:lnTo>
                <a:lnTo>
                  <a:pt x="2979737" y="2119523"/>
                </a:lnTo>
                <a:lnTo>
                  <a:pt x="2449856" y="1589643"/>
                </a:lnTo>
                <a:lnTo>
                  <a:pt x="2714797" y="1589643"/>
                </a:lnTo>
                <a:lnTo>
                  <a:pt x="2714797" y="1377203"/>
                </a:lnTo>
                <a:lnTo>
                  <a:pt x="0" y="1377203"/>
                </a:lnTo>
                <a:lnTo>
                  <a:pt x="0" y="1"/>
                </a:lnTo>
                <a:lnTo>
                  <a:pt x="5959475" y="1"/>
                </a:lnTo>
                <a:lnTo>
                  <a:pt x="5959475" y="1377203"/>
                </a:lnTo>
                <a:close/>
              </a:path>
            </a:pathLst>
          </a:custGeom>
        </p:spPr>
        <p:style>
          <a:lnRef idx="3">
            <a:schemeClr val="lt1">
              <a:hueOff val="0"/>
              <a:satOff val="0"/>
              <a:lumOff val="0"/>
              <a:alphaOff val="0"/>
            </a:schemeClr>
          </a:lnRef>
          <a:fillRef idx="1">
            <a:schemeClr val="accent3">
              <a:hueOff val="0"/>
              <a:satOff val="0"/>
              <a:lumOff val="0"/>
              <a:alphaOff val="0"/>
            </a:schemeClr>
          </a:fillRef>
          <a:effectRef idx="1">
            <a:schemeClr val="accent3">
              <a:hueOff val="0"/>
              <a:satOff val="0"/>
              <a:lumOff val="0"/>
              <a:alphaOff val="0"/>
            </a:schemeClr>
          </a:effectRef>
          <a:fontRef idx="minor">
            <a:schemeClr val="lt1"/>
          </a:fontRef>
        </p:style>
        <p:txBody>
          <a:bodyPr spcFirstLastPara="0" vert="horz" wrap="square" lIns="142240" tIns="142241" rIns="142241" bIns="884561" numCol="1" spcCol="1270" anchor="ctr" anchorCtr="0">
            <a:noAutofit/>
          </a:bodyPr>
          <a:lstStyle/>
          <a:p>
            <a:pPr marL="0" lvl="0" indent="0" algn="ctr" defTabSz="889000">
              <a:lnSpc>
                <a:spcPct val="90000"/>
              </a:lnSpc>
              <a:spcBef>
                <a:spcPct val="0"/>
              </a:spcBef>
              <a:spcAft>
                <a:spcPct val="35000"/>
              </a:spcAft>
              <a:buNone/>
            </a:pPr>
            <a:r>
              <a:rPr lang="en-GB" sz="2000" kern="1200"/>
              <a:t>…may have a hard time when they are told no, and school may be a difficult transition as they are not the sole focus of the teacher. </a:t>
            </a:r>
            <a:endParaRPr lang="en-US" sz="2000" kern="1200"/>
          </a:p>
        </p:txBody>
      </p:sp>
      <p:sp>
        <p:nvSpPr>
          <p:cNvPr id="6" name="Freeform: Shape 5">
            <a:extLst>
              <a:ext uri="{FF2B5EF4-FFF2-40B4-BE49-F238E27FC236}">
                <a16:creationId xmlns:a16="http://schemas.microsoft.com/office/drawing/2014/main" id="{40050BA6-50DC-4AB9-9CA1-0258576E1442}"/>
              </a:ext>
            </a:extLst>
          </p:cNvPr>
          <p:cNvSpPr/>
          <p:nvPr/>
        </p:nvSpPr>
        <p:spPr>
          <a:xfrm>
            <a:off x="784225" y="640747"/>
            <a:ext cx="5959475" cy="2119526"/>
          </a:xfrm>
          <a:custGeom>
            <a:avLst/>
            <a:gdLst>
              <a:gd name="connsiteX0" fmla="*/ 0 w 5959475"/>
              <a:gd name="connsiteY0" fmla="*/ 742321 h 2119524"/>
              <a:gd name="connsiteX1" fmla="*/ 2714797 w 5959475"/>
              <a:gd name="connsiteY1" fmla="*/ 742321 h 2119524"/>
              <a:gd name="connsiteX2" fmla="*/ 2714797 w 5959475"/>
              <a:gd name="connsiteY2" fmla="*/ 529881 h 2119524"/>
              <a:gd name="connsiteX3" fmla="*/ 2449857 w 5959475"/>
              <a:gd name="connsiteY3" fmla="*/ 529881 h 2119524"/>
              <a:gd name="connsiteX4" fmla="*/ 2979738 w 5959475"/>
              <a:gd name="connsiteY4" fmla="*/ 0 h 2119524"/>
              <a:gd name="connsiteX5" fmla="*/ 3509619 w 5959475"/>
              <a:gd name="connsiteY5" fmla="*/ 529881 h 2119524"/>
              <a:gd name="connsiteX6" fmla="*/ 3244678 w 5959475"/>
              <a:gd name="connsiteY6" fmla="*/ 529881 h 2119524"/>
              <a:gd name="connsiteX7" fmla="*/ 3244678 w 5959475"/>
              <a:gd name="connsiteY7" fmla="*/ 742321 h 2119524"/>
              <a:gd name="connsiteX8" fmla="*/ 5959475 w 5959475"/>
              <a:gd name="connsiteY8" fmla="*/ 742321 h 2119524"/>
              <a:gd name="connsiteX9" fmla="*/ 5959475 w 5959475"/>
              <a:gd name="connsiteY9" fmla="*/ 2119524 h 2119524"/>
              <a:gd name="connsiteX10" fmla="*/ 0 w 5959475"/>
              <a:gd name="connsiteY10" fmla="*/ 2119524 h 2119524"/>
              <a:gd name="connsiteX11" fmla="*/ 0 w 5959475"/>
              <a:gd name="connsiteY11" fmla="*/ 742321 h 2119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959475" h="2119524">
                <a:moveTo>
                  <a:pt x="5959475" y="1377203"/>
                </a:moveTo>
                <a:lnTo>
                  <a:pt x="3244678" y="1377203"/>
                </a:lnTo>
                <a:lnTo>
                  <a:pt x="3244678" y="1589643"/>
                </a:lnTo>
                <a:lnTo>
                  <a:pt x="3509618" y="1589643"/>
                </a:lnTo>
                <a:lnTo>
                  <a:pt x="2979737" y="2119523"/>
                </a:lnTo>
                <a:lnTo>
                  <a:pt x="2449856" y="1589643"/>
                </a:lnTo>
                <a:lnTo>
                  <a:pt x="2714797" y="1589643"/>
                </a:lnTo>
                <a:lnTo>
                  <a:pt x="2714797" y="1377203"/>
                </a:lnTo>
                <a:lnTo>
                  <a:pt x="0" y="1377203"/>
                </a:lnTo>
                <a:lnTo>
                  <a:pt x="0" y="1"/>
                </a:lnTo>
                <a:lnTo>
                  <a:pt x="5959475" y="1"/>
                </a:lnTo>
                <a:lnTo>
                  <a:pt x="5959475" y="1377203"/>
                </a:lnTo>
                <a:close/>
              </a:path>
            </a:pathLst>
          </a:custGeom>
        </p:spPr>
        <p:style>
          <a:lnRef idx="3">
            <a:schemeClr val="lt1">
              <a:hueOff val="0"/>
              <a:satOff val="0"/>
              <a:lumOff val="0"/>
              <a:alphaOff val="0"/>
            </a:schemeClr>
          </a:lnRef>
          <a:fillRef idx="1">
            <a:schemeClr val="accent4">
              <a:hueOff val="0"/>
              <a:satOff val="0"/>
              <a:lumOff val="0"/>
              <a:alphaOff val="0"/>
            </a:schemeClr>
          </a:fillRef>
          <a:effectRef idx="1">
            <a:schemeClr val="accent4">
              <a:hueOff val="0"/>
              <a:satOff val="0"/>
              <a:lumOff val="0"/>
              <a:alphaOff val="0"/>
            </a:schemeClr>
          </a:effectRef>
          <a:fontRef idx="minor">
            <a:schemeClr val="lt1"/>
          </a:fontRef>
        </p:style>
        <p:txBody>
          <a:bodyPr spcFirstLastPara="0" vert="horz" wrap="square" lIns="142240" tIns="142241" rIns="142240" bIns="884562" numCol="1" spcCol="1270" anchor="ctr" anchorCtr="0">
            <a:noAutofit/>
          </a:bodyPr>
          <a:lstStyle/>
          <a:p>
            <a:pPr marL="0" lvl="0" indent="0" algn="ctr" defTabSz="889000">
              <a:lnSpc>
                <a:spcPct val="90000"/>
              </a:lnSpc>
              <a:spcBef>
                <a:spcPct val="0"/>
              </a:spcBef>
              <a:spcAft>
                <a:spcPct val="35000"/>
              </a:spcAft>
              <a:buNone/>
            </a:pPr>
            <a:r>
              <a:rPr lang="en-GB" sz="2000" kern="1200"/>
              <a:t>…do not have to share their parents' attention. </a:t>
            </a:r>
            <a:endParaRPr lang="en-US" sz="2000" kern="1200"/>
          </a:p>
        </p:txBody>
      </p:sp>
    </p:spTree>
    <p:extLst>
      <p:ext uri="{BB962C8B-B14F-4D97-AF65-F5344CB8AC3E}">
        <p14:creationId xmlns:p14="http://schemas.microsoft.com/office/powerpoint/2010/main" val="2855166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2DAC179-C790-4427-B1A0-AF7E55B8E6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303F55-BECA-4A2F-82B2-4058CF7F6B2B}"/>
              </a:ext>
            </a:extLst>
          </p:cNvPr>
          <p:cNvSpPr>
            <a:spLocks noGrp="1"/>
          </p:cNvSpPr>
          <p:nvPr>
            <p:ph type="title"/>
          </p:nvPr>
        </p:nvSpPr>
        <p:spPr>
          <a:xfrm>
            <a:off x="8252340" y="639704"/>
            <a:ext cx="3299579" cy="5577840"/>
          </a:xfrm>
        </p:spPr>
        <p:txBody>
          <a:bodyPr anchor="ctr">
            <a:normAutofit/>
          </a:bodyPr>
          <a:lstStyle/>
          <a:p>
            <a:r>
              <a:rPr lang="en-GB" dirty="0"/>
              <a:t>Other Family Situations…</a:t>
            </a:r>
          </a:p>
        </p:txBody>
      </p:sp>
      <p:sp useBgFill="1">
        <p:nvSpPr>
          <p:cNvPr id="11" name="Rectangle 10">
            <a:extLst>
              <a:ext uri="{FF2B5EF4-FFF2-40B4-BE49-F238E27FC236}">
                <a16:creationId xmlns:a16="http://schemas.microsoft.com/office/drawing/2014/main" id="{EA392D87-3787-45D6-976E-B85674C090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38366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EFE8E04-DEE3-49FD-89A2-285FAD1CB6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383661" y="0"/>
            <a:ext cx="228600" cy="6858000"/>
          </a:xfrm>
          <a:prstGeom prst="rect">
            <a:avLst/>
          </a:prstGeom>
          <a:solidFill>
            <a:schemeClr val="tx1">
              <a:lumMod val="50000"/>
              <a:lumOff val="50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Rectangle: Rounded Corners 3">
            <a:extLst>
              <a:ext uri="{FF2B5EF4-FFF2-40B4-BE49-F238E27FC236}">
                <a16:creationId xmlns:a16="http://schemas.microsoft.com/office/drawing/2014/main" id="{1C01D3EC-2A81-4BC7-B627-EDAF053FDE8D}"/>
              </a:ext>
            </a:extLst>
          </p:cNvPr>
          <p:cNvSpPr/>
          <p:nvPr/>
        </p:nvSpPr>
        <p:spPr>
          <a:xfrm>
            <a:off x="784225" y="640443"/>
            <a:ext cx="5959475" cy="1593262"/>
          </a:xfrm>
          <a:prstGeom prst="roundRect">
            <a:avLst>
              <a:gd name="adj" fmla="val 10000"/>
            </a:avLst>
          </a:prstGeom>
        </p:spPr>
        <p:style>
          <a:lnRef idx="0">
            <a:schemeClr val="lt1">
              <a:alpha val="0"/>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p:style>
      </p:sp>
      <p:sp>
        <p:nvSpPr>
          <p:cNvPr id="6" name="Rectangle 5" descr="Influencer">
            <a:extLst>
              <a:ext uri="{FF2B5EF4-FFF2-40B4-BE49-F238E27FC236}">
                <a16:creationId xmlns:a16="http://schemas.microsoft.com/office/drawing/2014/main" id="{06D657FE-9E90-4B0F-9316-E3722A4126D4}"/>
              </a:ext>
            </a:extLst>
          </p:cNvPr>
          <p:cNvSpPr/>
          <p:nvPr/>
        </p:nvSpPr>
        <p:spPr>
          <a:xfrm>
            <a:off x="1266186" y="998927"/>
            <a:ext cx="876294" cy="876294"/>
          </a:xfrm>
          <a:prstGeom prst="rect">
            <a:avLst/>
          </a:prstGeom>
          <a: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7" name="Freeform: Shape 6">
            <a:extLst>
              <a:ext uri="{FF2B5EF4-FFF2-40B4-BE49-F238E27FC236}">
                <a16:creationId xmlns:a16="http://schemas.microsoft.com/office/drawing/2014/main" id="{0393FAA7-2C61-4D29-A0B1-4C8AB9DF6606}"/>
              </a:ext>
            </a:extLst>
          </p:cNvPr>
          <p:cNvSpPr/>
          <p:nvPr/>
        </p:nvSpPr>
        <p:spPr>
          <a:xfrm>
            <a:off x="2624443" y="640443"/>
            <a:ext cx="4119256" cy="1593262"/>
          </a:xfrm>
          <a:custGeom>
            <a:avLst/>
            <a:gdLst>
              <a:gd name="connsiteX0" fmla="*/ 0 w 4119256"/>
              <a:gd name="connsiteY0" fmla="*/ 0 h 1593262"/>
              <a:gd name="connsiteX1" fmla="*/ 4119256 w 4119256"/>
              <a:gd name="connsiteY1" fmla="*/ 0 h 1593262"/>
              <a:gd name="connsiteX2" fmla="*/ 4119256 w 4119256"/>
              <a:gd name="connsiteY2" fmla="*/ 1593262 h 1593262"/>
              <a:gd name="connsiteX3" fmla="*/ 0 w 4119256"/>
              <a:gd name="connsiteY3" fmla="*/ 1593262 h 1593262"/>
              <a:gd name="connsiteX4" fmla="*/ 0 w 4119256"/>
              <a:gd name="connsiteY4" fmla="*/ 0 h 159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9256" h="1593262">
                <a:moveTo>
                  <a:pt x="0" y="0"/>
                </a:moveTo>
                <a:lnTo>
                  <a:pt x="4119256" y="0"/>
                </a:lnTo>
                <a:lnTo>
                  <a:pt x="4119256" y="1593262"/>
                </a:lnTo>
                <a:lnTo>
                  <a:pt x="0" y="15932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168620" tIns="168620" rIns="168620" bIns="168620" numCol="1" spcCol="1270" anchor="ctr" anchorCtr="0">
            <a:noAutofit/>
          </a:bodyPr>
          <a:lstStyle/>
          <a:p>
            <a:pPr marL="0" lvl="0" indent="0" algn="l" defTabSz="711200">
              <a:lnSpc>
                <a:spcPct val="90000"/>
              </a:lnSpc>
              <a:spcBef>
                <a:spcPct val="0"/>
              </a:spcBef>
              <a:spcAft>
                <a:spcPct val="35000"/>
              </a:spcAft>
              <a:buNone/>
            </a:pPr>
            <a:r>
              <a:rPr lang="en-GB" sz="1600" kern="1200" dirty="0"/>
              <a:t>With twins, one is usually seen as the older and is stronger and more active. This one often becomes the leader, though both may develop identity problems due to being treated as one unit instead of two people. </a:t>
            </a:r>
            <a:endParaRPr lang="en-US" sz="1600" kern="1200" dirty="0"/>
          </a:p>
        </p:txBody>
      </p:sp>
      <p:sp>
        <p:nvSpPr>
          <p:cNvPr id="8" name="Rectangle: Rounded Corners 7">
            <a:extLst>
              <a:ext uri="{FF2B5EF4-FFF2-40B4-BE49-F238E27FC236}">
                <a16:creationId xmlns:a16="http://schemas.microsoft.com/office/drawing/2014/main" id="{2D614E12-DCA5-4FA9-A757-4E03C48117AC}"/>
              </a:ext>
            </a:extLst>
          </p:cNvPr>
          <p:cNvSpPr/>
          <p:nvPr/>
        </p:nvSpPr>
        <p:spPr>
          <a:xfrm>
            <a:off x="784225" y="2632022"/>
            <a:ext cx="5959475" cy="1593262"/>
          </a:xfrm>
          <a:prstGeom prst="roundRect">
            <a:avLst>
              <a:gd name="adj" fmla="val 10000"/>
            </a:avLst>
          </a:prstGeom>
        </p:spPr>
        <p:style>
          <a:lnRef idx="0">
            <a:schemeClr val="lt1">
              <a:alpha val="0"/>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p:style>
      </p:sp>
      <p:sp>
        <p:nvSpPr>
          <p:cNvPr id="10" name="Rectangle 9" descr="Parent and Child">
            <a:extLst>
              <a:ext uri="{FF2B5EF4-FFF2-40B4-BE49-F238E27FC236}">
                <a16:creationId xmlns:a16="http://schemas.microsoft.com/office/drawing/2014/main" id="{50D54F6B-5E0A-451B-A295-AB40AA3BF4B9}"/>
              </a:ext>
            </a:extLst>
          </p:cNvPr>
          <p:cNvSpPr/>
          <p:nvPr/>
        </p:nvSpPr>
        <p:spPr>
          <a:xfrm>
            <a:off x="1266186" y="2990506"/>
            <a:ext cx="876294" cy="876294"/>
          </a:xfrm>
          <a:prstGeom prst="rect">
            <a:avLst/>
          </a:prstGeom>
          <a: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2" name="Freeform: Shape 11">
            <a:extLst>
              <a:ext uri="{FF2B5EF4-FFF2-40B4-BE49-F238E27FC236}">
                <a16:creationId xmlns:a16="http://schemas.microsoft.com/office/drawing/2014/main" id="{58B060F8-CE8C-446F-BE5C-23462968CFC9}"/>
              </a:ext>
            </a:extLst>
          </p:cNvPr>
          <p:cNvSpPr/>
          <p:nvPr/>
        </p:nvSpPr>
        <p:spPr>
          <a:xfrm>
            <a:off x="2624443" y="2632022"/>
            <a:ext cx="4119256" cy="1593262"/>
          </a:xfrm>
          <a:custGeom>
            <a:avLst/>
            <a:gdLst>
              <a:gd name="connsiteX0" fmla="*/ 0 w 4119256"/>
              <a:gd name="connsiteY0" fmla="*/ 0 h 1593262"/>
              <a:gd name="connsiteX1" fmla="*/ 4119256 w 4119256"/>
              <a:gd name="connsiteY1" fmla="*/ 0 h 1593262"/>
              <a:gd name="connsiteX2" fmla="*/ 4119256 w 4119256"/>
              <a:gd name="connsiteY2" fmla="*/ 1593262 h 1593262"/>
              <a:gd name="connsiteX3" fmla="*/ 0 w 4119256"/>
              <a:gd name="connsiteY3" fmla="*/ 1593262 h 1593262"/>
              <a:gd name="connsiteX4" fmla="*/ 0 w 4119256"/>
              <a:gd name="connsiteY4" fmla="*/ 0 h 159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9256" h="1593262">
                <a:moveTo>
                  <a:pt x="0" y="0"/>
                </a:moveTo>
                <a:lnTo>
                  <a:pt x="4119256" y="0"/>
                </a:lnTo>
                <a:lnTo>
                  <a:pt x="4119256" y="1593262"/>
                </a:lnTo>
                <a:lnTo>
                  <a:pt x="0" y="15932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168620" tIns="168620" rIns="168620" bIns="168620" numCol="1" spcCol="1270" anchor="ctr" anchorCtr="0">
            <a:noAutofit/>
          </a:bodyPr>
          <a:lstStyle/>
          <a:p>
            <a:pPr marL="0" lvl="0" indent="0" algn="l" defTabSz="711200">
              <a:lnSpc>
                <a:spcPct val="90000"/>
              </a:lnSpc>
              <a:spcBef>
                <a:spcPct val="0"/>
              </a:spcBef>
              <a:spcAft>
                <a:spcPct val="35000"/>
              </a:spcAft>
              <a:buNone/>
            </a:pPr>
            <a:r>
              <a:rPr lang="en-GB" sz="1600" kern="1200"/>
              <a:t>With an only boy among girls. He suggests this boy may develop into an adult who is always trying to prove his manhood or, conversely, may become effeminate. </a:t>
            </a:r>
            <a:endParaRPr lang="en-US" sz="1600" kern="1200"/>
          </a:p>
        </p:txBody>
      </p:sp>
      <p:sp>
        <p:nvSpPr>
          <p:cNvPr id="14" name="Rectangle: Rounded Corners 13">
            <a:extLst>
              <a:ext uri="{FF2B5EF4-FFF2-40B4-BE49-F238E27FC236}">
                <a16:creationId xmlns:a16="http://schemas.microsoft.com/office/drawing/2014/main" id="{C71A11B5-FEE6-4973-B9D5-FAD15AF81F4B}"/>
              </a:ext>
            </a:extLst>
          </p:cNvPr>
          <p:cNvSpPr/>
          <p:nvPr/>
        </p:nvSpPr>
        <p:spPr>
          <a:xfrm>
            <a:off x="784225" y="4623600"/>
            <a:ext cx="5959475" cy="1593262"/>
          </a:xfrm>
          <a:prstGeom prst="roundRect">
            <a:avLst>
              <a:gd name="adj" fmla="val 10000"/>
            </a:avLst>
          </a:prstGeom>
        </p:spPr>
        <p:style>
          <a:lnRef idx="0">
            <a:schemeClr val="lt1">
              <a:alpha val="0"/>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p:style>
      </p:sp>
      <p:sp>
        <p:nvSpPr>
          <p:cNvPr id="15" name="Rectangle 14" descr="Stroller">
            <a:extLst>
              <a:ext uri="{FF2B5EF4-FFF2-40B4-BE49-F238E27FC236}">
                <a16:creationId xmlns:a16="http://schemas.microsoft.com/office/drawing/2014/main" id="{F89497F2-FBC6-4897-B048-85F4CB5DAF8E}"/>
              </a:ext>
            </a:extLst>
          </p:cNvPr>
          <p:cNvSpPr/>
          <p:nvPr/>
        </p:nvSpPr>
        <p:spPr>
          <a:xfrm>
            <a:off x="1266186" y="4982084"/>
            <a:ext cx="876294" cy="876294"/>
          </a:xfrm>
          <a:prstGeom prst="rect">
            <a:avLst/>
          </a:prstGeom>
          <a:blipFill>
            <a:blip r:embed="rId6">
              <a:extLst>
                <a:ext uri="{28A0092B-C50C-407E-A947-70E740481C1C}">
                  <a14:useLocalDpi xmlns:a14="http://schemas.microsoft.com/office/drawing/2010/main" val="0"/>
                </a:ext>
                <a:ext uri="{96DAC541-7B7A-43D3-8B79-37D633B846F1}">
                  <asvg:svgBlip xmlns:asvg="http://schemas.microsoft.com/office/drawing/2016/SVG/main" r:embed="rId7"/>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6" name="Freeform: Shape 15">
            <a:extLst>
              <a:ext uri="{FF2B5EF4-FFF2-40B4-BE49-F238E27FC236}">
                <a16:creationId xmlns:a16="http://schemas.microsoft.com/office/drawing/2014/main" id="{202757E7-BEC6-435B-992A-2052473990C9}"/>
              </a:ext>
            </a:extLst>
          </p:cNvPr>
          <p:cNvSpPr/>
          <p:nvPr/>
        </p:nvSpPr>
        <p:spPr>
          <a:xfrm>
            <a:off x="2624443" y="4623600"/>
            <a:ext cx="4119256" cy="1593262"/>
          </a:xfrm>
          <a:custGeom>
            <a:avLst/>
            <a:gdLst>
              <a:gd name="connsiteX0" fmla="*/ 0 w 4119256"/>
              <a:gd name="connsiteY0" fmla="*/ 0 h 1593262"/>
              <a:gd name="connsiteX1" fmla="*/ 4119256 w 4119256"/>
              <a:gd name="connsiteY1" fmla="*/ 0 h 1593262"/>
              <a:gd name="connsiteX2" fmla="*/ 4119256 w 4119256"/>
              <a:gd name="connsiteY2" fmla="*/ 1593262 h 1593262"/>
              <a:gd name="connsiteX3" fmla="*/ 0 w 4119256"/>
              <a:gd name="connsiteY3" fmla="*/ 1593262 h 1593262"/>
              <a:gd name="connsiteX4" fmla="*/ 0 w 4119256"/>
              <a:gd name="connsiteY4" fmla="*/ 0 h 15932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119256" h="1593262">
                <a:moveTo>
                  <a:pt x="0" y="0"/>
                </a:moveTo>
                <a:lnTo>
                  <a:pt x="4119256" y="0"/>
                </a:lnTo>
                <a:lnTo>
                  <a:pt x="4119256" y="1593262"/>
                </a:lnTo>
                <a:lnTo>
                  <a:pt x="0" y="1593262"/>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168620" tIns="168620" rIns="168620" bIns="168620" numCol="1" spcCol="1270" anchor="ctr" anchorCtr="0">
            <a:noAutofit/>
          </a:bodyPr>
          <a:lstStyle/>
          <a:p>
            <a:pPr marL="0" lvl="0" indent="0" algn="l" defTabSz="711200">
              <a:lnSpc>
                <a:spcPct val="90000"/>
              </a:lnSpc>
              <a:spcBef>
                <a:spcPct val="0"/>
              </a:spcBef>
              <a:spcAft>
                <a:spcPct val="35000"/>
              </a:spcAft>
              <a:buNone/>
            </a:pPr>
            <a:r>
              <a:rPr lang="en-GB" sz="1600" kern="1200"/>
              <a:t>An only girl among boys may become very feminine or, attempting to outdo the boys, may become a tomboy. She may tend to work hard to please her father.</a:t>
            </a:r>
            <a:endParaRPr lang="en-US" sz="1600" kern="1200"/>
          </a:p>
        </p:txBody>
      </p:sp>
    </p:spTree>
    <p:extLst>
      <p:ext uri="{BB962C8B-B14F-4D97-AF65-F5344CB8AC3E}">
        <p14:creationId xmlns:p14="http://schemas.microsoft.com/office/powerpoint/2010/main" val="4107430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par>
                                <p:cTn id="19" presetID="10" presetClass="entr" presetSubtype="0"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500"/>
                                        <p:tgtEl>
                                          <p:spTgt spid="14"/>
                                        </p:tgtEl>
                                      </p:cBhvr>
                                    </p:animEffect>
                                  </p:childTnLst>
                                </p:cTn>
                              </p:par>
                              <p:par>
                                <p:cTn id="30" presetID="10" presetClass="entr" presetSubtype="0" fill="hold" nodeType="withEffect">
                                  <p:stCondLst>
                                    <p:cond delay="0"/>
                                  </p:stCondLst>
                                  <p:childTnLst>
                                    <p:set>
                                      <p:cBhvr>
                                        <p:cTn id="31" dur="1" fill="hold">
                                          <p:stCondLst>
                                            <p:cond delay="0"/>
                                          </p:stCondLst>
                                        </p:cTn>
                                        <p:tgtEl>
                                          <p:spTgt spid="15"/>
                                        </p:tgtEl>
                                        <p:attrNameLst>
                                          <p:attrName>style.visibility</p:attrName>
                                        </p:attrNameLst>
                                      </p:cBhvr>
                                      <p:to>
                                        <p:strVal val="visible"/>
                                      </p:to>
                                    </p:set>
                                    <p:animEffect transition="in" filter="fade">
                                      <p:cBhvr>
                                        <p:cTn id="32" dur="500"/>
                                        <p:tgtEl>
                                          <p:spTgt spid="15"/>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2" grpId="0"/>
      <p:bldP spid="16"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0BC9609-A8AF-411F-A9E0-C3B93C8945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6C2D76-E54E-4BD6-8666-DF26BA516988}"/>
              </a:ext>
            </a:extLst>
          </p:cNvPr>
          <p:cNvSpPr>
            <a:spLocks noGrp="1"/>
          </p:cNvSpPr>
          <p:nvPr>
            <p:ph type="title"/>
          </p:nvPr>
        </p:nvSpPr>
        <p:spPr>
          <a:xfrm>
            <a:off x="640080" y="639704"/>
            <a:ext cx="3299579" cy="5577840"/>
          </a:xfrm>
        </p:spPr>
        <p:txBody>
          <a:bodyPr anchor="ctr">
            <a:normAutofit/>
          </a:bodyPr>
          <a:lstStyle/>
          <a:p>
            <a:pPr algn="ctr"/>
            <a:r>
              <a:rPr lang="en-GB" sz="3400" dirty="0"/>
              <a:t>Adler Acknowledges… </a:t>
            </a:r>
          </a:p>
        </p:txBody>
      </p:sp>
      <p:sp>
        <p:nvSpPr>
          <p:cNvPr id="4" name="Freeform: Shape 3">
            <a:extLst>
              <a:ext uri="{FF2B5EF4-FFF2-40B4-BE49-F238E27FC236}">
                <a16:creationId xmlns:a16="http://schemas.microsoft.com/office/drawing/2014/main" id="{D044968A-E014-4EB0-A56A-53F653516E61}"/>
              </a:ext>
            </a:extLst>
          </p:cNvPr>
          <p:cNvSpPr/>
          <p:nvPr/>
        </p:nvSpPr>
        <p:spPr>
          <a:xfrm>
            <a:off x="4901472" y="845085"/>
            <a:ext cx="6506304" cy="2538899"/>
          </a:xfrm>
          <a:custGeom>
            <a:avLst/>
            <a:gdLst>
              <a:gd name="connsiteX0" fmla="*/ 0 w 6506304"/>
              <a:gd name="connsiteY0" fmla="*/ 423158 h 2538899"/>
              <a:gd name="connsiteX1" fmla="*/ 423158 w 6506304"/>
              <a:gd name="connsiteY1" fmla="*/ 0 h 2538899"/>
              <a:gd name="connsiteX2" fmla="*/ 6083146 w 6506304"/>
              <a:gd name="connsiteY2" fmla="*/ 0 h 2538899"/>
              <a:gd name="connsiteX3" fmla="*/ 6506304 w 6506304"/>
              <a:gd name="connsiteY3" fmla="*/ 423158 h 2538899"/>
              <a:gd name="connsiteX4" fmla="*/ 6506304 w 6506304"/>
              <a:gd name="connsiteY4" fmla="*/ 2115741 h 2538899"/>
              <a:gd name="connsiteX5" fmla="*/ 6083146 w 6506304"/>
              <a:gd name="connsiteY5" fmla="*/ 2538899 h 2538899"/>
              <a:gd name="connsiteX6" fmla="*/ 423158 w 6506304"/>
              <a:gd name="connsiteY6" fmla="*/ 2538899 h 2538899"/>
              <a:gd name="connsiteX7" fmla="*/ 0 w 6506304"/>
              <a:gd name="connsiteY7" fmla="*/ 2115741 h 2538899"/>
              <a:gd name="connsiteX8" fmla="*/ 0 w 6506304"/>
              <a:gd name="connsiteY8" fmla="*/ 423158 h 2538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506304" h="2538899">
                <a:moveTo>
                  <a:pt x="0" y="423158"/>
                </a:moveTo>
                <a:cubicBezTo>
                  <a:pt x="0" y="189454"/>
                  <a:pt x="189454" y="0"/>
                  <a:pt x="423158" y="0"/>
                </a:cubicBezTo>
                <a:lnTo>
                  <a:pt x="6083146" y="0"/>
                </a:lnTo>
                <a:cubicBezTo>
                  <a:pt x="6316850" y="0"/>
                  <a:pt x="6506304" y="189454"/>
                  <a:pt x="6506304" y="423158"/>
                </a:cubicBezTo>
                <a:lnTo>
                  <a:pt x="6506304" y="2115741"/>
                </a:lnTo>
                <a:cubicBezTo>
                  <a:pt x="6506304" y="2349445"/>
                  <a:pt x="6316850" y="2538899"/>
                  <a:pt x="6083146" y="2538899"/>
                </a:cubicBezTo>
                <a:lnTo>
                  <a:pt x="423158" y="2538899"/>
                </a:lnTo>
                <a:cubicBezTo>
                  <a:pt x="189454" y="2538899"/>
                  <a:pt x="0" y="2349445"/>
                  <a:pt x="0" y="2115741"/>
                </a:cubicBezTo>
                <a:lnTo>
                  <a:pt x="0" y="423158"/>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242049" tIns="242049" rIns="242049" bIns="242049" numCol="1" spcCol="1270" anchor="ctr" anchorCtr="0">
            <a:noAutofit/>
          </a:bodyPr>
          <a:lstStyle/>
          <a:p>
            <a:pPr marL="0" lvl="0" indent="0" algn="l" defTabSz="1377950">
              <a:lnSpc>
                <a:spcPct val="90000"/>
              </a:lnSpc>
              <a:spcBef>
                <a:spcPct val="0"/>
              </a:spcBef>
              <a:spcAft>
                <a:spcPct val="35000"/>
              </a:spcAft>
              <a:buNone/>
            </a:pPr>
            <a:r>
              <a:rPr lang="en-GB" sz="3100" kern="1200" dirty="0"/>
              <a:t>…that for some people birth order may not be as significant an influence as parental attitudes, gender roles or socio-economic issues. </a:t>
            </a:r>
            <a:endParaRPr lang="en-US" sz="3100" kern="1200" dirty="0"/>
          </a:p>
        </p:txBody>
      </p:sp>
      <p:sp>
        <p:nvSpPr>
          <p:cNvPr id="5" name="Freeform: Shape 4">
            <a:extLst>
              <a:ext uri="{FF2B5EF4-FFF2-40B4-BE49-F238E27FC236}">
                <a16:creationId xmlns:a16="http://schemas.microsoft.com/office/drawing/2014/main" id="{F436FEB1-48DF-4293-AC61-5BFB9F2DBD87}"/>
              </a:ext>
            </a:extLst>
          </p:cNvPr>
          <p:cNvSpPr/>
          <p:nvPr/>
        </p:nvSpPr>
        <p:spPr>
          <a:xfrm>
            <a:off x="4901472" y="3473265"/>
            <a:ext cx="6506304" cy="2538899"/>
          </a:xfrm>
          <a:custGeom>
            <a:avLst/>
            <a:gdLst>
              <a:gd name="connsiteX0" fmla="*/ 0 w 6506304"/>
              <a:gd name="connsiteY0" fmla="*/ 423158 h 2538899"/>
              <a:gd name="connsiteX1" fmla="*/ 423158 w 6506304"/>
              <a:gd name="connsiteY1" fmla="*/ 0 h 2538899"/>
              <a:gd name="connsiteX2" fmla="*/ 6083146 w 6506304"/>
              <a:gd name="connsiteY2" fmla="*/ 0 h 2538899"/>
              <a:gd name="connsiteX3" fmla="*/ 6506304 w 6506304"/>
              <a:gd name="connsiteY3" fmla="*/ 423158 h 2538899"/>
              <a:gd name="connsiteX4" fmla="*/ 6506304 w 6506304"/>
              <a:gd name="connsiteY4" fmla="*/ 2115741 h 2538899"/>
              <a:gd name="connsiteX5" fmla="*/ 6083146 w 6506304"/>
              <a:gd name="connsiteY5" fmla="*/ 2538899 h 2538899"/>
              <a:gd name="connsiteX6" fmla="*/ 423158 w 6506304"/>
              <a:gd name="connsiteY6" fmla="*/ 2538899 h 2538899"/>
              <a:gd name="connsiteX7" fmla="*/ 0 w 6506304"/>
              <a:gd name="connsiteY7" fmla="*/ 2115741 h 2538899"/>
              <a:gd name="connsiteX8" fmla="*/ 0 w 6506304"/>
              <a:gd name="connsiteY8" fmla="*/ 423158 h 25388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506304" h="2538899">
                <a:moveTo>
                  <a:pt x="0" y="423158"/>
                </a:moveTo>
                <a:cubicBezTo>
                  <a:pt x="0" y="189454"/>
                  <a:pt x="189454" y="0"/>
                  <a:pt x="423158" y="0"/>
                </a:cubicBezTo>
                <a:lnTo>
                  <a:pt x="6083146" y="0"/>
                </a:lnTo>
                <a:cubicBezTo>
                  <a:pt x="6316850" y="0"/>
                  <a:pt x="6506304" y="189454"/>
                  <a:pt x="6506304" y="423158"/>
                </a:cubicBezTo>
                <a:lnTo>
                  <a:pt x="6506304" y="2115741"/>
                </a:lnTo>
                <a:cubicBezTo>
                  <a:pt x="6506304" y="2349445"/>
                  <a:pt x="6316850" y="2538899"/>
                  <a:pt x="6083146" y="2538899"/>
                </a:cubicBezTo>
                <a:lnTo>
                  <a:pt x="423158" y="2538899"/>
                </a:lnTo>
                <a:cubicBezTo>
                  <a:pt x="189454" y="2538899"/>
                  <a:pt x="0" y="2349445"/>
                  <a:pt x="0" y="2115741"/>
                </a:cubicBezTo>
                <a:lnTo>
                  <a:pt x="0" y="423158"/>
                </a:lnTo>
                <a:close/>
              </a:path>
            </a:pathLst>
          </a:custGeom>
        </p:spPr>
        <p:style>
          <a:lnRef idx="2">
            <a:schemeClr val="lt1">
              <a:hueOff val="0"/>
              <a:satOff val="0"/>
              <a:lumOff val="0"/>
              <a:alphaOff val="0"/>
            </a:schemeClr>
          </a:lnRef>
          <a:fillRef idx="1">
            <a:schemeClr val="accent2">
              <a:hueOff val="-165654"/>
              <a:satOff val="-54335"/>
              <a:lumOff val="-19803"/>
              <a:alphaOff val="0"/>
            </a:schemeClr>
          </a:fillRef>
          <a:effectRef idx="0">
            <a:schemeClr val="accent2">
              <a:hueOff val="-165654"/>
              <a:satOff val="-54335"/>
              <a:lumOff val="-19803"/>
              <a:alphaOff val="0"/>
            </a:schemeClr>
          </a:effectRef>
          <a:fontRef idx="minor">
            <a:schemeClr val="lt1"/>
          </a:fontRef>
        </p:style>
        <p:txBody>
          <a:bodyPr spcFirstLastPara="0" vert="horz" wrap="square" lIns="242049" tIns="242049" rIns="242049" bIns="242049" numCol="1" spcCol="1270" anchor="ctr" anchorCtr="0">
            <a:noAutofit/>
          </a:bodyPr>
          <a:lstStyle/>
          <a:p>
            <a:pPr marL="0" lvl="0" indent="0" algn="l" defTabSz="1377950">
              <a:lnSpc>
                <a:spcPct val="90000"/>
              </a:lnSpc>
              <a:spcBef>
                <a:spcPct val="0"/>
              </a:spcBef>
              <a:spcAft>
                <a:spcPct val="35000"/>
              </a:spcAft>
              <a:buNone/>
            </a:pPr>
            <a:r>
              <a:rPr lang="en-GB" sz="3100" kern="1200" dirty="0"/>
              <a:t>…he encouraged practitioners to understand the psychological situation in each family is different; birth order is simply one possible tool to help guide and assess.</a:t>
            </a:r>
            <a:endParaRPr lang="en-US" sz="3100" kern="1200" dirty="0"/>
          </a:p>
        </p:txBody>
      </p:sp>
    </p:spTree>
    <p:extLst>
      <p:ext uri="{BB962C8B-B14F-4D97-AF65-F5344CB8AC3E}">
        <p14:creationId xmlns:p14="http://schemas.microsoft.com/office/powerpoint/2010/main" val="31858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4F60F-F477-413F-B164-82D6EFDAC749}"/>
              </a:ext>
            </a:extLst>
          </p:cNvPr>
          <p:cNvSpPr>
            <a:spLocks noGrp="1"/>
          </p:cNvSpPr>
          <p:nvPr>
            <p:ph type="title"/>
          </p:nvPr>
        </p:nvSpPr>
        <p:spPr>
          <a:xfrm>
            <a:off x="1371600" y="685800"/>
            <a:ext cx="9601200" cy="1485900"/>
          </a:xfrm>
        </p:spPr>
        <p:txBody>
          <a:bodyPr>
            <a:normAutofit/>
          </a:bodyPr>
          <a:lstStyle/>
          <a:p>
            <a:r>
              <a:rPr lang="en-GB" dirty="0"/>
              <a:t>Adler believed….</a:t>
            </a:r>
          </a:p>
        </p:txBody>
      </p:sp>
      <p:sp>
        <p:nvSpPr>
          <p:cNvPr id="4" name="Freeform: Shape 3">
            <a:extLst>
              <a:ext uri="{FF2B5EF4-FFF2-40B4-BE49-F238E27FC236}">
                <a16:creationId xmlns:a16="http://schemas.microsoft.com/office/drawing/2014/main" id="{FFF72EED-49CA-4AE7-B2D3-78737AD2378A}"/>
              </a:ext>
            </a:extLst>
          </p:cNvPr>
          <p:cNvSpPr/>
          <p:nvPr/>
        </p:nvSpPr>
        <p:spPr>
          <a:xfrm>
            <a:off x="1371600" y="5083234"/>
            <a:ext cx="10299469" cy="1088186"/>
          </a:xfrm>
          <a:custGeom>
            <a:avLst/>
            <a:gdLst>
              <a:gd name="connsiteX0" fmla="*/ 0 w 10299469"/>
              <a:gd name="connsiteY0" fmla="*/ 0 h 1088186"/>
              <a:gd name="connsiteX1" fmla="*/ 10299469 w 10299469"/>
              <a:gd name="connsiteY1" fmla="*/ 0 h 1088186"/>
              <a:gd name="connsiteX2" fmla="*/ 10299469 w 10299469"/>
              <a:gd name="connsiteY2" fmla="*/ 1088186 h 1088186"/>
              <a:gd name="connsiteX3" fmla="*/ 0 w 10299469"/>
              <a:gd name="connsiteY3" fmla="*/ 1088186 h 1088186"/>
              <a:gd name="connsiteX4" fmla="*/ 0 w 10299469"/>
              <a:gd name="connsiteY4" fmla="*/ 0 h 10881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9469" h="1088186">
                <a:moveTo>
                  <a:pt x="0" y="0"/>
                </a:moveTo>
                <a:lnTo>
                  <a:pt x="10299469" y="0"/>
                </a:lnTo>
                <a:lnTo>
                  <a:pt x="10299469" y="1088186"/>
                </a:lnTo>
                <a:lnTo>
                  <a:pt x="0" y="1088186"/>
                </a:lnTo>
                <a:lnTo>
                  <a:pt x="0" y="0"/>
                </a:lnTo>
                <a:close/>
              </a:path>
            </a:pathLst>
          </a:custGeom>
        </p:spPr>
        <p:style>
          <a:lnRef idx="2">
            <a:schemeClr val="lt1">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GB" sz="2000" kern="1200" dirty="0"/>
              <a:t>…that youngest children may feel like they have the least power to influence other members of the family. Because they are often the most pampered, they may develop personality problems of inferiority just like the first born.</a:t>
            </a:r>
            <a:endParaRPr lang="en-US" sz="2000" kern="1200" dirty="0"/>
          </a:p>
        </p:txBody>
      </p:sp>
      <p:sp>
        <p:nvSpPr>
          <p:cNvPr id="6" name="Freeform: Shape 5">
            <a:extLst>
              <a:ext uri="{FF2B5EF4-FFF2-40B4-BE49-F238E27FC236}">
                <a16:creationId xmlns:a16="http://schemas.microsoft.com/office/drawing/2014/main" id="{D06C0D66-CEE0-48A1-B40D-01D55851B4F7}"/>
              </a:ext>
            </a:extLst>
          </p:cNvPr>
          <p:cNvSpPr/>
          <p:nvPr/>
        </p:nvSpPr>
        <p:spPr>
          <a:xfrm>
            <a:off x="1371600" y="3425925"/>
            <a:ext cx="10299469" cy="1673631"/>
          </a:xfrm>
          <a:custGeom>
            <a:avLst/>
            <a:gdLst>
              <a:gd name="connsiteX0" fmla="*/ 0 w 10299469"/>
              <a:gd name="connsiteY0" fmla="*/ 586155 h 1673630"/>
              <a:gd name="connsiteX1" fmla="*/ 4940531 w 10299469"/>
              <a:gd name="connsiteY1" fmla="*/ 586155 h 1673630"/>
              <a:gd name="connsiteX2" fmla="*/ 4940531 w 10299469"/>
              <a:gd name="connsiteY2" fmla="*/ 418408 h 1673630"/>
              <a:gd name="connsiteX3" fmla="*/ 4731327 w 10299469"/>
              <a:gd name="connsiteY3" fmla="*/ 418408 h 1673630"/>
              <a:gd name="connsiteX4" fmla="*/ 5149735 w 10299469"/>
              <a:gd name="connsiteY4" fmla="*/ 0 h 1673630"/>
              <a:gd name="connsiteX5" fmla="*/ 5568142 w 10299469"/>
              <a:gd name="connsiteY5" fmla="*/ 418408 h 1673630"/>
              <a:gd name="connsiteX6" fmla="*/ 5358938 w 10299469"/>
              <a:gd name="connsiteY6" fmla="*/ 418408 h 1673630"/>
              <a:gd name="connsiteX7" fmla="*/ 5358938 w 10299469"/>
              <a:gd name="connsiteY7" fmla="*/ 586155 h 1673630"/>
              <a:gd name="connsiteX8" fmla="*/ 10299469 w 10299469"/>
              <a:gd name="connsiteY8" fmla="*/ 586155 h 1673630"/>
              <a:gd name="connsiteX9" fmla="*/ 10299469 w 10299469"/>
              <a:gd name="connsiteY9" fmla="*/ 1673630 h 1673630"/>
              <a:gd name="connsiteX10" fmla="*/ 0 w 10299469"/>
              <a:gd name="connsiteY10" fmla="*/ 1673630 h 1673630"/>
              <a:gd name="connsiteX11" fmla="*/ 0 w 10299469"/>
              <a:gd name="connsiteY11" fmla="*/ 586155 h 1673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99469" h="1673630">
                <a:moveTo>
                  <a:pt x="10299469" y="1087475"/>
                </a:moveTo>
                <a:lnTo>
                  <a:pt x="5358938" y="1087475"/>
                </a:lnTo>
                <a:lnTo>
                  <a:pt x="5358938" y="1255222"/>
                </a:lnTo>
                <a:lnTo>
                  <a:pt x="5568142" y="1255222"/>
                </a:lnTo>
                <a:lnTo>
                  <a:pt x="5149734" y="1673629"/>
                </a:lnTo>
                <a:lnTo>
                  <a:pt x="4731327" y="1255222"/>
                </a:lnTo>
                <a:lnTo>
                  <a:pt x="4940531" y="1255222"/>
                </a:lnTo>
                <a:lnTo>
                  <a:pt x="4940531" y="1087475"/>
                </a:lnTo>
                <a:lnTo>
                  <a:pt x="0" y="1087475"/>
                </a:lnTo>
                <a:lnTo>
                  <a:pt x="0" y="1"/>
                </a:lnTo>
                <a:lnTo>
                  <a:pt x="10299469" y="1"/>
                </a:lnTo>
                <a:lnTo>
                  <a:pt x="10299469" y="1087475"/>
                </a:lnTo>
                <a:close/>
              </a:path>
            </a:pathLst>
          </a:custGeom>
        </p:spPr>
        <p:style>
          <a:lnRef idx="2">
            <a:schemeClr val="lt1">
              <a:hueOff val="0"/>
              <a:satOff val="0"/>
              <a:lumOff val="0"/>
              <a:alphaOff val="0"/>
            </a:schemeClr>
          </a:lnRef>
          <a:fillRef idx="1">
            <a:schemeClr val="accent5">
              <a:hueOff val="4416178"/>
              <a:satOff val="14379"/>
              <a:lumOff val="5000"/>
              <a:alphaOff val="0"/>
            </a:schemeClr>
          </a:fillRef>
          <a:effectRef idx="0">
            <a:schemeClr val="accent5">
              <a:hueOff val="4416178"/>
              <a:satOff val="14379"/>
              <a:lumOff val="5000"/>
              <a:alphaOff val="0"/>
            </a:schemeClr>
          </a:effectRef>
          <a:fontRef idx="minor">
            <a:schemeClr val="lt1"/>
          </a:fontRef>
        </p:style>
        <p:txBody>
          <a:bodyPr spcFirstLastPara="0" vert="horz" wrap="square" lIns="142239" tIns="142241" rIns="142240" bIns="728395" numCol="1" spcCol="1270" anchor="ctr" anchorCtr="0">
            <a:noAutofit/>
          </a:bodyPr>
          <a:lstStyle/>
          <a:p>
            <a:pPr marL="0" lvl="0" indent="0" algn="ctr" defTabSz="889000">
              <a:lnSpc>
                <a:spcPct val="90000"/>
              </a:lnSpc>
              <a:spcBef>
                <a:spcPct val="0"/>
              </a:spcBef>
              <a:spcAft>
                <a:spcPct val="35000"/>
              </a:spcAft>
              <a:buNone/>
            </a:pPr>
            <a:r>
              <a:rPr lang="en-GB" sz="2000" kern="1200"/>
              <a:t>…that middle born children, on the other hand, are not as pampered as their older or younger sibling, but they have a sense of superiority to dethrone their older sibling in a healthy competition. Thus they have the greatest potential to be successful in life. </a:t>
            </a:r>
            <a:endParaRPr lang="en-US" sz="2000" kern="1200"/>
          </a:p>
        </p:txBody>
      </p:sp>
      <p:sp>
        <p:nvSpPr>
          <p:cNvPr id="7" name="Freeform: Shape 6">
            <a:extLst>
              <a:ext uri="{FF2B5EF4-FFF2-40B4-BE49-F238E27FC236}">
                <a16:creationId xmlns:a16="http://schemas.microsoft.com/office/drawing/2014/main" id="{DB223373-2C52-406A-8229-006719A2AF30}"/>
              </a:ext>
            </a:extLst>
          </p:cNvPr>
          <p:cNvSpPr/>
          <p:nvPr/>
        </p:nvSpPr>
        <p:spPr>
          <a:xfrm>
            <a:off x="1371600" y="1768617"/>
            <a:ext cx="10299469" cy="1673632"/>
          </a:xfrm>
          <a:custGeom>
            <a:avLst/>
            <a:gdLst>
              <a:gd name="connsiteX0" fmla="*/ 0 w 10299469"/>
              <a:gd name="connsiteY0" fmla="*/ 586155 h 1673630"/>
              <a:gd name="connsiteX1" fmla="*/ 4940531 w 10299469"/>
              <a:gd name="connsiteY1" fmla="*/ 586155 h 1673630"/>
              <a:gd name="connsiteX2" fmla="*/ 4940531 w 10299469"/>
              <a:gd name="connsiteY2" fmla="*/ 418408 h 1673630"/>
              <a:gd name="connsiteX3" fmla="*/ 4731327 w 10299469"/>
              <a:gd name="connsiteY3" fmla="*/ 418408 h 1673630"/>
              <a:gd name="connsiteX4" fmla="*/ 5149735 w 10299469"/>
              <a:gd name="connsiteY4" fmla="*/ 0 h 1673630"/>
              <a:gd name="connsiteX5" fmla="*/ 5568142 w 10299469"/>
              <a:gd name="connsiteY5" fmla="*/ 418408 h 1673630"/>
              <a:gd name="connsiteX6" fmla="*/ 5358938 w 10299469"/>
              <a:gd name="connsiteY6" fmla="*/ 418408 h 1673630"/>
              <a:gd name="connsiteX7" fmla="*/ 5358938 w 10299469"/>
              <a:gd name="connsiteY7" fmla="*/ 586155 h 1673630"/>
              <a:gd name="connsiteX8" fmla="*/ 10299469 w 10299469"/>
              <a:gd name="connsiteY8" fmla="*/ 586155 h 1673630"/>
              <a:gd name="connsiteX9" fmla="*/ 10299469 w 10299469"/>
              <a:gd name="connsiteY9" fmla="*/ 1673630 h 1673630"/>
              <a:gd name="connsiteX10" fmla="*/ 0 w 10299469"/>
              <a:gd name="connsiteY10" fmla="*/ 1673630 h 1673630"/>
              <a:gd name="connsiteX11" fmla="*/ 0 w 10299469"/>
              <a:gd name="connsiteY11" fmla="*/ 586155 h 16736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299469" h="1673630">
                <a:moveTo>
                  <a:pt x="10299469" y="1087475"/>
                </a:moveTo>
                <a:lnTo>
                  <a:pt x="5358938" y="1087475"/>
                </a:lnTo>
                <a:lnTo>
                  <a:pt x="5358938" y="1255222"/>
                </a:lnTo>
                <a:lnTo>
                  <a:pt x="5568142" y="1255222"/>
                </a:lnTo>
                <a:lnTo>
                  <a:pt x="5149734" y="1673629"/>
                </a:lnTo>
                <a:lnTo>
                  <a:pt x="4731327" y="1255222"/>
                </a:lnTo>
                <a:lnTo>
                  <a:pt x="4940531" y="1255222"/>
                </a:lnTo>
                <a:lnTo>
                  <a:pt x="4940531" y="1087475"/>
                </a:lnTo>
                <a:lnTo>
                  <a:pt x="0" y="1087475"/>
                </a:lnTo>
                <a:lnTo>
                  <a:pt x="0" y="1"/>
                </a:lnTo>
                <a:lnTo>
                  <a:pt x="10299469" y="1"/>
                </a:lnTo>
                <a:lnTo>
                  <a:pt x="10299469" y="1087475"/>
                </a:lnTo>
                <a:close/>
              </a:path>
            </a:pathLst>
          </a:custGeom>
        </p:spPr>
        <p:style>
          <a:lnRef idx="2">
            <a:schemeClr val="lt1">
              <a:hueOff val="0"/>
              <a:satOff val="0"/>
              <a:lumOff val="0"/>
              <a:alphaOff val="0"/>
            </a:schemeClr>
          </a:lnRef>
          <a:fillRef idx="1">
            <a:schemeClr val="accent5">
              <a:hueOff val="8832355"/>
              <a:satOff val="28758"/>
              <a:lumOff val="10000"/>
              <a:alphaOff val="0"/>
            </a:schemeClr>
          </a:fillRef>
          <a:effectRef idx="0">
            <a:schemeClr val="accent5">
              <a:hueOff val="8832355"/>
              <a:satOff val="28758"/>
              <a:lumOff val="10000"/>
              <a:alphaOff val="0"/>
            </a:schemeClr>
          </a:effectRef>
          <a:fontRef idx="minor">
            <a:schemeClr val="lt1"/>
          </a:fontRef>
        </p:style>
        <p:txBody>
          <a:bodyPr spcFirstLastPara="0" vert="horz" wrap="square" lIns="142239" tIns="142241" rIns="142240" bIns="728396" numCol="1" spcCol="1270" anchor="ctr" anchorCtr="0">
            <a:noAutofit/>
          </a:bodyPr>
          <a:lstStyle/>
          <a:p>
            <a:pPr marL="0" lvl="0" indent="0" algn="ctr" defTabSz="889000">
              <a:lnSpc>
                <a:spcPct val="90000"/>
              </a:lnSpc>
              <a:spcBef>
                <a:spcPct val="0"/>
              </a:spcBef>
              <a:spcAft>
                <a:spcPct val="35000"/>
              </a:spcAft>
              <a:buNone/>
            </a:pPr>
            <a:r>
              <a:rPr lang="en-GB" sz="2000" kern="1200"/>
              <a:t>…that first born children may feel inferior and may even develop inferiority complex once their younger sibling arrives. </a:t>
            </a:r>
            <a:endParaRPr lang="en-US" sz="2000" kern="1200"/>
          </a:p>
        </p:txBody>
      </p:sp>
    </p:spTree>
    <p:extLst>
      <p:ext uri="{BB962C8B-B14F-4D97-AF65-F5344CB8AC3E}">
        <p14:creationId xmlns:p14="http://schemas.microsoft.com/office/powerpoint/2010/main" val="2237340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a:extLst>
              <a:ext uri="{FF2B5EF4-FFF2-40B4-BE49-F238E27FC236}">
                <a16:creationId xmlns:a16="http://schemas.microsoft.com/office/drawing/2014/main" id="{F2A7E81C-0B98-4835-800A-8AF7DBD583BC}"/>
              </a:ext>
            </a:extLst>
          </p:cNvPr>
          <p:cNvSpPr>
            <a:spLocks noGrp="1" noChangeArrowheads="1"/>
          </p:cNvSpPr>
          <p:nvPr>
            <p:ph type="title"/>
          </p:nvPr>
        </p:nvSpPr>
        <p:spPr/>
        <p:txBody>
          <a:bodyPr/>
          <a:lstStyle/>
          <a:p>
            <a:r>
              <a:rPr lang="en-GB" altLang="en-US" dirty="0"/>
              <a:t>References</a:t>
            </a:r>
          </a:p>
        </p:txBody>
      </p:sp>
      <p:sp>
        <p:nvSpPr>
          <p:cNvPr id="3" name="Content Placeholder 2">
            <a:extLst>
              <a:ext uri="{FF2B5EF4-FFF2-40B4-BE49-F238E27FC236}">
                <a16:creationId xmlns:a16="http://schemas.microsoft.com/office/drawing/2014/main" id="{12FF56E4-DD1D-4E16-B8A7-4EBD07984452}"/>
              </a:ext>
            </a:extLst>
          </p:cNvPr>
          <p:cNvSpPr>
            <a:spLocks noGrp="1"/>
          </p:cNvSpPr>
          <p:nvPr>
            <p:ph idx="1"/>
          </p:nvPr>
        </p:nvSpPr>
        <p:spPr>
          <a:xfrm>
            <a:off x="1371600" y="1327759"/>
            <a:ext cx="9601200" cy="4539641"/>
          </a:xfrm>
        </p:spPr>
        <p:txBody>
          <a:bodyPr>
            <a:normAutofit/>
          </a:bodyPr>
          <a:lstStyle/>
          <a:p>
            <a:pPr eaLnBrk="1" hangingPunct="1">
              <a:defRPr/>
            </a:pPr>
            <a:r>
              <a:rPr lang="en-GB" altLang="en-US" dirty="0"/>
              <a:t>Carlson, N, R., </a:t>
            </a:r>
            <a:r>
              <a:rPr lang="en-GB" altLang="en-US" dirty="0" err="1"/>
              <a:t>Buskist</a:t>
            </a:r>
            <a:r>
              <a:rPr lang="en-GB" altLang="en-US" dirty="0"/>
              <a:t>, W., (2013), Psychology : UEL, Pearson Education UK, 2013. ProQuest </a:t>
            </a:r>
            <a:r>
              <a:rPr lang="en-GB" altLang="en-US" dirty="0" err="1"/>
              <a:t>Ebook</a:t>
            </a:r>
            <a:r>
              <a:rPr lang="en-GB" altLang="en-US" dirty="0"/>
              <a:t> Central,</a:t>
            </a:r>
          </a:p>
          <a:p>
            <a:pPr>
              <a:defRPr/>
            </a:pPr>
            <a:r>
              <a:rPr lang="en-GB" altLang="en-US" dirty="0"/>
              <a:t>Eysenck, M, W., (2017), Simply Psychology, Taylor &amp; Francis Group, ProQuest </a:t>
            </a:r>
            <a:r>
              <a:rPr lang="en-GB" altLang="en-US" dirty="0" err="1"/>
              <a:t>Ebook</a:t>
            </a:r>
            <a:r>
              <a:rPr lang="en-GB" altLang="en-US" dirty="0"/>
              <a:t> Central</a:t>
            </a:r>
          </a:p>
          <a:p>
            <a:pPr>
              <a:defRPr/>
            </a:pPr>
            <a:r>
              <a:rPr lang="fr-FR" dirty="0" err="1"/>
              <a:t>Fernald</a:t>
            </a:r>
            <a:r>
              <a:rPr lang="fr-FR" dirty="0"/>
              <a:t>, L. D. (2008) </a:t>
            </a:r>
            <a:r>
              <a:rPr lang="fr-FR" i="1" dirty="0"/>
              <a:t>Psychology : Six Perspectives</a:t>
            </a:r>
            <a:r>
              <a:rPr lang="fr-FR" dirty="0"/>
              <a:t>. Los Angeles: SAGE Publications, </a:t>
            </a:r>
            <a:r>
              <a:rPr lang="fr-FR" dirty="0" err="1"/>
              <a:t>Inc</a:t>
            </a:r>
            <a:endParaRPr lang="en-GB" altLang="en-US" dirty="0"/>
          </a:p>
          <a:p>
            <a:pPr eaLnBrk="1" hangingPunct="1">
              <a:defRPr/>
            </a:pPr>
            <a:r>
              <a:rPr lang="en-GB" altLang="en-US" dirty="0"/>
              <a:t>Gross, R, D., (2015), Psychology: The Science of Mind and Behaviour 7th Edition, Hodder Education Group, EBSCO Publishing : eBook Collection (EBSCOhost)</a:t>
            </a:r>
          </a:p>
          <a:p>
            <a:pPr>
              <a:defRPr/>
            </a:pPr>
            <a:r>
              <a:rPr lang="en-GB" dirty="0"/>
              <a:t>Plomin, R. and Daniels, D. (1987) ‘Children in the same family are very different, but why?’, </a:t>
            </a:r>
            <a:r>
              <a:rPr lang="en-GB" i="1" dirty="0" err="1"/>
              <a:t>Behavioral</a:t>
            </a:r>
            <a:r>
              <a:rPr lang="en-GB" i="1" dirty="0"/>
              <a:t> &amp; Brain Sciences</a:t>
            </a:r>
            <a:r>
              <a:rPr lang="en-GB" dirty="0"/>
              <a:t>, 10(1), p. 44.</a:t>
            </a:r>
          </a:p>
          <a:p>
            <a:pPr>
              <a:defRPr/>
            </a:pPr>
            <a:r>
              <a:rPr lang="en-GB" dirty="0" err="1"/>
              <a:t>Sulloway</a:t>
            </a:r>
            <a:r>
              <a:rPr lang="en-GB" dirty="0"/>
              <a:t>, F. J. (1996) </a:t>
            </a:r>
            <a:r>
              <a:rPr lang="en-GB" i="1" dirty="0"/>
              <a:t>Born to rebel: Birth order, family dynamics, and creative lives</a:t>
            </a:r>
            <a:r>
              <a:rPr lang="en-GB" dirty="0"/>
              <a:t>. New York, NY: Pantheon Books</a:t>
            </a:r>
          </a:p>
        </p:txBody>
      </p:sp>
    </p:spTree>
  </p:cSld>
  <p:clrMapOvr>
    <a:masterClrMapping/>
  </p:clrMapOvr>
</p:sld>
</file>

<file path=ppt/theme/theme1.xml><?xml version="1.0" encoding="utf-8"?>
<a:theme xmlns:a="http://schemas.openxmlformats.org/drawingml/2006/main" name="Crop">
  <a:themeElements>
    <a:clrScheme name="Crop">
      <a:dk1>
        <a:sysClr val="windowText" lastClr="000000"/>
      </a:dk1>
      <a:lt1>
        <a:sysClr val="window" lastClr="FFFFFF"/>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otalTime>199</TotalTime>
  <Words>1247</Words>
  <Application>Microsoft Office PowerPoint</Application>
  <PresentationFormat>Widescreen</PresentationFormat>
  <Paragraphs>86</Paragraphs>
  <Slides>17</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17</vt:i4>
      </vt:variant>
    </vt:vector>
  </HeadingPairs>
  <TitlesOfParts>
    <vt:vector size="19" baseType="lpstr">
      <vt:lpstr>Franklin Gothic Book</vt:lpstr>
      <vt:lpstr>Crop</vt:lpstr>
      <vt:lpstr>Psychodynamic Approach</vt:lpstr>
      <vt:lpstr>Adler’s Theory of Inferiority and Birth Order  (Moral Development)</vt:lpstr>
      <vt:lpstr>Adler’s Theory of Inferiority and Birth Order (Moral Development)</vt:lpstr>
      <vt:lpstr>Adler’s view…</vt:lpstr>
      <vt:lpstr>Adler’s View…</vt:lpstr>
      <vt:lpstr>Adler suggests… </vt:lpstr>
      <vt:lpstr>First Born Children….</vt:lpstr>
      <vt:lpstr>First Born Children…</vt:lpstr>
      <vt:lpstr>Second Born – Middle Children…</vt:lpstr>
      <vt:lpstr>Second Born – Middle Children…</vt:lpstr>
      <vt:lpstr>Youngest Child…</vt:lpstr>
      <vt:lpstr>Youngest Child…</vt:lpstr>
      <vt:lpstr>Only Children</vt:lpstr>
      <vt:lpstr>Other Family Situations…</vt:lpstr>
      <vt:lpstr>Adler Acknowledges… </vt:lpstr>
      <vt:lpstr>Adler believed….</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Psychodynamic Approach</dc:title>
  <dc:creator>Rebecca Stewart</dc:creator>
  <cp:lastModifiedBy>Rebecca Stewart</cp:lastModifiedBy>
  <cp:revision>8</cp:revision>
  <dcterms:created xsi:type="dcterms:W3CDTF">2020-06-08T22:10:45Z</dcterms:created>
  <dcterms:modified xsi:type="dcterms:W3CDTF">2021-05-24T11:02:38Z</dcterms:modified>
</cp:coreProperties>
</file>