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63" r:id="rId2"/>
    <p:sldId id="29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152" autoAdjust="0"/>
    <p:restoredTop sz="94660"/>
  </p:normalViewPr>
  <p:slideViewPr>
    <p:cSldViewPr snapToGrid="0">
      <p:cViewPr varScale="1">
        <p:scale>
          <a:sx n="89" d="100"/>
          <a:sy n="89" d="100"/>
        </p:scale>
        <p:origin x="1320" y="1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4818A3-F550-41BD-9597-DE5C51861AF9}" type="datetimeFigureOut">
              <a:rPr lang="en-US" smtClean="0"/>
              <a:t>2/25/22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4CB0F3-CD39-477F-AB1A-50571B1D6B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5032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B27DDD-06A8-48C9-AC6A-B2B115996292}"/>
              </a:ext>
            </a:extLst>
          </p:cNvPr>
          <p:cNvSpPr/>
          <p:nvPr userDrawn="1"/>
        </p:nvSpPr>
        <p:spPr>
          <a:xfrm>
            <a:off x="5684520" y="1145345"/>
            <a:ext cx="822960" cy="45719"/>
          </a:xfrm>
          <a:prstGeom prst="rect">
            <a:avLst/>
          </a:prstGeom>
          <a:solidFill>
            <a:srgbClr val="B89E6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1F4D1740-2AC3-4580-8AAE-3E1355EA250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2652" y="540335"/>
            <a:ext cx="11366695" cy="5487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3200" b="0">
                <a:solidFill>
                  <a:schemeClr val="tx1">
                    <a:lumMod val="85000"/>
                    <a:lumOff val="15000"/>
                  </a:schemeClr>
                </a:solidFill>
                <a:latin typeface="Montserrat" panose="00000500000000000000" pitchFamily="50" charset="0"/>
              </a:defRPr>
            </a:lvl1pPr>
          </a:lstStyle>
          <a:p>
            <a:pPr lvl="0"/>
            <a:r>
              <a:rPr lang="en-US" dirty="0"/>
              <a:t>Insert Your Text Here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562CADEC-3F59-4304-9BDF-3CE75D8BBB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2971" y="6287868"/>
            <a:ext cx="1692329" cy="34153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92B485D1-D61A-494D-A8A9-04DC541B8AA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8">
            <a:extLst>
              <a:ext uri="{FF2B5EF4-FFF2-40B4-BE49-F238E27FC236}">
                <a16:creationId xmlns:a16="http://schemas.microsoft.com/office/drawing/2014/main" id="{5B696B82-F988-455F-9ED2-9AC9EADF0B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66700" y="6287868"/>
            <a:ext cx="2293620" cy="34153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r>
              <a:rPr lang="en-US"/>
              <a:t>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8806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71C99318-65C6-465B-9D3F-8AF654C4D9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2971" y="6287868"/>
            <a:ext cx="1692329" cy="34153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92B485D1-D61A-494D-A8A9-04DC541B8AA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Footer Placeholder 8">
            <a:extLst>
              <a:ext uri="{FF2B5EF4-FFF2-40B4-BE49-F238E27FC236}">
                <a16:creationId xmlns:a16="http://schemas.microsoft.com/office/drawing/2014/main" id="{C601D8AD-6D30-4918-B3C1-A1606191AB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66700" y="6287868"/>
            <a:ext cx="2293620" cy="34153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r>
              <a:rPr lang="en-US"/>
              <a:t>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3746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thechefhouse.co.uk/news/top-chefs-attack-eu-rules-on-allergens-in-food/" TargetMode="External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96BE4E1-C74A-4E87-8C41-EE52C370339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68" t="16444" r="40473" b="21555"/>
          <a:stretch/>
        </p:blipFill>
        <p:spPr>
          <a:xfrm>
            <a:off x="9616441" y="152400"/>
            <a:ext cx="2575560" cy="345948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D2B1790-8C93-4D6B-8D53-71AD5D4CD37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830565" y="4052587"/>
            <a:ext cx="3540728" cy="1879600"/>
          </a:xfrm>
          <a:prstGeom prst="rect">
            <a:avLst/>
          </a:prstGeo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ADF81E0-4179-4249-8456-4B55D1DF43B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12652" y="540334"/>
            <a:ext cx="11366695" cy="1097966"/>
          </a:xfrm>
        </p:spPr>
        <p:txBody>
          <a:bodyPr/>
          <a:lstStyle/>
          <a:p>
            <a:r>
              <a:rPr lang="en-US" dirty="0"/>
              <a:t>HOTEL TRINITY</a:t>
            </a:r>
          </a:p>
          <a:p>
            <a:endParaRPr lang="en-GB" sz="1100" dirty="0"/>
          </a:p>
          <a:p>
            <a:r>
              <a:rPr lang="en-GB" sz="1100" dirty="0"/>
              <a:t>available everyday from Monday to Sunday 08:00am till 11:00pm</a:t>
            </a:r>
            <a:endParaRPr lang="en-US" sz="110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5560C16-03C1-4C43-8D8E-3B3D57C4595B}"/>
              </a:ext>
            </a:extLst>
          </p:cNvPr>
          <p:cNvGrpSpPr/>
          <p:nvPr/>
        </p:nvGrpSpPr>
        <p:grpSpPr>
          <a:xfrm>
            <a:off x="2133411" y="1988974"/>
            <a:ext cx="3681376" cy="778641"/>
            <a:chOff x="2095311" y="1988974"/>
            <a:chExt cx="3681376" cy="778641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50C3A4B5-FCC7-449D-910A-C8C72B2ADF40}"/>
                </a:ext>
              </a:extLst>
            </p:cNvPr>
            <p:cNvSpPr txBox="1"/>
            <p:nvPr/>
          </p:nvSpPr>
          <p:spPr>
            <a:xfrm>
              <a:off x="2095311" y="1988974"/>
              <a:ext cx="3681376" cy="4862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GB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Coq Au Vin		£20.95</a:t>
              </a:r>
            </a:p>
            <a:p>
              <a:pPr>
                <a:lnSpc>
                  <a:spcPct val="80000"/>
                </a:lnSpc>
              </a:pPr>
              <a:endPara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Georgia" pitchFamily="18" charset="0"/>
                <a:ea typeface="Lato Black" panose="020F0502020204030203" pitchFamily="34" charset="0"/>
                <a:cs typeface="Lato Black" panose="020F0502020204030203" pitchFamily="34" charset="0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2633989-3F77-4FA7-9053-13F541CCEA44}"/>
                </a:ext>
              </a:extLst>
            </p:cNvPr>
            <p:cNvSpPr/>
            <p:nvPr/>
          </p:nvSpPr>
          <p:spPr>
            <a:xfrm>
              <a:off x="2095311" y="2232084"/>
              <a:ext cx="3681376" cy="5355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US" sz="12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Wine Pairing: 2017 </a:t>
              </a:r>
              <a:r>
                <a:rPr lang="en-US" sz="1200" dirty="0" err="1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Bogle</a:t>
              </a:r>
              <a:r>
                <a:rPr lang="en-US" sz="12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 Petite </a:t>
              </a:r>
              <a:r>
                <a:rPr lang="en-US" sz="1200" dirty="0" err="1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Sirah</a:t>
              </a:r>
              <a:r>
                <a:rPr lang="en-US" sz="12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, Clarksburg</a:t>
              </a:r>
            </a:p>
            <a:p>
              <a:pPr>
                <a:lnSpc>
                  <a:spcPct val="120000"/>
                </a:lnSpc>
              </a:pPr>
              <a:r>
                <a:rPr lang="en-GB" sz="12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Chicken, wine, </a:t>
              </a:r>
              <a:r>
                <a:rPr lang="en-GB" sz="1200" b="1" dirty="0" err="1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lardons</a:t>
              </a:r>
              <a:r>
                <a:rPr lang="en-GB" sz="12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, mushrooms, garlic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4E96978-C709-4CB7-921D-1FC5B28326C4}"/>
              </a:ext>
            </a:extLst>
          </p:cNvPr>
          <p:cNvGrpSpPr/>
          <p:nvPr/>
        </p:nvGrpSpPr>
        <p:grpSpPr>
          <a:xfrm>
            <a:off x="2133411" y="3010725"/>
            <a:ext cx="3681376" cy="1221839"/>
            <a:chOff x="2095311" y="1988974"/>
            <a:chExt cx="3681376" cy="1221839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877561B6-9422-4D09-902B-CCF2262A060A}"/>
                </a:ext>
              </a:extLst>
            </p:cNvPr>
            <p:cNvSpPr txBox="1"/>
            <p:nvPr/>
          </p:nvSpPr>
          <p:spPr>
            <a:xfrm>
              <a:off x="2095311" y="1988974"/>
              <a:ext cx="3681376" cy="4862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Wild Rice Pilaf		£15.95</a:t>
              </a:r>
            </a:p>
            <a:p>
              <a:pPr>
                <a:lnSpc>
                  <a:spcPct val="80000"/>
                </a:lnSpc>
              </a:pPr>
              <a:endPara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Georgia" pitchFamily="18" charset="0"/>
                <a:ea typeface="Lato Black" panose="020F0502020204030203" pitchFamily="34" charset="0"/>
                <a:cs typeface="Lato Black" panose="020F0502020204030203" pitchFamily="34" charset="0"/>
              </a:endParaRP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CE09128-8107-4E70-8068-75596977A00B}"/>
                </a:ext>
              </a:extLst>
            </p:cNvPr>
            <p:cNvSpPr/>
            <p:nvPr/>
          </p:nvSpPr>
          <p:spPr>
            <a:xfrm>
              <a:off x="2095311" y="2232084"/>
              <a:ext cx="3681376" cy="9787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GB" sz="12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Wine Pairing: 2012 sierra </a:t>
              </a:r>
              <a:r>
                <a:rPr lang="en-GB" sz="1200" dirty="0" err="1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madre</a:t>
              </a:r>
              <a:r>
                <a:rPr lang="en-GB" sz="12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 hills pinot noir</a:t>
              </a:r>
            </a:p>
            <a:p>
              <a:pPr>
                <a:lnSpc>
                  <a:spcPct val="120000"/>
                </a:lnSpc>
              </a:pPr>
              <a:r>
                <a:rPr lang="en-GB" sz="12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Wild rice blend, shaved </a:t>
              </a:r>
              <a:r>
                <a:rPr lang="en-GB" sz="1200" b="1" dirty="0" err="1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brussels</a:t>
              </a:r>
              <a:r>
                <a:rPr lang="en-GB" sz="12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 sprouts, baby carrots, black pepper</a:t>
              </a:r>
            </a:p>
            <a:p>
              <a:pPr>
                <a:lnSpc>
                  <a:spcPct val="120000"/>
                </a:lnSpc>
              </a:pPr>
              <a:endParaRPr lang="en-US" sz="1200" dirty="0">
                <a:solidFill>
                  <a:schemeClr val="tx1">
                    <a:lumMod val="50000"/>
                    <a:lumOff val="50000"/>
                  </a:schemeClr>
                </a:solidFill>
                <a:latin typeface="Georgia" pitchFamily="18" charset="0"/>
                <a:ea typeface="Open Sans Light" panose="020B0306030504020204" pitchFamily="34" charset="0"/>
                <a:cs typeface="Open Sans Light" panose="020B0306030504020204" pitchFamily="34" charset="0"/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7117924-380F-438E-AF0E-610F08694ADB}"/>
              </a:ext>
            </a:extLst>
          </p:cNvPr>
          <p:cNvGrpSpPr/>
          <p:nvPr/>
        </p:nvGrpSpPr>
        <p:grpSpPr>
          <a:xfrm>
            <a:off x="2133411" y="4032476"/>
            <a:ext cx="3681376" cy="537293"/>
            <a:chOff x="2095311" y="1988974"/>
            <a:chExt cx="3681376" cy="537293"/>
          </a:xfrm>
        </p:grpSpPr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D256EEBB-797C-4276-AEE8-293ECA7F0D04}"/>
                </a:ext>
              </a:extLst>
            </p:cNvPr>
            <p:cNvSpPr txBox="1"/>
            <p:nvPr/>
          </p:nvSpPr>
          <p:spPr>
            <a:xfrm>
              <a:off x="2095311" y="1988974"/>
              <a:ext cx="3681376" cy="28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Swordfish with sauce	£16.95</a:t>
              </a: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357E9B0-1B45-477E-8B83-77E693F1389D}"/>
                </a:ext>
              </a:extLst>
            </p:cNvPr>
            <p:cNvSpPr/>
            <p:nvPr/>
          </p:nvSpPr>
          <p:spPr>
            <a:xfrm>
              <a:off x="2095311" y="2232084"/>
              <a:ext cx="3681376" cy="29418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US" sz="1200" b="1" dirty="0" err="1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Sowrdfish</a:t>
              </a:r>
              <a:r>
                <a:rPr lang="en-US" sz="1200" b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, special Trinity sauce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4B742B2-BE78-4458-B2DA-C2477688080F}"/>
              </a:ext>
            </a:extLst>
          </p:cNvPr>
          <p:cNvGrpSpPr/>
          <p:nvPr/>
        </p:nvGrpSpPr>
        <p:grpSpPr>
          <a:xfrm>
            <a:off x="6068599" y="1988974"/>
            <a:ext cx="3681376" cy="758892"/>
            <a:chOff x="2095311" y="1988974"/>
            <a:chExt cx="3681376" cy="758892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D9385860-E62C-4410-AAE9-852385217D0F}"/>
                </a:ext>
              </a:extLst>
            </p:cNvPr>
            <p:cNvSpPr txBox="1"/>
            <p:nvPr/>
          </p:nvSpPr>
          <p:spPr>
            <a:xfrm>
              <a:off x="2095311" y="1988974"/>
              <a:ext cx="3681376" cy="28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Spaghetti Lobster		</a:t>
              </a:r>
              <a:r>
                <a:rPr lang="en-GB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 £</a:t>
              </a: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18.95</a:t>
              </a: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E19AC7CC-4020-4B4F-8964-6B32A66F8705}"/>
                </a:ext>
              </a:extLst>
            </p:cNvPr>
            <p:cNvSpPr/>
            <p:nvPr/>
          </p:nvSpPr>
          <p:spPr>
            <a:xfrm>
              <a:off x="2095311" y="2232084"/>
              <a:ext cx="3681376" cy="51578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GB" sz="12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cooked with chopped tomatoes, onions, garlic and herbs</a:t>
              </a:r>
              <a:endParaRPr lang="en-US" sz="12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Georgia" pitchFamily="18" charset="0"/>
                <a:ea typeface="Open Sans Light" panose="020B0306030504020204" pitchFamily="34" charset="0"/>
                <a:cs typeface="Open Sans Light" panose="020B0306030504020204" pitchFamily="34" charset="0"/>
              </a:endParaRP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B5AD5AF5-AAA8-4B4A-90CD-CCC992B3AF2E}"/>
              </a:ext>
            </a:extLst>
          </p:cNvPr>
          <p:cNvGrpSpPr/>
          <p:nvPr/>
        </p:nvGrpSpPr>
        <p:grpSpPr>
          <a:xfrm>
            <a:off x="6068599" y="3010725"/>
            <a:ext cx="3681376" cy="758892"/>
            <a:chOff x="2095311" y="1988974"/>
            <a:chExt cx="3681376" cy="758892"/>
          </a:xfrm>
        </p:grpSpPr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8AAB7D9B-8A14-40D9-94FF-E35A058F334F}"/>
                </a:ext>
              </a:extLst>
            </p:cNvPr>
            <p:cNvSpPr txBox="1"/>
            <p:nvPr/>
          </p:nvSpPr>
          <p:spPr>
            <a:xfrm>
              <a:off x="2095311" y="1988974"/>
              <a:ext cx="3681376" cy="28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Pasta de </a:t>
              </a:r>
              <a:r>
                <a:rPr lang="en-US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Frango</a:t>
              </a: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		</a:t>
              </a:r>
              <a:r>
                <a:rPr lang="en-GB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 £</a:t>
              </a: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14.95</a:t>
              </a:r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CF24117C-7CE8-4CDF-8B74-0633F5A629C7}"/>
                </a:ext>
              </a:extLst>
            </p:cNvPr>
            <p:cNvSpPr/>
            <p:nvPr/>
          </p:nvSpPr>
          <p:spPr>
            <a:xfrm>
              <a:off x="2095311" y="2232084"/>
              <a:ext cx="3681376" cy="51578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GB" sz="12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penne made with chicken, demi glaze, white </a:t>
              </a:r>
              <a:r>
                <a:rPr lang="en-GB" sz="1200" dirty="0" err="1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wine,garlic</a:t>
              </a:r>
              <a:r>
                <a:rPr lang="en-GB" sz="12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, herbs and a touch of cream</a:t>
              </a:r>
              <a:endParaRPr lang="en-US" sz="12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Georgia" pitchFamily="18" charset="0"/>
                <a:ea typeface="Open Sans Light" panose="020B0306030504020204" pitchFamily="34" charset="0"/>
                <a:cs typeface="Open Sans Light" panose="020B0306030504020204" pitchFamily="34" charset="0"/>
              </a:endParaRP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1F75037-2BCB-47A4-8058-E428A0F48348}"/>
              </a:ext>
            </a:extLst>
          </p:cNvPr>
          <p:cNvGrpSpPr/>
          <p:nvPr/>
        </p:nvGrpSpPr>
        <p:grpSpPr>
          <a:xfrm>
            <a:off x="2133411" y="5054227"/>
            <a:ext cx="3681376" cy="537293"/>
            <a:chOff x="2095311" y="1988974"/>
            <a:chExt cx="3681376" cy="537293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9F8221E2-0D71-42D3-B838-5CCBDE0087D8}"/>
                </a:ext>
              </a:extLst>
            </p:cNvPr>
            <p:cNvSpPr txBox="1"/>
            <p:nvPr/>
          </p:nvSpPr>
          <p:spPr>
            <a:xfrm>
              <a:off x="2095311" y="1988974"/>
              <a:ext cx="3681376" cy="4862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Caldeirada</a:t>
              </a: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		£16.95</a:t>
              </a:r>
            </a:p>
            <a:p>
              <a:pPr>
                <a:lnSpc>
                  <a:spcPct val="80000"/>
                </a:lnSpc>
              </a:pPr>
              <a:endPara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Georgia" pitchFamily="18" charset="0"/>
                <a:ea typeface="Lato Black" panose="020F0502020204030203" pitchFamily="34" charset="0"/>
                <a:cs typeface="Lato Black" panose="020F0502020204030203" pitchFamily="34" charset="0"/>
              </a:endParaRPr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431D7A8-E79D-48B0-AF5B-71393FC7678B}"/>
                </a:ext>
              </a:extLst>
            </p:cNvPr>
            <p:cNvSpPr/>
            <p:nvPr/>
          </p:nvSpPr>
          <p:spPr>
            <a:xfrm>
              <a:off x="2095311" y="2232084"/>
              <a:ext cx="3681376" cy="29418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GB" sz="12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The traditional Portuguese Fish Broth</a:t>
              </a:r>
              <a:endParaRPr lang="en-US" sz="12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Georgia" pitchFamily="18" charset="0"/>
                <a:ea typeface="Open Sans Light" panose="020B0306030504020204" pitchFamily="34" charset="0"/>
                <a:cs typeface="Open Sans Light" panose="020B0306030504020204" pitchFamily="34" charset="0"/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573D2F2D-C04B-46C0-A08E-0CAF191FD3BA}"/>
              </a:ext>
            </a:extLst>
          </p:cNvPr>
          <p:cNvGrpSpPr/>
          <p:nvPr/>
        </p:nvGrpSpPr>
        <p:grpSpPr>
          <a:xfrm>
            <a:off x="6068599" y="4037066"/>
            <a:ext cx="3681376" cy="537293"/>
            <a:chOff x="2095311" y="1988974"/>
            <a:chExt cx="3681376" cy="537293"/>
          </a:xfrm>
        </p:grpSpPr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2502866E-4757-4C73-8B76-06B06B4D6B81}"/>
                </a:ext>
              </a:extLst>
            </p:cNvPr>
            <p:cNvSpPr txBox="1"/>
            <p:nvPr/>
          </p:nvSpPr>
          <p:spPr>
            <a:xfrm>
              <a:off x="2095311" y="1988974"/>
              <a:ext cx="3681376" cy="4862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Cataplana</a:t>
              </a: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 </a:t>
              </a:r>
              <a:r>
                <a:rPr lang="en-US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Alentejana</a:t>
              </a: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	</a:t>
              </a:r>
              <a:r>
                <a:rPr lang="en-GB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 £ </a:t>
              </a: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37.95	</a:t>
              </a:r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84F3A394-555E-49F0-A1C5-00EDD0E5D920}"/>
                </a:ext>
              </a:extLst>
            </p:cNvPr>
            <p:cNvSpPr/>
            <p:nvPr/>
          </p:nvSpPr>
          <p:spPr>
            <a:xfrm>
              <a:off x="2095311" y="2232084"/>
              <a:ext cx="3681376" cy="29418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GB" sz="12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Made with pork, potatoes, clams and chorizo</a:t>
              </a:r>
              <a:endParaRPr lang="en-US" sz="12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Georgia" pitchFamily="18" charset="0"/>
                <a:ea typeface="Open Sans Light" panose="020B0306030504020204" pitchFamily="34" charset="0"/>
                <a:cs typeface="Open Sans Light" panose="020B0306030504020204" pitchFamily="34" charset="0"/>
              </a:endParaRPr>
            </a:p>
          </p:txBody>
        </p:sp>
      </p:grp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9169B11-D282-4A0F-9A9B-3A8954FF11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133411" y="5695950"/>
            <a:ext cx="8601075" cy="933449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  <a:ea typeface="Cambria" pitchFamily="18" charset="0"/>
              </a:rPr>
              <a:t>Place an order by calling 029 2018 0980 or in our app Trinity from the App Store.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  <a:ea typeface="Cambria" pitchFamily="18" charset="0"/>
              </a:rPr>
              <a:t>Request contactless delivery on the app or over the phone. 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  <a:ea typeface="Cambria" pitchFamily="18" charset="0"/>
              </a:rPr>
              <a:t>Credit cards accepted – pay though app or over the phone.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566544D-0665-4F83-9DB8-F49D79F998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5705475"/>
            <a:ext cx="1828800" cy="942975"/>
          </a:xfrm>
        </p:spPr>
        <p:txBody>
          <a:bodyPr/>
          <a:lstStyle/>
          <a:p>
            <a:r>
              <a:rPr lang="en-GB" sz="900" dirty="0">
                <a:latin typeface="Georgia" pitchFamily="18" charset="0"/>
              </a:rPr>
              <a:t>12 </a:t>
            </a:r>
            <a:r>
              <a:rPr lang="en-GB" sz="900" dirty="0" err="1">
                <a:latin typeface="Georgia" pitchFamily="18" charset="0"/>
              </a:rPr>
              <a:t>Morfa</a:t>
            </a:r>
            <a:r>
              <a:rPr lang="en-GB" sz="900" dirty="0">
                <a:latin typeface="Georgia" pitchFamily="18" charset="0"/>
              </a:rPr>
              <a:t> Road</a:t>
            </a:r>
          </a:p>
          <a:p>
            <a:r>
              <a:rPr lang="en-GB" sz="900" dirty="0">
                <a:latin typeface="Georgia" pitchFamily="18" charset="0"/>
              </a:rPr>
              <a:t>Swansea SA1 2EN</a:t>
            </a:r>
          </a:p>
          <a:p>
            <a:r>
              <a:rPr lang="en-GB" sz="900" dirty="0">
                <a:latin typeface="Georgia" pitchFamily="18" charset="0"/>
              </a:rPr>
              <a:t>United Kingdom</a:t>
            </a:r>
          </a:p>
        </p:txBody>
      </p:sp>
      <p:pic>
        <p:nvPicPr>
          <p:cNvPr id="1027" name="Picture 3" descr="Vegetarian Logo Vectors Free Download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0506" y="3010725"/>
            <a:ext cx="569094" cy="601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8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9656E45-2324-8C4D-ADD6-CB5D81B3BB4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829800" y="4820889"/>
            <a:ext cx="2194114" cy="77987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1CCFFAA-922B-C84E-935C-8F74CF360A55}"/>
              </a:ext>
            </a:extLst>
          </p:cNvPr>
          <p:cNvSpPr txBox="1"/>
          <p:nvPr/>
        </p:nvSpPr>
        <p:spPr>
          <a:xfrm>
            <a:off x="6590136" y="5276603"/>
            <a:ext cx="315983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TR" sz="1100" dirty="0"/>
              <a:t>We are declaring the allergens as per rule.</a:t>
            </a:r>
          </a:p>
        </p:txBody>
      </p:sp>
    </p:spTree>
    <p:extLst>
      <p:ext uri="{BB962C8B-B14F-4D97-AF65-F5344CB8AC3E}">
        <p14:creationId xmlns:p14="http://schemas.microsoft.com/office/powerpoint/2010/main" val="27585740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Footer Placeholder 1">
            <a:extLst>
              <a:ext uri="{FF2B5EF4-FFF2-40B4-BE49-F238E27FC236}">
                <a16:creationId xmlns:a16="http://schemas.microsoft.com/office/drawing/2014/main" id="{29169B11-D282-4A0F-9A9B-3A8954FF11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133411" y="5695950"/>
            <a:ext cx="8601075" cy="933449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  <a:ea typeface="Cambria" pitchFamily="18" charset="0"/>
              </a:rPr>
              <a:t>Place an order by calling 029 2018 0980 or in our app Trinity from the App Store.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  <a:ea typeface="Cambria" pitchFamily="18" charset="0"/>
              </a:rPr>
              <a:t>Request contactless delivery on the app or over the phone. 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Cambria" pitchFamily="18" charset="0"/>
                <a:ea typeface="Cambria" pitchFamily="18" charset="0"/>
              </a:rPr>
              <a:t>Credit cards accepted – pay though app or over the phone.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5560C16-03C1-4C43-8D8E-3B3D57C4595B}"/>
              </a:ext>
            </a:extLst>
          </p:cNvPr>
          <p:cNvGrpSpPr/>
          <p:nvPr/>
        </p:nvGrpSpPr>
        <p:grpSpPr>
          <a:xfrm>
            <a:off x="2133411" y="1988974"/>
            <a:ext cx="3681376" cy="778641"/>
            <a:chOff x="2095311" y="1988974"/>
            <a:chExt cx="3681376" cy="778641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50C3A4B5-FCC7-449D-910A-C8C72B2ADF40}"/>
                </a:ext>
              </a:extLst>
            </p:cNvPr>
            <p:cNvSpPr txBox="1"/>
            <p:nvPr/>
          </p:nvSpPr>
          <p:spPr>
            <a:xfrm>
              <a:off x="2095311" y="1988974"/>
              <a:ext cx="3681376" cy="4862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GB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Bogle</a:t>
              </a:r>
              <a:r>
                <a:rPr lang="en-GB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 Petite </a:t>
              </a:r>
              <a:r>
                <a:rPr lang="en-GB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Sirah</a:t>
              </a:r>
              <a:r>
                <a:rPr lang="en-GB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		£11.95</a:t>
              </a:r>
            </a:p>
            <a:p>
              <a:pPr>
                <a:lnSpc>
                  <a:spcPct val="80000"/>
                </a:lnSpc>
              </a:pPr>
              <a:endPara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Georgia" pitchFamily="18" charset="0"/>
                <a:ea typeface="Lato Black" panose="020F0502020204030203" pitchFamily="34" charset="0"/>
                <a:cs typeface="Lato Black" panose="020F0502020204030203" pitchFamily="34" charset="0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2633989-3F77-4FA7-9053-13F541CCEA44}"/>
                </a:ext>
              </a:extLst>
            </p:cNvPr>
            <p:cNvSpPr/>
            <p:nvPr/>
          </p:nvSpPr>
          <p:spPr>
            <a:xfrm>
              <a:off x="2095311" y="2232084"/>
              <a:ext cx="3681376" cy="5355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US" sz="12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Petite </a:t>
              </a:r>
              <a:r>
                <a:rPr lang="en-US" sz="1200" dirty="0" err="1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Sirah</a:t>
              </a:r>
              <a:r>
                <a:rPr lang="en-US" sz="12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 Grapes – </a:t>
              </a:r>
              <a:r>
                <a:rPr lang="en-US" sz="1200" i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glass 125 ml</a:t>
              </a:r>
            </a:p>
            <a:p>
              <a:pPr>
                <a:lnSpc>
                  <a:spcPct val="120000"/>
                </a:lnSpc>
              </a:pPr>
              <a:r>
                <a:rPr lang="en-GB" sz="1100" b="1" i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(Allergens - Contains </a:t>
              </a:r>
              <a:r>
                <a:rPr lang="en-GB" sz="1100" b="1" i="1" dirty="0" err="1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sulfites</a:t>
              </a:r>
              <a:r>
                <a:rPr lang="en-GB" sz="1100" b="1" i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)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4E96978-C709-4CB7-921D-1FC5B28326C4}"/>
              </a:ext>
            </a:extLst>
          </p:cNvPr>
          <p:cNvGrpSpPr/>
          <p:nvPr/>
        </p:nvGrpSpPr>
        <p:grpSpPr>
          <a:xfrm>
            <a:off x="2133411" y="3010725"/>
            <a:ext cx="3681376" cy="778641"/>
            <a:chOff x="2095311" y="1988974"/>
            <a:chExt cx="3681376" cy="778641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877561B6-9422-4D09-902B-CCF2262A060A}"/>
                </a:ext>
              </a:extLst>
            </p:cNvPr>
            <p:cNvSpPr txBox="1"/>
            <p:nvPr/>
          </p:nvSpPr>
          <p:spPr>
            <a:xfrm>
              <a:off x="2095311" y="1988974"/>
              <a:ext cx="3681376" cy="4862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Sierra Madre Hills		£15.95</a:t>
              </a:r>
            </a:p>
            <a:p>
              <a:pPr>
                <a:lnSpc>
                  <a:spcPct val="80000"/>
                </a:lnSpc>
              </a:pPr>
              <a:endPara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Georgia" pitchFamily="18" charset="0"/>
                <a:ea typeface="Lato Black" panose="020F0502020204030203" pitchFamily="34" charset="0"/>
                <a:cs typeface="Lato Black" panose="020F0502020204030203" pitchFamily="34" charset="0"/>
              </a:endParaRP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CE09128-8107-4E70-8068-75596977A00B}"/>
                </a:ext>
              </a:extLst>
            </p:cNvPr>
            <p:cNvSpPr/>
            <p:nvPr/>
          </p:nvSpPr>
          <p:spPr>
            <a:xfrm>
              <a:off x="2095311" y="2232084"/>
              <a:ext cx="3681376" cy="5355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GB" sz="12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Pinot Noir Grape/Blend – </a:t>
              </a:r>
              <a:r>
                <a:rPr lang="en-GB" sz="1200" i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glass 125 ml</a:t>
              </a:r>
              <a:endParaRPr lang="en-GB" sz="1200" b="1" i="1" dirty="0">
                <a:solidFill>
                  <a:schemeClr val="tx1">
                    <a:lumMod val="50000"/>
                    <a:lumOff val="50000"/>
                  </a:schemeClr>
                </a:solidFill>
                <a:latin typeface="Georgia" pitchFamily="18" charset="0"/>
                <a:ea typeface="Open Sans Light" panose="020B0306030504020204" pitchFamily="34" charset="0"/>
                <a:cs typeface="Open Sans Light" panose="020B0306030504020204" pitchFamily="34" charset="0"/>
              </a:endParaRPr>
            </a:p>
            <a:p>
              <a:pPr>
                <a:lnSpc>
                  <a:spcPct val="120000"/>
                </a:lnSpc>
              </a:pPr>
              <a:endParaRPr lang="en-US" sz="1200" dirty="0">
                <a:solidFill>
                  <a:schemeClr val="tx1">
                    <a:lumMod val="50000"/>
                    <a:lumOff val="50000"/>
                  </a:schemeClr>
                </a:solidFill>
                <a:latin typeface="Georgia" pitchFamily="18" charset="0"/>
                <a:ea typeface="Open Sans Light" panose="020B0306030504020204" pitchFamily="34" charset="0"/>
                <a:cs typeface="Open Sans Light" panose="020B0306030504020204" pitchFamily="34" charset="0"/>
              </a:endParaRP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4B742B2-BE78-4458-B2DA-C2477688080F}"/>
              </a:ext>
            </a:extLst>
          </p:cNvPr>
          <p:cNvGrpSpPr/>
          <p:nvPr/>
        </p:nvGrpSpPr>
        <p:grpSpPr>
          <a:xfrm>
            <a:off x="6068599" y="1988974"/>
            <a:ext cx="3681376" cy="537293"/>
            <a:chOff x="2095311" y="1988974"/>
            <a:chExt cx="3681376" cy="537293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D9385860-E62C-4410-AAE9-852385217D0F}"/>
                </a:ext>
              </a:extLst>
            </p:cNvPr>
            <p:cNvSpPr txBox="1"/>
            <p:nvPr/>
          </p:nvSpPr>
          <p:spPr>
            <a:xfrm>
              <a:off x="2095311" y="1988974"/>
              <a:ext cx="3681376" cy="28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Chassagne-Montrachet</a:t>
              </a: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 	</a:t>
              </a:r>
              <a:r>
                <a:rPr lang="en-GB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 £</a:t>
              </a: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18.95</a:t>
              </a: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E19AC7CC-4020-4B4F-8964-6B32A66F8705}"/>
                </a:ext>
              </a:extLst>
            </p:cNvPr>
            <p:cNvSpPr/>
            <p:nvPr/>
          </p:nvSpPr>
          <p:spPr>
            <a:xfrm>
              <a:off x="2095311" y="2232084"/>
              <a:ext cx="3681376" cy="29418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GB" sz="12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Pinot Noir Grape/Blend – </a:t>
              </a:r>
              <a:r>
                <a:rPr lang="en-GB" sz="1200" i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glass 125 ml</a:t>
              </a:r>
              <a:endParaRPr lang="en-US" sz="1200" b="1" i="1" dirty="0">
                <a:solidFill>
                  <a:schemeClr val="tx1">
                    <a:lumMod val="50000"/>
                    <a:lumOff val="50000"/>
                  </a:schemeClr>
                </a:solidFill>
                <a:latin typeface="Georgia" pitchFamily="18" charset="0"/>
                <a:ea typeface="Open Sans Light" panose="020B0306030504020204" pitchFamily="34" charset="0"/>
                <a:cs typeface="Open Sans Light" panose="020B0306030504020204" pitchFamily="34" charset="0"/>
              </a:endParaRP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B5AD5AF5-AAA8-4B4A-90CD-CCC992B3AF2E}"/>
              </a:ext>
            </a:extLst>
          </p:cNvPr>
          <p:cNvGrpSpPr/>
          <p:nvPr/>
        </p:nvGrpSpPr>
        <p:grpSpPr>
          <a:xfrm>
            <a:off x="6068598" y="3010725"/>
            <a:ext cx="4485101" cy="537293"/>
            <a:chOff x="2095310" y="1988974"/>
            <a:chExt cx="4485101" cy="537293"/>
          </a:xfrm>
        </p:grpSpPr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8AAB7D9B-8A14-40D9-94FF-E35A058F334F}"/>
                </a:ext>
              </a:extLst>
            </p:cNvPr>
            <p:cNvSpPr txBox="1"/>
            <p:nvPr/>
          </p:nvSpPr>
          <p:spPr>
            <a:xfrm>
              <a:off x="2095310" y="1988974"/>
              <a:ext cx="4485101" cy="28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80000"/>
                </a:lnSpc>
              </a:pP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Château </a:t>
              </a:r>
              <a:r>
                <a:rPr lang="en-US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Larrivet</a:t>
              </a: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 Haut-</a:t>
              </a:r>
              <a:r>
                <a:rPr lang="en-US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Brion</a:t>
              </a: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	 </a:t>
              </a:r>
              <a:r>
                <a:rPr lang="en-GB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£</a:t>
              </a:r>
              <a:r>
                <a:rPr lang="en-US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Georgia" pitchFamily="18" charset="0"/>
                  <a:ea typeface="Lato Black" panose="020F0502020204030203" pitchFamily="34" charset="0"/>
                  <a:cs typeface="Lato Black" panose="020F0502020204030203" pitchFamily="34" charset="0"/>
                </a:rPr>
                <a:t>17.95</a:t>
              </a:r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CF24117C-7CE8-4CDF-8B74-0633F5A629C7}"/>
                </a:ext>
              </a:extLst>
            </p:cNvPr>
            <p:cNvSpPr/>
            <p:nvPr/>
          </p:nvSpPr>
          <p:spPr>
            <a:xfrm>
              <a:off x="2095311" y="2232084"/>
              <a:ext cx="3681376" cy="29418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GB" sz="12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Cabernet Franc grape – </a:t>
              </a:r>
              <a:r>
                <a:rPr lang="en-GB" sz="1200" i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Georgia" pitchFamily="18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glass 125ml</a:t>
              </a:r>
              <a:endParaRPr lang="en-US" sz="1200" b="1" i="1" dirty="0">
                <a:solidFill>
                  <a:schemeClr val="tx1">
                    <a:lumMod val="50000"/>
                    <a:lumOff val="50000"/>
                  </a:schemeClr>
                </a:solidFill>
                <a:latin typeface="Georgia" pitchFamily="18" charset="0"/>
                <a:ea typeface="Open Sans Light" panose="020B0306030504020204" pitchFamily="34" charset="0"/>
                <a:cs typeface="Open Sans Light" panose="020B0306030504020204" pitchFamily="34" charset="0"/>
              </a:endParaRPr>
            </a:p>
          </p:txBody>
        </p:sp>
      </p:grpSp>
      <p:sp>
        <p:nvSpPr>
          <p:cNvPr id="5" name="Rectangle 4"/>
          <p:cNvSpPr/>
          <p:nvPr/>
        </p:nvSpPr>
        <p:spPr>
          <a:xfrm>
            <a:off x="3787361" y="82726"/>
            <a:ext cx="4067175" cy="6857999"/>
          </a:xfrm>
          <a:prstGeom prst="rect">
            <a:avLst/>
          </a:prstGeom>
          <a:blipFill dpi="0" rotWithShape="1">
            <a:blip r:embed="rId2">
              <a:alphaModFix amt="15000"/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DD2B1790-8C93-4D6B-8D53-71AD5D4CD37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830565" y="4052587"/>
            <a:ext cx="3540728" cy="1879600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996BE4E1-C74A-4E87-8C41-EE52C370339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68" t="16444" r="40473" b="21555"/>
          <a:stretch/>
        </p:blipFill>
        <p:spPr>
          <a:xfrm>
            <a:off x="9616441" y="152400"/>
            <a:ext cx="2575560" cy="3459480"/>
          </a:xfrm>
          <a:prstGeom prst="rect">
            <a:avLst/>
          </a:prstGeom>
        </p:spPr>
      </p:pic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FADF81E0-4179-4249-8456-4B55D1DF43B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12652" y="540334"/>
            <a:ext cx="11366695" cy="1097966"/>
          </a:xfrm>
        </p:spPr>
        <p:txBody>
          <a:bodyPr/>
          <a:lstStyle/>
          <a:p>
            <a:r>
              <a:rPr lang="en-US" dirty="0"/>
              <a:t>HOTEL TRINITY</a:t>
            </a:r>
          </a:p>
          <a:p>
            <a:endParaRPr lang="en-GB" sz="1100" dirty="0"/>
          </a:p>
          <a:p>
            <a:r>
              <a:rPr lang="en-GB" sz="1100" dirty="0"/>
              <a:t>available everyday from Monday to Sunday 08:00am till 11:00pm</a:t>
            </a:r>
            <a:endParaRPr lang="en-US" sz="1100" dirty="0"/>
          </a:p>
        </p:txBody>
      </p:sp>
      <p:sp>
        <p:nvSpPr>
          <p:cNvPr id="49" name="Slide Number Placeholder 2">
            <a:extLst>
              <a:ext uri="{FF2B5EF4-FFF2-40B4-BE49-F238E27FC236}">
                <a16:creationId xmlns:a16="http://schemas.microsoft.com/office/drawing/2014/main" id="{F566544D-0665-4F83-9DB8-F49D79F998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15400" y="5705475"/>
            <a:ext cx="1828800" cy="942975"/>
          </a:xfrm>
        </p:spPr>
        <p:txBody>
          <a:bodyPr/>
          <a:lstStyle/>
          <a:p>
            <a:r>
              <a:rPr lang="en-GB" sz="900" dirty="0">
                <a:latin typeface="Georgia" pitchFamily="18" charset="0"/>
              </a:rPr>
              <a:t>12 </a:t>
            </a:r>
            <a:r>
              <a:rPr lang="en-GB" sz="900" dirty="0" err="1">
                <a:latin typeface="Georgia" pitchFamily="18" charset="0"/>
              </a:rPr>
              <a:t>Morfa</a:t>
            </a:r>
            <a:r>
              <a:rPr lang="en-GB" sz="900" dirty="0">
                <a:latin typeface="Georgia" pitchFamily="18" charset="0"/>
              </a:rPr>
              <a:t> Road</a:t>
            </a:r>
          </a:p>
          <a:p>
            <a:r>
              <a:rPr lang="en-GB" sz="900" dirty="0">
                <a:latin typeface="Georgia" pitchFamily="18" charset="0"/>
              </a:rPr>
              <a:t>Swansea SA1 2EN</a:t>
            </a:r>
          </a:p>
          <a:p>
            <a:r>
              <a:rPr lang="en-GB" sz="900" dirty="0">
                <a:latin typeface="Georgia" pitchFamily="18" charset="0"/>
              </a:rPr>
              <a:t>United Kingdom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CE450F-BE5F-9B40-87E7-0FA6BD7AF0A9}"/>
              </a:ext>
            </a:extLst>
          </p:cNvPr>
          <p:cNvSpPr txBox="1"/>
          <p:nvPr/>
        </p:nvSpPr>
        <p:spPr>
          <a:xfrm>
            <a:off x="2145983" y="4748031"/>
            <a:ext cx="87582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Ewch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 i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food.gov.uk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/ratings i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ganfod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sgôr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hylendid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bwyd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ein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busnes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 neu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gofynnwch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inni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beth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yw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ein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sgôr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hylendid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bwyd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wrth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archebu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 / go to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food.gov.uk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/ratings to find out the food hygiene rating of our business or ask us for our food hygiene rating when you order</a:t>
            </a:r>
            <a:r>
              <a:rPr lang="en-TR" sz="1600" dirty="0">
                <a:solidFill>
                  <a:schemeClr val="bg1">
                    <a:lumMod val="50000"/>
                  </a:schemeClr>
                </a:solidFill>
                <a:latin typeface="Georgia" panose="02040502050405020303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84922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D16161"/>
      </a:accent1>
      <a:accent2>
        <a:srgbClr val="E5955E"/>
      </a:accent2>
      <a:accent3>
        <a:srgbClr val="EDAB54"/>
      </a:accent3>
      <a:accent4>
        <a:srgbClr val="F9E178"/>
      </a:accent4>
      <a:accent5>
        <a:srgbClr val="A0BDAF"/>
      </a:accent5>
      <a:accent6>
        <a:srgbClr val="7A8E72"/>
      </a:accent6>
      <a:hlink>
        <a:srgbClr val="5B9BD5"/>
      </a:hlink>
      <a:folHlink>
        <a:srgbClr val="70AD47"/>
      </a:folHlink>
    </a:clrScheme>
    <a:fontScheme name="Custom 3">
      <a:majorFont>
        <a:latin typeface="Montserrat"/>
        <a:ea typeface=""/>
        <a:cs typeface=""/>
      </a:majorFont>
      <a:minorFont>
        <a:latin typeface="Montserra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2015</TotalTime>
  <Words>385</Words>
  <Application>Microsoft Macintosh PowerPoint</Application>
  <PresentationFormat>Widescreen</PresentationFormat>
  <Paragraphs>45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Cambria</vt:lpstr>
      <vt:lpstr>Georgia</vt:lpstr>
      <vt:lpstr>Montserrat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Riyan</dc:creator>
  <cp:lastModifiedBy>Microsoft Office User</cp:lastModifiedBy>
  <cp:revision>145</cp:revision>
  <dcterms:created xsi:type="dcterms:W3CDTF">2019-03-27T13:05:22Z</dcterms:created>
  <dcterms:modified xsi:type="dcterms:W3CDTF">2022-02-25T11:53:01Z</dcterms:modified>
</cp:coreProperties>
</file>