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3" r:id="rId2"/>
  </p:sldMasterIdLst>
  <p:notesMasterIdLst>
    <p:notesMasterId r:id="rId48"/>
  </p:notesMasterIdLst>
  <p:handoutMasterIdLst>
    <p:handoutMasterId r:id="rId49"/>
  </p:handoutMasterIdLst>
  <p:sldIdLst>
    <p:sldId id="290" r:id="rId3"/>
    <p:sldId id="296" r:id="rId4"/>
    <p:sldId id="291" r:id="rId5"/>
    <p:sldId id="333" r:id="rId6"/>
    <p:sldId id="292" r:id="rId7"/>
    <p:sldId id="299" r:id="rId8"/>
    <p:sldId id="328" r:id="rId9"/>
    <p:sldId id="335" r:id="rId10"/>
    <p:sldId id="336" r:id="rId11"/>
    <p:sldId id="331" r:id="rId12"/>
    <p:sldId id="332" r:id="rId13"/>
    <p:sldId id="303" r:id="rId14"/>
    <p:sldId id="304" r:id="rId15"/>
    <p:sldId id="337" r:id="rId16"/>
    <p:sldId id="310" r:id="rId17"/>
    <p:sldId id="316" r:id="rId18"/>
    <p:sldId id="317" r:id="rId19"/>
    <p:sldId id="318" r:id="rId20"/>
    <p:sldId id="326" r:id="rId21"/>
    <p:sldId id="315" r:id="rId22"/>
    <p:sldId id="314" r:id="rId23"/>
    <p:sldId id="294" r:id="rId24"/>
    <p:sldId id="338" r:id="rId25"/>
    <p:sldId id="339" r:id="rId26"/>
    <p:sldId id="295" r:id="rId27"/>
    <p:sldId id="329" r:id="rId28"/>
    <p:sldId id="330" r:id="rId29"/>
    <p:sldId id="306" r:id="rId30"/>
    <p:sldId id="327" r:id="rId31"/>
    <p:sldId id="324" r:id="rId32"/>
    <p:sldId id="309" r:id="rId33"/>
    <p:sldId id="311" r:id="rId34"/>
    <p:sldId id="312" r:id="rId35"/>
    <p:sldId id="313" r:id="rId36"/>
    <p:sldId id="300" r:id="rId37"/>
    <p:sldId id="301" r:id="rId38"/>
    <p:sldId id="302" r:id="rId39"/>
    <p:sldId id="325" r:id="rId40"/>
    <p:sldId id="307" r:id="rId41"/>
    <p:sldId id="305" r:id="rId42"/>
    <p:sldId id="320" r:id="rId43"/>
    <p:sldId id="321" r:id="rId44"/>
    <p:sldId id="322" r:id="rId45"/>
    <p:sldId id="323" r:id="rId46"/>
    <p:sldId id="340" r:id="rId4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25" autoAdjust="0"/>
    <p:restoredTop sz="94660"/>
  </p:normalViewPr>
  <p:slideViewPr>
    <p:cSldViewPr snapToGrid="0">
      <p:cViewPr>
        <p:scale>
          <a:sx n="300" d="100"/>
          <a:sy n="300" d="100"/>
        </p:scale>
        <p:origin x="-11580" y="-6768"/>
      </p:cViewPr>
      <p:guideLst>
        <p:guide pos="3840"/>
        <p:guide orient="horz" pos="2160"/>
      </p:guideLst>
    </p:cSldViewPr>
  </p:slideViewPr>
  <p:notesTextViewPr>
    <p:cViewPr>
      <p:scale>
        <a:sx n="1" d="1"/>
        <a:sy n="1" d="1"/>
      </p:scale>
      <p:origin x="0" y="0"/>
    </p:cViewPr>
  </p:notesTextViewPr>
  <p:sorterViewPr>
    <p:cViewPr>
      <p:scale>
        <a:sx n="100" d="100"/>
        <a:sy n="100" d="100"/>
      </p:scale>
      <p:origin x="0" y="-15528"/>
    </p:cViewPr>
  </p:sorterViewPr>
  <p:notesViewPr>
    <p:cSldViewPr snapToGrid="0">
      <p:cViewPr varScale="1">
        <p:scale>
          <a:sx n="82" d="100"/>
          <a:sy n="82" d="100"/>
        </p:scale>
        <p:origin x="2994"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65DD71D7-55AC-46BD-81B3-09AB2F9EFBD8}" type="datetimeFigureOut">
              <a:rPr lang="en-US" smtClean="0"/>
              <a:t>3/24/2016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2840BD58-3BFF-4EAF-BB8B-AC67FE801E47}" type="slidenum">
              <a:rPr lang="en-US" smtClean="0"/>
              <a:t>‹#›</a:t>
            </a:fld>
            <a:endParaRPr lang="en-US"/>
          </a:p>
        </p:txBody>
      </p:sp>
    </p:spTree>
    <p:extLst>
      <p:ext uri="{BB962C8B-B14F-4D97-AF65-F5344CB8AC3E}">
        <p14:creationId xmlns:p14="http://schemas.microsoft.com/office/powerpoint/2010/main" val="40105943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F89424F-BB59-4F4E-9822-4CA3E770FFD2}" type="datetimeFigureOut">
              <a:rPr lang="en-US" smtClean="0"/>
              <a:t>3/24/2016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5"/>
            <a:ext cx="5438140" cy="335024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8322CDD-9D6C-4F63-9EC2-648226624108}" type="slidenum">
              <a:rPr lang="en-US" smtClean="0"/>
              <a:t>‹#›</a:t>
            </a:fld>
            <a:endParaRPr lang="en-US"/>
          </a:p>
        </p:txBody>
      </p:sp>
    </p:spTree>
    <p:extLst>
      <p:ext uri="{BB962C8B-B14F-4D97-AF65-F5344CB8AC3E}">
        <p14:creationId xmlns:p14="http://schemas.microsoft.com/office/powerpoint/2010/main" val="85102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3/24/2016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7" name="Rectangle 6"/>
          <p:cNvSpPr/>
          <p:nvPr userDrawn="1"/>
        </p:nvSpPr>
        <p:spPr>
          <a:xfrm>
            <a:off x="0" y="5888736"/>
            <a:ext cx="12192000" cy="109728"/>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5888736"/>
            <a:ext cx="12192000" cy="109728"/>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9064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619599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3/24/2016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bwMode="hidden">
          <a:xfrm>
            <a:off x="7753739" y="283"/>
            <a:ext cx="4435717" cy="6856286"/>
          </a:xfrm>
          <a:prstGeom prst="rect">
            <a:avLst/>
          </a:prstGeom>
        </p:spPr>
      </p:pic>
      <p:sp>
        <p:nvSpPr>
          <p:cNvPr id="8" name="Rectangle 7"/>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2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30546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3858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9500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90281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bwMode="hidden">
          <a:xfrm>
            <a:off x="7753739" y="283"/>
            <a:ext cx="4435717" cy="6856286"/>
          </a:xfrm>
          <a:prstGeom prst="rect">
            <a:avLst/>
          </a:prstGeom>
        </p:spPr>
      </p:pic>
      <p:sp>
        <p:nvSpPr>
          <p:cNvPr id="9" name="Rectangle 8"/>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25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04379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82352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330190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1375A4-56A4-47D6-9801-1991572033F7}" type="slidenum">
              <a:rPr lang="en-US" smtClean="0"/>
              <a:pPr/>
              <a:t>‹#›</a:t>
            </a:fld>
            <a:endParaRPr lang="en-US"/>
          </a:p>
        </p:txBody>
      </p:sp>
      <p:sp>
        <p:nvSpPr>
          <p:cNvPr id="7" name="Rectangle 6"/>
          <p:cNvSpPr/>
          <p:nvPr userDrawn="1"/>
        </p:nvSpPr>
        <p:spPr>
          <a:xfrm>
            <a:off x="0" y="6257036"/>
            <a:ext cx="12192000" cy="54864"/>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6257036"/>
            <a:ext cx="12192000" cy="54864"/>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28528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3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3.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4.png"/></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Myth and Art</a:t>
            </a:r>
            <a:endParaRPr lang="en-GB" dirty="0"/>
          </a:p>
        </p:txBody>
      </p:sp>
      <p:sp>
        <p:nvSpPr>
          <p:cNvPr id="3" name="Subtitle 2"/>
          <p:cNvSpPr>
            <a:spLocks noGrp="1"/>
          </p:cNvSpPr>
          <p:nvPr>
            <p:ph type="subTitle" idx="1"/>
          </p:nvPr>
        </p:nvSpPr>
        <p:spPr/>
        <p:txBody>
          <a:bodyPr>
            <a:normAutofit/>
          </a:bodyPr>
          <a:lstStyle/>
          <a:p>
            <a:r>
              <a:rPr lang="en-GB" sz="4800" dirty="0" smtClean="0"/>
              <a:t>Olympus and the Underworld</a:t>
            </a:r>
            <a:endParaRPr lang="en-GB" sz="4800" dirty="0" smtClean="0"/>
          </a:p>
        </p:txBody>
      </p:sp>
    </p:spTree>
    <p:extLst>
      <p:ext uri="{BB962C8B-B14F-4D97-AF65-F5344CB8AC3E}">
        <p14:creationId xmlns:p14="http://schemas.microsoft.com/office/powerpoint/2010/main" val="4051232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Modern Conceptions of Universe Structure</a:t>
            </a:r>
            <a:endParaRPr lang="en-GB" u="sng" dirty="0"/>
          </a:p>
        </p:txBody>
      </p:sp>
      <p:sp>
        <p:nvSpPr>
          <p:cNvPr id="3" name="Content Placeholder 2"/>
          <p:cNvSpPr>
            <a:spLocks noGrp="1"/>
          </p:cNvSpPr>
          <p:nvPr>
            <p:ph idx="1"/>
          </p:nvPr>
        </p:nvSpPr>
        <p:spPr/>
        <p:txBody>
          <a:bodyPr/>
          <a:lstStyle/>
          <a:p>
            <a:endParaRPr lang="en-GB" dirty="0"/>
          </a:p>
        </p:txBody>
      </p:sp>
      <p:pic>
        <p:nvPicPr>
          <p:cNvPr id="1026" name="Picture 2" descr="http://o.aolcdn.com/dims-shared/dims3/GLOB/crop/5078x2978+0+122/resize/1200x704!/format/jpg/quality/85/http:/hss-prod.hss.aol.com/hss/storage/midas/444c7103ac529f8fec3b4d1ad8d8a157/202626173/512275631.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183362" y="2367867"/>
            <a:ext cx="5568493" cy="3266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4.bp.blogspot.com/-dmX80Egx1_g/UrMvYWMwTwI/AAAAAAAACQc/mBhP7NmGO8Y/s1600/last+judg-LARG.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097017" y="1429263"/>
            <a:ext cx="4031656" cy="5144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041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Ideas about non-mortal spaces</a:t>
            </a:r>
            <a:endParaRPr lang="en-GB" u="sng" dirty="0"/>
          </a:p>
        </p:txBody>
      </p:sp>
      <p:sp>
        <p:nvSpPr>
          <p:cNvPr id="3" name="Content Placeholder 2"/>
          <p:cNvSpPr>
            <a:spLocks noGrp="1"/>
          </p:cNvSpPr>
          <p:nvPr>
            <p:ph idx="1"/>
          </p:nvPr>
        </p:nvSpPr>
        <p:spPr/>
        <p:txBody>
          <a:bodyPr/>
          <a:lstStyle/>
          <a:p>
            <a:r>
              <a:rPr lang="en-GB" dirty="0" smtClean="0"/>
              <a:t>Mythological representations of the universe in antiquity often depict it as having different areas belonging to different types of beings:</a:t>
            </a:r>
          </a:p>
          <a:p>
            <a:pPr lvl="1"/>
            <a:r>
              <a:rPr lang="en-GB" dirty="0" smtClean="0"/>
              <a:t>Mortals live on the earth</a:t>
            </a:r>
          </a:p>
          <a:p>
            <a:pPr lvl="1"/>
            <a:r>
              <a:rPr lang="en-GB" dirty="0" smtClean="0"/>
              <a:t>Gods live in some sort of divine higher space</a:t>
            </a:r>
          </a:p>
          <a:p>
            <a:pPr lvl="1"/>
            <a:r>
              <a:rPr lang="en-GB" dirty="0" smtClean="0"/>
              <a:t>The dead inhabit a subterranean world</a:t>
            </a:r>
            <a:endParaRPr lang="en-GB" dirty="0" smtClean="0"/>
          </a:p>
          <a:p>
            <a:r>
              <a:rPr lang="en-GB" dirty="0" smtClean="0"/>
              <a:t>Only certain beings/creatures can move between these spaces</a:t>
            </a:r>
          </a:p>
          <a:p>
            <a:r>
              <a:rPr lang="en-GB" dirty="0" smtClean="0"/>
              <a:t>Often these spaces are represented as living beings</a:t>
            </a:r>
            <a:endParaRPr lang="en-GB" dirty="0"/>
          </a:p>
        </p:txBody>
      </p:sp>
    </p:spTree>
    <p:extLst>
      <p:ext uri="{BB962C8B-B14F-4D97-AF65-F5344CB8AC3E}">
        <p14:creationId xmlns:p14="http://schemas.microsoft.com/office/powerpoint/2010/main" val="3413802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In truth, first of all Chasm came to be, and then broad-breasted Earth, the ever immovable seat of all the immortals who possess snowy Olympus’ peak and murky </a:t>
            </a:r>
            <a:r>
              <a:rPr lang="en-GB" dirty="0" err="1" smtClean="0"/>
              <a:t>Tartarus</a:t>
            </a:r>
            <a:r>
              <a:rPr lang="en-GB" dirty="0" smtClean="0"/>
              <a:t> in the depths of the broad-</a:t>
            </a:r>
            <a:r>
              <a:rPr lang="en-GB" dirty="0" err="1" smtClean="0"/>
              <a:t>pathed</a:t>
            </a:r>
            <a:r>
              <a:rPr lang="en-GB" dirty="0" smtClean="0"/>
              <a:t> earth, and Eros … Earth first of all bore starry Sky, equal to herself, to cover her on every side.</a:t>
            </a:r>
          </a:p>
          <a:p>
            <a:pPr marL="0" indent="0" algn="r">
              <a:buNone/>
            </a:pPr>
            <a:r>
              <a:rPr lang="en-GB" dirty="0" smtClean="0"/>
              <a:t>Hesiod </a:t>
            </a:r>
            <a:r>
              <a:rPr lang="en-GB" i="1" dirty="0" err="1" smtClean="0"/>
              <a:t>Theogony</a:t>
            </a:r>
            <a:r>
              <a:rPr lang="en-GB" i="1" dirty="0" smtClean="0"/>
              <a:t> </a:t>
            </a:r>
            <a:r>
              <a:rPr lang="en-GB" dirty="0" smtClean="0"/>
              <a:t>116-128</a:t>
            </a:r>
            <a:endParaRPr lang="en-GB" dirty="0"/>
          </a:p>
        </p:txBody>
      </p:sp>
    </p:spTree>
    <p:extLst>
      <p:ext uri="{BB962C8B-B14F-4D97-AF65-F5344CB8AC3E}">
        <p14:creationId xmlns:p14="http://schemas.microsoft.com/office/powerpoint/2010/main" val="28071763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Structure of the Cosmos in Hesiod</a:t>
            </a:r>
            <a:endParaRPr lang="en-GB" u="sng" dirty="0"/>
          </a:p>
        </p:txBody>
      </p:sp>
      <p:sp>
        <p:nvSpPr>
          <p:cNvPr id="3" name="Content Placeholder 2"/>
          <p:cNvSpPr>
            <a:spLocks noGrp="1"/>
          </p:cNvSpPr>
          <p:nvPr>
            <p:ph idx="1"/>
          </p:nvPr>
        </p:nvSpPr>
        <p:spPr>
          <a:xfrm>
            <a:off x="520700" y="1690688"/>
            <a:ext cx="8128000" cy="4351338"/>
          </a:xfrm>
        </p:spPr>
        <p:txBody>
          <a:bodyPr>
            <a:normAutofit/>
          </a:bodyPr>
          <a:lstStyle/>
          <a:p>
            <a:pPr marL="0" indent="0">
              <a:buNone/>
            </a:pPr>
            <a:r>
              <a:rPr lang="en-GB" dirty="0"/>
              <a:t>For it is just as far from the earth to murky </a:t>
            </a:r>
            <a:r>
              <a:rPr lang="en-GB" dirty="0" err="1"/>
              <a:t>Tartaros</a:t>
            </a:r>
            <a:r>
              <a:rPr lang="en-GB" dirty="0"/>
              <a:t>: for a bronze </a:t>
            </a:r>
            <a:r>
              <a:rPr lang="en-GB" dirty="0" err="1" smtClean="0"/>
              <a:t>anvil,falling</a:t>
            </a:r>
            <a:r>
              <a:rPr lang="en-GB" dirty="0" smtClean="0"/>
              <a:t> </a:t>
            </a:r>
            <a:r>
              <a:rPr lang="en-GB" dirty="0"/>
              <a:t>down from the sky for nine nights and days, on the tenth day </a:t>
            </a:r>
            <a:r>
              <a:rPr lang="en-GB" dirty="0" err="1" smtClean="0"/>
              <a:t>theanvil</a:t>
            </a:r>
            <a:r>
              <a:rPr lang="en-GB" dirty="0" smtClean="0"/>
              <a:t> </a:t>
            </a:r>
            <a:r>
              <a:rPr lang="en-GB" dirty="0"/>
              <a:t>would arrive at the earth [and in turn it is the same distance from </a:t>
            </a:r>
            <a:r>
              <a:rPr lang="en-GB" dirty="0" smtClean="0"/>
              <a:t>the earth </a:t>
            </a:r>
            <a:r>
              <a:rPr lang="en-GB" dirty="0"/>
              <a:t>to murky </a:t>
            </a:r>
            <a:r>
              <a:rPr lang="en-GB" dirty="0" err="1"/>
              <a:t>Tartaros</a:t>
            </a:r>
            <a:r>
              <a:rPr lang="en-GB" dirty="0"/>
              <a:t>;] and again, a bronze anvil, falling down from </a:t>
            </a:r>
            <a:r>
              <a:rPr lang="en-GB" dirty="0" smtClean="0"/>
              <a:t>the earth </a:t>
            </a:r>
            <a:r>
              <a:rPr lang="en-GB" dirty="0"/>
              <a:t>for nine nights and days, on the tenth would arrive at </a:t>
            </a:r>
            <a:r>
              <a:rPr lang="en-GB" dirty="0" err="1"/>
              <a:t>Tartaros</a:t>
            </a:r>
            <a:r>
              <a:rPr lang="en-GB" dirty="0"/>
              <a:t>.</a:t>
            </a:r>
          </a:p>
          <a:p>
            <a:pPr marL="0" indent="0" algn="r">
              <a:buNone/>
            </a:pPr>
            <a:r>
              <a:rPr lang="en-GB" dirty="0" smtClean="0"/>
              <a:t>Hesiod </a:t>
            </a:r>
            <a:r>
              <a:rPr lang="en-GB" i="1" dirty="0" err="1" smtClean="0"/>
              <a:t>Theogony</a:t>
            </a:r>
            <a:r>
              <a:rPr lang="en-GB" i="1" dirty="0" smtClean="0"/>
              <a:t> </a:t>
            </a:r>
            <a:r>
              <a:rPr lang="en-GB" dirty="0" smtClean="0"/>
              <a:t>721-25</a:t>
            </a:r>
            <a:endParaRPr lang="en-GB" dirty="0"/>
          </a:p>
        </p:txBody>
      </p:sp>
      <p:sp>
        <p:nvSpPr>
          <p:cNvPr id="4" name="Flowchart: Magnetic Disk 3"/>
          <p:cNvSpPr/>
          <p:nvPr/>
        </p:nvSpPr>
        <p:spPr>
          <a:xfrm>
            <a:off x="9461500" y="1906588"/>
            <a:ext cx="2070100" cy="350520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p:cNvSpPr/>
          <p:nvPr/>
        </p:nvSpPr>
        <p:spPr>
          <a:xfrm>
            <a:off x="9461500" y="4364831"/>
            <a:ext cx="2070100" cy="10469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Tartarus</a:t>
            </a:r>
            <a:endParaRPr lang="en-GB" dirty="0"/>
          </a:p>
        </p:txBody>
      </p:sp>
      <p:sp>
        <p:nvSpPr>
          <p:cNvPr id="6" name="Oval 5"/>
          <p:cNvSpPr/>
          <p:nvPr/>
        </p:nvSpPr>
        <p:spPr>
          <a:xfrm>
            <a:off x="9461500" y="3178571"/>
            <a:ext cx="2070100" cy="10469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Earth</a:t>
            </a:r>
            <a:endParaRPr lang="en-GB" dirty="0"/>
          </a:p>
        </p:txBody>
      </p:sp>
      <p:sp>
        <p:nvSpPr>
          <p:cNvPr id="7" name="Oval 6"/>
          <p:cNvSpPr/>
          <p:nvPr/>
        </p:nvSpPr>
        <p:spPr>
          <a:xfrm>
            <a:off x="9461500" y="1991120"/>
            <a:ext cx="2070100" cy="10469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Olympus</a:t>
            </a:r>
            <a:endParaRPr lang="en-GB" dirty="0"/>
          </a:p>
        </p:txBody>
      </p:sp>
    </p:spTree>
    <p:extLst>
      <p:ext uri="{BB962C8B-B14F-4D97-AF65-F5344CB8AC3E}">
        <p14:creationId xmlns:p14="http://schemas.microsoft.com/office/powerpoint/2010/main" val="3888545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Movement Between </a:t>
            </a:r>
            <a:r>
              <a:rPr lang="en-GB" u="sng" dirty="0" smtClean="0"/>
              <a:t>the Spaces</a:t>
            </a:r>
            <a:endParaRPr lang="en-GB" u="sng" dirty="0"/>
          </a:p>
        </p:txBody>
      </p:sp>
      <p:sp>
        <p:nvSpPr>
          <p:cNvPr id="3" name="Content Placeholder 2"/>
          <p:cNvSpPr>
            <a:spLocks noGrp="1"/>
          </p:cNvSpPr>
          <p:nvPr>
            <p:ph idx="1"/>
          </p:nvPr>
        </p:nvSpPr>
        <p:spPr/>
        <p:txBody>
          <a:bodyPr/>
          <a:lstStyle/>
          <a:p>
            <a:r>
              <a:rPr lang="en-GB" dirty="0" smtClean="0"/>
              <a:t>Movement between the differ types of spaces requires</a:t>
            </a:r>
          </a:p>
          <a:p>
            <a:pPr lvl="1"/>
            <a:r>
              <a:rPr lang="en-GB" dirty="0" smtClean="0"/>
              <a:t>Supernatural ability</a:t>
            </a:r>
          </a:p>
          <a:p>
            <a:pPr lvl="2"/>
            <a:r>
              <a:rPr lang="en-GB" dirty="0" smtClean="0"/>
              <a:t>Gods</a:t>
            </a:r>
          </a:p>
          <a:p>
            <a:pPr lvl="2"/>
            <a:r>
              <a:rPr lang="en-GB" dirty="0" smtClean="0"/>
              <a:t>Heroes (esp. </a:t>
            </a:r>
            <a:r>
              <a:rPr lang="en-GB" i="1" dirty="0" err="1" smtClean="0"/>
              <a:t>katabaseis</a:t>
            </a:r>
            <a:r>
              <a:rPr lang="en-GB" dirty="0" smtClean="0"/>
              <a:t>)</a:t>
            </a:r>
          </a:p>
          <a:p>
            <a:pPr lvl="1"/>
            <a:r>
              <a:rPr lang="en-GB" dirty="0" smtClean="0"/>
              <a:t>Change of nature</a:t>
            </a:r>
          </a:p>
          <a:p>
            <a:pPr lvl="2"/>
            <a:r>
              <a:rPr lang="en-GB" dirty="0" smtClean="0"/>
              <a:t>living </a:t>
            </a:r>
            <a:r>
              <a:rPr lang="en-GB" dirty="0" smtClean="0">
                <a:sym typeface="Wingdings" panose="05000000000000000000" pitchFamily="2" charset="2"/>
              </a:rPr>
              <a:t> death</a:t>
            </a:r>
          </a:p>
          <a:p>
            <a:pPr lvl="2"/>
            <a:r>
              <a:rPr lang="en-GB" dirty="0" smtClean="0">
                <a:sym typeface="Wingdings" panose="05000000000000000000" pitchFamily="2" charset="2"/>
              </a:rPr>
              <a:t>mortal  divine</a:t>
            </a:r>
            <a:endParaRPr lang="en-GB" dirty="0"/>
          </a:p>
        </p:txBody>
      </p:sp>
    </p:spTree>
    <p:extLst>
      <p:ext uri="{BB962C8B-B14F-4D97-AF65-F5344CB8AC3E}">
        <p14:creationId xmlns:p14="http://schemas.microsoft.com/office/powerpoint/2010/main" val="270170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350" y="2368344"/>
            <a:ext cx="2730500" cy="1939925"/>
          </a:xfrm>
        </p:spPr>
        <p:txBody>
          <a:bodyPr/>
          <a:lstStyle/>
          <a:p>
            <a:r>
              <a:rPr lang="en-GB" dirty="0" smtClean="0"/>
              <a:t>380-360 BCE</a:t>
            </a:r>
          </a:p>
          <a:p>
            <a:r>
              <a:rPr lang="en-GB" dirty="0" smtClean="0"/>
              <a:t>Italian</a:t>
            </a:r>
          </a:p>
          <a:p>
            <a:r>
              <a:rPr lang="en-GB" dirty="0" smtClean="0"/>
              <a:t>Boston MFA</a:t>
            </a:r>
            <a:endParaRPr lang="en-GB" dirty="0"/>
          </a:p>
        </p:txBody>
      </p:sp>
      <p:pic>
        <p:nvPicPr>
          <p:cNvPr id="23554" name="Picture 2" descr="http://mfas3.s3.amazonaws.com/objects/E5659CR-d1.jpg"/>
          <p:cNvPicPr>
            <a:picLocks noChangeAspect="1" noChangeArrowheads="1"/>
          </p:cNvPicPr>
          <p:nvPr/>
        </p:nvPicPr>
        <p:blipFill rotWithShape="1">
          <a:blip r:embed="rId2">
            <a:extLst>
              <a:ext uri="{28A0092B-C50C-407E-A947-70E740481C1C}">
                <a14:useLocalDpi xmlns:a14="http://schemas.microsoft.com/office/drawing/2010/main" val="0"/>
              </a:ext>
            </a:extLst>
          </a:blip>
          <a:srcRect l="20731" t="15451" r="55610" b="60322"/>
          <a:stretch/>
        </p:blipFill>
        <p:spPr bwMode="auto">
          <a:xfrm>
            <a:off x="2444750" y="365125"/>
            <a:ext cx="4210050" cy="49912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mfas3.s3.amazonaws.com/objects/SC12559.jpg"/>
          <p:cNvPicPr>
            <a:picLocks noChangeAspect="1" noChangeArrowheads="1"/>
          </p:cNvPicPr>
          <p:nvPr/>
        </p:nvPicPr>
        <p:blipFill rotWithShape="1">
          <a:blip r:embed="rId3">
            <a:extLst>
              <a:ext uri="{28A0092B-C50C-407E-A947-70E740481C1C}">
                <a14:useLocalDpi xmlns:a14="http://schemas.microsoft.com/office/drawing/2010/main" val="0"/>
              </a:ext>
            </a:extLst>
          </a:blip>
          <a:srcRect l="63662" t="23587" r="9058" b="32905"/>
          <a:stretch/>
        </p:blipFill>
        <p:spPr bwMode="auto">
          <a:xfrm>
            <a:off x="6991349" y="365125"/>
            <a:ext cx="2540001" cy="49859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626600" y="2368344"/>
            <a:ext cx="2463800" cy="1846659"/>
          </a:xfrm>
          <a:prstGeom prst="rect">
            <a:avLst/>
          </a:prstGeom>
          <a:noFill/>
        </p:spPr>
        <p:txBody>
          <a:bodyPr wrap="square" rtlCol="0">
            <a:spAutoFit/>
          </a:bodyPr>
          <a:lstStyle/>
          <a:p>
            <a:pPr marL="285750" indent="-285750">
              <a:buFont typeface="Arial" panose="020B0604020202020204" pitchFamily="34" charset="0"/>
              <a:buChar char="•"/>
            </a:pPr>
            <a:r>
              <a:rPr lang="en-GB" sz="2400" dirty="0"/>
              <a:t>c. 440 BCE</a:t>
            </a:r>
          </a:p>
          <a:p>
            <a:pPr marL="285750" indent="-285750">
              <a:buFont typeface="Arial" panose="020B0604020202020204" pitchFamily="34" charset="0"/>
              <a:buChar char="•"/>
            </a:pPr>
            <a:r>
              <a:rPr lang="en-GB" sz="2400" dirty="0"/>
              <a:t>Attic</a:t>
            </a:r>
          </a:p>
          <a:p>
            <a:pPr marL="285750" indent="-285750">
              <a:buFont typeface="Arial" panose="020B0604020202020204" pitchFamily="34" charset="0"/>
              <a:buChar char="•"/>
            </a:pPr>
            <a:r>
              <a:rPr lang="en-GB" sz="2400" dirty="0" err="1"/>
              <a:t>Lycaon</a:t>
            </a:r>
            <a:r>
              <a:rPr lang="en-GB" sz="2400" dirty="0"/>
              <a:t> painter</a:t>
            </a:r>
          </a:p>
          <a:p>
            <a:pPr marL="285750" indent="-285750">
              <a:buFont typeface="Arial" panose="020B0604020202020204" pitchFamily="34" charset="0"/>
              <a:buChar char="•"/>
            </a:pPr>
            <a:r>
              <a:rPr lang="en-GB" sz="2400" dirty="0"/>
              <a:t>Boston MFA</a:t>
            </a:r>
          </a:p>
          <a:p>
            <a:endParaRPr lang="en-GB" dirty="0"/>
          </a:p>
        </p:txBody>
      </p:sp>
    </p:spTree>
    <p:extLst>
      <p:ext uri="{BB962C8B-B14F-4D97-AF65-F5344CB8AC3E}">
        <p14:creationId xmlns:p14="http://schemas.microsoft.com/office/powerpoint/2010/main" val="2580827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52450" y="6371590"/>
            <a:ext cx="11639550" cy="486410"/>
          </a:xfrm>
        </p:spPr>
        <p:txBody>
          <a:bodyPr>
            <a:normAutofit fontScale="92500"/>
          </a:bodyPr>
          <a:lstStyle/>
          <a:p>
            <a:pPr marL="0" indent="0">
              <a:buNone/>
            </a:pPr>
            <a:r>
              <a:rPr lang="en-GB" dirty="0" smtClean="0"/>
              <a:t>c. 515 BCE</a:t>
            </a:r>
            <a:r>
              <a:rPr lang="en-GB" dirty="0"/>
              <a:t>, Attic, Signed by </a:t>
            </a:r>
            <a:r>
              <a:rPr lang="en-GB" dirty="0" err="1" smtClean="0"/>
              <a:t>Euphronios</a:t>
            </a:r>
            <a:r>
              <a:rPr lang="en-GB" dirty="0" smtClean="0"/>
              <a:t>, National Etruscan </a:t>
            </a:r>
            <a:r>
              <a:rPr lang="en-GB" dirty="0" err="1" smtClean="0"/>
              <a:t>Musuem</a:t>
            </a:r>
            <a:r>
              <a:rPr lang="en-GB" dirty="0" smtClean="0"/>
              <a:t>, Italy</a:t>
            </a:r>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91572" y="0"/>
            <a:ext cx="9362540" cy="6241693"/>
          </a:xfrm>
          <a:prstGeom prst="rect">
            <a:avLst/>
          </a:prstGeom>
        </p:spPr>
      </p:pic>
    </p:spTree>
    <p:extLst>
      <p:ext uri="{BB962C8B-B14F-4D97-AF65-F5344CB8AC3E}">
        <p14:creationId xmlns:p14="http://schemas.microsoft.com/office/powerpoint/2010/main" val="84270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0500"/>
            <a:ext cx="10515600" cy="6273800"/>
          </a:xfrm>
        </p:spPr>
        <p:txBody>
          <a:bodyPr>
            <a:normAutofit fontScale="92500" lnSpcReduction="10000"/>
          </a:bodyPr>
          <a:lstStyle/>
          <a:p>
            <a:pPr marL="0" indent="0">
              <a:buNone/>
            </a:pPr>
            <a:r>
              <a:rPr lang="en-GB" dirty="0" smtClean="0"/>
              <a:t>And </a:t>
            </a:r>
            <a:r>
              <a:rPr lang="en-GB" dirty="0"/>
              <a:t>now all unscathed should I have reached my native land, </a:t>
            </a:r>
            <a:r>
              <a:rPr lang="en-GB" dirty="0" smtClean="0"/>
              <a:t>but </a:t>
            </a:r>
            <a:r>
              <a:rPr lang="en-GB" dirty="0"/>
              <a:t>the wave and the current and the North Wind beat me back as I was rounding </a:t>
            </a:r>
            <a:r>
              <a:rPr lang="en-GB" dirty="0" err="1"/>
              <a:t>Malea</a:t>
            </a:r>
            <a:r>
              <a:rPr lang="en-GB" dirty="0"/>
              <a:t>, and drove me from my </a:t>
            </a:r>
            <a:r>
              <a:rPr lang="en-GB" dirty="0" smtClean="0"/>
              <a:t>course past</a:t>
            </a:r>
            <a:r>
              <a:rPr lang="en-GB" dirty="0"/>
              <a:t> </a:t>
            </a:r>
            <a:r>
              <a:rPr lang="en-GB" dirty="0" smtClean="0"/>
              <a:t>Cythera.</a:t>
            </a:r>
            <a:r>
              <a:rPr lang="en-GB" dirty="0"/>
              <a:t> </a:t>
            </a:r>
            <a:r>
              <a:rPr lang="en-GB" dirty="0" smtClean="0"/>
              <a:t>Thence for </a:t>
            </a:r>
            <a:r>
              <a:rPr lang="en-GB" dirty="0"/>
              <a:t>nine days' space I was borne by direful winds over the teeming deep; but on the tenth we set foot on the land of the Lotus-eaters, who eat a flowery food</a:t>
            </a:r>
            <a:r>
              <a:rPr lang="en-GB" dirty="0" smtClean="0"/>
              <a:t>.</a:t>
            </a:r>
          </a:p>
          <a:p>
            <a:pPr marL="0" indent="0" algn="r">
              <a:buNone/>
            </a:pPr>
            <a:r>
              <a:rPr lang="en-GB" dirty="0" smtClean="0"/>
              <a:t>Homer </a:t>
            </a:r>
            <a:r>
              <a:rPr lang="en-GB" i="1" dirty="0" smtClean="0"/>
              <a:t>Odyssey </a:t>
            </a:r>
            <a:r>
              <a:rPr lang="en-GB" dirty="0" smtClean="0"/>
              <a:t>9.79-85</a:t>
            </a:r>
          </a:p>
          <a:p>
            <a:pPr marL="0" indent="0">
              <a:buNone/>
            </a:pPr>
            <a:endParaRPr lang="en-GB" dirty="0" smtClean="0"/>
          </a:p>
          <a:p>
            <a:pPr marL="0" indent="0">
              <a:buNone/>
            </a:pPr>
            <a:r>
              <a:rPr lang="en-GB" dirty="0" smtClean="0"/>
              <a:t>And </a:t>
            </a:r>
            <a:r>
              <a:rPr lang="en-GB" dirty="0"/>
              <a:t>tell me thy country, thy people, and thy city, that our ships may convey thee thither, discerning the course by their wits. For the </a:t>
            </a:r>
            <a:r>
              <a:rPr lang="en-GB" dirty="0" err="1"/>
              <a:t>Phaeacians</a:t>
            </a:r>
            <a:r>
              <a:rPr lang="en-GB" dirty="0"/>
              <a:t> have no pilots, nor steering-oars such as other ships have, but their ships of themselves understand the thoughts and minds of men, </a:t>
            </a:r>
            <a:r>
              <a:rPr lang="en-GB" dirty="0" smtClean="0"/>
              <a:t>and </a:t>
            </a:r>
            <a:r>
              <a:rPr lang="en-GB" dirty="0"/>
              <a:t>they know the cities and rich fields of all peoples, and most swiftly do they cross over the gulf of the sea, hidden in mist and cloud, nor ever have they fear of harm or </a:t>
            </a:r>
            <a:r>
              <a:rPr lang="en-GB" dirty="0" smtClean="0"/>
              <a:t>ruin.</a:t>
            </a:r>
          </a:p>
          <a:p>
            <a:pPr marL="0" indent="0" algn="r">
              <a:buNone/>
            </a:pPr>
            <a:r>
              <a:rPr lang="en-GB" dirty="0" smtClean="0"/>
              <a:t>Homer </a:t>
            </a:r>
            <a:r>
              <a:rPr lang="en-GB" i="1" dirty="0" smtClean="0"/>
              <a:t>Odyssey</a:t>
            </a:r>
            <a:r>
              <a:rPr lang="en-GB" dirty="0" smtClean="0"/>
              <a:t> 8.555-564</a:t>
            </a:r>
            <a:endParaRPr lang="en-GB" dirty="0"/>
          </a:p>
        </p:txBody>
      </p:sp>
    </p:spTree>
    <p:extLst>
      <p:ext uri="{BB962C8B-B14F-4D97-AF65-F5344CB8AC3E}">
        <p14:creationId xmlns:p14="http://schemas.microsoft.com/office/powerpoint/2010/main" val="2097831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Home of the Gods</a:t>
            </a:r>
            <a:endParaRPr lang="en-GB" u="sng" dirty="0"/>
          </a:p>
        </p:txBody>
      </p:sp>
      <p:sp>
        <p:nvSpPr>
          <p:cNvPr id="3" name="Content Placeholder 2"/>
          <p:cNvSpPr>
            <a:spLocks noGrp="1"/>
          </p:cNvSpPr>
          <p:nvPr>
            <p:ph idx="1"/>
          </p:nvPr>
        </p:nvSpPr>
        <p:spPr>
          <a:xfrm>
            <a:off x="330200" y="1690688"/>
            <a:ext cx="6375400" cy="4351338"/>
          </a:xfrm>
        </p:spPr>
        <p:txBody>
          <a:bodyPr/>
          <a:lstStyle/>
          <a:p>
            <a:r>
              <a:rPr lang="en-GB" dirty="0" smtClean="0"/>
              <a:t>Blurring of real and mythological places</a:t>
            </a:r>
          </a:p>
          <a:p>
            <a:r>
              <a:rPr lang="en-GB" dirty="0" smtClean="0"/>
              <a:t>Not usually described in any detail</a:t>
            </a:r>
          </a:p>
          <a:p>
            <a:r>
              <a:rPr lang="en-GB" dirty="0" smtClean="0"/>
              <a:t>Frequently depicted like a palace:</a:t>
            </a:r>
          </a:p>
          <a:p>
            <a:pPr lvl="1"/>
            <a:r>
              <a:rPr lang="en-GB" dirty="0" smtClean="0"/>
              <a:t>a space in which the gods feast / meet for discussions</a:t>
            </a:r>
          </a:p>
          <a:p>
            <a:r>
              <a:rPr lang="en-GB" dirty="0" smtClean="0"/>
              <a:t>Above the mortal world</a:t>
            </a:r>
          </a:p>
          <a:p>
            <a:pPr lvl="1"/>
            <a:r>
              <a:rPr lang="en-GB" dirty="0" smtClean="0"/>
              <a:t>Allows the gods to view the events on the earth</a:t>
            </a:r>
            <a:endParaRPr lang="en-GB" dirty="0"/>
          </a:p>
        </p:txBody>
      </p:sp>
      <p:pic>
        <p:nvPicPr>
          <p:cNvPr id="3076" name="Picture 4" descr="http://www.english-online.at/history/ancient-greece/location-of-mount-olympu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5540" y="1690688"/>
            <a:ext cx="4876260" cy="4014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2113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42900"/>
            <a:ext cx="10515600" cy="5834063"/>
          </a:xfrm>
        </p:spPr>
        <p:txBody>
          <a:bodyPr>
            <a:normAutofit/>
          </a:bodyPr>
          <a:lstStyle/>
          <a:p>
            <a:pPr marL="0" indent="0">
              <a:buNone/>
            </a:pPr>
            <a:r>
              <a:rPr lang="en-GB" dirty="0"/>
              <a:t>the other gods were gathered together in the halls of Olympian </a:t>
            </a:r>
            <a:r>
              <a:rPr lang="en-GB" dirty="0" smtClean="0"/>
              <a:t>Zeus</a:t>
            </a:r>
          </a:p>
          <a:p>
            <a:pPr marL="0" indent="0" algn="r">
              <a:buNone/>
            </a:pPr>
            <a:r>
              <a:rPr lang="en-GB" dirty="0" smtClean="0"/>
              <a:t>Homer </a:t>
            </a:r>
            <a:r>
              <a:rPr lang="en-GB" i="1" dirty="0" smtClean="0"/>
              <a:t>Odyssey</a:t>
            </a:r>
            <a:r>
              <a:rPr lang="en-GB" dirty="0" smtClean="0"/>
              <a:t> 1.27-28</a:t>
            </a:r>
          </a:p>
          <a:p>
            <a:pPr marL="0" indent="0">
              <a:buNone/>
            </a:pPr>
            <a:r>
              <a:rPr lang="en-GB" dirty="0"/>
              <a:t>So she spoke, and bound beneath her feet her beautiful sandals, immortal</a:t>
            </a:r>
            <a:r>
              <a:rPr lang="en-GB" dirty="0" smtClean="0"/>
              <a:t>,</a:t>
            </a:r>
            <a:r>
              <a:rPr lang="en-GB" dirty="0"/>
              <a:t> golden, which were wont to bear her both over the waters of the sea and over the boundless land swift as the blasts of the wind. And she took her mighty spear, tipped with sharp </a:t>
            </a:r>
            <a:r>
              <a:rPr lang="en-GB" dirty="0" smtClean="0"/>
              <a:t>bronze, heavy </a:t>
            </a:r>
            <a:r>
              <a:rPr lang="en-GB" dirty="0"/>
              <a:t>and huge and strong, wherewith she vanquishes the ranks of men—of warriors, with whom she is wroth, she, the daughter of the mighty sire. Then she went darting down from the heights of Olympus, and took her stand in the land of Ithaca at the outer gate of Odysseus, on the threshold of the </a:t>
            </a:r>
            <a:r>
              <a:rPr lang="en-GB" dirty="0" smtClean="0"/>
              <a:t>court</a:t>
            </a:r>
          </a:p>
          <a:p>
            <a:pPr marL="0" indent="0" algn="r">
              <a:buNone/>
            </a:pPr>
            <a:r>
              <a:rPr lang="en-GB" dirty="0" smtClean="0"/>
              <a:t>Homer </a:t>
            </a:r>
            <a:r>
              <a:rPr lang="en-GB" i="1" dirty="0" smtClean="0"/>
              <a:t>Odyssey </a:t>
            </a:r>
            <a:r>
              <a:rPr lang="en-GB" dirty="0" smtClean="0"/>
              <a:t>1.96-104</a:t>
            </a:r>
            <a:endParaRPr lang="en-GB" dirty="0"/>
          </a:p>
        </p:txBody>
      </p:sp>
    </p:spTree>
    <p:extLst>
      <p:ext uri="{BB962C8B-B14F-4D97-AF65-F5344CB8AC3E}">
        <p14:creationId xmlns:p14="http://schemas.microsoft.com/office/powerpoint/2010/main" val="27139307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324600" y="258082"/>
            <a:ext cx="5490029" cy="4351338"/>
          </a:xfrm>
        </p:spPr>
        <p:txBody>
          <a:bodyPr/>
          <a:lstStyle/>
          <a:p>
            <a:r>
              <a:rPr lang="en-GB" dirty="0" smtClean="0"/>
              <a:t>c. 430 BCE</a:t>
            </a:r>
          </a:p>
          <a:p>
            <a:r>
              <a:rPr lang="en-GB" dirty="0" smtClean="0"/>
              <a:t>Attic</a:t>
            </a:r>
          </a:p>
          <a:p>
            <a:r>
              <a:rPr lang="en-GB" dirty="0" smtClean="0"/>
              <a:t>The </a:t>
            </a:r>
            <a:r>
              <a:rPr lang="en-GB" dirty="0" err="1" smtClean="0"/>
              <a:t>Codrus</a:t>
            </a:r>
            <a:r>
              <a:rPr lang="en-GB" dirty="0" smtClean="0"/>
              <a:t> Painter</a:t>
            </a:r>
          </a:p>
          <a:p>
            <a:r>
              <a:rPr lang="en-GB" dirty="0" smtClean="0"/>
              <a:t>British Museum</a:t>
            </a:r>
            <a:endParaRPr lang="en-GB" dirty="0"/>
          </a:p>
        </p:txBody>
      </p:sp>
      <p:pic>
        <p:nvPicPr>
          <p:cNvPr id="4098" name="Picture 2" descr="Pottery: red-figured kylix.     Interior: Within a circle composed of sets of six running maeanders separated by red cross squares, Pluto and Persephone banqueting. On a long couch of which the legs are partly seen, Pluto, ?????O?, supporting a large keras on his left, holding up a fluted phiale in his right, reclines to right, leaning on two embroidered cushions: he wears an himation around his waist and legs, a wreath, and a taenia of which the ends hang in front of the ears: he is bearded, and has long hair, of which one tress falls on each shoulder. Facing him, seated sideways on the edge of the couch, is Persephone, F????F???? (?), who appears to hold up some object, not shown, between the palms of her hands. She wears a sleeved chiton, himation, and sandals; her hair is fastened up in a mass behind with a fillet wound obliquely thrice around her head. In the foreground is a trapeza, from which hangs a tendril: this rests on a thin red line, cutting off an exergue painted black. The feet of Persephone hang free, and do not touch the ground. The seat of the couch is decorated on left with a point rosette.  Exterior: (a) Banquet of deities. In a room indicated by a fluted Doric column in the centre, two groups similar to that in the interior scene. The group on left is composed of Poseidon, ??S???O?, resting his right on trident, left holding fluted phiale, and Amphitrite, ??F??????, who holds in her left an alabastos, from which with her right she withdraws a spoon with long handle. Poseidon is bearded and has long hair with two tresses falling on the shoulders, wreathed with myrtle. Amphitrite has a long chiton, himation, and sandals, and her hair is fastened in a knot behind. The group on the right consists of Zeus, wreathed with laurel (?), whose sceptre rests on the ground against his left shoulder, holding fluted phiale in left and with his right extended, lifting the himation from the shoulder of Hera, ?EPA, whose left hand rests on her sceptre, surmounted with a palmette: she wears a Doric chiton with a side seam and apoptygma tied, and a himation which passes over the back of her head, showing the front of a radiated stephane decorated with egg pattern: on her forearms are bracelets, and sandals on her feet. Zeus has a rough straight beard, and his hair falls in short snaky curls. Behind him on the right stands Ganymedes, Ga]?Y????S, three-quarter face to left, in his left, which hangs downwards, a strainer (?) seen edgewise: he wears a fillet. The two couches appear to rest in the centre on a common leg. In front of each is a trapeza, decorated on the left with a point rosette. The faces of Zeus and Ganymedes and the sceptre of Zeus are injured.   (b) Similar scene: Here there is no column, but the two couches are similarly arranged. The left hand group consists of Ares, APES, who reclines in an attitude of repose, his right extended, resting on his knee, but with his spear resting on the ground and against his left shoulder. His fluted phiale rests on the trapeza beside him. His hair and beard are in short crisp curls, and he wears a taenia fastened at the back in a bow, and decorated with stars, under which is a wreath painted in purple. At the foot of his couch stands Aphrodite, ?F??????, holding on her right a cantharos with lid (?), and placing her left hand on her breast. She wears an Ionic chiton with himation, and a saccos. The other group consists of Dionysos, ?????S?S, wreathed with ivy, thyrsos resting against his left shoulder, holding up fluted phiale in right, and Ariadne, ???????, seated, making a curious gesture with both hands; the first finger of the left hand touches the little finger of the right. Sh"/>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7220876" y="3019707"/>
            <a:ext cx="4840495" cy="377558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Pottery: red-figured kylix.     Interior: Within a circle composed of sets of six running maeanders separated by red cross squares, Pluto and Persephone banqueting. On a long couch of which the legs are partly seen, Pluto, ?????O?, supporting a large keras on his left, holding up a fluted phiale in his right, reclines to right, leaning on two embroidered cushions: he wears an himation around his waist and legs, a wreath, and a taenia of which the ends hang in front of the ears: he is bearded, and has long hair, of which one tress falls on each shoulder. Facing him, seated sideways on the edge of the couch, is Persephone, F????F???? (?), who appears to hold up some object, not shown, between the palms of her hands. She wears a sleeved chiton, himation, and sandals; her hair is fastened up in a mass behind with a fillet wound obliquely thrice around her head. In the foreground is a trapeza, from which hangs a tendril: this rests on a thin red line, cutting off an exergue painted black. The feet of Persephone hang free, and do not touch the ground. The seat of the couch is decorated on left with a point rosette.  Exterior: (a) Banquet of deities. In a room indicated by a fluted Doric column in the centre, two groups similar to that in the interior scene. The group on left is composed of Poseidon, ??S???O?, resting his right on trident, left holding fluted phiale, and Amphitrite, ??F??????, who holds in her left an alabastos, from which with her right she withdraws a spoon with long handle. Poseidon is bearded and has long hair with two tresses falling on the shoulders, wreathed with myrtle. Amphitrite has a long chiton, himation, and sandals, and her hair is fastened in a knot behind. The group on the right consists of Zeus, wreathed with laurel (?), whose sceptre rests on the ground against his left shoulder, holding fluted phiale in left and with his right extended, lifting the himation from the shoulder of Hera, ?EPA, whose left hand rests on her sceptre, surmounted with a palmette: she wears a Doric chiton with a side seam and apoptygma tied, and a himation which passes over the back of her head, showing the front of a radiated stephane decorated with egg pattern: on her forearms are bracelets, and sandals on her feet. Zeus has a rough straight beard, and his hair falls in short snaky curls. Behind him on the right stands Ganymedes, Ga]?Y????S, three-quarter face to left, in his left, which hangs downwards, a strainer (?) seen edgewise: he wears a fillet. The two couches appear to rest in the centre on a common leg. In front of each is a trapeza, decorated on the left with a point rosette. The faces of Zeus and Ganymedes and the sceptre of Zeus are injured.   (b) Similar scene: Here there is no column, but the two couches are similarly arranged. The left hand group consists of Ares, APES, who reclines in an attitude of repose, his right extended, resting on his knee, but with his spear resting on the ground and against his left shoulder. His fluted phiale rests on the trapeza beside him. His hair and beard are in short crisp curls, and he wears a taenia fastened at the back in a bow, and decorated with stars, under which is a wreath painted in purple. At the foot of his couch stands Aphrodite, ?F??????, holding on her right a cantharos with lid (?), and placing her left hand on her breast. She wears an Ionic chiton with himation, and a saccos. The other group consists of Dionysos, ?????S?S, wreathed with ivy, thyrsos resting against his left shoulder, holding up fluted phiale in right, and Ariadne, ???????, seated, making a curious gesture with both hands; the first finger of the left hand touches the little finger of the right. Sh"/>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0" y="-51896"/>
            <a:ext cx="5875389" cy="387937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Pottery: red-figured kylix.   &lt;br/&gt;Interior: Within a circle composed of sets of six running maeanders separated by red cross squares, Pluto and Persephone banqueting. On a long couch of which the legs are partly seen, Pluto, ΠΛΟΥΤΩΝ, supporting a large keras on his left, holding up a fluted phiale in his right, reclines to right, leaning on two embroidered cushions: he wears an himation around his waist and legs, a wreath, and a taenia of which the ends hang in front of the ears: he is bearded, and has long hair, of which one tress falls on each shoulder. Facing him, seated sideways on the edge of the couch, is Persephone, ΦΕΡΡΕΦΑΤΤΑ (?), who appears to hold up some object, not shown, between the palms of her hands. She wears a sleeved chiton, himation, and sandals; her hair is fastened up in a mass behind with a fillet wound obliquely thrice around her head. In the foreground is a trapeza, from which hangs a tendril: this rests on a thin red line, cutting off an exergue painted black… (See Merlin record for full description)"/>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a:stretch/>
        </p:blipFill>
        <p:spPr bwMode="auto">
          <a:xfrm>
            <a:off x="-1" y="3710052"/>
            <a:ext cx="5875389" cy="3147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016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7" name="Picture 6" descr="Pottery: red-figured kylix.   &lt;br/&gt;Interior: Within a circle composed of sets of six running maeanders separated by red cross squares, Pluto and Persephone banqueting. On a long couch of which the legs are partly seen, Pluto, ΠΛΟΥΤΩΝ, supporting a large keras on his left, holding up a fluted phiale in his right, reclines to right, leaning on two embroidered cushions: he wears an himation around his waist and legs, a wreath, and a taenia of which the ends hang in front of the ears: he is bearded, and has long hair, of which one tress falls on each shoulder. Facing him, seated sideways on the edge of the couch, is Persephone, ΦΕΡΡΕΦΑΤΤΑ (?), who appears to hold up some object, not shown, between the palms of her hands. She wears a sleeved chiton, himation, and sandals; her hair is fastened up in a mass behind with a fillet wound obliquely thrice around her head. In the foreground is a trapeza, from which hangs a tendril: this rests on a thin red line, cutting off an exergue painted black… (See Merlin record for full description)"/>
          <p:cNvPicPr>
            <a:picLocks noChangeAspect="1" noChangeArrowheads="1"/>
          </p:cNvPicPr>
          <p:nvPr/>
        </p:nvPicPr>
        <p:blipFill rotWithShape="1">
          <a:blip r:embed="rId2">
            <a:extLst>
              <a:ext uri="{28A0092B-C50C-407E-A947-70E740481C1C}">
                <a14:useLocalDpi xmlns:a14="http://schemas.microsoft.com/office/drawing/2010/main" val="0"/>
              </a:ext>
            </a:extLst>
          </a:blip>
          <a:srcRect l="18251" t="22079" r="25673" b="31232"/>
          <a:stretch/>
        </p:blipFill>
        <p:spPr bwMode="auto">
          <a:xfrm>
            <a:off x="5020245" y="2654300"/>
            <a:ext cx="7171755" cy="42037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Pottery: red-figured kylix.     Interior: Within a circle composed of sets of six running maeanders separated by red cross squares, Pluto and Persephone banqueting. On a long couch of which the legs are partly seen, Pluto, ?????O?, supporting a large keras on his left, holding up a fluted phiale in his right, reclines to right, leaning on two embroidered cushions: he wears an himation around his waist and legs, a wreath, and a taenia of which the ends hang in front of the ears: he is bearded, and has long hair, of which one tress falls on each shoulder. Facing him, seated sideways on the edge of the couch, is Persephone, F????F???? (?), who appears to hold up some object, not shown, between the palms of her hands. She wears a sleeved chiton, himation, and sandals; her hair is fastened up in a mass behind with a fillet wound obliquely thrice around her head. In the foreground is a trapeza, from which hangs a tendril: this rests on a thin red line, cutting off an exergue painted black. The feet of Persephone hang free, and do not touch the ground. The seat of the couch is decorated on left with a point rosette.  Exterior: (a) Banquet of deities. In a room indicated by a fluted Doric column in the centre, two groups similar to that in the interior scene. The group on left is composed of Poseidon, ??S???O?, resting his right on trident, left holding fluted phiale, and Amphitrite, ??F??????, who holds in her left an alabastos, from which with her right she withdraws a spoon with long handle. Poseidon is bearded and has long hair with two tresses falling on the shoulders, wreathed with myrtle. Amphitrite has a long chiton, himation, and sandals, and her hair is fastened in a knot behind. The group on the right consists of Zeus, wreathed with laurel (?), whose sceptre rests on the ground against his left shoulder, holding fluted phiale in left and with his right extended, lifting the himation from the shoulder of Hera, ?EPA, whose left hand rests on her sceptre, surmounted with a palmette: she wears a Doric chiton with a side seam and apoptygma tied, and a himation which passes over the back of her head, showing the front of a radiated stephane decorated with egg pattern: on her forearms are bracelets, and sandals on her feet. Zeus has a rough straight beard, and his hair falls in short snaky curls. Behind him on the right stands Ganymedes, Ga]?Y????S, three-quarter face to left, in his left, which hangs downwards, a strainer (?) seen edgewise: he wears a fillet. The two couches appear to rest in the centre on a common leg. In front of each is a trapeza, decorated on the left with a point rosette. The faces of Zeus and Ganymedes and the sceptre of Zeus are injured.   (b) Similar scene: Here there is no column, but the two couches are similarly arranged. The left hand group consists of Ares, APES, who reclines in an attitude of repose, his right extended, resting on his knee, but with his spear resting on the ground and against his left shoulder. His fluted phiale rests on the trapeza beside him. His hair and beard are in short crisp curls, and he wears a taenia fastened at the back in a bow, and decorated with stars, under which is a wreath painted in purple. At the foot of his couch stands Aphrodite, ?F??????, holding on her right a cantharos with lid (?), and placing her left hand on her breast. She wears an Ionic chiton with himation, and a saccos. The other group consists of Dionysos, ?????S?S, wreathed with ivy, thyrsos resting against his left shoulder, holding up fluted phiale in right, and Ariadne, ???????, seated, making a curious gesture with both hands; the first finger of the left hand touches the little finger of the right. Sh"/>
          <p:cNvPicPr>
            <a:picLocks noChangeAspect="1" noChangeArrowheads="1"/>
          </p:cNvPicPr>
          <p:nvPr/>
        </p:nvPicPr>
        <p:blipFill rotWithShape="1">
          <a:blip r:embed="rId3">
            <a:extLst>
              <a:ext uri="{28A0092B-C50C-407E-A947-70E740481C1C}">
                <a14:useLocalDpi xmlns:a14="http://schemas.microsoft.com/office/drawing/2010/main" val="0"/>
              </a:ext>
            </a:extLst>
          </a:blip>
          <a:srcRect l="9524" t="12198" r="9202" b="24212"/>
          <a:stretch/>
        </p:blipFill>
        <p:spPr bwMode="auto">
          <a:xfrm>
            <a:off x="-29030" y="-43752"/>
            <a:ext cx="6787252" cy="3993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299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Pottery: red-figured cup. Interior: Pluto and Persephone feasting. Exterior: gods feasting:- Poseidon, Amphitrite, Zeus, Hera, Ganymede, Ares, Aphrodite, Dionysos and Ariadne."/>
          <p:cNvPicPr>
            <a:picLocks noChangeAspect="1" noChangeArrowheads="1"/>
          </p:cNvPicPr>
          <p:nvPr/>
        </p:nvPicPr>
        <p:blipFill rotWithShape="1">
          <a:blip r:embed="rId2">
            <a:extLst>
              <a:ext uri="{28A0092B-C50C-407E-A947-70E740481C1C}">
                <a14:useLocalDpi xmlns:a14="http://schemas.microsoft.com/office/drawing/2010/main" val="0"/>
              </a:ext>
            </a:extLst>
          </a:blip>
          <a:srcRect l="11232" t="6413" r="9530" b="8376"/>
          <a:stretch/>
        </p:blipFill>
        <p:spPr bwMode="auto">
          <a:xfrm>
            <a:off x="2679700" y="0"/>
            <a:ext cx="6807200" cy="6842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98080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87275"/>
            <a:ext cx="7048500" cy="3949230"/>
          </a:xfrm>
        </p:spPr>
        <p:txBody>
          <a:bodyPr/>
          <a:lstStyle/>
          <a:p>
            <a:r>
              <a:rPr lang="en-GB" dirty="0" smtClean="0"/>
              <a:t>c. 340 BCE</a:t>
            </a:r>
          </a:p>
          <a:p>
            <a:r>
              <a:rPr lang="en-GB" dirty="0" smtClean="0"/>
              <a:t>National </a:t>
            </a:r>
            <a:r>
              <a:rPr lang="en-GB" dirty="0"/>
              <a:t>Archaeology Museum at </a:t>
            </a:r>
            <a:r>
              <a:rPr lang="en-GB" dirty="0" smtClean="0"/>
              <a:t>Paestum</a:t>
            </a:r>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48500" y="0"/>
            <a:ext cx="5143500" cy="6858000"/>
          </a:xfrm>
          <a:prstGeom prst="rect">
            <a:avLst/>
          </a:prstGeom>
        </p:spPr>
      </p:pic>
      <p:pic>
        <p:nvPicPr>
          <p:cNvPr id="6" name="Picture 5"/>
          <p:cNvPicPr>
            <a:picLocks noChangeAspect="1"/>
          </p:cNvPicPr>
          <p:nvPr/>
        </p:nvPicPr>
        <p:blipFill rotWithShape="1">
          <a:blip r:embed="rId2" cstate="email">
            <a:extLst>
              <a:ext uri="{28A0092B-C50C-407E-A947-70E740481C1C}">
                <a14:useLocalDpi xmlns:a14="http://schemas.microsoft.com/office/drawing/2010/main"/>
              </a:ext>
            </a:extLst>
          </a:blip>
          <a:srcRect l="49699" t="15033" b="59554"/>
          <a:stretch/>
        </p:blipFill>
        <p:spPr>
          <a:xfrm>
            <a:off x="2538805" y="1434356"/>
            <a:ext cx="4308437" cy="2902149"/>
          </a:xfrm>
          <a:prstGeom prst="rect">
            <a:avLst/>
          </a:prstGeom>
        </p:spPr>
      </p:pic>
      <p:pic>
        <p:nvPicPr>
          <p:cNvPr id="8" name="Picture 7"/>
          <p:cNvPicPr>
            <a:picLocks noChangeAspect="1"/>
          </p:cNvPicPr>
          <p:nvPr/>
        </p:nvPicPr>
        <p:blipFill rotWithShape="1">
          <a:blip r:embed="rId2" cstate="email">
            <a:extLst>
              <a:ext uri="{28A0092B-C50C-407E-A947-70E740481C1C}">
                <a14:useLocalDpi xmlns:a14="http://schemas.microsoft.com/office/drawing/2010/main"/>
              </a:ext>
            </a:extLst>
          </a:blip>
          <a:srcRect l="8915" t="16759" r="51765" b="58614"/>
          <a:stretch/>
        </p:blipFill>
        <p:spPr>
          <a:xfrm>
            <a:off x="322728" y="3033656"/>
            <a:ext cx="3705427" cy="3094428"/>
          </a:xfrm>
          <a:prstGeom prst="rect">
            <a:avLst/>
          </a:prstGeom>
        </p:spPr>
      </p:pic>
    </p:spTree>
    <p:extLst>
      <p:ext uri="{BB962C8B-B14F-4D97-AF65-F5344CB8AC3E}">
        <p14:creationId xmlns:p14="http://schemas.microsoft.com/office/powerpoint/2010/main" val="1204854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66700" y="1800225"/>
            <a:ext cx="10515600" cy="4351338"/>
          </a:xfrm>
        </p:spPr>
        <p:txBody>
          <a:bodyPr/>
          <a:lstStyle/>
          <a:p>
            <a:r>
              <a:rPr lang="en-GB" dirty="0" smtClean="0"/>
              <a:t>c. 300 BCE</a:t>
            </a:r>
          </a:p>
          <a:p>
            <a:r>
              <a:rPr lang="en-GB" dirty="0" smtClean="0"/>
              <a:t>Greek, Southern Italy</a:t>
            </a:r>
          </a:p>
          <a:p>
            <a:r>
              <a:rPr lang="en-GB" dirty="0" smtClean="0"/>
              <a:t>Sliver libation bowl</a:t>
            </a:r>
          </a:p>
          <a:p>
            <a:r>
              <a:rPr lang="en-GB" dirty="0" smtClean="0"/>
              <a:t>British Museum</a:t>
            </a:r>
            <a:endParaRPr lang="en-GB" dirty="0"/>
          </a:p>
        </p:txBody>
      </p:sp>
      <p:pic>
        <p:nvPicPr>
          <p:cNvPr id="14338" name="Picture 2" descr="Silver phiale (libation bowl) with relief decoration: five chariots, driven by Nikai, carry Athena, Herakles, Ares, Hermes and Dionyso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6576" y="0"/>
            <a:ext cx="766542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09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08000"/>
            <a:ext cx="10515600" cy="4351338"/>
          </a:xfrm>
        </p:spPr>
        <p:txBody>
          <a:bodyPr/>
          <a:lstStyle/>
          <a:p>
            <a:r>
              <a:rPr lang="en-GB" dirty="0" smtClean="0"/>
              <a:t>550-530 BCE</a:t>
            </a:r>
          </a:p>
          <a:p>
            <a:r>
              <a:rPr lang="en-GB" dirty="0" smtClean="0"/>
              <a:t>Attic</a:t>
            </a:r>
          </a:p>
          <a:p>
            <a:r>
              <a:rPr lang="en-GB" dirty="0" smtClean="0"/>
              <a:t>The Witt Painter</a:t>
            </a:r>
          </a:p>
          <a:p>
            <a:r>
              <a:rPr lang="en-GB" dirty="0" smtClean="0"/>
              <a:t>British Museum</a:t>
            </a:r>
            <a:endParaRPr lang="en-GB" dirty="0"/>
          </a:p>
        </p:txBody>
      </p:sp>
      <p:pic>
        <p:nvPicPr>
          <p:cNvPr id="15362" name="Picture 2" descr="Pottery: black-figured amphora (jar): The Apotheosis of Herakles. Herakles is led forward by Athena and followed by the messenger god Hermes. This may represent his journey to Olympus. On the other side, Bacchus seated between two satyrs."/>
          <p:cNvPicPr>
            <a:picLocks noChangeAspect="1" noChangeArrowheads="1"/>
          </p:cNvPicPr>
          <p:nvPr/>
        </p:nvPicPr>
        <p:blipFill rotWithShape="1">
          <a:blip r:embed="rId2">
            <a:extLst>
              <a:ext uri="{28A0092B-C50C-407E-A947-70E740481C1C}">
                <a14:useLocalDpi xmlns:a14="http://schemas.microsoft.com/office/drawing/2010/main" val="0"/>
              </a:ext>
            </a:extLst>
          </a:blip>
          <a:srcRect l="18463" t="21360" r="13879" b="38030"/>
          <a:stretch/>
        </p:blipFill>
        <p:spPr bwMode="auto">
          <a:xfrm>
            <a:off x="3944274" y="0"/>
            <a:ext cx="8247726"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Pottery: black-figured amphora (jar): The Apotheosis of Herakles. Herakles is led forward by Athena and followed by the messenger god Hermes. This may represent his journey to Olympus. On the other side, Bacchus seated between two saty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08100" y="3206021"/>
            <a:ext cx="2636174" cy="3651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0392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1355" y="1855161"/>
            <a:ext cx="3577131" cy="4351338"/>
          </a:xfrm>
        </p:spPr>
        <p:txBody>
          <a:bodyPr>
            <a:normAutofit/>
          </a:bodyPr>
          <a:lstStyle/>
          <a:p>
            <a:r>
              <a:rPr lang="en-US" dirty="0" smtClean="0"/>
              <a:t>c. 530 BCE</a:t>
            </a:r>
          </a:p>
          <a:p>
            <a:r>
              <a:rPr lang="en-US" dirty="0" err="1" smtClean="0"/>
              <a:t>Caere</a:t>
            </a:r>
            <a:endParaRPr lang="en-US" dirty="0" smtClean="0"/>
          </a:p>
          <a:p>
            <a:r>
              <a:rPr lang="en-GB" dirty="0" err="1" smtClean="0"/>
              <a:t>Kunsthistorisches</a:t>
            </a:r>
            <a:r>
              <a:rPr lang="en-GB" dirty="0" smtClean="0"/>
              <a:t> </a:t>
            </a:r>
            <a:r>
              <a:rPr lang="en-GB" dirty="0"/>
              <a:t>Museum, Vienna</a:t>
            </a:r>
            <a:endParaRPr lang="en-US" dirty="0"/>
          </a:p>
        </p:txBody>
      </p:sp>
      <p:pic>
        <p:nvPicPr>
          <p:cNvPr id="4" name="Picture 3"/>
          <p:cNvPicPr>
            <a:picLocks noChangeAspect="1"/>
          </p:cNvPicPr>
          <p:nvPr/>
        </p:nvPicPr>
        <p:blipFill rotWithShape="1">
          <a:blip r:embed="rId2"/>
          <a:srcRect b="6881"/>
          <a:stretch/>
        </p:blipFill>
        <p:spPr>
          <a:xfrm>
            <a:off x="3898486" y="1182297"/>
            <a:ext cx="7998387" cy="4384166"/>
          </a:xfrm>
          <a:prstGeom prst="rect">
            <a:avLst/>
          </a:prstGeom>
        </p:spPr>
      </p:pic>
    </p:spTree>
    <p:extLst>
      <p:ext uri="{BB962C8B-B14F-4D97-AF65-F5344CB8AC3E}">
        <p14:creationId xmlns:p14="http://schemas.microsoft.com/office/powerpoint/2010/main" val="905867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0" y="396875"/>
            <a:ext cx="10515600" cy="4351338"/>
          </a:xfrm>
        </p:spPr>
        <p:txBody>
          <a:bodyPr/>
          <a:lstStyle/>
          <a:p>
            <a:r>
              <a:rPr lang="en-GB" dirty="0" smtClean="0"/>
              <a:t>c. 520 BCE</a:t>
            </a:r>
          </a:p>
          <a:p>
            <a:r>
              <a:rPr lang="en-GB" dirty="0" err="1" smtClean="0"/>
              <a:t>Chalchidian</a:t>
            </a:r>
            <a:endParaRPr lang="en-GB" dirty="0" smtClean="0"/>
          </a:p>
          <a:p>
            <a:r>
              <a:rPr lang="en-GB" dirty="0" smtClean="0"/>
              <a:t>British Museum</a:t>
            </a:r>
            <a:endParaRPr lang="en-GB" dirty="0"/>
          </a:p>
        </p:txBody>
      </p:sp>
      <p:pic>
        <p:nvPicPr>
          <p:cNvPr id="21506" name="Picture 2" descr="Pottery: black-figured neck-amphora: Dionysos leads Hephaistos back to Mount Olympus. On the reverse are three mounted Amazons."/>
          <p:cNvPicPr>
            <a:picLocks noChangeAspect="1" noChangeArrowheads="1"/>
          </p:cNvPicPr>
          <p:nvPr/>
        </p:nvPicPr>
        <p:blipFill rotWithShape="1">
          <a:blip r:embed="rId2">
            <a:extLst>
              <a:ext uri="{28A0092B-C50C-407E-A947-70E740481C1C}">
                <a14:useLocalDpi xmlns:a14="http://schemas.microsoft.com/office/drawing/2010/main" val="0"/>
              </a:ext>
            </a:extLst>
          </a:blip>
          <a:srcRect l="15168" t="34370" r="11538" b="32756"/>
          <a:stretch/>
        </p:blipFill>
        <p:spPr bwMode="auto">
          <a:xfrm>
            <a:off x="3799979" y="679450"/>
            <a:ext cx="8194514" cy="513079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ottery: black-figured neck-amphora: Dionysos leads Hephaistos back to Mount Olympus. On the reverse are three mounted Amazons."/>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555" t="8818" r="5379" b="1784"/>
          <a:stretch/>
        </p:blipFill>
        <p:spPr bwMode="auto">
          <a:xfrm>
            <a:off x="1835807" y="3315493"/>
            <a:ext cx="1700485" cy="2494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9385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Underworld</a:t>
            </a:r>
            <a:endParaRPr lang="en-GB" u="sng" dirty="0"/>
          </a:p>
        </p:txBody>
      </p:sp>
      <p:sp>
        <p:nvSpPr>
          <p:cNvPr id="3" name="Content Placeholder 2"/>
          <p:cNvSpPr>
            <a:spLocks noGrp="1"/>
          </p:cNvSpPr>
          <p:nvPr>
            <p:ph idx="1"/>
          </p:nvPr>
        </p:nvSpPr>
        <p:spPr/>
        <p:txBody>
          <a:bodyPr/>
          <a:lstStyle/>
          <a:p>
            <a:r>
              <a:rPr lang="en-GB" dirty="0" smtClean="0"/>
              <a:t>The world of the dead in Greco-Roman antiquity is represented as a subterranean space</a:t>
            </a:r>
          </a:p>
          <a:p>
            <a:r>
              <a:rPr lang="en-GB" dirty="0" smtClean="0"/>
              <a:t>Often represented as a space of lamentation / distress</a:t>
            </a:r>
          </a:p>
          <a:p>
            <a:r>
              <a:rPr lang="en-GB" dirty="0" smtClean="0"/>
              <a:t>Depictions of the underworld mix natural features and built structures</a:t>
            </a:r>
          </a:p>
          <a:p>
            <a:pPr lvl="1"/>
            <a:r>
              <a:rPr lang="en-GB" dirty="0" smtClean="0"/>
              <a:t>Often have to pass through caves and over rivers/lakes to enter</a:t>
            </a:r>
          </a:p>
          <a:p>
            <a:pPr lvl="1"/>
            <a:r>
              <a:rPr lang="en-GB" dirty="0" smtClean="0"/>
              <a:t>Prison-like walls and structures keep the dead and the monsters in</a:t>
            </a:r>
            <a:endParaRPr lang="en-GB" dirty="0" smtClean="0"/>
          </a:p>
          <a:p>
            <a:endParaRPr lang="en-GB" dirty="0"/>
          </a:p>
        </p:txBody>
      </p:sp>
    </p:spTree>
    <p:extLst>
      <p:ext uri="{BB962C8B-B14F-4D97-AF65-F5344CB8AC3E}">
        <p14:creationId xmlns:p14="http://schemas.microsoft.com/office/powerpoint/2010/main" val="2227968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3314" name="Picture 2" descr="http://www.artbible.info/images/botticelli_hel_gr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3950" y="96819"/>
            <a:ext cx="9944100" cy="666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3385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65200"/>
          </a:xfrm>
        </p:spPr>
        <p:txBody>
          <a:bodyPr/>
          <a:lstStyle/>
          <a:p>
            <a:r>
              <a:rPr lang="en-GB" u="sng" dirty="0" smtClean="0"/>
              <a:t>Underworld </a:t>
            </a:r>
            <a:r>
              <a:rPr lang="en-GB" u="sng" dirty="0" smtClean="0"/>
              <a:t>(?) in </a:t>
            </a:r>
            <a:r>
              <a:rPr lang="en-GB" u="sng" dirty="0" smtClean="0"/>
              <a:t>Homer</a:t>
            </a:r>
            <a:endParaRPr lang="en-GB" u="sng" dirty="0"/>
          </a:p>
        </p:txBody>
      </p:sp>
      <p:sp>
        <p:nvSpPr>
          <p:cNvPr id="3" name="Content Placeholder 2"/>
          <p:cNvSpPr>
            <a:spLocks noGrp="1"/>
          </p:cNvSpPr>
          <p:nvPr>
            <p:ph idx="1"/>
          </p:nvPr>
        </p:nvSpPr>
        <p:spPr>
          <a:xfrm>
            <a:off x="838200" y="1054100"/>
            <a:ext cx="10515600" cy="5122863"/>
          </a:xfrm>
        </p:spPr>
        <p:txBody>
          <a:bodyPr>
            <a:normAutofit fontScale="92500" lnSpcReduction="10000"/>
          </a:bodyPr>
          <a:lstStyle/>
          <a:p>
            <a:pPr marL="0" indent="0">
              <a:buNone/>
            </a:pPr>
            <a:r>
              <a:rPr lang="en-GB" dirty="0"/>
              <a:t>She came to deep-flowing </a:t>
            </a:r>
            <a:r>
              <a:rPr lang="en-GB" dirty="0" err="1"/>
              <a:t>Oceanus</a:t>
            </a:r>
            <a:r>
              <a:rPr lang="en-GB" dirty="0"/>
              <a:t>, that bounds the Earth</a:t>
            </a:r>
            <a:r>
              <a:rPr lang="en-GB" dirty="0" smtClean="0"/>
              <a:t>,</a:t>
            </a:r>
            <a:r>
              <a:rPr lang="en-GB" dirty="0"/>
              <a:t> where is the land and city of the Cimmerians, </a:t>
            </a:r>
            <a:r>
              <a:rPr lang="en-GB" dirty="0" smtClean="0"/>
              <a:t>wrapped </a:t>
            </a:r>
            <a:r>
              <a:rPr lang="en-GB" dirty="0"/>
              <a:t>in mist and cloud. Never does the bright sun look down on them with his rays either when he mounts the starry heaven or when he turns again to earth from heaven, but baneful night is spread over wretched mortals</a:t>
            </a:r>
            <a:r>
              <a:rPr lang="en-GB" dirty="0" smtClean="0"/>
              <a:t>. …</a:t>
            </a:r>
          </a:p>
          <a:p>
            <a:pPr marL="0" indent="0">
              <a:buNone/>
            </a:pPr>
            <a:r>
              <a:rPr lang="en-GB" dirty="0"/>
              <a:t>dug a pit of a cubit's length this way and that, and around it poured a libation to all the dead, first with milk and honey, thereafter with sweet wine, and in the third place with water, and I sprinkled thereon white barley meal. </a:t>
            </a:r>
            <a:endParaRPr lang="en-GB" dirty="0" smtClean="0"/>
          </a:p>
          <a:p>
            <a:pPr marL="0" indent="0">
              <a:buNone/>
            </a:pPr>
            <a:r>
              <a:rPr lang="en-GB" dirty="0" smtClean="0"/>
              <a:t>…</a:t>
            </a:r>
          </a:p>
          <a:p>
            <a:pPr marL="0" indent="0">
              <a:buNone/>
            </a:pPr>
            <a:r>
              <a:rPr lang="en-GB" dirty="0"/>
              <a:t>I took the sheep and cut their throats over the pit, and the dark blood ran forth. Then there gathered from out of Erebus the spirits of those that are </a:t>
            </a:r>
            <a:r>
              <a:rPr lang="en-GB" dirty="0" smtClean="0"/>
              <a:t>dead</a:t>
            </a:r>
          </a:p>
          <a:p>
            <a:pPr marL="0" indent="0" algn="r">
              <a:buNone/>
            </a:pPr>
            <a:r>
              <a:rPr lang="en-GB" dirty="0" smtClean="0"/>
              <a:t>Homer </a:t>
            </a:r>
            <a:r>
              <a:rPr lang="en-GB" i="1" dirty="0" smtClean="0"/>
              <a:t>Odyssey</a:t>
            </a:r>
            <a:r>
              <a:rPr lang="en-GB" dirty="0" smtClean="0"/>
              <a:t> 11.12-37</a:t>
            </a:r>
            <a:endParaRPr lang="en-GB" i="1" dirty="0"/>
          </a:p>
        </p:txBody>
      </p:sp>
    </p:spTree>
    <p:extLst>
      <p:ext uri="{BB962C8B-B14F-4D97-AF65-F5344CB8AC3E}">
        <p14:creationId xmlns:p14="http://schemas.microsoft.com/office/powerpoint/2010/main" val="2478559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Underworld in Hesiod</a:t>
            </a:r>
            <a:endParaRPr lang="en-GB" u="sng" dirty="0"/>
          </a:p>
        </p:txBody>
      </p:sp>
      <p:sp>
        <p:nvSpPr>
          <p:cNvPr id="3" name="Content Placeholder 2"/>
          <p:cNvSpPr>
            <a:spLocks noGrp="1"/>
          </p:cNvSpPr>
          <p:nvPr>
            <p:ph idx="1"/>
          </p:nvPr>
        </p:nvSpPr>
        <p:spPr/>
        <p:txBody>
          <a:bodyPr/>
          <a:lstStyle/>
          <a:p>
            <a:pPr marL="0" indent="0">
              <a:buNone/>
            </a:pPr>
            <a:r>
              <a:rPr lang="en-GB" dirty="0" smtClean="0"/>
              <a:t>Around [</a:t>
            </a:r>
            <a:r>
              <a:rPr lang="en-GB" dirty="0" err="1" smtClean="0"/>
              <a:t>Tartarus</a:t>
            </a:r>
            <a:r>
              <a:rPr lang="en-GB" dirty="0" smtClean="0"/>
              <a:t>] a bronze barricade is extended, an on both sides of it night is poured out three-fold around its neck; and above it grow the roots of the earth and of the barren sea. That is where the Titan gods are hidden under murky gloom by the plans of the cloud-gatherer Zeus, in a dank place, a the farthest part of huge earth. They cannot get out, for Poseidon has set bronze gates upon it, and a wall is extended on both sides.</a:t>
            </a:r>
          </a:p>
          <a:p>
            <a:pPr marL="0" indent="0" algn="r">
              <a:buNone/>
            </a:pPr>
            <a:r>
              <a:rPr lang="en-GB" dirty="0" smtClean="0"/>
              <a:t>Hesiod </a:t>
            </a:r>
            <a:r>
              <a:rPr lang="en-GB" i="1" dirty="0" err="1" smtClean="0"/>
              <a:t>Theogony</a:t>
            </a:r>
            <a:r>
              <a:rPr lang="en-GB" dirty="0" smtClean="0"/>
              <a:t> 727-733</a:t>
            </a:r>
          </a:p>
        </p:txBody>
      </p:sp>
    </p:spTree>
    <p:extLst>
      <p:ext uri="{BB962C8B-B14F-4D97-AF65-F5344CB8AC3E}">
        <p14:creationId xmlns:p14="http://schemas.microsoft.com/office/powerpoint/2010/main" val="4106306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Within </a:t>
            </a:r>
            <a:r>
              <a:rPr lang="en-GB" dirty="0" err="1" smtClean="0"/>
              <a:t>Tartarus</a:t>
            </a:r>
            <a:r>
              <a:rPr lang="en-GB" dirty="0" smtClean="0"/>
              <a:t> there is a large number of structures:</a:t>
            </a:r>
          </a:p>
          <a:p>
            <a:pPr lvl="1"/>
            <a:r>
              <a:rPr lang="en-GB" dirty="0" smtClean="0"/>
              <a:t>Homes of the gods and personifications that inhabit the underworld</a:t>
            </a:r>
          </a:p>
          <a:p>
            <a:pPr lvl="1"/>
            <a:r>
              <a:rPr lang="en-GB" dirty="0" smtClean="0"/>
              <a:t>Subterranean version of the homes of the gods on </a:t>
            </a:r>
            <a:r>
              <a:rPr lang="en-GB" dirty="0" err="1" smtClean="0"/>
              <a:t>Olypmus</a:t>
            </a:r>
            <a:endParaRPr lang="en-GB" dirty="0" smtClean="0"/>
          </a:p>
          <a:p>
            <a:r>
              <a:rPr lang="en-GB" dirty="0" smtClean="0"/>
              <a:t>Also has a pit which you cannot fall to the bottom of and which is full of storms</a:t>
            </a:r>
            <a:endParaRPr lang="en-GB" dirty="0"/>
          </a:p>
        </p:txBody>
      </p:sp>
    </p:spTree>
    <p:extLst>
      <p:ext uri="{BB962C8B-B14F-4D97-AF65-F5344CB8AC3E}">
        <p14:creationId xmlns:p14="http://schemas.microsoft.com/office/powerpoint/2010/main" val="42237852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Underworld in Virgil </a:t>
            </a:r>
            <a:endParaRPr lang="en-GB" u="sng" dirty="0"/>
          </a:p>
        </p:txBody>
      </p:sp>
      <p:sp>
        <p:nvSpPr>
          <p:cNvPr id="3" name="Content Placeholder 2"/>
          <p:cNvSpPr>
            <a:spLocks noGrp="1"/>
          </p:cNvSpPr>
          <p:nvPr>
            <p:ph idx="1"/>
          </p:nvPr>
        </p:nvSpPr>
        <p:spPr/>
        <p:txBody>
          <a:bodyPr/>
          <a:lstStyle/>
          <a:p>
            <a:r>
              <a:rPr lang="en-GB" dirty="0" smtClean="0"/>
              <a:t>Aeneas enters the underworld through natural parts of the landscape</a:t>
            </a:r>
            <a:endParaRPr lang="en-GB" dirty="0"/>
          </a:p>
          <a:p>
            <a:r>
              <a:rPr lang="en-GB" dirty="0" smtClean="0"/>
              <a:t>The underworld is divided into different spaces for </a:t>
            </a:r>
            <a:r>
              <a:rPr lang="en-GB" dirty="0" smtClean="0"/>
              <a:t>different types of dead</a:t>
            </a:r>
          </a:p>
          <a:p>
            <a:r>
              <a:rPr lang="en-GB" dirty="0" err="1" smtClean="0"/>
              <a:t>Tartarus</a:t>
            </a:r>
            <a:r>
              <a:rPr lang="en-GB" dirty="0" smtClean="0"/>
              <a:t> is represented as a prison-like place of punishment</a:t>
            </a:r>
          </a:p>
        </p:txBody>
      </p:sp>
    </p:spTree>
    <p:extLst>
      <p:ext uri="{BB962C8B-B14F-4D97-AF65-F5344CB8AC3E}">
        <p14:creationId xmlns:p14="http://schemas.microsoft.com/office/powerpoint/2010/main" val="4265539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8958" y="279699"/>
            <a:ext cx="10515600" cy="6037114"/>
          </a:xfrm>
        </p:spPr>
        <p:txBody>
          <a:bodyPr>
            <a:normAutofit fontScale="92500" lnSpcReduction="20000"/>
          </a:bodyPr>
          <a:lstStyle/>
          <a:p>
            <a:pPr marL="0" indent="0">
              <a:buNone/>
            </a:pPr>
            <a:r>
              <a:rPr lang="en-GB" dirty="0"/>
              <a:t>A deep cave there was, yawning wide and vast, of jagged rock, and sheltered by dark lake and woodland gloom, over which no flying creatures could safely wing their way; such a vapour from those black jaws was wafted to the vaulted sky whence the Greeks spoke of </a:t>
            </a:r>
            <a:r>
              <a:rPr lang="en-GB" dirty="0" err="1"/>
              <a:t>Avernus</a:t>
            </a:r>
            <a:r>
              <a:rPr lang="en-GB" dirty="0"/>
              <a:t>, the </a:t>
            </a:r>
            <a:r>
              <a:rPr lang="en-GB" dirty="0" err="1"/>
              <a:t>Birdless</a:t>
            </a:r>
            <a:r>
              <a:rPr lang="en-GB" dirty="0"/>
              <a:t> Place. … So much she said, and plunged madly into the opened cave; he, with fearless steps, keeps pace with his advancing guide.</a:t>
            </a:r>
          </a:p>
          <a:p>
            <a:pPr marL="0" indent="0">
              <a:buNone/>
            </a:pPr>
            <a:r>
              <a:rPr lang="en-GB" dirty="0"/>
              <a:t>…</a:t>
            </a:r>
          </a:p>
          <a:p>
            <a:pPr marL="0" indent="0">
              <a:buNone/>
            </a:pPr>
            <a:r>
              <a:rPr lang="en-GB" dirty="0"/>
              <a:t>From here a road leads to the waters of </a:t>
            </a:r>
            <a:r>
              <a:rPr lang="en-GB" dirty="0" err="1"/>
              <a:t>Tartarean</a:t>
            </a:r>
            <a:r>
              <a:rPr lang="en-GB" dirty="0"/>
              <a:t> Acheron. Here, thick with mire and of fathomless flood, a whirlpool seethes and belches into </a:t>
            </a:r>
            <a:r>
              <a:rPr lang="en-GB" dirty="0" err="1"/>
              <a:t>Cocytus</a:t>
            </a:r>
            <a:r>
              <a:rPr lang="en-GB" dirty="0"/>
              <a:t> all its sand. A grim ferry man guards these waters and streams, terrible in his squalor – Charon,</a:t>
            </a:r>
          </a:p>
          <a:p>
            <a:pPr marL="0" indent="0">
              <a:buNone/>
            </a:pPr>
            <a:r>
              <a:rPr lang="en-GB" dirty="0"/>
              <a:t>…</a:t>
            </a:r>
          </a:p>
          <a:p>
            <a:pPr marL="0" indent="0">
              <a:buNone/>
            </a:pPr>
            <a:r>
              <a:rPr lang="en-GB" dirty="0"/>
              <a:t>Not far from here, outspread on every side, are shown the Mourning Fields; such is the name they bear. Here those whom stern Love has consumed with cruel wasting are hidden in walks withdrawn, embowered in a myrtle grove; even in death the pangs leave them not.</a:t>
            </a:r>
          </a:p>
          <a:p>
            <a:pPr marL="0" indent="0" algn="r">
              <a:buNone/>
            </a:pPr>
            <a:r>
              <a:rPr lang="en-GB" dirty="0"/>
              <a:t>Virgil Aeneid 6.236-443</a:t>
            </a:r>
          </a:p>
          <a:p>
            <a:pPr marL="0" indent="0">
              <a:buNone/>
            </a:pPr>
            <a:endParaRPr lang="en-GB" dirty="0"/>
          </a:p>
        </p:txBody>
      </p:sp>
    </p:spTree>
    <p:extLst>
      <p:ext uri="{BB962C8B-B14F-4D97-AF65-F5344CB8AC3E}">
        <p14:creationId xmlns:p14="http://schemas.microsoft.com/office/powerpoint/2010/main" val="27231676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0" indent="0">
              <a:buNone/>
            </a:pPr>
            <a:r>
              <a:rPr lang="en-GB" dirty="0" smtClean="0"/>
              <a:t>Suddenly </a:t>
            </a:r>
            <a:r>
              <a:rPr lang="en-GB" dirty="0"/>
              <a:t>Aeneas looks back, and under a cliff on the left sees a broad castle, girt with triple wall and encircled with a rushing flood of torrent flames – </a:t>
            </a:r>
            <a:r>
              <a:rPr lang="en-GB" dirty="0" err="1"/>
              <a:t>Tartarean</a:t>
            </a:r>
            <a:r>
              <a:rPr lang="en-GB" dirty="0"/>
              <a:t> </a:t>
            </a:r>
            <a:r>
              <a:rPr lang="en-GB" dirty="0" err="1"/>
              <a:t>Phlegethon</a:t>
            </a:r>
            <a:r>
              <a:rPr lang="en-GB" dirty="0"/>
              <a:t>, that rolls along thundering rocks. In front stands a huge gate, and pillars of solid adamant, that no might of man, nay, not even the sons of heaven, could uproot in war; there stands an iron tower, soaring high, and </a:t>
            </a:r>
            <a:r>
              <a:rPr lang="en-GB" dirty="0" err="1"/>
              <a:t>Tisiphone</a:t>
            </a:r>
            <a:r>
              <a:rPr lang="en-GB" dirty="0"/>
              <a:t>, sitting girt with bloody pall, keeps sleepless watch over the portal night and day. From it are heard groans, the sound of the savage lash, the clank of iron and the dragging of chains.</a:t>
            </a:r>
          </a:p>
          <a:p>
            <a:pPr marL="0" indent="0" algn="r">
              <a:buNone/>
            </a:pPr>
            <a:r>
              <a:rPr lang="en-GB" dirty="0"/>
              <a:t>Virgil Aeneid 6.548-553</a:t>
            </a:r>
          </a:p>
          <a:p>
            <a:pPr marL="0" indent="0">
              <a:buNone/>
            </a:pPr>
            <a:endParaRPr lang="en-GB" dirty="0"/>
          </a:p>
        </p:txBody>
      </p:sp>
    </p:spTree>
    <p:extLst>
      <p:ext uri="{BB962C8B-B14F-4D97-AF65-F5344CB8AC3E}">
        <p14:creationId xmlns:p14="http://schemas.microsoft.com/office/powerpoint/2010/main" val="35865340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3458" y="471948"/>
            <a:ext cx="8088638" cy="5705015"/>
          </a:xfrm>
        </p:spPr>
        <p:txBody>
          <a:bodyPr>
            <a:normAutofit lnSpcReduction="10000"/>
          </a:bodyPr>
          <a:lstStyle/>
          <a:p>
            <a:pPr marL="0" indent="0">
              <a:buNone/>
            </a:pPr>
            <a:r>
              <a:rPr lang="en-GB" dirty="0"/>
              <a:t>Here the earth below covers the worthy </a:t>
            </a:r>
            <a:r>
              <a:rPr lang="en-GB" dirty="0" smtClean="0"/>
              <a:t>nurse of </a:t>
            </a:r>
            <a:r>
              <a:rPr lang="en-GB" dirty="0" err="1"/>
              <a:t>Hippostrate</a:t>
            </a:r>
            <a:r>
              <a:rPr lang="en-GB" dirty="0"/>
              <a:t>; so now she misses </a:t>
            </a:r>
            <a:r>
              <a:rPr lang="en-GB" dirty="0" smtClean="0"/>
              <a:t>you. While </a:t>
            </a:r>
            <a:r>
              <a:rPr lang="en-GB" dirty="0"/>
              <a:t>you were alive I loved you, nurse, and now too I honour you </a:t>
            </a:r>
            <a:r>
              <a:rPr lang="en-GB" dirty="0" smtClean="0"/>
              <a:t>still, though </a:t>
            </a:r>
            <a:r>
              <a:rPr lang="en-GB" dirty="0"/>
              <a:t>you lie beneath the soil, and I shall honour you as long as I </a:t>
            </a:r>
            <a:r>
              <a:rPr lang="en-GB" dirty="0" smtClean="0"/>
              <a:t>live. And </a:t>
            </a:r>
            <a:r>
              <a:rPr lang="en-GB" dirty="0"/>
              <a:t>I know that even beneath the soil, if there is really any reward for the </a:t>
            </a:r>
            <a:r>
              <a:rPr lang="en-GB" dirty="0" smtClean="0"/>
              <a:t>worthy, you </a:t>
            </a:r>
            <a:r>
              <a:rPr lang="en-GB" dirty="0"/>
              <a:t>above all, nurse, have honours lying in store with Persephone and Pluto</a:t>
            </a:r>
            <a:r>
              <a:rPr lang="en-GB" dirty="0" smtClean="0"/>
              <a:t>.</a:t>
            </a:r>
          </a:p>
          <a:p>
            <a:pPr marL="0" indent="0">
              <a:buNone/>
            </a:pPr>
            <a:endParaRPr lang="en-GB" dirty="0" smtClean="0"/>
          </a:p>
          <a:p>
            <a:pPr marL="0" indent="0">
              <a:buNone/>
            </a:pPr>
            <a:r>
              <a:rPr lang="en-GB" dirty="0" smtClean="0"/>
              <a:t>4</a:t>
            </a:r>
            <a:r>
              <a:rPr lang="en-GB" baseline="30000" dirty="0" smtClean="0"/>
              <a:t>th</a:t>
            </a:r>
            <a:r>
              <a:rPr lang="en-GB" dirty="0" smtClean="0"/>
              <a:t> century BCE, reused in 2</a:t>
            </a:r>
            <a:r>
              <a:rPr lang="en-GB" baseline="30000" dirty="0" smtClean="0"/>
              <a:t>nd</a:t>
            </a:r>
            <a:r>
              <a:rPr lang="en-GB" dirty="0" smtClean="0"/>
              <a:t> century BCE</a:t>
            </a:r>
          </a:p>
          <a:p>
            <a:pPr marL="0" indent="0">
              <a:buNone/>
            </a:pPr>
            <a:r>
              <a:rPr lang="en-GB" dirty="0" smtClean="0"/>
              <a:t>Attic</a:t>
            </a:r>
          </a:p>
          <a:p>
            <a:pPr marL="0" indent="0">
              <a:buNone/>
            </a:pPr>
            <a:r>
              <a:rPr lang="en-GB" dirty="0" smtClean="0"/>
              <a:t>Marble Stele for </a:t>
            </a:r>
            <a:r>
              <a:rPr lang="en-GB" dirty="0" err="1" smtClean="0"/>
              <a:t>Melitte</a:t>
            </a:r>
            <a:endParaRPr lang="en-GB" dirty="0" smtClean="0"/>
          </a:p>
          <a:p>
            <a:pPr marL="0" indent="0">
              <a:buNone/>
            </a:pPr>
            <a:r>
              <a:rPr lang="en-GB" dirty="0" smtClean="0"/>
              <a:t>British Museum</a:t>
            </a:r>
            <a:endParaRPr lang="en-GB" dirty="0"/>
          </a:p>
        </p:txBody>
      </p:sp>
      <p:pic>
        <p:nvPicPr>
          <p:cNvPr id="7170" name="Picture 2" descr="Marble stele of Melitta, Hippostrate's nurse. Melitta is shown seated with the word 'nurse' below."/>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8472096" y="0"/>
            <a:ext cx="3412646"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6329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7843" y="12699"/>
            <a:ext cx="10515600" cy="1763197"/>
          </a:xfrm>
        </p:spPr>
        <p:txBody>
          <a:bodyPr>
            <a:normAutofit fontScale="70000" lnSpcReduction="20000"/>
          </a:bodyPr>
          <a:lstStyle/>
          <a:p>
            <a:r>
              <a:rPr lang="en-GB" dirty="0" smtClean="0"/>
              <a:t>Odysseus and </a:t>
            </a:r>
            <a:r>
              <a:rPr lang="en-GB" dirty="0" err="1" smtClean="0"/>
              <a:t>Elpenor</a:t>
            </a:r>
            <a:endParaRPr lang="en-GB" dirty="0" smtClean="0"/>
          </a:p>
          <a:p>
            <a:r>
              <a:rPr lang="en-GB" dirty="0" smtClean="0"/>
              <a:t>c. 440 BCE</a:t>
            </a:r>
          </a:p>
          <a:p>
            <a:r>
              <a:rPr lang="en-GB" dirty="0" smtClean="0"/>
              <a:t>Attic</a:t>
            </a:r>
          </a:p>
          <a:p>
            <a:r>
              <a:rPr lang="en-GB" dirty="0" err="1" smtClean="0"/>
              <a:t>Lycaon</a:t>
            </a:r>
            <a:r>
              <a:rPr lang="en-GB" dirty="0" smtClean="0"/>
              <a:t> painter</a:t>
            </a:r>
          </a:p>
          <a:p>
            <a:r>
              <a:rPr lang="en-GB" dirty="0" smtClean="0"/>
              <a:t>Boston MFA</a:t>
            </a:r>
            <a:endParaRPr lang="en-GB" dirty="0"/>
          </a:p>
        </p:txBody>
      </p:sp>
      <p:pic>
        <p:nvPicPr>
          <p:cNvPr id="7170" name="Picture 2" descr="http://mfas3.s3.amazonaws.com/objects/SC12559.jpg"/>
          <p:cNvPicPr>
            <a:picLocks noChangeAspect="1" noChangeArrowheads="1"/>
          </p:cNvPicPr>
          <p:nvPr/>
        </p:nvPicPr>
        <p:blipFill rotWithShape="1">
          <a:blip r:embed="rId2">
            <a:extLst>
              <a:ext uri="{28A0092B-C50C-407E-A947-70E740481C1C}">
                <a14:useLocalDpi xmlns:a14="http://schemas.microsoft.com/office/drawing/2010/main" val="0"/>
              </a:ext>
            </a:extLst>
          </a:blip>
          <a:srcRect l="11939" t="5691" r="9058" b="5179"/>
          <a:stretch/>
        </p:blipFill>
        <p:spPr bwMode="auto">
          <a:xfrm>
            <a:off x="7226711" y="-1"/>
            <a:ext cx="4965290" cy="6894481"/>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http://chs.harvard.edu/CHS/media/viewImage/25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763197"/>
            <a:ext cx="7226711" cy="5057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14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7285" y="533853"/>
            <a:ext cx="10515600" cy="4351338"/>
          </a:xfrm>
        </p:spPr>
        <p:txBody>
          <a:bodyPr/>
          <a:lstStyle/>
          <a:p>
            <a:r>
              <a:rPr lang="en-GB" dirty="0" smtClean="0"/>
              <a:t>c. 440 BCE</a:t>
            </a:r>
          </a:p>
          <a:p>
            <a:r>
              <a:rPr lang="en-GB" dirty="0" smtClean="0"/>
              <a:t>Attic</a:t>
            </a:r>
          </a:p>
          <a:p>
            <a:r>
              <a:rPr lang="en-GB" dirty="0" smtClean="0"/>
              <a:t>Met Museum</a:t>
            </a:r>
            <a:endParaRPr lang="en-GB" dirty="0"/>
          </a:p>
        </p:txBody>
      </p:sp>
      <p:pic>
        <p:nvPicPr>
          <p:cNvPr id="17410" name="Picture 2" descr="http://images.metmuseum.org/CRDImages/gr/original/DP116943.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869043" y="3368778"/>
            <a:ext cx="2587968" cy="23310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images.metmuseum.org/CRDImages/gr/original/DP116943.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3908768" y="705407"/>
            <a:ext cx="8128472" cy="5326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5587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3895165" cy="4351338"/>
          </a:xfrm>
        </p:spPr>
        <p:txBody>
          <a:bodyPr/>
          <a:lstStyle/>
          <a:p>
            <a:r>
              <a:rPr lang="en-GB" dirty="0" smtClean="0"/>
              <a:t>225-175 BCE</a:t>
            </a:r>
          </a:p>
          <a:p>
            <a:r>
              <a:rPr lang="en-GB" dirty="0" smtClean="0"/>
              <a:t>Attic</a:t>
            </a:r>
          </a:p>
          <a:p>
            <a:r>
              <a:rPr lang="en-GB" dirty="0" smtClean="0"/>
              <a:t>British Museum</a:t>
            </a:r>
          </a:p>
          <a:p>
            <a:endParaRPr lang="en-GB" dirty="0"/>
          </a:p>
          <a:p>
            <a:r>
              <a:rPr lang="en-GB" dirty="0" smtClean="0"/>
              <a:t>Stele inscribed ‘to the pious’</a:t>
            </a:r>
            <a:endParaRPr lang="en-GB" dirty="0"/>
          </a:p>
        </p:txBody>
      </p:sp>
      <p:pic>
        <p:nvPicPr>
          <p:cNvPr id="5" name="Picture 2" descr="Mould-made pottery `Megarian' bowl decorated with the abduction of Persephone: Hermes precedes the chariot of Hades, which is pursued by Demeter, Athena, Hekate and Artemis. The entrance to the Underworld is marked with a grave stele inscribed &quot;of the pious&quot;; beyond this, Pan plays his pipes among the reeds while two Danaids attempt to fill their leaky pitchers.  SHOT AS A DIRECT REPLACEMENT FOR B/W NEGS: ps 297015/ C-439 &amp; C-496."/>
          <p:cNvPicPr>
            <a:picLocks noChangeAspect="1" noChangeArrowheads="1"/>
          </p:cNvPicPr>
          <p:nvPr/>
        </p:nvPicPr>
        <p:blipFill rotWithShape="1">
          <a:blip r:embed="rId2">
            <a:extLst>
              <a:ext uri="{28A0092B-C50C-407E-A947-70E740481C1C}">
                <a14:useLocalDpi xmlns:a14="http://schemas.microsoft.com/office/drawing/2010/main" val="0"/>
              </a:ext>
            </a:extLst>
          </a:blip>
          <a:srcRect l="8205" t="13625" r="10893" b="5531"/>
          <a:stretch/>
        </p:blipFill>
        <p:spPr bwMode="auto">
          <a:xfrm rot="10800000">
            <a:off x="4887785" y="258182"/>
            <a:ext cx="7053199" cy="5723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542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500 BCE</a:t>
            </a:r>
          </a:p>
          <a:p>
            <a:r>
              <a:rPr lang="en-GB" dirty="0" smtClean="0"/>
              <a:t>Attic</a:t>
            </a:r>
          </a:p>
          <a:p>
            <a:r>
              <a:rPr lang="en-GB" i="1" dirty="0" smtClean="0"/>
              <a:t>LIMC </a:t>
            </a:r>
            <a:r>
              <a:rPr lang="en-GB" dirty="0" smtClean="0"/>
              <a:t>Charon I 1</a:t>
            </a:r>
            <a:endParaRPr lang="en-GB" i="1" dirty="0"/>
          </a:p>
        </p:txBody>
      </p:sp>
      <p:pic>
        <p:nvPicPr>
          <p:cNvPr id="6" name="Picture 5"/>
          <p:cNvPicPr>
            <a:picLocks noChangeAspect="1"/>
          </p:cNvPicPr>
          <p:nvPr/>
        </p:nvPicPr>
        <p:blipFill rotWithShape="1">
          <a:blip r:embed="rId2">
            <a:lum contrast="40000"/>
          </a:blip>
          <a:srcRect l="155" t="1885" r="-155" b="1978"/>
          <a:stretch/>
        </p:blipFill>
        <p:spPr>
          <a:xfrm>
            <a:off x="5014097" y="225910"/>
            <a:ext cx="6933466" cy="5755340"/>
          </a:xfrm>
          <a:prstGeom prst="rect">
            <a:avLst/>
          </a:prstGeom>
        </p:spPr>
      </p:pic>
    </p:spTree>
    <p:extLst>
      <p:ext uri="{BB962C8B-B14F-4D97-AF65-F5344CB8AC3E}">
        <p14:creationId xmlns:p14="http://schemas.microsoft.com/office/powerpoint/2010/main" val="2635648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520-510 BCE</a:t>
            </a:r>
          </a:p>
          <a:p>
            <a:r>
              <a:rPr lang="en-GB" dirty="0" smtClean="0"/>
              <a:t>Boston Museum of Fine Arts</a:t>
            </a:r>
            <a:endParaRPr lang="en-GB" dirty="0"/>
          </a:p>
        </p:txBody>
      </p:sp>
      <p:pic>
        <p:nvPicPr>
          <p:cNvPr id="3074" name="Picture 2" descr="http://mfas3.s3.amazonaws.com/objects/SC11643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8459" y="0"/>
            <a:ext cx="5473541"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mfas3.s3.amazonaws.com/objects/SC116433.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703378" y="3281082"/>
            <a:ext cx="3772266" cy="2895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177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475-450 BCE</a:t>
            </a:r>
          </a:p>
          <a:p>
            <a:r>
              <a:rPr lang="en-GB" dirty="0" smtClean="0"/>
              <a:t>Attic</a:t>
            </a:r>
          </a:p>
          <a:p>
            <a:r>
              <a:rPr lang="en-GB" i="1" dirty="0" smtClean="0"/>
              <a:t>LIMC</a:t>
            </a:r>
            <a:r>
              <a:rPr lang="en-GB" dirty="0"/>
              <a:t> </a:t>
            </a:r>
            <a:r>
              <a:rPr lang="en-GB" dirty="0" smtClean="0"/>
              <a:t>Charon I 3</a:t>
            </a:r>
            <a:endParaRPr lang="en-GB" i="1" dirty="0"/>
          </a:p>
        </p:txBody>
      </p:sp>
      <p:pic>
        <p:nvPicPr>
          <p:cNvPr id="4" name="Picture 3"/>
          <p:cNvPicPr>
            <a:picLocks noChangeAspect="1"/>
          </p:cNvPicPr>
          <p:nvPr/>
        </p:nvPicPr>
        <p:blipFill>
          <a:blip r:embed="rId2">
            <a:lum bright="-20000" contrast="20000"/>
          </a:blip>
          <a:stretch>
            <a:fillRect/>
          </a:stretch>
        </p:blipFill>
        <p:spPr>
          <a:xfrm>
            <a:off x="6777318" y="241984"/>
            <a:ext cx="4997225" cy="5664859"/>
          </a:xfrm>
          <a:prstGeom prst="rect">
            <a:avLst/>
          </a:prstGeom>
        </p:spPr>
      </p:pic>
    </p:spTree>
    <p:extLst>
      <p:ext uri="{BB962C8B-B14F-4D97-AF65-F5344CB8AC3E}">
        <p14:creationId xmlns:p14="http://schemas.microsoft.com/office/powerpoint/2010/main" val="3382933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430 BCE</a:t>
            </a:r>
          </a:p>
          <a:p>
            <a:r>
              <a:rPr lang="en-GB" dirty="0" smtClean="0"/>
              <a:t>Attic</a:t>
            </a:r>
          </a:p>
          <a:p>
            <a:r>
              <a:rPr lang="en-GB" dirty="0" smtClean="0"/>
              <a:t>Met Museum</a:t>
            </a:r>
          </a:p>
        </p:txBody>
      </p:sp>
      <p:pic>
        <p:nvPicPr>
          <p:cNvPr id="1026" name="Picture 2" descr="http://images.metmuseum.org/CRDImages/gr/original/DT244067.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9216014" y="-132735"/>
            <a:ext cx="2558700" cy="699073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images.metmuseum.org/CRDImages/gr/original/DT244067.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4875519" y="365125"/>
            <a:ext cx="3919581" cy="5804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437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4900" y="6362699"/>
            <a:ext cx="7485415" cy="495301"/>
          </a:xfrm>
        </p:spPr>
        <p:txBody>
          <a:bodyPr/>
          <a:lstStyle/>
          <a:p>
            <a:pPr marL="0" indent="0">
              <a:buNone/>
            </a:pPr>
            <a:r>
              <a:rPr lang="en-GB" dirty="0" smtClean="0"/>
              <a:t>c. 450 BCE, Attic, Met Museum</a:t>
            </a:r>
            <a:endParaRPr lang="en-GB" dirty="0"/>
          </a:p>
        </p:txBody>
      </p:sp>
      <p:pic>
        <p:nvPicPr>
          <p:cNvPr id="2050" name="Picture 2" descr="http://images.metmuseum.org/CRDImages/gr/original/DP102162.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9604396" y="1"/>
            <a:ext cx="256156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images.metmuseum.org/CRDImages/gr/original/DP102162.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1" y="-1"/>
            <a:ext cx="5014595" cy="61769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images.metmuseum.org/CRDImages/gr/original/DP102163%20.jpg"/>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4942971" y="0"/>
            <a:ext cx="4661425" cy="6176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083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 y="6294261"/>
            <a:ext cx="10515600" cy="563739"/>
          </a:xfrm>
        </p:spPr>
        <p:txBody>
          <a:bodyPr/>
          <a:lstStyle/>
          <a:p>
            <a:pPr marL="0" indent="0">
              <a:buNone/>
            </a:pPr>
            <a:r>
              <a:rPr lang="en-GB" dirty="0" smtClean="0"/>
              <a:t>475-450 BCE, Attic, The Painter of London, Boston MFA</a:t>
            </a:r>
            <a:endParaRPr lang="en-GB" dirty="0"/>
          </a:p>
        </p:txBody>
      </p:sp>
      <p:pic>
        <p:nvPicPr>
          <p:cNvPr id="3074" name="Picture 2" descr="http://mfas3.s3.amazonaws.com/objects/SC50016.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7816644" y="0"/>
            <a:ext cx="4375355" cy="621018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mfas3.s3.amazonaws.com/objects/SC50014.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1" y="0"/>
            <a:ext cx="4188541" cy="621253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mfas3.s3.amazonaws.com/objects/SC50015.jpg"/>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3952716" y="0"/>
            <a:ext cx="4099755" cy="6176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42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2</a:t>
            </a:r>
            <a:r>
              <a:rPr lang="en-GB" baseline="30000" dirty="0" smtClean="0"/>
              <a:t>nd</a:t>
            </a:r>
            <a:r>
              <a:rPr lang="en-GB" dirty="0" smtClean="0"/>
              <a:t> century CE</a:t>
            </a:r>
          </a:p>
          <a:p>
            <a:r>
              <a:rPr lang="en-GB" dirty="0" smtClean="0"/>
              <a:t>Asia Minor</a:t>
            </a:r>
          </a:p>
          <a:p>
            <a:r>
              <a:rPr lang="en-GB" dirty="0" smtClean="0"/>
              <a:t>50x38 cm</a:t>
            </a:r>
          </a:p>
          <a:p>
            <a:r>
              <a:rPr lang="en-GB" dirty="0" smtClean="0"/>
              <a:t>Marble votive</a:t>
            </a:r>
          </a:p>
          <a:p>
            <a:r>
              <a:rPr lang="en-GB" dirty="0" smtClean="0"/>
              <a:t>British Museum</a:t>
            </a:r>
            <a:endParaRPr lang="en-GB" dirty="0"/>
          </a:p>
        </p:txBody>
      </p:sp>
      <p:pic>
        <p:nvPicPr>
          <p:cNvPr id="20482" name="Picture 2" descr="Lower section of a marble votive relief dedicated to Pluto and Persephone ? by Flavius Sabinus; depicting Pluto ? and Persephone standing to the right, the upper part of both figures is now missing, between them is Ceberus, Greek inscription."/>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786646" y="0"/>
            <a:ext cx="640535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449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3638" y="260868"/>
            <a:ext cx="3496235" cy="4351338"/>
          </a:xfrm>
        </p:spPr>
        <p:txBody>
          <a:bodyPr/>
          <a:lstStyle/>
          <a:p>
            <a:r>
              <a:rPr lang="en-GB" dirty="0" smtClean="0"/>
              <a:t>c. 490 BCE</a:t>
            </a:r>
          </a:p>
          <a:p>
            <a:r>
              <a:rPr lang="en-GB" dirty="0" smtClean="0"/>
              <a:t>Attic</a:t>
            </a:r>
          </a:p>
          <a:p>
            <a:r>
              <a:rPr lang="en-GB" dirty="0" err="1" smtClean="0"/>
              <a:t>Eucharides</a:t>
            </a:r>
            <a:r>
              <a:rPr lang="en-GB" dirty="0" smtClean="0"/>
              <a:t> Painter</a:t>
            </a:r>
          </a:p>
          <a:p>
            <a:r>
              <a:rPr lang="en-GB" dirty="0" smtClean="0"/>
              <a:t>British Museum</a:t>
            </a:r>
            <a:endParaRPr lang="en-GB" dirty="0"/>
          </a:p>
        </p:txBody>
      </p:sp>
      <p:pic>
        <p:nvPicPr>
          <p:cNvPr id="8194" name="Picture 2" descr="Pottery: black-figured amphora: Herakles leading away Kerberos."/>
          <p:cNvPicPr>
            <a:picLocks noChangeAspect="1" noChangeArrowheads="1"/>
          </p:cNvPicPr>
          <p:nvPr/>
        </p:nvPicPr>
        <p:blipFill rotWithShape="1">
          <a:blip r:embed="rId2">
            <a:extLst>
              <a:ext uri="{28A0092B-C50C-407E-A947-70E740481C1C}">
                <a14:useLocalDpi xmlns:a14="http://schemas.microsoft.com/office/drawing/2010/main" val="0"/>
              </a:ext>
            </a:extLst>
          </a:blip>
          <a:srcRect l="9849" t="29126" r="13351" b="31148"/>
          <a:stretch/>
        </p:blipFill>
        <p:spPr bwMode="auto">
          <a:xfrm>
            <a:off x="3818880" y="388259"/>
            <a:ext cx="8156811" cy="578870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ottery: black-figured amphora: Herakles leading away Kerberos."/>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9849" t="8060" r="13351" b="5869"/>
          <a:stretch/>
        </p:blipFill>
        <p:spPr bwMode="auto">
          <a:xfrm>
            <a:off x="1533833" y="3047450"/>
            <a:ext cx="2035277" cy="3129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437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315"/>
            <a:ext cx="10515600" cy="4351338"/>
          </a:xfrm>
        </p:spPr>
        <p:txBody>
          <a:bodyPr/>
          <a:lstStyle/>
          <a:p>
            <a:r>
              <a:rPr lang="en-GB" dirty="0" smtClean="0"/>
              <a:t>510-500 BCE</a:t>
            </a:r>
          </a:p>
          <a:p>
            <a:r>
              <a:rPr lang="en-GB" dirty="0" smtClean="0"/>
              <a:t>Attic</a:t>
            </a:r>
          </a:p>
          <a:p>
            <a:r>
              <a:rPr lang="en-GB" dirty="0" smtClean="0"/>
              <a:t>The </a:t>
            </a:r>
            <a:r>
              <a:rPr lang="en-GB" dirty="0" err="1" smtClean="0"/>
              <a:t>Legaros</a:t>
            </a:r>
            <a:r>
              <a:rPr lang="en-GB" dirty="0" smtClean="0"/>
              <a:t> Group</a:t>
            </a:r>
          </a:p>
          <a:p>
            <a:r>
              <a:rPr lang="en-GB" dirty="0" smtClean="0"/>
              <a:t>British Museum</a:t>
            </a:r>
            <a:endParaRPr lang="en-GB" dirty="0"/>
          </a:p>
        </p:txBody>
      </p:sp>
      <p:pic>
        <p:nvPicPr>
          <p:cNvPr id="6146" name="Picture 2" descr="Pottery: black-figured neck-amphora (jar): Persephone leaving the Underworld (back: Apollo with nymphs)."/>
          <p:cNvPicPr>
            <a:picLocks noChangeAspect="1" noChangeArrowheads="1"/>
          </p:cNvPicPr>
          <p:nvPr/>
        </p:nvPicPr>
        <p:blipFill rotWithShape="1">
          <a:blip r:embed="rId2">
            <a:extLst>
              <a:ext uri="{28A0092B-C50C-407E-A947-70E740481C1C}">
                <a14:useLocalDpi xmlns:a14="http://schemas.microsoft.com/office/drawing/2010/main" val="0"/>
              </a:ext>
            </a:extLst>
          </a:blip>
          <a:srcRect l="12275" t="7796" r="12030" b="3010"/>
          <a:stretch/>
        </p:blipFill>
        <p:spPr bwMode="auto">
          <a:xfrm>
            <a:off x="1963973" y="2787444"/>
            <a:ext cx="2633052" cy="40705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ottery: black-figured neck-amphora (jar): Persephone leaving the Underworld (back: Apollo with nymphs)."/>
          <p:cNvPicPr>
            <a:picLocks noChangeAspect="1" noChangeArrowheads="1"/>
          </p:cNvPicPr>
          <p:nvPr/>
        </p:nvPicPr>
        <p:blipFill rotWithShape="1">
          <a:blip r:embed="rId2">
            <a:extLst>
              <a:ext uri="{28A0092B-C50C-407E-A947-70E740481C1C}">
                <a14:useLocalDpi xmlns:a14="http://schemas.microsoft.com/office/drawing/2010/main" val="0"/>
              </a:ext>
            </a:extLst>
          </a:blip>
          <a:srcRect l="15580" t="37796" r="16703" b="26326"/>
          <a:stretch/>
        </p:blipFill>
        <p:spPr bwMode="auto">
          <a:xfrm>
            <a:off x="4597025" y="0"/>
            <a:ext cx="7594975" cy="5279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5921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9572" y="1239344"/>
            <a:ext cx="10515600" cy="4351338"/>
          </a:xfrm>
        </p:spPr>
        <p:txBody>
          <a:bodyPr/>
          <a:lstStyle/>
          <a:p>
            <a:r>
              <a:rPr lang="en-GB" dirty="0" smtClean="0"/>
              <a:t>c. 330-310 BCE</a:t>
            </a:r>
          </a:p>
          <a:p>
            <a:r>
              <a:rPr lang="en-GB" dirty="0" err="1" smtClean="0"/>
              <a:t>Apulian</a:t>
            </a:r>
            <a:endParaRPr lang="en-GB" dirty="0" smtClean="0"/>
          </a:p>
          <a:p>
            <a:r>
              <a:rPr lang="en-GB" dirty="0" smtClean="0"/>
              <a:t>The Underworld Painter</a:t>
            </a:r>
          </a:p>
          <a:p>
            <a:r>
              <a:rPr lang="en-GB" dirty="0" err="1"/>
              <a:t>Antikensammlungen</a:t>
            </a:r>
            <a:r>
              <a:rPr lang="en-GB" dirty="0"/>
              <a:t>, Munich</a:t>
            </a:r>
          </a:p>
        </p:txBody>
      </p:sp>
      <p:pic>
        <p:nvPicPr>
          <p:cNvPr id="9218" name="Picture 2" descr="http://www.vroma.org/images/mcmanus_images/underworld_vas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421547" y="-27973"/>
            <a:ext cx="4283075" cy="688597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731725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6388" name="Picture 4" descr="http://www.vroma.org/images/mcmanus_images/underworld_vase1.jpg"/>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333374" y="484264"/>
            <a:ext cx="5248276" cy="6049886"/>
          </a:xfrm>
          <a:prstGeom prst="rect">
            <a:avLst/>
          </a:prstGeom>
          <a:noFill/>
          <a:extLst>
            <a:ext uri="{909E8E84-426E-40DD-AFC4-6F175D3DCCD1}">
              <a14:hiddenFill xmlns:a14="http://schemas.microsoft.com/office/drawing/2010/main">
                <a:solidFill>
                  <a:srgbClr val="FFFFFF"/>
                </a:solidFill>
              </a14:hiddenFill>
            </a:ext>
          </a:extLst>
        </p:spPr>
      </p:pic>
      <p:pic>
        <p:nvPicPr>
          <p:cNvPr id="16392" name="Picture 8" descr="http://www.vroma.org/images/mcmanus_images/underworld_vase5.jpg"/>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5784017" y="749588"/>
            <a:ext cx="6074609" cy="5251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516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6" descr="http://www.vroma.org/images/mcmanus_images/underworld_vase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747" y="365124"/>
            <a:ext cx="4173703" cy="55464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http://www.vroma.org/images/mcmanus_images/underworld_vase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2245" y="974724"/>
            <a:ext cx="7581008" cy="4321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5680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http://www.vroma.org/images/mcmanus_images/underworld_vase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0" y="365125"/>
            <a:ext cx="6553200" cy="6304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666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In literature:</a:t>
            </a:r>
          </a:p>
          <a:p>
            <a:pPr lvl="1"/>
            <a:r>
              <a:rPr lang="en-GB" dirty="0" smtClean="0"/>
              <a:t>Olympus is often quite vague</a:t>
            </a:r>
          </a:p>
          <a:p>
            <a:pPr lvl="1"/>
            <a:r>
              <a:rPr lang="en-GB" dirty="0" smtClean="0"/>
              <a:t>Underworld is described in more detail</a:t>
            </a:r>
          </a:p>
          <a:p>
            <a:pPr lvl="1"/>
            <a:endParaRPr lang="en-GB" dirty="0"/>
          </a:p>
          <a:p>
            <a:r>
              <a:rPr lang="en-GB" dirty="0" smtClean="0"/>
              <a:t>In iconography:</a:t>
            </a:r>
          </a:p>
          <a:p>
            <a:pPr lvl="1"/>
            <a:r>
              <a:rPr lang="en-GB" dirty="0" smtClean="0"/>
              <a:t>These places are hard to depict</a:t>
            </a:r>
          </a:p>
          <a:p>
            <a:pPr lvl="1"/>
            <a:r>
              <a:rPr lang="en-GB" dirty="0" smtClean="0"/>
              <a:t>Often rely on specific deities/creatures to indicate the location</a:t>
            </a:r>
          </a:p>
        </p:txBody>
      </p:sp>
    </p:spTree>
    <p:extLst>
      <p:ext uri="{BB962C8B-B14F-4D97-AF65-F5344CB8AC3E}">
        <p14:creationId xmlns:p14="http://schemas.microsoft.com/office/powerpoint/2010/main" val="28548556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F180B1C-2212-497F-A259-C959ADD048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1441</Words>
  <Application>Microsoft Office PowerPoint</Application>
  <PresentationFormat>Widescreen</PresentationFormat>
  <Paragraphs>157</Paragraphs>
  <Slides>45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Cambria</vt:lpstr>
      <vt:lpstr>Wingdings</vt:lpstr>
      <vt:lpstr>Office Theme</vt:lpstr>
      <vt:lpstr>Myth and Art</vt:lpstr>
      <vt:lpstr>Modern Conceptions of Universe Structure</vt:lpstr>
      <vt:lpstr>Ideas about non-mortal spaces</vt:lpstr>
      <vt:lpstr>PowerPoint Presentation</vt:lpstr>
      <vt:lpstr>The Structure of the Cosmos in Hesiod</vt:lpstr>
      <vt:lpstr>Movement Between the Spaces</vt:lpstr>
      <vt:lpstr>PowerPoint Presentation</vt:lpstr>
      <vt:lpstr>PowerPoint Presentation</vt:lpstr>
      <vt:lpstr>PowerPoint Presentation</vt:lpstr>
      <vt:lpstr>The Home of the Gods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Underworld</vt:lpstr>
      <vt:lpstr>PowerPoint Presentation</vt:lpstr>
      <vt:lpstr>Underworld (?) in Homer</vt:lpstr>
      <vt:lpstr>Underworld in Hesiod</vt:lpstr>
      <vt:lpstr>PowerPoint Presentation</vt:lpstr>
      <vt:lpstr>Underworld in Virgil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2016-01-11T10:14:50Z</dcterms:created>
  <dcterms:modified xsi:type="dcterms:W3CDTF">2016-03-24T10:59:33Z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TC030310239991</vt:lpwstr>
  </property>
</Properties>
</file>