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1"/>
  </p:notesMasterIdLst>
  <p:handoutMasterIdLst>
    <p:handoutMasterId r:id="rId42"/>
  </p:handoutMasterIdLst>
  <p:sldIdLst>
    <p:sldId id="256" r:id="rId2"/>
    <p:sldId id="325" r:id="rId3"/>
    <p:sldId id="257" r:id="rId4"/>
    <p:sldId id="316" r:id="rId5"/>
    <p:sldId id="310" r:id="rId6"/>
    <p:sldId id="307" r:id="rId7"/>
    <p:sldId id="309" r:id="rId8"/>
    <p:sldId id="317" r:id="rId9"/>
    <p:sldId id="306" r:id="rId10"/>
    <p:sldId id="311" r:id="rId11"/>
    <p:sldId id="305" r:id="rId12"/>
    <p:sldId id="312" r:id="rId13"/>
    <p:sldId id="313" r:id="rId14"/>
    <p:sldId id="314" r:id="rId15"/>
    <p:sldId id="258" r:id="rId16"/>
    <p:sldId id="318" r:id="rId17"/>
    <p:sldId id="319" r:id="rId18"/>
    <p:sldId id="315" r:id="rId19"/>
    <p:sldId id="308" r:id="rId20"/>
    <p:sldId id="320" r:id="rId21"/>
    <p:sldId id="274" r:id="rId22"/>
    <p:sldId id="276" r:id="rId23"/>
    <p:sldId id="295" r:id="rId24"/>
    <p:sldId id="275" r:id="rId25"/>
    <p:sldId id="278" r:id="rId26"/>
    <p:sldId id="280" r:id="rId27"/>
    <p:sldId id="322" r:id="rId28"/>
    <p:sldId id="281" r:id="rId29"/>
    <p:sldId id="283" r:id="rId30"/>
    <p:sldId id="282" r:id="rId31"/>
    <p:sldId id="284" r:id="rId32"/>
    <p:sldId id="285" r:id="rId33"/>
    <p:sldId id="363" r:id="rId34"/>
    <p:sldId id="364" r:id="rId35"/>
    <p:sldId id="362" r:id="rId36"/>
    <p:sldId id="365" r:id="rId37"/>
    <p:sldId id="360" r:id="rId38"/>
    <p:sldId id="361" r:id="rId39"/>
    <p:sldId id="273" r:id="rId40"/>
  </p:sldIdLst>
  <p:sldSz cx="9144000" cy="6858000" type="screen4x3"/>
  <p:notesSz cx="7077075" cy="9383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70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2" d="100"/>
        <a:sy n="112" d="100"/>
      </p:scale>
      <p:origin x="0" y="-946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FAA03-A67C-4ECF-B341-1AFBCD9D0435}" type="datetimeFigureOut">
              <a:rPr lang="en-US" smtClean="0"/>
              <a:t>8/16/2017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222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08438" y="8912225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3F3C9C-2DF9-4992-84D0-9962DC35C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666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A4DEAB-9C56-4325-B6A1-752DAF27A884}" type="datetimeFigureOut">
              <a:rPr lang="en-GB" smtClean="0"/>
              <a:t>16/08/2017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27163" y="1173163"/>
            <a:ext cx="4222750" cy="3167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516438"/>
            <a:ext cx="5661025" cy="36941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3813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913813"/>
            <a:ext cx="3067050" cy="469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EDDBEF-6AE5-48A7-AA3C-C99680B1D6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944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#cite_note-9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umanrights.com/what-are-human-rights/brief-history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://openlearn.open.ac.uk/mod/oucontent/view.php?id=398028&amp;section=1.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 smtClean="0"/>
              <a:t>Development of Social Policy</a:t>
            </a:r>
            <a:br>
              <a:rPr lang="en-GB" sz="4800" dirty="0" smtClean="0"/>
            </a:br>
            <a:r>
              <a:rPr lang="en-GB" sz="4800" dirty="0" smtClean="0"/>
              <a:t> </a:t>
            </a:r>
            <a:r>
              <a:rPr lang="en-GB" sz="2000" dirty="0" smtClean="0"/>
              <a:t>by Heike Griffiths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SJSI4012 Week 2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57031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explore historical concepts of British social policies/provision of Welfare</a:t>
            </a:r>
          </a:p>
          <a:p>
            <a:r>
              <a:rPr lang="en-GB" dirty="0" smtClean="0"/>
              <a:t>To make connections to recurring themes in social policy</a:t>
            </a:r>
          </a:p>
          <a:p>
            <a:r>
              <a:rPr lang="en-GB" dirty="0" smtClean="0"/>
              <a:t>To explore the </a:t>
            </a:r>
            <a:r>
              <a:rPr lang="en-GB" dirty="0" smtClean="0"/>
              <a:t>history of human rights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865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1219200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Themes in present day and historical social policy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819400"/>
            <a:ext cx="6400800" cy="228600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Understanding the significance of history allows us to see long lasting themes in social policy …..(Blakemore &amp; Griggs, 2007: 41)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1295400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Themes in present day and historical social policy</a:t>
            </a:r>
            <a:endParaRPr lang="en-US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295133"/>
              </p:ext>
            </p:extLst>
          </p:nvPr>
        </p:nvGraphicFramePr>
        <p:xfrm>
          <a:off x="1524000" y="3124200"/>
          <a:ext cx="6096000" cy="251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1800"/>
                <a:gridCol w="3124200"/>
              </a:tblGrid>
              <a:tr h="880110">
                <a:tc>
                  <a:txBody>
                    <a:bodyPr/>
                    <a:lstStyle/>
                    <a:p>
                      <a:r>
                        <a:rPr lang="en-GB" dirty="0" smtClean="0"/>
                        <a:t>Key Issues in</a:t>
                      </a:r>
                      <a:r>
                        <a:rPr lang="en-GB" baseline="0" dirty="0" smtClean="0"/>
                        <a:t> present day </a:t>
                      </a:r>
                    </a:p>
                    <a:p>
                      <a:r>
                        <a:rPr lang="en-GB" baseline="0" dirty="0" smtClean="0"/>
                        <a:t>social policy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Historical examples </a:t>
                      </a:r>
                      <a:endParaRPr lang="en-US" dirty="0"/>
                    </a:p>
                  </a:txBody>
                  <a:tcPr/>
                </a:tc>
              </a:tr>
              <a:tr h="1634490">
                <a:tc>
                  <a:txBody>
                    <a:bodyPr/>
                    <a:lstStyle/>
                    <a:p>
                      <a:r>
                        <a:rPr lang="en-GB" dirty="0" smtClean="0"/>
                        <a:t>Welfare dependency;</a:t>
                      </a:r>
                      <a:r>
                        <a:rPr lang="en-GB" baseline="0" dirty="0" smtClean="0"/>
                        <a:t> social exclusion and creation of an underclass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Reform of the Poor</a:t>
                      </a:r>
                      <a:r>
                        <a:rPr lang="en-GB" baseline="0" dirty="0" smtClean="0"/>
                        <a:t> Law  and distinctions between ‘deserving’ and ‘undeserving poor’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371600" y="2971799"/>
            <a:ext cx="6400800" cy="2057401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45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990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Who helped the poor historically?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2484684"/>
            <a:ext cx="4267200" cy="2955431"/>
          </a:xfrm>
        </p:spPr>
      </p:pic>
    </p:spTree>
    <p:extLst>
      <p:ext uri="{BB962C8B-B14F-4D97-AF65-F5344CB8AC3E}">
        <p14:creationId xmlns:p14="http://schemas.microsoft.com/office/powerpoint/2010/main" val="1022628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Responses to Poverty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2286000"/>
            <a:ext cx="6400800" cy="3200401"/>
          </a:xfrm>
        </p:spPr>
        <p:txBody>
          <a:bodyPr>
            <a:normAutofit/>
          </a:bodyPr>
          <a:lstStyle/>
          <a:p>
            <a:r>
              <a:rPr lang="en-US" dirty="0"/>
              <a:t>Supporting the destitute was a problem exacerbated by King Henry VIII's Dissolution of the Monasteries, which began in 1536. </a:t>
            </a:r>
            <a:endParaRPr lang="en-US" dirty="0" smtClean="0"/>
          </a:p>
          <a:p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significant source of charitable relief, and provided a good deal </a:t>
            </a:r>
            <a:r>
              <a:rPr lang="en-US" dirty="0" smtClean="0"/>
              <a:t>   of </a:t>
            </a:r>
            <a:r>
              <a:rPr lang="en-US" dirty="0"/>
              <a:t>direct and indirect employment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</a:t>
            </a:r>
            <a:r>
              <a:rPr lang="en-US" dirty="0"/>
              <a:t>Poor Relief Act of 1576 went on to establish the principle that if the able-bodied poor needed support, they had to work for it</a:t>
            </a:r>
            <a:r>
              <a:rPr lang="en-US" dirty="0" smtClean="0"/>
              <a:t>.</a:t>
            </a:r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5105400"/>
            <a:ext cx="2118627" cy="147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15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Responses to Poverty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The </a:t>
            </a:r>
            <a:r>
              <a:rPr lang="en-US" sz="2400" b="1" dirty="0"/>
              <a:t>English Poor </a:t>
            </a:r>
            <a:r>
              <a:rPr lang="en-US" sz="2400" b="1" dirty="0" smtClean="0"/>
              <a:t>Laws</a:t>
            </a:r>
            <a:endParaRPr lang="en-US" sz="2400" dirty="0"/>
          </a:p>
          <a:p>
            <a:r>
              <a:rPr lang="en-US" sz="2400" dirty="0" smtClean="0"/>
              <a:t> </a:t>
            </a:r>
            <a:r>
              <a:rPr lang="en-US" sz="2400" dirty="0"/>
              <a:t>a system of poor </a:t>
            </a:r>
            <a:r>
              <a:rPr lang="en-US" sz="2400" dirty="0" smtClean="0"/>
              <a:t>relief </a:t>
            </a:r>
            <a:r>
              <a:rPr lang="en-US" sz="2400" dirty="0"/>
              <a:t>which existed in </a:t>
            </a:r>
            <a:r>
              <a:rPr lang="en-US" sz="2400" dirty="0" smtClean="0"/>
              <a:t>England </a:t>
            </a:r>
            <a:r>
              <a:rPr lang="en-US" sz="2400" dirty="0"/>
              <a:t>and </a:t>
            </a:r>
            <a:r>
              <a:rPr lang="en-US" sz="2400" dirty="0" smtClean="0"/>
              <a:t>Wales </a:t>
            </a:r>
          </a:p>
          <a:p>
            <a:r>
              <a:rPr lang="en-US" sz="2400" dirty="0" smtClean="0"/>
              <a:t>Developed </a:t>
            </a:r>
            <a:r>
              <a:rPr lang="en-US" sz="2400" dirty="0"/>
              <a:t>out of late-medieval and Tudor-era laws being codified </a:t>
            </a:r>
            <a:r>
              <a:rPr lang="en-US" sz="2400" dirty="0" smtClean="0"/>
              <a:t>   in </a:t>
            </a:r>
            <a:r>
              <a:rPr lang="en-US" sz="2400" dirty="0"/>
              <a:t>1587–98. 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0455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Responses to Poverty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209800"/>
            <a:ext cx="6705600" cy="3581400"/>
          </a:xfrm>
        </p:spPr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b="1" dirty="0"/>
              <a:t>English Poor </a:t>
            </a:r>
            <a:r>
              <a:rPr lang="en-US" b="1" dirty="0" smtClean="0"/>
              <a:t>Laws</a:t>
            </a:r>
            <a:r>
              <a:rPr lang="en-US" dirty="0" smtClean="0"/>
              <a:t> </a:t>
            </a:r>
          </a:p>
          <a:p>
            <a:r>
              <a:rPr lang="en-US" dirty="0" smtClean="0"/>
              <a:t>The </a:t>
            </a:r>
            <a:r>
              <a:rPr lang="en-US" dirty="0"/>
              <a:t>Poor Law system was in existence until the emergence of the modern welfare state after the Second World War</a:t>
            </a:r>
            <a:r>
              <a:rPr lang="en-US" dirty="0" smtClean="0"/>
              <a:t>.</a:t>
            </a:r>
            <a:endParaRPr lang="en-US" baseline="30000" dirty="0" smtClean="0"/>
          </a:p>
          <a:p>
            <a:r>
              <a:rPr lang="en-US" dirty="0"/>
              <a:t>The Poor Law system was not formally abolished until the National Assistance Act 1948</a:t>
            </a:r>
            <a:r>
              <a:rPr lang="en-US" dirty="0" smtClean="0"/>
              <a:t>,</a:t>
            </a:r>
            <a:r>
              <a:rPr lang="en-US" baseline="30000" dirty="0" smtClean="0">
                <a:hlinkClick r:id="rId2" action="ppaction://hlinkfile"/>
              </a:rPr>
              <a:t>]</a:t>
            </a:r>
            <a:r>
              <a:rPr lang="en-US" dirty="0" smtClean="0"/>
              <a:t> </a:t>
            </a:r>
            <a:r>
              <a:rPr lang="en-US" dirty="0"/>
              <a:t>with parts of the law remaining on the books until 1967</a:t>
            </a:r>
            <a:r>
              <a:rPr lang="en-US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93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Responses to Poverty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1981200"/>
            <a:ext cx="6400800" cy="3505201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/>
              <a:t>The "Old Poor Law" was not one law but a collection of laws passed between the 16th and 18th centuries. </a:t>
            </a:r>
            <a:endParaRPr lang="en-US" sz="2800" dirty="0" smtClean="0"/>
          </a:p>
          <a:p>
            <a:r>
              <a:rPr lang="en-US" sz="2800" dirty="0" smtClean="0"/>
              <a:t>The </a:t>
            </a:r>
            <a:r>
              <a:rPr lang="en-US" sz="2800" dirty="0"/>
              <a:t>system's administrative unit was the parish. </a:t>
            </a:r>
            <a:endParaRPr lang="en-US" sz="2800" dirty="0" smtClean="0"/>
          </a:p>
          <a:p>
            <a:r>
              <a:rPr lang="en-US" sz="2800" dirty="0" smtClean="0"/>
              <a:t>Not </a:t>
            </a:r>
            <a:r>
              <a:rPr lang="en-US" sz="2800" dirty="0"/>
              <a:t>a </a:t>
            </a:r>
            <a:r>
              <a:rPr lang="en-US" sz="2800" dirty="0" err="1"/>
              <a:t>centralised</a:t>
            </a:r>
            <a:r>
              <a:rPr lang="en-US" sz="2800" dirty="0"/>
              <a:t> government </a:t>
            </a:r>
            <a:r>
              <a:rPr lang="en-US" sz="2800" dirty="0" smtClean="0"/>
              <a:t>policy </a:t>
            </a:r>
            <a:r>
              <a:rPr lang="en-US" sz="2800" dirty="0"/>
              <a:t>but a law which made individual parishes responsible for Poor Law </a:t>
            </a:r>
            <a:r>
              <a:rPr lang="en-US" sz="2800" dirty="0" smtClean="0"/>
              <a:t>legislation</a:t>
            </a:r>
          </a:p>
          <a:p>
            <a:r>
              <a:rPr lang="en-GB" sz="2800" dirty="0" smtClean="0"/>
              <a:t>WHO DECIDES WHO IS DESERVING?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2105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Charitable Acts become formalised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905000"/>
            <a:ext cx="3505200" cy="4637649"/>
          </a:xfrm>
        </p:spPr>
      </p:pic>
    </p:spTree>
    <p:extLst>
      <p:ext uri="{BB962C8B-B14F-4D97-AF65-F5344CB8AC3E}">
        <p14:creationId xmlns:p14="http://schemas.microsoft.com/office/powerpoint/2010/main" val="3772925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1597+ </a:t>
            </a:r>
            <a:r>
              <a:rPr lang="en-GB" sz="3600" dirty="0"/>
              <a:t>Poor Law – reign of Elizabeth </a:t>
            </a:r>
            <a:r>
              <a:rPr lang="en-GB" sz="4000" dirty="0"/>
              <a:t>1</a:t>
            </a:r>
            <a:br>
              <a:rPr lang="en-GB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US" dirty="0"/>
              <a:t>The impotent poor (people who can't work) were to be cared for in almshouse or a </a:t>
            </a:r>
            <a:r>
              <a:rPr lang="en-US" dirty="0" smtClean="0"/>
              <a:t>poorhouse. </a:t>
            </a:r>
          </a:p>
          <a:p>
            <a:r>
              <a:rPr lang="en-US" dirty="0"/>
              <a:t>O</a:t>
            </a:r>
            <a:r>
              <a:rPr lang="en-US" dirty="0" smtClean="0"/>
              <a:t>ffered </a:t>
            </a:r>
            <a:r>
              <a:rPr lang="en-US" dirty="0"/>
              <a:t>relief to people who were unable to </a:t>
            </a:r>
            <a:r>
              <a:rPr lang="en-US" dirty="0" smtClean="0"/>
              <a:t>work</a:t>
            </a:r>
          </a:p>
          <a:p>
            <a:r>
              <a:rPr lang="en-US" dirty="0" smtClean="0"/>
              <a:t>who </a:t>
            </a:r>
            <a:r>
              <a:rPr lang="en-US" dirty="0"/>
              <a:t>were "lame, impotent, old, </a:t>
            </a:r>
            <a:r>
              <a:rPr lang="en-US" dirty="0" smtClean="0"/>
              <a:t>blind“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GB" b="1" dirty="0" smtClean="0"/>
              <a:t>THE DESERVING POOR?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799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1597+ </a:t>
            </a:r>
            <a:r>
              <a:rPr lang="en-GB" sz="3600" dirty="0"/>
              <a:t>Poor Law – reign of Elizabeth </a:t>
            </a:r>
            <a:r>
              <a:rPr lang="en-GB" sz="4000" dirty="0"/>
              <a:t>1</a:t>
            </a:r>
            <a:br>
              <a:rPr lang="en-GB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US" dirty="0" smtClean="0"/>
              <a:t>The </a:t>
            </a:r>
            <a:r>
              <a:rPr lang="en-US" dirty="0"/>
              <a:t>able-bodied poor were to be set to work in a House of Industry. Materials were to be provided for the poor to be set to </a:t>
            </a:r>
            <a:r>
              <a:rPr lang="en-US" dirty="0" smtClean="0"/>
              <a:t>work</a:t>
            </a:r>
          </a:p>
          <a:p>
            <a:endParaRPr lang="en-GB" dirty="0"/>
          </a:p>
          <a:p>
            <a:r>
              <a:rPr lang="en-GB" dirty="0" smtClean="0"/>
              <a:t>ACCESS TO THE LABOUR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64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67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1587+ </a:t>
            </a:r>
            <a:r>
              <a:rPr lang="en-GB" sz="3200" dirty="0"/>
              <a:t>Poor Law – reign of Elizabeth 1</a:t>
            </a:r>
            <a:br>
              <a:rPr lang="en-GB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US" sz="2800" dirty="0" smtClean="0"/>
              <a:t>The </a:t>
            </a:r>
            <a:r>
              <a:rPr lang="en-US" sz="2800" dirty="0"/>
              <a:t>idle poor and vagrants were to be sent to a House of Correction or even prison</a:t>
            </a:r>
            <a:r>
              <a:rPr lang="en-US" sz="2800" dirty="0" smtClean="0"/>
              <a:t>.</a:t>
            </a:r>
          </a:p>
          <a:p>
            <a:r>
              <a:rPr lang="en-GB" sz="2800" dirty="0" smtClean="0"/>
              <a:t>Prior to this Act they were flogged and moved on.</a:t>
            </a:r>
            <a:endParaRPr lang="en-US" sz="2800" dirty="0"/>
          </a:p>
          <a:p>
            <a:endParaRPr lang="en-GB" dirty="0" smtClean="0"/>
          </a:p>
          <a:p>
            <a:r>
              <a:rPr lang="en-GB" dirty="0" smtClean="0"/>
              <a:t>PUNISHMENT FOR THOSE WHO DON’T COMPLY ………….WITH WHAT??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4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67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1597+ </a:t>
            </a:r>
            <a:r>
              <a:rPr lang="en-GB" sz="3200" dirty="0"/>
              <a:t>Poor Law – reign of Elizabeth 1</a:t>
            </a:r>
            <a:br>
              <a:rPr lang="en-GB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 smtClean="0"/>
          </a:p>
          <a:p>
            <a:r>
              <a:rPr lang="en-US" sz="2800" dirty="0" smtClean="0"/>
              <a:t>Pauper </a:t>
            </a:r>
            <a:r>
              <a:rPr lang="en-US" sz="2800" dirty="0"/>
              <a:t>children would become apprentices</a:t>
            </a:r>
            <a:r>
              <a:rPr lang="en-US" sz="2800" dirty="0" smtClean="0"/>
              <a:t>.</a:t>
            </a:r>
          </a:p>
          <a:p>
            <a:pPr indent="0">
              <a:buNone/>
            </a:pPr>
            <a:endParaRPr lang="en-GB" sz="2800" dirty="0"/>
          </a:p>
          <a:p>
            <a:r>
              <a:rPr lang="en-GB" sz="2800" dirty="0" smtClean="0"/>
              <a:t>SKILLING UP THE UNDERCLASS – A MODERN CONCEPT??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51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Lasting Impact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981200"/>
            <a:ext cx="6400800" cy="35052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 smtClean="0"/>
              <a:t>1834 ‘New’ Poor Law</a:t>
            </a:r>
          </a:p>
          <a:p>
            <a:r>
              <a:rPr lang="en-US" sz="1600" dirty="0"/>
              <a:t>N</a:t>
            </a:r>
            <a:r>
              <a:rPr lang="en-US" sz="1600" dirty="0" smtClean="0"/>
              <a:t>ew </a:t>
            </a:r>
            <a:r>
              <a:rPr lang="en-US" sz="1600" dirty="0"/>
              <a:t>technology </a:t>
            </a:r>
            <a:r>
              <a:rPr lang="en-US" sz="1600" dirty="0" smtClean="0"/>
              <a:t>(leading to mass unemployment) to </a:t>
            </a:r>
            <a:r>
              <a:rPr lang="en-US" sz="1600" dirty="0"/>
              <a:t>replace agricultural workers in particular, and a series of bad harvests, meant that by the early 1830s the established system of poor relief was proving to be unsustainable</a:t>
            </a:r>
            <a:r>
              <a:rPr lang="en-US" sz="1600" dirty="0" smtClean="0"/>
              <a:t>.</a:t>
            </a:r>
          </a:p>
          <a:p>
            <a:pPr indent="0">
              <a:buNone/>
            </a:pPr>
            <a:r>
              <a:rPr lang="en-US" sz="1600" dirty="0" smtClean="0"/>
              <a:t> </a:t>
            </a:r>
          </a:p>
          <a:p>
            <a:r>
              <a:rPr lang="en-US" sz="1600" dirty="0" smtClean="0"/>
              <a:t>The </a:t>
            </a:r>
            <a:r>
              <a:rPr lang="en-US" sz="1600" dirty="0"/>
              <a:t>New Poor Law of 1834 attempted to reverse the economic trend by discouraging the provision of relief to anyone who refused to enter a workhouse</a:t>
            </a:r>
          </a:p>
        </p:txBody>
      </p:sp>
    </p:spTree>
    <p:extLst>
      <p:ext uri="{BB962C8B-B14F-4D97-AF65-F5344CB8AC3E}">
        <p14:creationId xmlns:p14="http://schemas.microsoft.com/office/powerpoint/2010/main" val="42057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Lasting Impact 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133600"/>
            <a:ext cx="6400800" cy="33528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1834 ‘New’ Poor Law</a:t>
            </a:r>
          </a:p>
          <a:p>
            <a:pPr indent="0">
              <a:buNone/>
            </a:pPr>
            <a:endParaRPr lang="en-US" sz="2400" dirty="0" smtClean="0"/>
          </a:p>
          <a:p>
            <a:r>
              <a:rPr lang="en-US" sz="2400" dirty="0" smtClean="0"/>
              <a:t>The </a:t>
            </a:r>
            <a:r>
              <a:rPr lang="en-US" sz="2400" dirty="0"/>
              <a:t>New Poor Law of 1834 attempted to reverse the economic trend by discouraging the provision of relief to anyone who refused to enter a workhouse</a:t>
            </a:r>
          </a:p>
        </p:txBody>
      </p:sp>
    </p:spTree>
    <p:extLst>
      <p:ext uri="{BB962C8B-B14F-4D97-AF65-F5344CB8AC3E}">
        <p14:creationId xmlns:p14="http://schemas.microsoft.com/office/powerpoint/2010/main" val="277076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workhouse test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Obliged </a:t>
            </a:r>
            <a:r>
              <a:rPr lang="en-US" sz="2400" dirty="0"/>
              <a:t>anyone seeking poor relief to enter a workhouse and undertake a set amount of </a:t>
            </a:r>
            <a:r>
              <a:rPr lang="en-US" sz="2400" dirty="0" smtClean="0"/>
              <a:t>work </a:t>
            </a:r>
          </a:p>
          <a:p>
            <a:r>
              <a:rPr lang="en-US" sz="2400" dirty="0" smtClean="0"/>
              <a:t>usually </a:t>
            </a:r>
            <a:r>
              <a:rPr lang="en-US" sz="2400" dirty="0"/>
              <a:t>for no pay </a:t>
            </a:r>
            <a:r>
              <a:rPr lang="en-US" sz="2400" dirty="0" smtClean="0"/>
              <a:t>, </a:t>
            </a:r>
            <a:r>
              <a:rPr lang="en-US" sz="2400" dirty="0"/>
              <a:t>the Act helped prevent irresponsible claims </a:t>
            </a:r>
            <a:r>
              <a:rPr lang="en-US" sz="2400" dirty="0" smtClean="0"/>
              <a:t>of </a:t>
            </a:r>
            <a:r>
              <a:rPr lang="en-US" sz="2400" dirty="0"/>
              <a:t>a parish's </a:t>
            </a:r>
            <a:r>
              <a:rPr lang="en-US" sz="2400" dirty="0" smtClean="0"/>
              <a:t>poor person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6005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762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Outdoor Relief – Indoor Relief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Outdoor relief means support provided within the individual’s own setting</a:t>
            </a:r>
          </a:p>
          <a:p>
            <a:r>
              <a:rPr lang="en-GB" dirty="0" smtClean="0"/>
              <a:t>Indoor Relief means provision is made in a workhouse</a:t>
            </a:r>
          </a:p>
          <a:p>
            <a:r>
              <a:rPr lang="en-GB" dirty="0" smtClean="0"/>
              <a:t>In 1840 Carmarthen had a workhouse with 180 inmates, and 34000 people living in the parish.</a:t>
            </a:r>
          </a:p>
          <a:p>
            <a:r>
              <a:rPr lang="en-GB" dirty="0" smtClean="0"/>
              <a:t>The inmates included men, women and children.</a:t>
            </a:r>
          </a:p>
          <a:p>
            <a:r>
              <a:rPr lang="en-GB" dirty="0" smtClean="0"/>
              <a:t>They were punished frequently.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379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WORKHOUSE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</a:t>
            </a:r>
            <a:r>
              <a:rPr lang="en-US" dirty="0" smtClean="0"/>
              <a:t>any parishes </a:t>
            </a:r>
            <a:r>
              <a:rPr lang="en-US" dirty="0"/>
              <a:t>expected to earn money from the </a:t>
            </a:r>
            <a:r>
              <a:rPr lang="en-US" dirty="0" err="1"/>
              <a:t>labour</a:t>
            </a:r>
            <a:r>
              <a:rPr lang="en-US" dirty="0"/>
              <a:t> of the poor in </a:t>
            </a:r>
            <a:r>
              <a:rPr lang="en-US" dirty="0" smtClean="0"/>
              <a:t>workhouses</a:t>
            </a:r>
          </a:p>
          <a:p>
            <a:r>
              <a:rPr lang="en-US" dirty="0" smtClean="0"/>
              <a:t> The </a:t>
            </a:r>
            <a:r>
              <a:rPr lang="en-US" dirty="0"/>
              <a:t>vast majority of </a:t>
            </a:r>
            <a:r>
              <a:rPr lang="en-US" dirty="0" smtClean="0"/>
              <a:t>people </a:t>
            </a:r>
            <a:r>
              <a:rPr lang="en-US" dirty="0"/>
              <a:t>in workhouses were ill, elderly, or children </a:t>
            </a:r>
            <a:endParaRPr lang="en-US" dirty="0" smtClean="0"/>
          </a:p>
          <a:p>
            <a:r>
              <a:rPr lang="en-US" dirty="0" smtClean="0"/>
              <a:t>combined </a:t>
            </a:r>
            <a:r>
              <a:rPr lang="en-US" dirty="0"/>
              <a:t>the functions of </a:t>
            </a:r>
            <a:r>
              <a:rPr lang="en-US" dirty="0" err="1"/>
              <a:t>creche</a:t>
            </a:r>
            <a:r>
              <a:rPr lang="en-US" dirty="0"/>
              <a:t>, and night shelter, geriatric </a:t>
            </a:r>
            <a:r>
              <a:rPr lang="en-US" dirty="0" smtClean="0"/>
              <a:t>ward, mental asylum </a:t>
            </a:r>
            <a:r>
              <a:rPr lang="en-US" dirty="0"/>
              <a:t>and </a:t>
            </a:r>
            <a:r>
              <a:rPr lang="en-US" dirty="0" smtClean="0"/>
              <a:t>orphanage</a:t>
            </a:r>
            <a:endParaRPr lang="en-US" dirty="0"/>
          </a:p>
          <a:p>
            <a:r>
              <a:rPr lang="en-US" dirty="0" smtClean="0"/>
              <a:t>The inmates’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proved largely </a:t>
            </a:r>
            <a:r>
              <a:rPr lang="en-US" dirty="0" smtClean="0"/>
              <a:t>unprofitable</a:t>
            </a:r>
          </a:p>
        </p:txBody>
      </p:sp>
    </p:spTree>
    <p:extLst>
      <p:ext uri="{BB962C8B-B14F-4D97-AF65-F5344CB8AC3E}">
        <p14:creationId xmlns:p14="http://schemas.microsoft.com/office/powerpoint/2010/main" val="16956560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Deterrent Effect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Degradation</a:t>
            </a:r>
          </a:p>
          <a:p>
            <a:r>
              <a:rPr lang="en-GB" dirty="0" smtClean="0"/>
              <a:t>‘stigmatization’</a:t>
            </a:r>
          </a:p>
          <a:p>
            <a:r>
              <a:rPr lang="en-GB" dirty="0" smtClean="0"/>
              <a:t>‘to go on the parish’</a:t>
            </a:r>
          </a:p>
          <a:p>
            <a:r>
              <a:rPr lang="en-GB" dirty="0" smtClean="0"/>
              <a:t>Dependent on public welfare </a:t>
            </a:r>
          </a:p>
          <a:p>
            <a:endParaRPr lang="en-GB" dirty="0"/>
          </a:p>
          <a:p>
            <a:pPr marL="0" lvl="1" indent="0">
              <a:buNone/>
            </a:pPr>
            <a:r>
              <a:rPr lang="en-GB" dirty="0"/>
              <a:t>(Blakemore &amp; Griggs, 2007: </a:t>
            </a:r>
            <a:r>
              <a:rPr lang="en-GB" dirty="0" smtClean="0"/>
              <a:t>42)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77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Other concepts/values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Public welfare</a:t>
            </a:r>
          </a:p>
          <a:p>
            <a:r>
              <a:rPr lang="en-GB" dirty="0" smtClean="0"/>
              <a:t>Embedded link between work and respectability</a:t>
            </a:r>
          </a:p>
          <a:p>
            <a:r>
              <a:rPr lang="en-GB" dirty="0" smtClean="0"/>
              <a:t>Deep rooted idea that paid work demonstrates responsibility as a citizen </a:t>
            </a:r>
          </a:p>
          <a:p>
            <a:r>
              <a:rPr lang="en-GB" dirty="0" smtClean="0"/>
              <a:t>WELFARE TO WORK IN THE 21</a:t>
            </a:r>
            <a:r>
              <a:rPr lang="en-GB" baseline="30000" dirty="0" smtClean="0"/>
              <a:t>ST</a:t>
            </a:r>
            <a:r>
              <a:rPr lang="en-GB" dirty="0" smtClean="0"/>
              <a:t> CENTURY? </a:t>
            </a:r>
          </a:p>
          <a:p>
            <a:endParaRPr lang="en-GB" dirty="0"/>
          </a:p>
          <a:p>
            <a:pPr marL="0" lvl="1" indent="0">
              <a:buNone/>
            </a:pPr>
            <a:r>
              <a:rPr lang="en-GB" dirty="0"/>
              <a:t>(Blakemore &amp; Griggs, 2007: </a:t>
            </a:r>
            <a:r>
              <a:rPr lang="en-GB" dirty="0" smtClean="0"/>
              <a:t>42)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82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Concepts -Workhouse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3429000"/>
            <a:ext cx="3816081" cy="2667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Contribution to keep</a:t>
            </a:r>
          </a:p>
          <a:p>
            <a:r>
              <a:rPr lang="en-GB" dirty="0" smtClean="0"/>
              <a:t>Moral aim to ‘correct laziness and reform the character’</a:t>
            </a:r>
          </a:p>
          <a:p>
            <a:r>
              <a:rPr lang="en-GB" dirty="0" smtClean="0"/>
              <a:t>Example to others ….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30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Deserving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dirty="0" smtClean="0"/>
              <a:t>Charitable support for those deemed deserving…</a:t>
            </a:r>
          </a:p>
          <a:p>
            <a:r>
              <a:rPr lang="en-GB" sz="2400" dirty="0" smtClean="0"/>
              <a:t>Informal practice of giving a </a:t>
            </a:r>
            <a:r>
              <a:rPr lang="en-GB" sz="2400" b="1" dirty="0" smtClean="0"/>
              <a:t>‘dole’ </a:t>
            </a:r>
            <a:r>
              <a:rPr lang="en-GB" sz="2400" dirty="0" smtClean="0"/>
              <a:t>of bread or equivalent payment to low paid labourers and families </a:t>
            </a:r>
          </a:p>
          <a:p>
            <a:r>
              <a:rPr lang="en-GB" sz="2400" dirty="0" smtClean="0"/>
              <a:t>CONCEPT OF NEED- OF ENTITLEMENT?</a:t>
            </a:r>
          </a:p>
          <a:p>
            <a:endParaRPr lang="en-GB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GB" dirty="0"/>
              <a:t>(Blakemore &amp; Griggs, 2007: </a:t>
            </a:r>
            <a:r>
              <a:rPr lang="en-GB" dirty="0" smtClean="0"/>
              <a:t>43)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90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Eligibility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209800"/>
            <a:ext cx="6781800" cy="3505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Categories …..</a:t>
            </a:r>
          </a:p>
          <a:p>
            <a:r>
              <a:rPr lang="en-GB" dirty="0" smtClean="0"/>
              <a:t>Abandoned or orphaned </a:t>
            </a:r>
          </a:p>
          <a:p>
            <a:r>
              <a:rPr lang="en-GB" dirty="0" smtClean="0"/>
              <a:t>Women who had been widowed</a:t>
            </a:r>
          </a:p>
          <a:p>
            <a:r>
              <a:rPr lang="en-GB" dirty="0" smtClean="0"/>
              <a:t>Disabled</a:t>
            </a:r>
          </a:p>
          <a:p>
            <a:r>
              <a:rPr lang="en-GB" dirty="0" smtClean="0"/>
              <a:t>Chronically ill  </a:t>
            </a:r>
          </a:p>
          <a:p>
            <a:pPr marL="0" indent="0">
              <a:buNone/>
            </a:pPr>
            <a:r>
              <a:rPr lang="en-GB" dirty="0" smtClean="0"/>
              <a:t>Law accepted no responsibility for reducing inequality and poverty ….</a:t>
            </a:r>
          </a:p>
          <a:p>
            <a:pPr marL="0" lvl="1" indent="0">
              <a:buNone/>
            </a:pPr>
            <a:r>
              <a:rPr lang="en-GB" dirty="0"/>
              <a:t>(Blakemore &amp; Griggs, 2007: </a:t>
            </a:r>
            <a:r>
              <a:rPr lang="en-GB" dirty="0" smtClean="0"/>
              <a:t>42)</a:t>
            </a:r>
            <a:endParaRPr lang="en-GB" dirty="0"/>
          </a:p>
          <a:p>
            <a:pPr indent="0">
              <a:buNone/>
            </a:pPr>
            <a:r>
              <a:rPr lang="en-GB" dirty="0"/>
              <a:t>CONCEPT OF </a:t>
            </a:r>
            <a:r>
              <a:rPr lang="en-GB" dirty="0" smtClean="0"/>
              <a:t>NEED?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15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Workhouses run to centrally defined rules</a:t>
            </a:r>
          </a:p>
          <a:p>
            <a:r>
              <a:rPr lang="en-GB" dirty="0" smtClean="0"/>
              <a:t>Principle of less eligibility </a:t>
            </a:r>
          </a:p>
          <a:p>
            <a:pPr marL="0" indent="0">
              <a:buNone/>
            </a:pPr>
            <a:r>
              <a:rPr lang="en-GB" dirty="0" smtClean="0"/>
              <a:t>Specialised….</a:t>
            </a:r>
            <a:endParaRPr lang="en-GB" dirty="0"/>
          </a:p>
          <a:p>
            <a:r>
              <a:rPr lang="en-GB" dirty="0"/>
              <a:t>Infirmaries or hospitals </a:t>
            </a:r>
          </a:p>
          <a:p>
            <a:r>
              <a:rPr lang="en-GB" dirty="0"/>
              <a:t>Older </a:t>
            </a:r>
            <a:r>
              <a:rPr lang="en-GB" dirty="0" smtClean="0"/>
              <a:t>people</a:t>
            </a:r>
          </a:p>
          <a:p>
            <a:pPr marL="0" indent="0">
              <a:buNone/>
            </a:pPr>
            <a:endParaRPr lang="en-GB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en-GB" dirty="0"/>
              <a:t>(Blakemore &amp; Griggs, 2007: </a:t>
            </a:r>
            <a:r>
              <a:rPr lang="en-GB" dirty="0" smtClean="0"/>
              <a:t>43-44)</a:t>
            </a:r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Workhouse PRINCIPLES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Lose of freedom </a:t>
            </a:r>
            <a:r>
              <a:rPr lang="en-GB" dirty="0"/>
              <a:t>and civil rights </a:t>
            </a:r>
          </a:p>
          <a:p>
            <a:r>
              <a:rPr lang="en-GB" dirty="0"/>
              <a:t>Entry to Poor Law institution</a:t>
            </a:r>
          </a:p>
          <a:p>
            <a:r>
              <a:rPr lang="en-GB" dirty="0"/>
              <a:t>Families split</a:t>
            </a:r>
          </a:p>
          <a:p>
            <a:r>
              <a:rPr lang="en-GB" dirty="0"/>
              <a:t>Outdoor relief no longer an option </a:t>
            </a:r>
            <a:r>
              <a:rPr lang="en-GB" dirty="0" smtClean="0"/>
              <a:t>(?)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97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NEW </a:t>
            </a:r>
            <a:r>
              <a:rPr lang="en-GB" dirty="0" err="1" smtClean="0"/>
              <a:t>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Early decades of 20</a:t>
            </a:r>
            <a:r>
              <a:rPr lang="en-GB" sz="2400" baseline="30000" dirty="0" smtClean="0"/>
              <a:t>th</a:t>
            </a:r>
            <a:r>
              <a:rPr lang="en-GB" sz="2400" dirty="0" smtClean="0"/>
              <a:t> century policy model emerging with interventionist principles</a:t>
            </a:r>
          </a:p>
          <a:p>
            <a:r>
              <a:rPr lang="en-GB" sz="2400" dirty="0" smtClean="0"/>
              <a:t>Insurance against risks of illness, unemployment and low income </a:t>
            </a:r>
          </a:p>
          <a:p>
            <a:pPr indent="0">
              <a:buNone/>
            </a:pPr>
            <a:r>
              <a:rPr lang="en-GB" sz="2400" dirty="0" smtClean="0"/>
              <a:t>CONTRIBUTION BASED</a:t>
            </a:r>
          </a:p>
          <a:p>
            <a:pPr indent="0">
              <a:buNone/>
            </a:pPr>
            <a:r>
              <a:rPr lang="en-GB" dirty="0" smtClean="0"/>
              <a:t>(</a:t>
            </a:r>
            <a:r>
              <a:rPr lang="en-GB" dirty="0"/>
              <a:t>Blakemore &amp; Griggs, 2007: </a:t>
            </a:r>
            <a:r>
              <a:rPr lang="en-GB" dirty="0" smtClean="0"/>
              <a:t>49)</a:t>
            </a:r>
            <a:endParaRPr lang="en-GB" dirty="0"/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58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NEW </a:t>
            </a:r>
            <a:r>
              <a:rPr lang="en-GB" dirty="0" err="1" smtClean="0"/>
              <a:t>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Improvements in pensions, health and unemployment  insurance extended in 1920’s and 1930’s </a:t>
            </a:r>
            <a:r>
              <a:rPr lang="en-GB" sz="1800" dirty="0" smtClean="0"/>
              <a:t>(</a:t>
            </a:r>
            <a:r>
              <a:rPr lang="en-GB" sz="1800" dirty="0"/>
              <a:t>Blakemore &amp; Griggs, 2007: </a:t>
            </a:r>
            <a:r>
              <a:rPr lang="en-GB" sz="1800" dirty="0" smtClean="0"/>
              <a:t>49)</a:t>
            </a:r>
            <a:endParaRPr lang="en-GB" sz="1800" dirty="0"/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256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Beveridge Report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William Beveridge perceived as the ‘architect’ of the welfare system </a:t>
            </a:r>
          </a:p>
          <a:p>
            <a:r>
              <a:rPr lang="en-GB" i="1" dirty="0" smtClean="0"/>
              <a:t>‘Social Insurance and Allied Services’ 1942</a:t>
            </a:r>
          </a:p>
          <a:p>
            <a:r>
              <a:rPr lang="en-GB" dirty="0" smtClean="0"/>
              <a:t>Revised social security system </a:t>
            </a:r>
          </a:p>
          <a:p>
            <a:r>
              <a:rPr lang="en-GB" dirty="0" smtClean="0"/>
              <a:t>Established the need for policies of full employment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and a national health service </a:t>
            </a:r>
          </a:p>
          <a:p>
            <a:r>
              <a:rPr lang="en-GB" dirty="0" smtClean="0"/>
              <a:t>Suggested </a:t>
            </a:r>
            <a:r>
              <a:rPr lang="en-GB" i="1" dirty="0" smtClean="0"/>
              <a:t>universal</a:t>
            </a:r>
            <a:r>
              <a:rPr lang="en-GB" dirty="0" smtClean="0"/>
              <a:t> coverage of the whole population </a:t>
            </a:r>
          </a:p>
          <a:p>
            <a:pPr marL="0" indent="0">
              <a:buNone/>
            </a:pPr>
            <a:r>
              <a:rPr lang="en-GB" dirty="0"/>
              <a:t> (Blakemore &amp; Griggs, 2007: 49)</a:t>
            </a:r>
            <a:endParaRPr lang="en-GB" dirty="0" smtClean="0"/>
          </a:p>
          <a:p>
            <a:pPr marL="40005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89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Lifelong care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Notion of care from the ‘cradle to the grave’ </a:t>
            </a:r>
          </a:p>
          <a:p>
            <a:r>
              <a:rPr lang="en-GB" dirty="0" smtClean="0"/>
              <a:t>Five giants …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Want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Ignorance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Squalor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Disease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Idleness</a:t>
            </a:r>
          </a:p>
          <a:p>
            <a:pPr marL="457200" indent="-457200">
              <a:buFont typeface="+mj-lt"/>
              <a:buAutoNum type="arabicPeriod"/>
            </a:pPr>
            <a:endParaRPr lang="en-GB" dirty="0"/>
          </a:p>
          <a:p>
            <a:pPr marL="457200" indent="-457200">
              <a:buFont typeface="+mj-lt"/>
              <a:buAutoNum type="arabicPeriod"/>
            </a:pPr>
            <a:endParaRPr lang="en-GB" dirty="0" smtClean="0"/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  <p:pic>
        <p:nvPicPr>
          <p:cNvPr id="4" name="Picture 3" descr="http://openlearn.open.ac.uk/file.php/1591/!via/oucontent/course/273/k100_9_i003i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048000"/>
            <a:ext cx="4408805" cy="3276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680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Reforms implemented by Attlee’s Labour Government </a:t>
            </a:r>
          </a:p>
          <a:p>
            <a:pPr marL="400050" lvl="1" indent="0">
              <a:buNone/>
            </a:pPr>
            <a:r>
              <a:rPr lang="en-GB" sz="2000" dirty="0"/>
              <a:t>National Insurance Act 1946</a:t>
            </a:r>
          </a:p>
          <a:p>
            <a:pPr marL="400050" lvl="1" indent="0">
              <a:buNone/>
            </a:pPr>
            <a:r>
              <a:rPr lang="en-GB" sz="2000" dirty="0"/>
              <a:t>National Assistance Act 1948</a:t>
            </a:r>
          </a:p>
          <a:p>
            <a:pPr marL="400050" lvl="1" indent="0">
              <a:buNone/>
            </a:pPr>
            <a:endParaRPr lang="en-GB" sz="2000" dirty="0"/>
          </a:p>
          <a:p>
            <a:r>
              <a:rPr lang="en-GB" dirty="0" smtClean="0"/>
              <a:t>Sickness and unemployment benefits </a:t>
            </a:r>
          </a:p>
          <a:p>
            <a:r>
              <a:rPr lang="en-GB" dirty="0" smtClean="0"/>
              <a:t>Retirement pensions (men at 65 and women at 60)</a:t>
            </a:r>
          </a:p>
          <a:p>
            <a:r>
              <a:rPr lang="en-GB" dirty="0" smtClean="0"/>
              <a:t>Maternity benefits, widow’s benefits and death grant </a:t>
            </a:r>
          </a:p>
          <a:p>
            <a:r>
              <a:rPr lang="en-GB" dirty="0" smtClean="0"/>
              <a:t>National Assistance Board to replace the Poor Law </a:t>
            </a:r>
          </a:p>
          <a:p>
            <a:r>
              <a:rPr lang="en-GB" dirty="0"/>
              <a:t> (Blakemore &amp; Griggs, 2007: </a:t>
            </a:r>
            <a:r>
              <a:rPr lang="en-GB" dirty="0" smtClean="0"/>
              <a:t>50-51)</a:t>
            </a:r>
            <a:endParaRPr lang="en-GB" dirty="0"/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2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Tensions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Flat rate contributions and benefits ….</a:t>
            </a:r>
          </a:p>
          <a:p>
            <a:r>
              <a:rPr lang="en-GB" dirty="0" smtClean="0"/>
              <a:t>Poverty persisted as benefits for older people, disabled and long term unemployed set at low levels </a:t>
            </a:r>
          </a:p>
          <a:p>
            <a:r>
              <a:rPr lang="en-GB" dirty="0" smtClean="0"/>
              <a:t>Recourse to National Assistance benefits – means tested</a:t>
            </a:r>
          </a:p>
          <a:p>
            <a:r>
              <a:rPr lang="en-GB" dirty="0" smtClean="0"/>
              <a:t>Gendered nature of welfare</a:t>
            </a:r>
          </a:p>
          <a:p>
            <a:pPr marL="0" indent="0">
              <a:buNone/>
            </a:pPr>
            <a:r>
              <a:rPr lang="en-GB" b="1" dirty="0" smtClean="0"/>
              <a:t>Which groups were not covered by the insurance scheme? 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797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1295400"/>
          </a:xfrm>
        </p:spPr>
        <p:txBody>
          <a:bodyPr>
            <a:normAutofit/>
          </a:bodyPr>
          <a:lstStyle/>
          <a:p>
            <a:r>
              <a:rPr lang="en-GB" dirty="0" smtClean="0"/>
              <a:t>Influences from the past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124200"/>
            <a:ext cx="4343400" cy="2362201"/>
          </a:xfrm>
        </p:spPr>
        <p:txBody>
          <a:bodyPr/>
          <a:lstStyle/>
          <a:p>
            <a:r>
              <a:rPr lang="en-GB" i="1" dirty="0" smtClean="0"/>
              <a:t>‘Britain’s welfare system represents an interesting</a:t>
            </a:r>
          </a:p>
          <a:p>
            <a:pPr marL="0" indent="0">
              <a:buNone/>
            </a:pPr>
            <a:r>
              <a:rPr lang="en-GB" i="1" dirty="0" smtClean="0"/>
              <a:t>      mix of principles and influences from the past …’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(Blakemore and Griggs, 2007: 56)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0249">
            <a:off x="5715000" y="2562225"/>
            <a:ext cx="2619375" cy="1743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9306">
            <a:off x="5667085" y="4534247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2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586"/>
          <a:stretch/>
        </p:blipFill>
        <p:spPr>
          <a:xfrm>
            <a:off x="1436796" y="1088235"/>
            <a:ext cx="6335604" cy="38492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83868" y="4941168"/>
            <a:ext cx="1728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</a:pPr>
            <a:r>
              <a:rPr lang="en-GB" sz="1350" dirty="0">
                <a:solidFill>
                  <a:prstClr val="black"/>
                </a:solidFill>
                <a:latin typeface="Arial" charset="0"/>
                <a:cs typeface="Arial" charset="0"/>
              </a:rPr>
              <a:t>(Pia, 2014)</a:t>
            </a:r>
          </a:p>
        </p:txBody>
      </p:sp>
    </p:spTree>
    <p:extLst>
      <p:ext uri="{BB962C8B-B14F-4D97-AF65-F5344CB8AC3E}">
        <p14:creationId xmlns:p14="http://schemas.microsoft.com/office/powerpoint/2010/main" val="1215022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459"/>
          <a:stretch/>
        </p:blipFill>
        <p:spPr>
          <a:xfrm>
            <a:off x="1485900" y="1300976"/>
            <a:ext cx="6172200" cy="37730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38174" y="4887162"/>
            <a:ext cx="102611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 fontAlgn="base">
              <a:spcBef>
                <a:spcPct val="0"/>
              </a:spcBef>
              <a:spcAft>
                <a:spcPct val="0"/>
              </a:spcAft>
            </a:pPr>
            <a:r>
              <a:rPr lang="en-GB" sz="1350" dirty="0">
                <a:solidFill>
                  <a:prstClr val="black"/>
                </a:solidFill>
                <a:latin typeface="Arial" charset="0"/>
                <a:cs typeface="Arial" charset="0"/>
              </a:rPr>
              <a:t>(Pia, 2014)</a:t>
            </a:r>
          </a:p>
        </p:txBody>
      </p:sp>
    </p:spTree>
    <p:extLst>
      <p:ext uri="{BB962C8B-B14F-4D97-AF65-F5344CB8AC3E}">
        <p14:creationId xmlns:p14="http://schemas.microsoft.com/office/powerpoint/2010/main" val="22670734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Needs and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en-GB" dirty="0" smtClean="0"/>
              <a:t>Which aspect of social policy in the UK is needs based and which is rights based? Think about </a:t>
            </a:r>
          </a:p>
          <a:p>
            <a:pPr marL="285750" indent="-285750"/>
            <a:r>
              <a:rPr lang="en-GB" dirty="0"/>
              <a:t>E</a:t>
            </a:r>
            <a:r>
              <a:rPr lang="en-GB" dirty="0" smtClean="0"/>
              <a:t>ducation</a:t>
            </a:r>
          </a:p>
          <a:p>
            <a:pPr marL="285750" indent="-285750"/>
            <a:r>
              <a:rPr lang="en-GB" dirty="0" smtClean="0"/>
              <a:t>Benefits</a:t>
            </a:r>
          </a:p>
          <a:p>
            <a:pPr marL="285750" indent="-285750"/>
            <a:r>
              <a:rPr lang="en-GB" dirty="0" smtClean="0"/>
              <a:t>Social Care</a:t>
            </a:r>
          </a:p>
          <a:p>
            <a:pPr marL="285750" indent="-285750"/>
            <a:r>
              <a:rPr lang="en-GB" dirty="0" smtClean="0"/>
              <a:t>Housing</a:t>
            </a:r>
          </a:p>
          <a:p>
            <a:pPr marL="285750" indent="-285750"/>
            <a:r>
              <a:rPr lang="en-GB" dirty="0" smtClean="0"/>
              <a:t>Anything else?</a:t>
            </a:r>
          </a:p>
          <a:p>
            <a:pPr indent="0">
              <a:buNone/>
            </a:pPr>
            <a:endParaRPr lang="en-GB" dirty="0"/>
          </a:p>
        </p:txBody>
      </p:sp>
      <p:sp>
        <p:nvSpPr>
          <p:cNvPr id="4" name="Action Button: Movie 3">
            <a:hlinkClick r:id="rId2" highlightClick="1"/>
          </p:cNvPr>
          <p:cNvSpPr/>
          <p:nvPr/>
        </p:nvSpPr>
        <p:spPr>
          <a:xfrm>
            <a:off x="3962400" y="3657600"/>
            <a:ext cx="2667000" cy="1295400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http://www.humanrights.com/what-are-human-rights/brief-history/</a:t>
            </a:r>
          </a:p>
        </p:txBody>
      </p:sp>
    </p:spTree>
    <p:extLst>
      <p:ext uri="{BB962C8B-B14F-4D97-AF65-F5344CB8AC3E}">
        <p14:creationId xmlns:p14="http://schemas.microsoft.com/office/powerpoint/2010/main" val="28332514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Directed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en-GB" dirty="0" smtClean="0"/>
              <a:t>Did you find today interesting?</a:t>
            </a:r>
          </a:p>
          <a:p>
            <a:pPr indent="0">
              <a:buNone/>
            </a:pPr>
            <a:r>
              <a:rPr lang="en-GB" dirty="0" smtClean="0"/>
              <a:t>Please choose one of the following areas: </a:t>
            </a:r>
          </a:p>
          <a:p>
            <a:pPr indent="0">
              <a:buNone/>
            </a:pPr>
            <a:r>
              <a:rPr lang="en-GB" dirty="0" smtClean="0"/>
              <a:t>Race </a:t>
            </a:r>
          </a:p>
          <a:p>
            <a:pPr indent="0">
              <a:buNone/>
            </a:pPr>
            <a:r>
              <a:rPr lang="en-GB" dirty="0" smtClean="0"/>
              <a:t>Disability</a:t>
            </a:r>
          </a:p>
          <a:p>
            <a:pPr indent="0">
              <a:buNone/>
            </a:pPr>
            <a:r>
              <a:rPr lang="en-GB" dirty="0" smtClean="0"/>
              <a:t>Gender</a:t>
            </a:r>
          </a:p>
          <a:p>
            <a:pPr indent="0">
              <a:buNone/>
            </a:pPr>
            <a:r>
              <a:rPr lang="en-GB" dirty="0" smtClean="0"/>
              <a:t>And find out some statistical facts.</a:t>
            </a:r>
          </a:p>
          <a:p>
            <a:pPr indent="0">
              <a:buNone/>
            </a:pPr>
            <a:r>
              <a:rPr lang="en-GB" dirty="0" smtClean="0"/>
              <a:t>Make a note of </a:t>
            </a:r>
            <a:r>
              <a:rPr lang="en-GB" smtClean="0"/>
              <a:t>your sources.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216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438400"/>
            <a:ext cx="6781800" cy="3276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sz="1400" dirty="0" smtClean="0"/>
          </a:p>
          <a:p>
            <a:pPr indent="0">
              <a:buNone/>
            </a:pPr>
            <a:r>
              <a:rPr lang="en-GB" sz="1400" dirty="0"/>
              <a:t>Berg and </a:t>
            </a:r>
            <a:r>
              <a:rPr lang="en-GB" sz="1400" dirty="0" err="1"/>
              <a:t>Ostry</a:t>
            </a:r>
            <a:r>
              <a:rPr lang="en-GB" sz="1400" dirty="0"/>
              <a:t>, "Inequality and Unsustainable Growth: Two Sides of the Same Coin, 2011</a:t>
            </a:r>
          </a:p>
          <a:p>
            <a:pPr indent="0">
              <a:buNone/>
            </a:pPr>
            <a:r>
              <a:rPr lang="en-GB" sz="1400" dirty="0"/>
              <a:t>Blakemore, K. and Griggs, E. Social Policy: An Introduction, Maidenhead: Open University Press</a:t>
            </a:r>
          </a:p>
          <a:p>
            <a:pPr indent="0">
              <a:buNone/>
            </a:pPr>
            <a:r>
              <a:rPr lang="en-GB" sz="1400" dirty="0" err="1"/>
              <a:t>Ferragina</a:t>
            </a:r>
            <a:r>
              <a:rPr lang="en-GB" sz="1400" dirty="0"/>
              <a:t>, E. and </a:t>
            </a:r>
            <a:r>
              <a:rPr lang="en-GB" sz="1400" dirty="0" err="1"/>
              <a:t>Seeleib</a:t>
            </a:r>
            <a:r>
              <a:rPr lang="en-GB" sz="1400" dirty="0"/>
              <a:t>-Kaiser, M. (2011). Welfare regime debate: past, present, futures. Policy &amp; Politics: 39: 4 (2011). p. 584 "Welfare state."</a:t>
            </a:r>
          </a:p>
          <a:p>
            <a:pPr indent="0">
              <a:buNone/>
            </a:pPr>
            <a:r>
              <a:rPr lang="en-GB" sz="1400" dirty="0"/>
              <a:t>Higginbotham, Peter. "The Workhouse in </a:t>
            </a:r>
            <a:r>
              <a:rPr lang="en-GB" sz="1400" dirty="0" err="1"/>
              <a:t>Guisborough</a:t>
            </a:r>
            <a:r>
              <a:rPr lang="en-GB" sz="1400" dirty="0"/>
              <a:t>, Yorkshire, N. Riding" workhouses.org.uk.</a:t>
            </a:r>
          </a:p>
          <a:p>
            <a:pPr indent="0">
              <a:buNone/>
            </a:pPr>
            <a:r>
              <a:rPr lang="en-GB" sz="1400" dirty="0" err="1"/>
              <a:t>Levitas</a:t>
            </a:r>
            <a:r>
              <a:rPr lang="en-GB" sz="1400" dirty="0"/>
              <a:t>, R. (2005) The inclusive society? Social exclusion and new labour, Basingstoke: Palgrave Macmillan </a:t>
            </a:r>
          </a:p>
          <a:p>
            <a:pPr indent="0">
              <a:buNone/>
            </a:pPr>
            <a:r>
              <a:rPr lang="en-GB" sz="1400" dirty="0"/>
              <a:t>Lister, R. Poverty, (2009) Cambridge: Polity Press </a:t>
            </a:r>
          </a:p>
          <a:p>
            <a:pPr indent="0">
              <a:buNone/>
            </a:pPr>
            <a:r>
              <a:rPr lang="en-GB" sz="1400" dirty="0"/>
              <a:t>O’Hara,  </a:t>
            </a:r>
            <a:r>
              <a:rPr lang="en-GB" sz="1400" dirty="0" err="1"/>
              <a:t>Encyclopedia</a:t>
            </a:r>
            <a:r>
              <a:rPr lang="en-GB" sz="1400" dirty="0"/>
              <a:t> of Political Economy. Routledge, 1999. p. 1245</a:t>
            </a:r>
          </a:p>
          <a:p>
            <a:pPr indent="0">
              <a:buNone/>
            </a:pPr>
            <a:r>
              <a:rPr lang="en-GB" sz="1400" dirty="0"/>
              <a:t>Percy-Smith, J. (2002) Policy Responses to Social Exclusion: towards inclusion? Maidenhead: Open University Press </a:t>
            </a:r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5105565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Bibliography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438400"/>
            <a:ext cx="6629400" cy="3048001"/>
          </a:xfrm>
        </p:spPr>
        <p:txBody>
          <a:bodyPr>
            <a:normAutofit fontScale="92500" lnSpcReduction="20000"/>
          </a:bodyPr>
          <a:lstStyle/>
          <a:p>
            <a:pPr indent="0">
              <a:buNone/>
            </a:pPr>
            <a:r>
              <a:rPr lang="en-GB" sz="1400" dirty="0" smtClean="0"/>
              <a:t>Pia</a:t>
            </a:r>
            <a:r>
              <a:rPr lang="en-GB" sz="1400" dirty="0"/>
              <a:t>, A.(2014). Rights Based Perspective, https://www.slideshare.net/markallanestabillopia/right-based-approach [accessed 04.08.2017)</a:t>
            </a:r>
          </a:p>
          <a:p>
            <a:pPr indent="0">
              <a:buNone/>
            </a:pPr>
            <a:r>
              <a:rPr lang="en-GB" sz="1400" dirty="0"/>
              <a:t>Pickett and </a:t>
            </a:r>
            <a:r>
              <a:rPr lang="en-GB" sz="1400" dirty="0" smtClean="0"/>
              <a:t>Wilkinson (2011), </a:t>
            </a:r>
            <a:r>
              <a:rPr lang="en-GB" sz="1400" dirty="0"/>
              <a:t>The Spirit Level: Why More Equal Societies Almost Always Do </a:t>
            </a:r>
            <a:r>
              <a:rPr lang="en-GB" sz="1400" dirty="0" smtClean="0"/>
              <a:t>Better</a:t>
            </a:r>
            <a:endParaRPr lang="en-GB" sz="1400" dirty="0"/>
          </a:p>
          <a:p>
            <a:pPr indent="0">
              <a:buNone/>
            </a:pPr>
            <a:r>
              <a:rPr lang="en-GB" sz="1400" dirty="0"/>
              <a:t>Pierson, J. (2010)Tackling Social Exclusion, London: Routledge</a:t>
            </a:r>
          </a:p>
          <a:p>
            <a:pPr indent="0">
              <a:buNone/>
            </a:pPr>
            <a:r>
              <a:rPr lang="en-GB" sz="1400" dirty="0"/>
              <a:t>Pierson, J. (2010)Tackling Social Exclusion, London: Routledge</a:t>
            </a:r>
          </a:p>
          <a:p>
            <a:pPr indent="0">
              <a:buNone/>
            </a:pPr>
            <a:r>
              <a:rPr lang="en-GB" sz="1400" dirty="0" err="1"/>
              <a:t>Spicker</a:t>
            </a:r>
            <a:r>
              <a:rPr lang="en-GB" sz="1400" dirty="0"/>
              <a:t>, P. (2007) The Idea of Poverty, Bristol: Policy Press</a:t>
            </a:r>
          </a:p>
          <a:p>
            <a:pPr indent="0">
              <a:buNone/>
            </a:pPr>
            <a:r>
              <a:rPr lang="en-GB" sz="1400" dirty="0" err="1"/>
              <a:t>Spicker</a:t>
            </a:r>
            <a:r>
              <a:rPr lang="en-GB" sz="1400" dirty="0"/>
              <a:t>, P. (2007) The Idea of Poverty, Bristol: Policy </a:t>
            </a:r>
            <a:r>
              <a:rPr lang="en-GB" sz="1400" dirty="0" smtClean="0"/>
              <a:t>Press</a:t>
            </a:r>
          </a:p>
          <a:p>
            <a:pPr indent="0">
              <a:buNone/>
            </a:pPr>
            <a:r>
              <a:rPr lang="en-GB" sz="1400" dirty="0" smtClean="0"/>
              <a:t>United for Human Rights (2017).  A brief history of </a:t>
            </a:r>
            <a:r>
              <a:rPr lang="en-GB" sz="1400" dirty="0"/>
              <a:t>Human Rights, http://www.humanrights.com/what-are-human-rights/brief-history/</a:t>
            </a:r>
          </a:p>
          <a:p>
            <a:pPr indent="0">
              <a:buNone/>
            </a:pPr>
            <a:r>
              <a:rPr lang="en-GB" sz="1400" dirty="0"/>
              <a:t>www.Britannica.com: Britannica Online </a:t>
            </a:r>
            <a:r>
              <a:rPr lang="en-GB" sz="1400" dirty="0" err="1"/>
              <a:t>Encyclopedia</a:t>
            </a:r>
            <a:r>
              <a:rPr lang="en-GB" sz="1400" dirty="0"/>
              <a:t>, ‘Welfare State’ [accessed 03.10.2014]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680967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Bibliography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2286000"/>
            <a:ext cx="6934200" cy="3505200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Images: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http://</a:t>
            </a:r>
            <a:r>
              <a:rPr lang="en-US" dirty="0" smtClean="0"/>
              <a:t>history.powys.org.uk/school1/llanfyllin/treat.shtml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http://openlearn.open.ac.uk/mod/oucontent/view.php?id=398028&amp;section=1.2</a:t>
            </a:r>
          </a:p>
          <a:p>
            <a:pPr marL="457200" indent="-457200">
              <a:buFont typeface="+mj-lt"/>
              <a:buAutoNum type="arabicPeriod"/>
            </a:pPr>
            <a:endParaRPr lang="en-US" dirty="0"/>
          </a:p>
          <a:p>
            <a:pPr marL="457200" indent="-457200">
              <a:buFont typeface="+mj-lt"/>
              <a:buAutoNum type="arabicPeriod"/>
            </a:pPr>
            <a:endParaRPr lang="en-US" dirty="0" smtClean="0">
              <a:hlinkClick r:id="rId2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164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788</TotalTime>
  <Words>1614</Words>
  <Application>Microsoft Office PowerPoint</Application>
  <PresentationFormat>On-screen Show (4:3)</PresentationFormat>
  <Paragraphs>222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Garamond</vt:lpstr>
      <vt:lpstr>Wingdings</vt:lpstr>
      <vt:lpstr>Couture</vt:lpstr>
      <vt:lpstr>Development of Social Policy  by Heike Griffiths</vt:lpstr>
      <vt:lpstr>aims</vt:lpstr>
      <vt:lpstr>Themes in present day and historical social policy</vt:lpstr>
      <vt:lpstr>Themes in present day and historical social policy</vt:lpstr>
      <vt:lpstr>Who helped the poor historically?</vt:lpstr>
      <vt:lpstr>Responses to Poverty</vt:lpstr>
      <vt:lpstr>Responses to Poverty</vt:lpstr>
      <vt:lpstr>Responses to Poverty</vt:lpstr>
      <vt:lpstr>Responses to Poverty</vt:lpstr>
      <vt:lpstr>Charitable Acts become formalised</vt:lpstr>
      <vt:lpstr>1597+ Poor Law – reign of Elizabeth 1 </vt:lpstr>
      <vt:lpstr>1597+ Poor Law – reign of Elizabeth 1 </vt:lpstr>
      <vt:lpstr>1587+ Poor Law – reign of Elizabeth 1 </vt:lpstr>
      <vt:lpstr>1597+ Poor Law – reign of Elizabeth 1 </vt:lpstr>
      <vt:lpstr>Lasting Impact …</vt:lpstr>
      <vt:lpstr>Lasting Impact …</vt:lpstr>
      <vt:lpstr>The workhouse test</vt:lpstr>
      <vt:lpstr>Outdoor Relief – Indoor Relief</vt:lpstr>
      <vt:lpstr>WORKHOUSE</vt:lpstr>
      <vt:lpstr>Deterrent Effect </vt:lpstr>
      <vt:lpstr>Other concepts/values </vt:lpstr>
      <vt:lpstr>Concepts -Workhouse </vt:lpstr>
      <vt:lpstr>Deserving </vt:lpstr>
      <vt:lpstr>Eligibility </vt:lpstr>
      <vt:lpstr>Workhouse PRINCIPLES</vt:lpstr>
      <vt:lpstr>A NEW eRA</vt:lpstr>
      <vt:lpstr>A NEW eRA</vt:lpstr>
      <vt:lpstr>Beveridge Report </vt:lpstr>
      <vt:lpstr>Lifelong care </vt:lpstr>
      <vt:lpstr>Acts </vt:lpstr>
      <vt:lpstr>Tensions </vt:lpstr>
      <vt:lpstr>Influences from the past </vt:lpstr>
      <vt:lpstr>PowerPoint Presentation</vt:lpstr>
      <vt:lpstr>PowerPoint Presentation</vt:lpstr>
      <vt:lpstr>Needs and Rights</vt:lpstr>
      <vt:lpstr>Directed Study</vt:lpstr>
      <vt:lpstr>Bibliography</vt:lpstr>
      <vt:lpstr>Bibliography</vt:lpstr>
      <vt:lpstr>Bibliography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Social Policy</dc:title>
  <dc:creator>Tracey Thomas</dc:creator>
  <cp:lastModifiedBy>Heike Griffiths</cp:lastModifiedBy>
  <cp:revision>120</cp:revision>
  <cp:lastPrinted>2012-11-07T15:54:53Z</cp:lastPrinted>
  <dcterms:created xsi:type="dcterms:W3CDTF">2006-08-16T00:00:00Z</dcterms:created>
  <dcterms:modified xsi:type="dcterms:W3CDTF">2017-08-16T13:34:53Z</dcterms:modified>
</cp:coreProperties>
</file>