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65" r:id="rId2"/>
    <p:sldId id="256" r:id="rId3"/>
    <p:sldId id="257" r:id="rId4"/>
    <p:sldId id="258" r:id="rId5"/>
    <p:sldId id="262" r:id="rId6"/>
    <p:sldId id="263" r:id="rId7"/>
    <p:sldId id="264" r:id="rId8"/>
    <p:sldId id="266" r:id="rId9"/>
    <p:sldId id="259"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0B8CEB-6A80-47BD-B637-58059C40EE46}" v="203" dt="2024-01-06T14:32:28.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83" d="100"/>
          <a:sy n="83" d="100"/>
        </p:scale>
        <p:origin x="45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64407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569664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94591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05658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845042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92100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35087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9091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850772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5212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19081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915120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23399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356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69952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195291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77978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1691109-F4F8-4597-962C-A4F4B7960636}" type="datetimeFigureOut">
              <a:rPr lang="en-US" smtClean="0"/>
              <a:t>1/6/2024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256042522"/>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nathenamin.com/2011/11/08/history-of-welsh-flag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ritingredux.com/blog-peace-on-earth/" TargetMode="External"/><Relationship Id="rId2" Type="http://schemas.openxmlformats.org/officeDocument/2006/relationships/hyperlink" Target="https://www.bbc.com/travel/article/20180930-why-wales-is-known-as-the-land-of-song" TargetMode="External"/><Relationship Id="rId1" Type="http://schemas.openxmlformats.org/officeDocument/2006/relationships/slideLayout" Target="../slideLayouts/slideLayout2.xml"/><Relationship Id="rId6" Type="http://schemas.openxmlformats.org/officeDocument/2006/relationships/hyperlink" Target="https://time.com/3726098/learning-through-play-teenagers-education/" TargetMode="External"/><Relationship Id="rId5" Type="http://schemas.openxmlformats.org/officeDocument/2006/relationships/hyperlink" Target="https://swanseabaynews.com/2022/11/08/applications-open-for-new-welsh-language-primary-school-in-neath-abbey/" TargetMode="External"/><Relationship Id="rId4" Type="http://schemas.openxmlformats.org/officeDocument/2006/relationships/hyperlink" Target="https://www.walesonline.co.uk/news/news-opinion/urdd-one-wales-most-precious-1899397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100.urdd.cymru/en/" TargetMode="External"/><Relationship Id="rId2" Type="http://schemas.openxmlformats.org/officeDocument/2006/relationships/hyperlink" Target="https://www.urdd.cymru/en/eisteddfod/supporters-club/" TargetMode="External"/><Relationship Id="rId1" Type="http://schemas.openxmlformats.org/officeDocument/2006/relationships/slideLayout" Target="../slideLayouts/slideLayout2.xml"/><Relationship Id="rId6" Type="http://schemas.openxmlformats.org/officeDocument/2006/relationships/hyperlink" Target="https://nathenamin.com/2011/11/08/history-of-welsh-flags/" TargetMode="External"/><Relationship Id="rId5" Type="http://schemas.openxmlformats.org/officeDocument/2006/relationships/hyperlink" Target="https://gemaustryd.urdd.cymru/games-plan/" TargetMode="External"/><Relationship Id="rId4" Type="http://schemas.openxmlformats.org/officeDocument/2006/relationships/hyperlink" Target="https://www.urdd.cymru/en/s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B729B-CC6C-64C3-A0DC-83A4E0099D2A}"/>
              </a:ext>
            </a:extLst>
          </p:cNvPr>
          <p:cNvSpPr>
            <a:spLocks noGrp="1"/>
          </p:cNvSpPr>
          <p:nvPr>
            <p:ph type="title"/>
          </p:nvPr>
        </p:nvSpPr>
        <p:spPr>
          <a:xfrm>
            <a:off x="8000837" y="1325880"/>
            <a:ext cx="3543464" cy="3066507"/>
          </a:xfrm>
        </p:spPr>
        <p:txBody>
          <a:bodyPr vert="horz" lIns="91440" tIns="45720" rIns="91440" bIns="45720" rtlCol="0" anchor="b">
            <a:normAutofit/>
          </a:bodyPr>
          <a:lstStyle/>
          <a:p>
            <a:r>
              <a:rPr lang="en-US" sz="4800">
                <a:solidFill>
                  <a:srgbClr val="EBEBEB"/>
                </a:solidFill>
              </a:rPr>
              <a:t>Croeso </a:t>
            </a:r>
          </a:p>
        </p:txBody>
      </p:sp>
      <p:pic>
        <p:nvPicPr>
          <p:cNvPr id="4" name="Picture 3" descr="A red dragon on a green and white flag&#10;&#10;Description automatically generated">
            <a:extLst>
              <a:ext uri="{FF2B5EF4-FFF2-40B4-BE49-F238E27FC236}">
                <a16:creationId xmlns:a16="http://schemas.microsoft.com/office/drawing/2014/main" id="{C0D44D04-5DA1-6365-94BF-C5093CD01AD5}"/>
              </a:ext>
            </a:extLst>
          </p:cNvPr>
          <p:cNvPicPr>
            <a:picLocks noChangeAspect="1"/>
          </p:cNvPicPr>
          <p:nvPr/>
        </p:nvPicPr>
        <p:blipFill rotWithShape="1">
          <a:blip r:embed="rId3">
            <a:extLst>
              <a:ext uri="{28A0092B-C50C-407E-A947-70E740481C1C}">
                <a14:useLocalDpi xmlns:a14="http://schemas.microsoft.com/office/drawing/2010/main" val="0"/>
              </a:ext>
            </a:extLst>
          </a:blip>
          <a:srcRect l="4269" r="10020" b="2"/>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5" name="TextBox 4">
            <a:extLst>
              <a:ext uri="{FF2B5EF4-FFF2-40B4-BE49-F238E27FC236}">
                <a16:creationId xmlns:a16="http://schemas.microsoft.com/office/drawing/2014/main" id="{9F86CF74-FF36-614F-00BA-26DDEDB9E66B}"/>
              </a:ext>
            </a:extLst>
          </p:cNvPr>
          <p:cNvSpPr txBox="1"/>
          <p:nvPr/>
        </p:nvSpPr>
        <p:spPr>
          <a:xfrm>
            <a:off x="5375564" y="6003636"/>
            <a:ext cx="1570185" cy="369332"/>
          </a:xfrm>
          <a:prstGeom prst="rect">
            <a:avLst/>
          </a:prstGeom>
          <a:noFill/>
        </p:spPr>
        <p:txBody>
          <a:bodyPr wrap="square" rtlCol="0">
            <a:spAutoFit/>
          </a:bodyPr>
          <a:lstStyle/>
          <a:p>
            <a:r>
              <a:rPr lang="en-GB" dirty="0">
                <a:hlinkClick r:id="rId4"/>
              </a:rPr>
              <a:t>(Y </a:t>
            </a:r>
            <a:r>
              <a:rPr lang="en-GB" dirty="0" err="1">
                <a:hlinkClick r:id="rId4"/>
              </a:rPr>
              <a:t>Ddraig</a:t>
            </a:r>
            <a:r>
              <a:rPr lang="en-GB" dirty="0"/>
              <a:t>)</a:t>
            </a:r>
          </a:p>
        </p:txBody>
      </p:sp>
    </p:spTree>
    <p:extLst>
      <p:ext uri="{BB962C8B-B14F-4D97-AF65-F5344CB8AC3E}">
        <p14:creationId xmlns:p14="http://schemas.microsoft.com/office/powerpoint/2010/main" val="103762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group of men with face paint">
            <a:extLst>
              <a:ext uri="{FF2B5EF4-FFF2-40B4-BE49-F238E27FC236}">
                <a16:creationId xmlns:a16="http://schemas.microsoft.com/office/drawing/2014/main" id="{0EC09D83-1960-EA0B-129F-0395EE8341A8}"/>
              </a:ext>
            </a:extLst>
          </p:cNvPr>
          <p:cNvPicPr>
            <a:picLocks noChangeAspect="1"/>
          </p:cNvPicPr>
          <p:nvPr/>
        </p:nvPicPr>
        <p:blipFill rotWithShape="1">
          <a:blip r:embed="rId3">
            <a:extLst>
              <a:ext uri="{28A0092B-C50C-407E-A947-70E740481C1C}">
                <a14:useLocalDpi xmlns:a14="http://schemas.microsoft.com/office/drawing/2010/main" val="0"/>
              </a:ext>
            </a:extLst>
          </a:blip>
          <a:srcRect t="16876" r="-1" b="9919"/>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70F438AA-97CF-9EF2-D51F-EB80ACF7F45F}"/>
              </a:ext>
            </a:extLst>
          </p:cNvPr>
          <p:cNvSpPr>
            <a:spLocks noGrp="1"/>
          </p:cNvSpPr>
          <p:nvPr>
            <p:ph type="ctrTitle"/>
          </p:nvPr>
        </p:nvSpPr>
        <p:spPr>
          <a:xfrm>
            <a:off x="636916" y="4854346"/>
            <a:ext cx="10407602" cy="868026"/>
          </a:xfrm>
        </p:spPr>
        <p:txBody>
          <a:bodyPr>
            <a:normAutofit/>
          </a:bodyPr>
          <a:lstStyle/>
          <a:p>
            <a:pPr>
              <a:lnSpc>
                <a:spcPct val="90000"/>
              </a:lnSpc>
            </a:pPr>
            <a:r>
              <a:rPr lang="en-US" sz="3000" dirty="0">
                <a:solidFill>
                  <a:srgbClr val="EBEBEB"/>
                </a:solidFill>
              </a:rPr>
              <a:t>		</a:t>
            </a:r>
            <a:r>
              <a:rPr lang="en-US" sz="3000" dirty="0">
                <a:solidFill>
                  <a:srgbClr val="EBEBEB"/>
                </a:solidFill>
                <a:latin typeface="+mn-lt"/>
              </a:rPr>
              <a:t>Wales the country of culture and the land of song</a:t>
            </a:r>
            <a:endParaRPr lang="en-GB" sz="3000" dirty="0">
              <a:solidFill>
                <a:srgbClr val="EBEBEB"/>
              </a:solidFill>
              <a:latin typeface="+mn-lt"/>
            </a:endParaRPr>
          </a:p>
        </p:txBody>
      </p:sp>
      <p:sp>
        <p:nvSpPr>
          <p:cNvPr id="3" name="Subtitle 2">
            <a:extLst>
              <a:ext uri="{FF2B5EF4-FFF2-40B4-BE49-F238E27FC236}">
                <a16:creationId xmlns:a16="http://schemas.microsoft.com/office/drawing/2014/main" id="{935B9D0B-81AF-073C-1A83-5686844185D6}"/>
              </a:ext>
            </a:extLst>
          </p:cNvPr>
          <p:cNvSpPr>
            <a:spLocks noGrp="1"/>
          </p:cNvSpPr>
          <p:nvPr>
            <p:ph type="subTitle" idx="1"/>
          </p:nvPr>
        </p:nvSpPr>
        <p:spPr>
          <a:xfrm>
            <a:off x="636917" y="5722374"/>
            <a:ext cx="10407602" cy="487924"/>
          </a:xfrm>
        </p:spPr>
        <p:txBody>
          <a:bodyPr>
            <a:normAutofit/>
          </a:bodyPr>
          <a:lstStyle/>
          <a:p>
            <a:pPr>
              <a:lnSpc>
                <a:spcPct val="90000"/>
              </a:lnSpc>
            </a:pPr>
            <a:endParaRPr lang="en-GB" sz="1700" dirty="0">
              <a:solidFill>
                <a:schemeClr val="tx2">
                  <a:lumMod val="40000"/>
                  <a:lumOff val="60000"/>
                </a:schemeClr>
              </a:solidFill>
            </a:endParaRPr>
          </a:p>
        </p:txBody>
      </p:sp>
      <p:sp>
        <p:nvSpPr>
          <p:cNvPr id="6" name="TextBox 5">
            <a:extLst>
              <a:ext uri="{FF2B5EF4-FFF2-40B4-BE49-F238E27FC236}">
                <a16:creationId xmlns:a16="http://schemas.microsoft.com/office/drawing/2014/main" id="{B19280F2-1234-2967-39AC-64EC0081B1A6}"/>
              </a:ext>
            </a:extLst>
          </p:cNvPr>
          <p:cNvSpPr txBox="1"/>
          <p:nvPr/>
        </p:nvSpPr>
        <p:spPr>
          <a:xfrm>
            <a:off x="10547927" y="4488873"/>
            <a:ext cx="1394691" cy="646331"/>
          </a:xfrm>
          <a:prstGeom prst="rect">
            <a:avLst/>
          </a:prstGeom>
          <a:noFill/>
        </p:spPr>
        <p:txBody>
          <a:bodyPr wrap="square" rtlCol="0">
            <a:spAutoFit/>
          </a:bodyPr>
          <a:lstStyle/>
          <a:p>
            <a:r>
              <a:rPr lang="en-US" dirty="0"/>
              <a:t>(bbc,2018).</a:t>
            </a:r>
            <a:endParaRPr lang="en-GB" dirty="0"/>
          </a:p>
        </p:txBody>
      </p:sp>
    </p:spTree>
    <p:extLst>
      <p:ext uri="{BB962C8B-B14F-4D97-AF65-F5344CB8AC3E}">
        <p14:creationId xmlns:p14="http://schemas.microsoft.com/office/powerpoint/2010/main" val="199392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1E876-32E9-4BE7-12A9-5FBD56F58D5D}"/>
              </a:ext>
            </a:extLst>
          </p:cNvPr>
          <p:cNvSpPr>
            <a:spLocks noGrp="1"/>
          </p:cNvSpPr>
          <p:nvPr>
            <p:ph type="title"/>
          </p:nvPr>
        </p:nvSpPr>
        <p:spPr>
          <a:xfrm>
            <a:off x="8201839" y="1454964"/>
            <a:ext cx="3342460" cy="3308840"/>
          </a:xfrm>
        </p:spPr>
        <p:txBody>
          <a:bodyPr vert="horz" lIns="91440" tIns="45720" rIns="91440" bIns="45720" rtlCol="0" anchor="b">
            <a:normAutofit/>
          </a:bodyPr>
          <a:lstStyle/>
          <a:p>
            <a:r>
              <a:rPr lang="en-US" sz="4700" dirty="0"/>
              <a:t>Urdd eisteddfod</a:t>
            </a:r>
          </a:p>
        </p:txBody>
      </p:sp>
      <p:pic>
        <p:nvPicPr>
          <p:cNvPr id="4" name="Picture 3" descr="A cartoon of a candy corn character&#10;&#10;Description automatically generated">
            <a:extLst>
              <a:ext uri="{FF2B5EF4-FFF2-40B4-BE49-F238E27FC236}">
                <a16:creationId xmlns:a16="http://schemas.microsoft.com/office/drawing/2014/main" id="{12A9B560-6019-EC92-C9A9-A55958B114F8}"/>
              </a:ext>
            </a:extLst>
          </p:cNvPr>
          <p:cNvPicPr>
            <a:picLocks noChangeAspect="1"/>
          </p:cNvPicPr>
          <p:nvPr/>
        </p:nvPicPr>
        <p:blipFill rotWithShape="1">
          <a:blip r:embed="rId3">
            <a:extLst>
              <a:ext uri="{28A0092B-C50C-407E-A947-70E740481C1C}">
                <a14:useLocalDpi xmlns:a14="http://schemas.microsoft.com/office/drawing/2010/main" val="0"/>
              </a:ext>
            </a:extLst>
          </a:blip>
          <a:srcRect l="4098" r="3652" b="2"/>
          <a:stretch/>
        </p:blipFill>
        <p:spPr>
          <a:xfrm>
            <a:off x="-1" y="10"/>
            <a:ext cx="7554140" cy="6857990"/>
          </a:xfrm>
          <a:prstGeom prst="rect">
            <a:avLst/>
          </a:prstGeom>
        </p:spPr>
      </p:pic>
      <p:sp>
        <p:nvSpPr>
          <p:cNvPr id="8" name="TextBox 7">
            <a:extLst>
              <a:ext uri="{FF2B5EF4-FFF2-40B4-BE49-F238E27FC236}">
                <a16:creationId xmlns:a16="http://schemas.microsoft.com/office/drawing/2014/main" id="{056C3516-BBB4-08FD-ACB7-C6990F506133}"/>
              </a:ext>
            </a:extLst>
          </p:cNvPr>
          <p:cNvSpPr txBox="1"/>
          <p:nvPr/>
        </p:nvSpPr>
        <p:spPr>
          <a:xfrm>
            <a:off x="6552109" y="6096000"/>
            <a:ext cx="883920" cy="923330"/>
          </a:xfrm>
          <a:prstGeom prst="rect">
            <a:avLst/>
          </a:prstGeom>
          <a:noFill/>
        </p:spPr>
        <p:txBody>
          <a:bodyPr wrap="square" rtlCol="0">
            <a:spAutoFit/>
          </a:bodyPr>
          <a:lstStyle/>
          <a:p>
            <a:r>
              <a:rPr lang="en-US" dirty="0"/>
              <a:t>(Urdd Logo).</a:t>
            </a:r>
            <a:endParaRPr lang="en-GB" dirty="0"/>
          </a:p>
        </p:txBody>
      </p:sp>
    </p:spTree>
    <p:extLst>
      <p:ext uri="{BB962C8B-B14F-4D97-AF65-F5344CB8AC3E}">
        <p14:creationId xmlns:p14="http://schemas.microsoft.com/office/powerpoint/2010/main" val="209334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7DA83-065F-020E-CF0F-4DEAEB4D7881}"/>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2000"/>
              <a:t>Peace and goodwill</a:t>
            </a:r>
            <a:br>
              <a:rPr lang="en-US" sz="2000"/>
            </a:br>
            <a:r>
              <a:rPr lang="en-US" sz="2000"/>
              <a:t>“</a:t>
            </a:r>
            <a:r>
              <a:rPr lang="en-US" sz="2000">
                <a:effectLst/>
              </a:rPr>
              <a:t>The Peace and Goodwill Message is unique to Wales and has been delivered annually for 100 years by the young people of Wales, addressed to young people all over the world” (Urddcymru, ND).</a:t>
            </a:r>
            <a:endParaRPr lang="en-US" sz="2000"/>
          </a:p>
        </p:txBody>
      </p:sp>
      <p:pic>
        <p:nvPicPr>
          <p:cNvPr id="5" name="Picture 4" descr="A bubble with a reflection of a planet in it&#10;&#10;Description automatically generated">
            <a:extLst>
              <a:ext uri="{FF2B5EF4-FFF2-40B4-BE49-F238E27FC236}">
                <a16:creationId xmlns:a16="http://schemas.microsoft.com/office/drawing/2014/main" id="{9F3D859E-0725-EC06-17A8-27A33D3122A7}"/>
              </a:ext>
            </a:extLst>
          </p:cNvPr>
          <p:cNvPicPr>
            <a:picLocks noChangeAspect="1"/>
          </p:cNvPicPr>
          <p:nvPr/>
        </p:nvPicPr>
        <p:blipFill rotWithShape="1">
          <a:blip r:embed="rId3">
            <a:extLst>
              <a:ext uri="{28A0092B-C50C-407E-A947-70E740481C1C}">
                <a14:useLocalDpi xmlns:a14="http://schemas.microsoft.com/office/drawing/2010/main" val="0"/>
              </a:ext>
            </a:extLst>
          </a:blip>
          <a:srcRect l="26680" r="4447"/>
          <a:stretch/>
        </p:blipFill>
        <p:spPr>
          <a:xfrm>
            <a:off x="4634682" y="10"/>
            <a:ext cx="7557319" cy="6857990"/>
          </a:xfrm>
          <a:prstGeom prst="rect">
            <a:avLst/>
          </a:prstGeom>
        </p:spPr>
      </p:pic>
    </p:spTree>
    <p:extLst>
      <p:ext uri="{BB962C8B-B14F-4D97-AF65-F5344CB8AC3E}">
        <p14:creationId xmlns:p14="http://schemas.microsoft.com/office/powerpoint/2010/main" val="241710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6C418-3F81-4710-64EB-8255C8CA8342}"/>
              </a:ext>
            </a:extLst>
          </p:cNvPr>
          <p:cNvSpPr>
            <a:spLocks noGrp="1"/>
          </p:cNvSpPr>
          <p:nvPr>
            <p:ph type="title"/>
          </p:nvPr>
        </p:nvSpPr>
        <p:spPr>
          <a:xfrm>
            <a:off x="987857" y="4980663"/>
            <a:ext cx="9164206" cy="831400"/>
          </a:xfrm>
        </p:spPr>
        <p:txBody>
          <a:bodyPr vert="horz" lIns="91440" tIns="45720" rIns="91440" bIns="45720" rtlCol="0" anchor="t">
            <a:normAutofit/>
          </a:bodyPr>
          <a:lstStyle/>
          <a:p>
            <a:pPr>
              <a:lnSpc>
                <a:spcPct val="90000"/>
              </a:lnSpc>
            </a:pPr>
            <a:r>
              <a:rPr lang="en-US" sz="1600" dirty="0">
                <a:effectLst/>
              </a:rPr>
              <a:t>“Since 1922, the Urdd has provided opportunities for over 4 million children and young people in Wales to enjoy sporting, arts, residential, philanthropic, and voluntary experiences through the medium of Welsh”(</a:t>
            </a:r>
            <a:r>
              <a:rPr lang="en-US" sz="1600" dirty="0" err="1">
                <a:effectLst/>
              </a:rPr>
              <a:t>Sportswales,n.d</a:t>
            </a:r>
            <a:r>
              <a:rPr lang="en-US" sz="1600" dirty="0">
                <a:effectLst/>
              </a:rPr>
              <a:t>).</a:t>
            </a:r>
            <a:endParaRPr lang="en-US" sz="1600" dirty="0"/>
          </a:p>
        </p:txBody>
      </p:sp>
      <p:pic>
        <p:nvPicPr>
          <p:cNvPr id="1026" name="Picture 2" descr="Urdd Gobaith Cymru - Wikiwand">
            <a:extLst>
              <a:ext uri="{FF2B5EF4-FFF2-40B4-BE49-F238E27FC236}">
                <a16:creationId xmlns:a16="http://schemas.microsoft.com/office/drawing/2014/main" id="{FC6773A7-172E-0849-5F4E-99E3143D9F6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83754" y="1096430"/>
            <a:ext cx="4426563" cy="232496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5" name="Picture 4" descr="A group of kids playing sports&#10;&#10;Description automatically generated">
            <a:extLst>
              <a:ext uri="{FF2B5EF4-FFF2-40B4-BE49-F238E27FC236}">
                <a16:creationId xmlns:a16="http://schemas.microsoft.com/office/drawing/2014/main" id="{90C5F8FD-D013-5B90-2235-63BF94AB70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6860" y="640080"/>
            <a:ext cx="3243757" cy="3243757"/>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99D60938-B1AD-EF8D-1816-3CEACCE314F0}"/>
              </a:ext>
            </a:extLst>
          </p:cNvPr>
          <p:cNvSpPr txBox="1"/>
          <p:nvPr/>
        </p:nvSpPr>
        <p:spPr>
          <a:xfrm>
            <a:off x="8062419" y="3629218"/>
            <a:ext cx="2422701" cy="1316931"/>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a:t>
            </a:r>
            <a:r>
              <a:rPr lang="en-US" dirty="0" err="1">
                <a:latin typeface="+mj-lt"/>
                <a:ea typeface="+mj-ea"/>
                <a:cs typeface="+mj-cs"/>
              </a:rPr>
              <a:t>Urdd,n.d</a:t>
            </a:r>
            <a:r>
              <a:rPr lang="en-US" dirty="0">
                <a:latin typeface="+mj-lt"/>
                <a:ea typeface="+mj-ea"/>
                <a:cs typeface="+mj-cs"/>
              </a:rPr>
              <a:t>)</a:t>
            </a:r>
          </a:p>
        </p:txBody>
      </p:sp>
      <p:sp>
        <p:nvSpPr>
          <p:cNvPr id="7" name="TextBox 6">
            <a:extLst>
              <a:ext uri="{FF2B5EF4-FFF2-40B4-BE49-F238E27FC236}">
                <a16:creationId xmlns:a16="http://schemas.microsoft.com/office/drawing/2014/main" id="{6DF4F275-A0EC-08C6-0434-BFFE9288329A}"/>
              </a:ext>
            </a:extLst>
          </p:cNvPr>
          <p:cNvSpPr txBox="1"/>
          <p:nvPr/>
        </p:nvSpPr>
        <p:spPr>
          <a:xfrm>
            <a:off x="3223490" y="3918351"/>
            <a:ext cx="1570182" cy="369332"/>
          </a:xfrm>
          <a:prstGeom prst="rect">
            <a:avLst/>
          </a:prstGeom>
          <a:noFill/>
        </p:spPr>
        <p:txBody>
          <a:bodyPr wrap="square" rtlCol="0">
            <a:spAutoFit/>
          </a:bodyPr>
          <a:lstStyle/>
          <a:p>
            <a:r>
              <a:rPr lang="en-US" dirty="0"/>
              <a:t>(</a:t>
            </a:r>
            <a:r>
              <a:rPr lang="en-US" dirty="0" err="1"/>
              <a:t>Urdd,n.d</a:t>
            </a:r>
            <a:r>
              <a:rPr lang="en-US" dirty="0"/>
              <a:t>)</a:t>
            </a:r>
            <a:endParaRPr lang="en-GB" dirty="0"/>
          </a:p>
        </p:txBody>
      </p:sp>
    </p:spTree>
    <p:extLst>
      <p:ext uri="{BB962C8B-B14F-4D97-AF65-F5344CB8AC3E}">
        <p14:creationId xmlns:p14="http://schemas.microsoft.com/office/powerpoint/2010/main" val="3543478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BEE9C-B750-4C3C-B6EE-F7B3C0CF7161}"/>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2300" dirty="0">
                <a:effectLst/>
              </a:rPr>
              <a:t>“Today 56% of all Welsh schools attend Urdd </a:t>
            </a:r>
            <a:r>
              <a:rPr lang="en-US" sz="2300" dirty="0" err="1">
                <a:effectLst/>
              </a:rPr>
              <a:t>centres</a:t>
            </a:r>
            <a:r>
              <a:rPr lang="en-US" sz="2300" dirty="0">
                <a:effectLst/>
              </a:rPr>
              <a:t> on residential courses, and of those who visited over the past 3 years, 26% came from the 20% most deprived communities in Wales.</a:t>
            </a:r>
            <a:br>
              <a:rPr lang="en-US" sz="2300" dirty="0">
                <a:effectLst/>
              </a:rPr>
            </a:br>
            <a:r>
              <a:rPr lang="en-US" sz="2300" dirty="0">
                <a:effectLst/>
              </a:rPr>
              <a:t>More second language Welsh schools visit the </a:t>
            </a:r>
            <a:r>
              <a:rPr lang="en-US" sz="2300" dirty="0" err="1">
                <a:effectLst/>
              </a:rPr>
              <a:t>centres</a:t>
            </a:r>
            <a:r>
              <a:rPr lang="en-US" sz="2300" dirty="0">
                <a:effectLst/>
              </a:rPr>
              <a:t> than first language Welsh schools, which demonstrates their value as an access point to the Welsh language, and that it is alive and relevant”</a:t>
            </a:r>
            <a:r>
              <a:rPr lang="en-US" sz="2300" dirty="0"/>
              <a:t>(</a:t>
            </a:r>
            <a:r>
              <a:rPr lang="en-US" sz="2300" dirty="0" err="1"/>
              <a:t>WelshGovernment</a:t>
            </a:r>
            <a:r>
              <a:rPr lang="en-US" sz="2300" dirty="0"/>
              <a:t>, 2018).</a:t>
            </a:r>
            <a:br>
              <a:rPr lang="en-US" sz="2300" dirty="0">
                <a:effectLst/>
              </a:rPr>
            </a:br>
            <a:endParaRPr lang="en-US" sz="2300" dirty="0"/>
          </a:p>
        </p:txBody>
      </p:sp>
      <p:pic>
        <p:nvPicPr>
          <p:cNvPr id="5" name="Content Placeholder 4" descr="A brick building with a parking lot">
            <a:extLst>
              <a:ext uri="{FF2B5EF4-FFF2-40B4-BE49-F238E27FC236}">
                <a16:creationId xmlns:a16="http://schemas.microsoft.com/office/drawing/2014/main" id="{278D606A-23B6-411E-BA4C-F86CF241E272}"/>
              </a:ext>
            </a:extLst>
          </p:cNvPr>
          <p:cNvPicPr>
            <a:picLocks noGrp="1" noChangeAspect="1"/>
          </p:cNvPicPr>
          <p:nvPr>
            <p:ph idx="1"/>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9493" r="9091"/>
          <a:stretch/>
        </p:blipFill>
        <p:spPr>
          <a:xfrm>
            <a:off x="20" y="10"/>
            <a:ext cx="12191980" cy="6857990"/>
          </a:xfrm>
          <a:prstGeom prst="rect">
            <a:avLst/>
          </a:prstGeom>
        </p:spPr>
      </p:pic>
      <p:sp>
        <p:nvSpPr>
          <p:cNvPr id="6" name="TextBox 5">
            <a:extLst>
              <a:ext uri="{FF2B5EF4-FFF2-40B4-BE49-F238E27FC236}">
                <a16:creationId xmlns:a16="http://schemas.microsoft.com/office/drawing/2014/main" id="{DDB206FF-0B91-B3BF-AC62-CAD8E641C0BD}"/>
              </a:ext>
            </a:extLst>
          </p:cNvPr>
          <p:cNvSpPr txBox="1"/>
          <p:nvPr/>
        </p:nvSpPr>
        <p:spPr>
          <a:xfrm>
            <a:off x="7999412" y="5566787"/>
            <a:ext cx="2963340" cy="646331"/>
          </a:xfrm>
          <a:prstGeom prst="rect">
            <a:avLst/>
          </a:prstGeom>
          <a:noFill/>
        </p:spPr>
        <p:txBody>
          <a:bodyPr wrap="square" rtlCol="0">
            <a:spAutoFit/>
          </a:bodyPr>
          <a:lstStyle/>
          <a:p>
            <a:r>
              <a:rPr lang="en-US" dirty="0"/>
              <a:t>(Swanseabaynews,2022).</a:t>
            </a:r>
            <a:endParaRPr lang="en-GB" dirty="0"/>
          </a:p>
        </p:txBody>
      </p:sp>
    </p:spTree>
    <p:extLst>
      <p:ext uri="{BB962C8B-B14F-4D97-AF65-F5344CB8AC3E}">
        <p14:creationId xmlns:p14="http://schemas.microsoft.com/office/powerpoint/2010/main" val="1680145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F0A62-53E4-906E-834E-B66E53C124B7}"/>
              </a:ext>
            </a:extLst>
          </p:cNvPr>
          <p:cNvSpPr>
            <a:spLocks noGrp="1"/>
          </p:cNvSpPr>
          <p:nvPr>
            <p:ph type="title"/>
          </p:nvPr>
        </p:nvSpPr>
        <p:spPr>
          <a:xfrm>
            <a:off x="6745638" y="452717"/>
            <a:ext cx="4318602" cy="5541681"/>
          </a:xfrm>
        </p:spPr>
        <p:txBody>
          <a:bodyPr vert="horz" lIns="91440" tIns="45720" rIns="91440" bIns="45720" rtlCol="0" anchor="t">
            <a:normAutofit/>
          </a:bodyPr>
          <a:lstStyle/>
          <a:p>
            <a:pPr>
              <a:lnSpc>
                <a:spcPct val="90000"/>
              </a:lnSpc>
            </a:pPr>
            <a:r>
              <a:rPr lang="en-US" sz="2800" dirty="0"/>
              <a:t>Creating the games together</a:t>
            </a:r>
            <a:br>
              <a:rPr lang="en-US" sz="2800" dirty="0"/>
            </a:br>
            <a:r>
              <a:rPr lang="en-US" sz="2800" dirty="0"/>
              <a:t>“The event will take place in and around the Oval Basin at the heart of Cardiff Bay and will attract riders, skaters and breakers from across Wales and beyond to get involved and show off their talents” </a:t>
            </a:r>
            <a:r>
              <a:rPr lang="en-US" sz="2800" dirty="0" err="1"/>
              <a:t>Urbandgames</a:t>
            </a:r>
            <a:r>
              <a:rPr lang="en-US" sz="2800" dirty="0"/>
              <a:t>, </a:t>
            </a:r>
            <a:r>
              <a:rPr lang="en-US" sz="2800" dirty="0" err="1"/>
              <a:t>n.d</a:t>
            </a:r>
            <a:r>
              <a:rPr lang="en-US" sz="2800" dirty="0"/>
              <a:t>).</a:t>
            </a:r>
          </a:p>
        </p:txBody>
      </p:sp>
      <p:pic>
        <p:nvPicPr>
          <p:cNvPr id="18" name="Picture 17" descr="A black fabric with red text&#10;&#10;Description automatically generated">
            <a:extLst>
              <a:ext uri="{FF2B5EF4-FFF2-40B4-BE49-F238E27FC236}">
                <a16:creationId xmlns:a16="http://schemas.microsoft.com/office/drawing/2014/main" id="{467B49BD-8800-5110-4526-3191DDCC57C9}"/>
              </a:ext>
            </a:extLst>
          </p:cNvPr>
          <p:cNvPicPr>
            <a:picLocks noChangeAspect="1"/>
          </p:cNvPicPr>
          <p:nvPr/>
        </p:nvPicPr>
        <p:blipFill rotWithShape="1">
          <a:blip r:embed="rId3">
            <a:extLst>
              <a:ext uri="{28A0092B-C50C-407E-A947-70E740481C1C}">
                <a14:useLocalDpi xmlns:a14="http://schemas.microsoft.com/office/drawing/2010/main" val="0"/>
              </a:ext>
            </a:extLst>
          </a:blip>
          <a:srcRect t="9798" b="7581"/>
          <a:stretch/>
        </p:blipFill>
        <p:spPr>
          <a:xfrm>
            <a:off x="20" y="10"/>
            <a:ext cx="6094390" cy="4233660"/>
          </a:xfrm>
          <a:prstGeom prst="rect">
            <a:avLst/>
          </a:prstGeom>
        </p:spPr>
      </p:pic>
      <p:pic>
        <p:nvPicPr>
          <p:cNvPr id="5" name="Picture 4" descr="A person in a wheelchair&#10;&#10;Description automatically generated">
            <a:extLst>
              <a:ext uri="{FF2B5EF4-FFF2-40B4-BE49-F238E27FC236}">
                <a16:creationId xmlns:a16="http://schemas.microsoft.com/office/drawing/2014/main" id="{C74D8035-E368-CBF9-7D23-2E94D9FBA2AE}"/>
              </a:ext>
            </a:extLst>
          </p:cNvPr>
          <p:cNvPicPr>
            <a:picLocks noChangeAspect="1"/>
          </p:cNvPicPr>
          <p:nvPr/>
        </p:nvPicPr>
        <p:blipFill rotWithShape="1">
          <a:blip r:embed="rId4">
            <a:extLst>
              <a:ext uri="{28A0092B-C50C-407E-A947-70E740481C1C}">
                <a14:useLocalDpi xmlns:a14="http://schemas.microsoft.com/office/drawing/2010/main" val="0"/>
              </a:ext>
            </a:extLst>
          </a:blip>
          <a:srcRect l="30425" r="11507" b="-3"/>
          <a:stretch/>
        </p:blipFill>
        <p:spPr>
          <a:xfrm>
            <a:off x="20" y="4233670"/>
            <a:ext cx="3047185" cy="2623867"/>
          </a:xfrm>
          <a:prstGeom prst="rect">
            <a:avLst/>
          </a:prstGeom>
        </p:spPr>
      </p:pic>
      <p:pic>
        <p:nvPicPr>
          <p:cNvPr id="22" name="Picture 21" descr="A person riding a scooter on a ramp&#10;&#10;Description automatically generated">
            <a:extLst>
              <a:ext uri="{FF2B5EF4-FFF2-40B4-BE49-F238E27FC236}">
                <a16:creationId xmlns:a16="http://schemas.microsoft.com/office/drawing/2014/main" id="{F286F75B-90B1-75F0-4D2D-F591BE535244}"/>
              </a:ext>
            </a:extLst>
          </p:cNvPr>
          <p:cNvPicPr>
            <a:picLocks noChangeAspect="1"/>
          </p:cNvPicPr>
          <p:nvPr/>
        </p:nvPicPr>
        <p:blipFill rotWithShape="1">
          <a:blip r:embed="rId5">
            <a:extLst>
              <a:ext uri="{28A0092B-C50C-407E-A947-70E740481C1C}">
                <a14:useLocalDpi xmlns:a14="http://schemas.microsoft.com/office/drawing/2010/main" val="0"/>
              </a:ext>
            </a:extLst>
          </a:blip>
          <a:srcRect l="36229" r="5703" b="-3"/>
          <a:stretch/>
        </p:blipFill>
        <p:spPr>
          <a:xfrm>
            <a:off x="3047205" y="4233670"/>
            <a:ext cx="3047205" cy="2623867"/>
          </a:xfrm>
          <a:prstGeom prst="rect">
            <a:avLst/>
          </a:prstGeom>
        </p:spPr>
      </p:pic>
      <p:sp>
        <p:nvSpPr>
          <p:cNvPr id="3" name="TextBox 2">
            <a:extLst>
              <a:ext uri="{FF2B5EF4-FFF2-40B4-BE49-F238E27FC236}">
                <a16:creationId xmlns:a16="http://schemas.microsoft.com/office/drawing/2014/main" id="{4F1B73C4-F933-9F01-0431-97AD8C02B57C}"/>
              </a:ext>
            </a:extLst>
          </p:cNvPr>
          <p:cNvSpPr txBox="1"/>
          <p:nvPr/>
        </p:nvSpPr>
        <p:spPr>
          <a:xfrm>
            <a:off x="3605898" y="3790279"/>
            <a:ext cx="3304515" cy="730922"/>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(Urban </a:t>
            </a:r>
            <a:r>
              <a:rPr lang="en-US" dirty="0" err="1">
                <a:latin typeface="+mj-lt"/>
                <a:ea typeface="+mj-ea"/>
                <a:cs typeface="+mj-cs"/>
              </a:rPr>
              <a:t>games,n.d</a:t>
            </a:r>
            <a:r>
              <a:rPr lang="en-US" dirty="0">
                <a:latin typeface="+mj-lt"/>
                <a:ea typeface="+mj-ea"/>
                <a:cs typeface="+mj-cs"/>
              </a:rPr>
              <a:t>)</a:t>
            </a:r>
          </a:p>
        </p:txBody>
      </p:sp>
    </p:spTree>
    <p:extLst>
      <p:ext uri="{BB962C8B-B14F-4D97-AF65-F5344CB8AC3E}">
        <p14:creationId xmlns:p14="http://schemas.microsoft.com/office/powerpoint/2010/main" val="1350654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63594-A869-C26C-1CB9-DB10672968BB}"/>
              </a:ext>
            </a:extLst>
          </p:cNvPr>
          <p:cNvSpPr>
            <a:spLocks noGrp="1"/>
          </p:cNvSpPr>
          <p:nvPr>
            <p:ph type="title"/>
          </p:nvPr>
        </p:nvSpPr>
        <p:spPr>
          <a:xfrm>
            <a:off x="8000837" y="1325880"/>
            <a:ext cx="3543464" cy="3066507"/>
          </a:xfrm>
        </p:spPr>
        <p:txBody>
          <a:bodyPr vert="horz" lIns="91440" tIns="45720" rIns="91440" bIns="45720" rtlCol="0" anchor="b">
            <a:normAutofit/>
          </a:bodyPr>
          <a:lstStyle/>
          <a:p>
            <a:pPr>
              <a:lnSpc>
                <a:spcPct val="90000"/>
              </a:lnSpc>
            </a:pPr>
            <a:r>
              <a:rPr lang="en-US" sz="3000" dirty="0">
                <a:solidFill>
                  <a:srgbClr val="EBEBEB"/>
                </a:solidFill>
                <a:effectLst/>
              </a:rPr>
              <a:t>Generations of children have enjoyed the organization's activities, events and camps (Mcallister,2020).</a:t>
            </a:r>
            <a:endParaRPr lang="en-US" sz="3000" dirty="0">
              <a:solidFill>
                <a:srgbClr val="EBEBEB"/>
              </a:solidFill>
            </a:endParaRPr>
          </a:p>
        </p:txBody>
      </p:sp>
      <p:pic>
        <p:nvPicPr>
          <p:cNvPr id="5" name="Content Placeholder 4" descr="A person standing in front of a classroom with students raising their hands&#10;&#10;Description automatically generated">
            <a:extLst>
              <a:ext uri="{FF2B5EF4-FFF2-40B4-BE49-F238E27FC236}">
                <a16:creationId xmlns:a16="http://schemas.microsoft.com/office/drawing/2014/main" id="{106EEDBC-00C6-960E-7D56-D8EFEA7E15A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18" r="23152" b="-1"/>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Tree>
    <p:extLst>
      <p:ext uri="{BB962C8B-B14F-4D97-AF65-F5344CB8AC3E}">
        <p14:creationId xmlns:p14="http://schemas.microsoft.com/office/powerpoint/2010/main" val="78946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AC79A-CF2B-163A-83F9-F16B2433AC02}"/>
              </a:ext>
            </a:extLst>
          </p:cNvPr>
          <p:cNvSpPr>
            <a:spLocks noGrp="1"/>
          </p:cNvSpPr>
          <p:nvPr>
            <p:ph type="title"/>
          </p:nvPr>
        </p:nvSpPr>
        <p:spPr>
          <a:xfrm>
            <a:off x="2482948" y="1087120"/>
            <a:ext cx="7224470" cy="4892621"/>
          </a:xfrm>
        </p:spPr>
        <p:txBody>
          <a:bodyPr vert="horz" lIns="91440" tIns="45720" rIns="91440" bIns="45720" rtlCol="0" anchor="ctr">
            <a:normAutofit fontScale="90000"/>
          </a:bodyPr>
          <a:lstStyle/>
          <a:p>
            <a:r>
              <a:rPr lang="en-US" sz="900" dirty="0"/>
              <a:t>Refence list</a:t>
            </a:r>
            <a:br>
              <a:rPr lang="en-US" sz="900" dirty="0"/>
            </a:br>
            <a:r>
              <a:rPr lang="en-GB" sz="900" dirty="0"/>
              <a:t>BBC, (2018) Why </a:t>
            </a:r>
            <a:r>
              <a:rPr lang="en-GB" sz="900" dirty="0" err="1"/>
              <a:t>wales</a:t>
            </a:r>
            <a:r>
              <a:rPr lang="en-GB" sz="900" dirty="0"/>
              <a:t> is known as land of song </a:t>
            </a:r>
            <a:br>
              <a:rPr lang="en-GB" sz="900" dirty="0"/>
            </a:br>
            <a:r>
              <a:rPr lang="en-GB" sz="900" dirty="0"/>
              <a:t>Available at </a:t>
            </a:r>
            <a:r>
              <a:rPr lang="en-GB" sz="900" dirty="0">
                <a:hlinkClick r:id="rId2"/>
              </a:rPr>
              <a:t>https://www.bbc.com/travel/article/20180930-why-wales-is-known-as-the-land-of-song</a:t>
            </a:r>
            <a:r>
              <a:rPr lang="en-GB" sz="900" dirty="0"/>
              <a:t> </a:t>
            </a:r>
            <a:br>
              <a:rPr lang="en-GB" sz="900" dirty="0"/>
            </a:br>
            <a:r>
              <a:rPr lang="en-GB" sz="900" dirty="0"/>
              <a:t>(Accessed:3</a:t>
            </a:r>
            <a:r>
              <a:rPr lang="en-GB" sz="900" baseline="30000" dirty="0"/>
              <a:t>rd</a:t>
            </a:r>
            <a:r>
              <a:rPr lang="en-GB" sz="900" dirty="0"/>
              <a:t> January 2024).</a:t>
            </a:r>
            <a:br>
              <a:rPr lang="en-GB" sz="1800" dirty="0"/>
            </a:br>
            <a:br>
              <a:rPr lang="en-GB" sz="1800" dirty="0"/>
            </a:br>
            <a:br>
              <a:rPr lang="en-GB" sz="1800" dirty="0"/>
            </a:br>
            <a:r>
              <a:rPr lang="en-GB" sz="1800" dirty="0"/>
              <a:t>Boot,J, (2022) Peace on earth and goodwill to all</a:t>
            </a:r>
            <a:br>
              <a:rPr lang="en-GB" sz="1800" dirty="0"/>
            </a:br>
            <a:r>
              <a:rPr lang="en-GB" sz="900" dirty="0"/>
              <a:t>Available at </a:t>
            </a:r>
            <a:r>
              <a:rPr lang="en-GB" sz="900" dirty="0">
                <a:hlinkClick r:id="rId3"/>
              </a:rPr>
              <a:t>https://www.writingredux.com/blog-peace-on-earth/</a:t>
            </a:r>
            <a:br>
              <a:rPr lang="en-GB" sz="900" dirty="0"/>
            </a:br>
            <a:r>
              <a:rPr lang="en-GB" sz="900" dirty="0"/>
              <a:t>Accessed:  3</a:t>
            </a:r>
            <a:r>
              <a:rPr lang="en-GB" sz="900" baseline="30000" dirty="0"/>
              <a:t>rd</a:t>
            </a:r>
            <a:r>
              <a:rPr lang="en-GB" sz="900" dirty="0"/>
              <a:t> January 2024</a:t>
            </a:r>
            <a:br>
              <a:rPr lang="en-GB" sz="900" dirty="0"/>
            </a:br>
            <a:br>
              <a:rPr lang="en-GB" sz="900" dirty="0"/>
            </a:br>
            <a:r>
              <a:rPr lang="en-US" sz="900" dirty="0"/>
              <a:t>Mcallister, L (2022) The Urdd is one of </a:t>
            </a:r>
            <a:r>
              <a:rPr lang="en-US" sz="900" dirty="0" err="1"/>
              <a:t>wales</a:t>
            </a:r>
            <a:r>
              <a:rPr lang="en-US" sz="900" dirty="0"/>
              <a:t> most precious assets and deserves saving through and means necessary.</a:t>
            </a:r>
            <a:br>
              <a:rPr lang="en-US" sz="900" dirty="0"/>
            </a:br>
            <a:r>
              <a:rPr lang="en-US" sz="900" dirty="0"/>
              <a:t>Available at </a:t>
            </a:r>
            <a:r>
              <a:rPr lang="en-US" sz="900" dirty="0">
                <a:hlinkClick r:id="rId4"/>
              </a:rPr>
              <a:t>https://www.walesonline.co.uk/news/news-opinion/urdd-one-wales-most-precious-18993974</a:t>
            </a:r>
            <a:br>
              <a:rPr lang="en-US" sz="900" dirty="0"/>
            </a:br>
            <a:r>
              <a:rPr lang="en-US" sz="900" dirty="0"/>
              <a:t>(Accessed: 3</a:t>
            </a:r>
            <a:r>
              <a:rPr lang="en-US" sz="900" baseline="30000" dirty="0"/>
              <a:t>rd</a:t>
            </a:r>
            <a:r>
              <a:rPr lang="en-US" sz="900" dirty="0"/>
              <a:t> January 2024).</a:t>
            </a:r>
            <a:br>
              <a:rPr lang="en-US" sz="900" dirty="0"/>
            </a:br>
            <a:br>
              <a:rPr lang="en-US" sz="900" dirty="0"/>
            </a:br>
            <a:r>
              <a:rPr lang="en-US" sz="900" dirty="0"/>
              <a:t>Sports WALES, (</a:t>
            </a:r>
            <a:r>
              <a:rPr lang="en-US" sz="900" dirty="0" err="1"/>
              <a:t>N.D</a:t>
            </a:r>
            <a:r>
              <a:rPr lang="en-US" sz="900" dirty="0"/>
              <a:t>) The Urdd </a:t>
            </a:r>
            <a:br>
              <a:rPr lang="en-US" sz="900" dirty="0"/>
            </a:br>
            <a:r>
              <a:rPr lang="en-US" sz="900" dirty="0"/>
              <a:t>Available at https://www.sport.wales/partners/national-partners/the-urdd/</a:t>
            </a:r>
            <a:br>
              <a:rPr lang="en-US" sz="900" dirty="0"/>
            </a:br>
            <a:r>
              <a:rPr lang="en-US" sz="900" dirty="0"/>
              <a:t>(Accessed: 19</a:t>
            </a:r>
            <a:r>
              <a:rPr lang="en-US" sz="900" baseline="30000" dirty="0"/>
              <a:t>th</a:t>
            </a:r>
            <a:r>
              <a:rPr lang="en-US" sz="900" dirty="0"/>
              <a:t> December 2023).</a:t>
            </a:r>
            <a:br>
              <a:rPr lang="en-US" sz="1800" dirty="0"/>
            </a:br>
            <a:br>
              <a:rPr lang="en-US" sz="1800" dirty="0"/>
            </a:br>
            <a:br>
              <a:rPr lang="en-US" sz="900" dirty="0"/>
            </a:br>
            <a:br>
              <a:rPr lang="en-US" sz="900" dirty="0"/>
            </a:br>
            <a:r>
              <a:rPr lang="en-US" sz="900" dirty="0"/>
              <a:t>Swansea bay news, (2022). Applications to open for new Welsh Language primary school in neath abbey </a:t>
            </a:r>
            <a:br>
              <a:rPr lang="en-US" sz="900" dirty="0"/>
            </a:br>
            <a:r>
              <a:rPr lang="en-US" sz="900" dirty="0"/>
              <a:t>Available at </a:t>
            </a:r>
            <a:r>
              <a:rPr lang="en-US" sz="900" dirty="0">
                <a:hlinkClick r:id="rId5"/>
              </a:rPr>
              <a:t>https://swanseabaynews.com/2022/11/08/applications-open-for-new-welsh-language-primary-school-in-neath-abbey/</a:t>
            </a:r>
            <a:br>
              <a:rPr lang="en-US" sz="900" dirty="0"/>
            </a:br>
            <a:r>
              <a:rPr lang="en-US" sz="900" dirty="0"/>
              <a:t>(Accessed;3</a:t>
            </a:r>
            <a:r>
              <a:rPr lang="en-US" sz="900" baseline="30000" dirty="0"/>
              <a:t>rd</a:t>
            </a:r>
            <a:r>
              <a:rPr lang="en-US" sz="900" dirty="0"/>
              <a:t> January 2024).</a:t>
            </a:r>
            <a:br>
              <a:rPr lang="en-US" sz="900" dirty="0"/>
            </a:br>
            <a:br>
              <a:rPr lang="en-US" sz="900" dirty="0"/>
            </a:br>
            <a:br>
              <a:rPr lang="en-US" sz="900" dirty="0"/>
            </a:br>
            <a:r>
              <a:rPr lang="en-US" sz="900" dirty="0"/>
              <a:t>Time, (</a:t>
            </a:r>
            <a:r>
              <a:rPr lang="en-US" sz="900" dirty="0" err="1"/>
              <a:t>n.d</a:t>
            </a:r>
            <a:r>
              <a:rPr lang="en-US" sz="900" dirty="0"/>
              <a:t>) playtime isn’t just for preschoolers' teenagers need it too</a:t>
            </a:r>
            <a:br>
              <a:rPr lang="en-US" sz="900" dirty="0"/>
            </a:br>
            <a:r>
              <a:rPr lang="en-US" sz="900" dirty="0"/>
              <a:t>Available at </a:t>
            </a:r>
            <a:r>
              <a:rPr lang="en-US" sz="900" dirty="0">
                <a:hlinkClick r:id="rId6"/>
              </a:rPr>
              <a:t>https://time.com/3726098/learning-through-play-teenagers-education/</a:t>
            </a:r>
            <a:br>
              <a:rPr lang="en-US" sz="900" dirty="0"/>
            </a:br>
            <a:r>
              <a:rPr lang="en-US" sz="900" dirty="0"/>
              <a:t>(Accessed: 3</a:t>
            </a:r>
            <a:r>
              <a:rPr lang="en-US" sz="900" baseline="30000" dirty="0"/>
              <a:t>rd</a:t>
            </a:r>
            <a:r>
              <a:rPr lang="en-US" sz="900" dirty="0"/>
              <a:t> January 2024).</a:t>
            </a:r>
            <a:br>
              <a:rPr lang="en-US" sz="900" dirty="0"/>
            </a:br>
            <a:br>
              <a:rPr lang="en-GB" sz="900" dirty="0"/>
            </a:br>
            <a:br>
              <a:rPr lang="en-GB" sz="900" dirty="0"/>
            </a:br>
            <a:br>
              <a:rPr lang="en-US" sz="900" dirty="0"/>
            </a:br>
            <a:r>
              <a:rPr lang="en-US" sz="900" dirty="0"/>
              <a:t>Urdd, Cymru (.</a:t>
            </a:r>
            <a:r>
              <a:rPr lang="en-US" sz="900" dirty="0" err="1"/>
              <a:t>n.d</a:t>
            </a:r>
            <a:r>
              <a:rPr lang="en-US" sz="900" dirty="0"/>
              <a:t>) Peace and goodwill message </a:t>
            </a:r>
            <a:br>
              <a:rPr lang="en-US" sz="900" dirty="0"/>
            </a:br>
            <a:r>
              <a:rPr lang="en-US" sz="900" dirty="0"/>
              <a:t>Available at https://www.urdd.cymru/en/peace-and-goodwill/</a:t>
            </a:r>
            <a:br>
              <a:rPr lang="en-US" sz="900" dirty="0"/>
            </a:br>
            <a:r>
              <a:rPr lang="en-US" sz="900" dirty="0"/>
              <a:t>(Accessed:18</a:t>
            </a:r>
            <a:r>
              <a:rPr lang="en-US" sz="900" baseline="30000" dirty="0"/>
              <a:t>th</a:t>
            </a:r>
            <a:r>
              <a:rPr lang="en-US" sz="900" dirty="0"/>
              <a:t> December 2023).</a:t>
            </a:r>
            <a:br>
              <a:rPr lang="en-US" sz="900" dirty="0"/>
            </a:br>
            <a:br>
              <a:rPr lang="en-US" sz="900" dirty="0"/>
            </a:br>
            <a:br>
              <a:rPr lang="en-US" sz="900" dirty="0"/>
            </a:br>
            <a:r>
              <a:rPr lang="en-US" sz="900" dirty="0"/>
              <a:t>Urban games, (</a:t>
            </a:r>
            <a:r>
              <a:rPr lang="en-US" sz="900" dirty="0" err="1"/>
              <a:t>n.d</a:t>
            </a:r>
            <a:r>
              <a:rPr lang="en-US" sz="900" dirty="0"/>
              <a:t>) creating the games together</a:t>
            </a:r>
            <a:br>
              <a:rPr lang="en-US" sz="900" dirty="0"/>
            </a:br>
            <a:r>
              <a:rPr lang="en-US" sz="900" dirty="0"/>
              <a:t>AVAILABLE AT https://gemaustryd.urdd.cymru/about/</a:t>
            </a:r>
            <a:br>
              <a:rPr lang="en-US" sz="900" dirty="0"/>
            </a:br>
            <a:r>
              <a:rPr lang="en-US" sz="900" dirty="0"/>
              <a:t>(ACCESSED: 19</a:t>
            </a:r>
            <a:r>
              <a:rPr lang="en-US" sz="900" baseline="30000" dirty="0"/>
              <a:t>TH</a:t>
            </a:r>
            <a:r>
              <a:rPr lang="en-US" sz="900" dirty="0"/>
              <a:t> DECEMBER 2023).</a:t>
            </a:r>
          </a:p>
        </p:txBody>
      </p:sp>
    </p:spTree>
    <p:extLst>
      <p:ext uri="{BB962C8B-B14F-4D97-AF65-F5344CB8AC3E}">
        <p14:creationId xmlns:p14="http://schemas.microsoft.com/office/powerpoint/2010/main" val="3760996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 name="Freeform: Shape 1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8AD84B54-7852-B1C1-0FC8-4C35CC35381E}"/>
              </a:ext>
            </a:extLst>
          </p:cNvPr>
          <p:cNvSpPr>
            <a:spLocks noGrp="1"/>
          </p:cNvSpPr>
          <p:nvPr>
            <p:ph type="title"/>
          </p:nvPr>
        </p:nvSpPr>
        <p:spPr>
          <a:xfrm>
            <a:off x="1103312" y="452718"/>
            <a:ext cx="8947522" cy="1400530"/>
          </a:xfrm>
        </p:spPr>
        <p:txBody>
          <a:bodyPr anchor="ct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7BC337E1-3DD5-0211-81E7-FE34B904CDC0}"/>
              </a:ext>
            </a:extLst>
          </p:cNvPr>
          <p:cNvSpPr>
            <a:spLocks noGrp="1"/>
          </p:cNvSpPr>
          <p:nvPr>
            <p:ph idx="1"/>
          </p:nvPr>
        </p:nvSpPr>
        <p:spPr>
          <a:xfrm>
            <a:off x="1215072" y="985520"/>
            <a:ext cx="8946541" cy="5360119"/>
          </a:xfrm>
        </p:spPr>
        <p:txBody>
          <a:bodyPr>
            <a:normAutofit/>
          </a:bodyPr>
          <a:lstStyle/>
          <a:p>
            <a:pPr>
              <a:lnSpc>
                <a:spcPct val="90000"/>
              </a:lnSpc>
            </a:pPr>
            <a:r>
              <a:rPr lang="en-GB" sz="1000" dirty="0"/>
              <a:t>Urdd Logo, (</a:t>
            </a:r>
            <a:r>
              <a:rPr lang="en-GB" sz="1000" dirty="0" err="1"/>
              <a:t>n.d</a:t>
            </a:r>
            <a:r>
              <a:rPr lang="en-GB" sz="1000" dirty="0"/>
              <a:t>) Eisteddfod </a:t>
            </a:r>
            <a:r>
              <a:rPr lang="en-GB" sz="1000" dirty="0" err="1"/>
              <a:t>yr</a:t>
            </a:r>
            <a:r>
              <a:rPr lang="en-GB" sz="1000" dirty="0"/>
              <a:t> supporters club</a:t>
            </a:r>
          </a:p>
          <a:p>
            <a:pPr>
              <a:lnSpc>
                <a:spcPct val="90000"/>
              </a:lnSpc>
            </a:pPr>
            <a:r>
              <a:rPr lang="en-GB" sz="1000" dirty="0"/>
              <a:t>Available at </a:t>
            </a:r>
            <a:r>
              <a:rPr lang="en-GB" sz="1000" dirty="0">
                <a:hlinkClick r:id="rId2"/>
              </a:rPr>
              <a:t>https://www.urdd.cymru/en/eisteddfod/supporters-club/</a:t>
            </a:r>
            <a:endParaRPr lang="en-GB" sz="1000" dirty="0"/>
          </a:p>
          <a:p>
            <a:pPr>
              <a:lnSpc>
                <a:spcPct val="90000"/>
              </a:lnSpc>
            </a:pPr>
            <a:r>
              <a:rPr lang="en-GB" sz="1000" dirty="0"/>
              <a:t>(Accessed:3</a:t>
            </a:r>
            <a:r>
              <a:rPr lang="en-GB" sz="1000" baseline="30000" dirty="0"/>
              <a:t>rd</a:t>
            </a:r>
            <a:r>
              <a:rPr lang="en-GB" sz="1000" dirty="0"/>
              <a:t> January 2024).</a:t>
            </a:r>
          </a:p>
          <a:p>
            <a:pPr>
              <a:lnSpc>
                <a:spcPct val="90000"/>
              </a:lnSpc>
            </a:pPr>
            <a:endParaRPr lang="en-GB" sz="1000" dirty="0"/>
          </a:p>
          <a:p>
            <a:pPr>
              <a:lnSpc>
                <a:spcPct val="90000"/>
              </a:lnSpc>
            </a:pPr>
            <a:r>
              <a:rPr lang="en-US" sz="1000" dirty="0"/>
              <a:t>Urdd, (</a:t>
            </a:r>
            <a:r>
              <a:rPr lang="en-US" sz="1000" dirty="0" err="1"/>
              <a:t>n.d</a:t>
            </a:r>
            <a:r>
              <a:rPr lang="en-US" sz="1000" dirty="0"/>
              <a:t>) The </a:t>
            </a:r>
            <a:r>
              <a:rPr lang="en-US" sz="1000" dirty="0" err="1"/>
              <a:t>urdd</a:t>
            </a:r>
            <a:r>
              <a:rPr lang="en-US" sz="1000" dirty="0"/>
              <a:t> centenary </a:t>
            </a:r>
          </a:p>
          <a:p>
            <a:pPr>
              <a:lnSpc>
                <a:spcPct val="90000"/>
              </a:lnSpc>
            </a:pPr>
            <a:r>
              <a:rPr lang="en-US" sz="1000" dirty="0"/>
              <a:t>Available at </a:t>
            </a:r>
            <a:r>
              <a:rPr lang="en-US" sz="1000" dirty="0">
                <a:hlinkClick r:id="rId3"/>
              </a:rPr>
              <a:t>https://100.urdd.cymru/en/</a:t>
            </a:r>
            <a:endParaRPr lang="en-US" sz="1000" dirty="0"/>
          </a:p>
          <a:p>
            <a:pPr>
              <a:lnSpc>
                <a:spcPct val="90000"/>
              </a:lnSpc>
            </a:pPr>
            <a:r>
              <a:rPr lang="en-US" sz="1000" dirty="0"/>
              <a:t>(Accessed: 3</a:t>
            </a:r>
            <a:r>
              <a:rPr lang="en-US" sz="1000" baseline="30000" dirty="0"/>
              <a:t>rd</a:t>
            </a:r>
            <a:r>
              <a:rPr lang="en-US" sz="1000" dirty="0"/>
              <a:t> January 2024).</a:t>
            </a:r>
          </a:p>
          <a:p>
            <a:pPr>
              <a:lnSpc>
                <a:spcPct val="90000"/>
              </a:lnSpc>
            </a:pPr>
            <a:r>
              <a:rPr lang="en-US" sz="1000" dirty="0"/>
              <a:t>Urdd, (</a:t>
            </a:r>
            <a:r>
              <a:rPr lang="en-US" sz="1000" dirty="0" err="1"/>
              <a:t>n.d</a:t>
            </a:r>
            <a:r>
              <a:rPr lang="en-US" sz="1000" dirty="0"/>
              <a:t>) Urdd sport department</a:t>
            </a:r>
          </a:p>
          <a:p>
            <a:pPr>
              <a:lnSpc>
                <a:spcPct val="90000"/>
              </a:lnSpc>
            </a:pPr>
            <a:r>
              <a:rPr lang="en-US" sz="1000" dirty="0"/>
              <a:t>Available at </a:t>
            </a:r>
            <a:r>
              <a:rPr lang="en-US" sz="1000" dirty="0">
                <a:hlinkClick r:id="rId4"/>
              </a:rPr>
              <a:t>https://www.urdd.cymru/en/sports/</a:t>
            </a:r>
            <a:endParaRPr lang="en-US" sz="1000" dirty="0"/>
          </a:p>
          <a:p>
            <a:pPr>
              <a:lnSpc>
                <a:spcPct val="90000"/>
              </a:lnSpc>
            </a:pPr>
            <a:r>
              <a:rPr lang="en-US" sz="1000" dirty="0"/>
              <a:t>(Accessed: 3</a:t>
            </a:r>
            <a:r>
              <a:rPr lang="en-US" sz="1000" baseline="30000" dirty="0"/>
              <a:t>rd</a:t>
            </a:r>
            <a:r>
              <a:rPr lang="en-US" sz="1000" dirty="0"/>
              <a:t> January 2024).</a:t>
            </a:r>
          </a:p>
          <a:p>
            <a:pPr>
              <a:lnSpc>
                <a:spcPct val="90000"/>
              </a:lnSpc>
            </a:pPr>
            <a:r>
              <a:rPr lang="en-US" sz="1000" dirty="0" err="1"/>
              <a:t>Urbad</a:t>
            </a:r>
            <a:r>
              <a:rPr lang="en-US" sz="1000" dirty="0"/>
              <a:t> games (</a:t>
            </a:r>
            <a:r>
              <a:rPr lang="en-US" sz="1000" dirty="0" err="1"/>
              <a:t>n.d</a:t>
            </a:r>
            <a:r>
              <a:rPr lang="en-US" sz="1000" dirty="0"/>
              <a:t>) welcome to the </a:t>
            </a:r>
            <a:r>
              <a:rPr lang="en-US" sz="1000" dirty="0" err="1"/>
              <a:t>urdd</a:t>
            </a:r>
            <a:r>
              <a:rPr lang="en-US" sz="1000" dirty="0"/>
              <a:t> urban games </a:t>
            </a:r>
          </a:p>
          <a:p>
            <a:pPr>
              <a:lnSpc>
                <a:spcPct val="90000"/>
              </a:lnSpc>
            </a:pPr>
            <a:r>
              <a:rPr lang="en-US" sz="1000" dirty="0"/>
              <a:t>Available at </a:t>
            </a:r>
            <a:r>
              <a:rPr lang="en-US" sz="1000" dirty="0">
                <a:hlinkClick r:id="rId5"/>
              </a:rPr>
              <a:t>https://gemaustryd.urdd.cymru/games-plan/</a:t>
            </a:r>
            <a:endParaRPr lang="en-US" sz="1000" dirty="0"/>
          </a:p>
          <a:p>
            <a:pPr>
              <a:lnSpc>
                <a:spcPct val="90000"/>
              </a:lnSpc>
            </a:pPr>
            <a:r>
              <a:rPr lang="en-US" sz="1000" dirty="0"/>
              <a:t>(Accessed: 3</a:t>
            </a:r>
            <a:r>
              <a:rPr lang="en-US" sz="1000" baseline="30000" dirty="0"/>
              <a:t>rd</a:t>
            </a:r>
            <a:r>
              <a:rPr lang="en-US" sz="1000" dirty="0"/>
              <a:t> January 2024).</a:t>
            </a:r>
          </a:p>
          <a:p>
            <a:pPr>
              <a:lnSpc>
                <a:spcPct val="90000"/>
              </a:lnSpc>
            </a:pPr>
            <a:endParaRPr lang="en-US" sz="1000" dirty="0"/>
          </a:p>
          <a:p>
            <a:pPr>
              <a:lnSpc>
                <a:spcPct val="90000"/>
              </a:lnSpc>
            </a:pPr>
            <a:r>
              <a:rPr lang="en-US" sz="1000" dirty="0"/>
              <a:t>Welsh Government, (2018) Multi-million pound investment to develop </a:t>
            </a:r>
            <a:r>
              <a:rPr lang="en-US" sz="1000" dirty="0" err="1"/>
              <a:t>urdd</a:t>
            </a:r>
            <a:r>
              <a:rPr lang="en-US" sz="1000" dirty="0"/>
              <a:t> residential </a:t>
            </a:r>
            <a:r>
              <a:rPr lang="en-US" sz="1000" dirty="0" err="1"/>
              <a:t>centres</a:t>
            </a:r>
            <a:br>
              <a:rPr lang="en-US" sz="1000" dirty="0"/>
            </a:br>
            <a:r>
              <a:rPr lang="en-US" sz="1000" dirty="0"/>
              <a:t>Available at https://www.gov.wales/multi-million-pound-investment-develop-urdd-residential-centres</a:t>
            </a:r>
            <a:br>
              <a:rPr lang="en-US" sz="1000" dirty="0"/>
            </a:br>
            <a:r>
              <a:rPr lang="en-US" sz="1000" dirty="0"/>
              <a:t>(Accessed: 19</a:t>
            </a:r>
            <a:r>
              <a:rPr lang="en-US" sz="1000" baseline="30000" dirty="0"/>
              <a:t>th</a:t>
            </a:r>
            <a:r>
              <a:rPr lang="en-US" sz="1000" dirty="0"/>
              <a:t> DECEMBER 2023).</a:t>
            </a:r>
          </a:p>
          <a:p>
            <a:pPr>
              <a:lnSpc>
                <a:spcPct val="90000"/>
              </a:lnSpc>
            </a:pPr>
            <a:endParaRPr lang="en-US" sz="1000" dirty="0"/>
          </a:p>
          <a:p>
            <a:pPr>
              <a:lnSpc>
                <a:spcPct val="90000"/>
              </a:lnSpc>
            </a:pPr>
            <a:r>
              <a:rPr lang="en-GB" sz="1000" dirty="0">
                <a:hlinkClick r:id="rId6"/>
              </a:rPr>
              <a:t>Y </a:t>
            </a:r>
            <a:r>
              <a:rPr lang="en-GB" sz="1000" dirty="0" err="1">
                <a:hlinkClick r:id="rId6"/>
              </a:rPr>
              <a:t>Ddraig</a:t>
            </a:r>
            <a:r>
              <a:rPr lang="en-GB" sz="1000" dirty="0">
                <a:hlinkClick r:id="rId6"/>
              </a:rPr>
              <a:t>  </a:t>
            </a:r>
            <a:r>
              <a:rPr lang="en-GB" sz="1000" dirty="0" err="1">
                <a:hlinkClick r:id="rId6"/>
              </a:rPr>
              <a:t>coch</a:t>
            </a:r>
            <a:r>
              <a:rPr lang="en-GB" sz="1000" dirty="0">
                <a:hlinkClick r:id="rId6"/>
              </a:rPr>
              <a:t>, (.</a:t>
            </a:r>
            <a:r>
              <a:rPr lang="en-GB" sz="1000" dirty="0" err="1">
                <a:hlinkClick r:id="rId6"/>
              </a:rPr>
              <a:t>n.d</a:t>
            </a:r>
            <a:r>
              <a:rPr lang="en-GB" sz="1000" dirty="0">
                <a:hlinkClick r:id="rId6"/>
              </a:rPr>
              <a:t>).  Available at</a:t>
            </a:r>
          </a:p>
          <a:p>
            <a:pPr>
              <a:lnSpc>
                <a:spcPct val="90000"/>
              </a:lnSpc>
            </a:pPr>
            <a:r>
              <a:rPr lang="en-GB" sz="1000" dirty="0">
                <a:hlinkClick r:id="rId6"/>
              </a:rPr>
              <a:t>https://nathenamin.com/2011/11/08/history-of-welsh-flags/</a:t>
            </a:r>
            <a:endParaRPr lang="en-GB" sz="1000" dirty="0"/>
          </a:p>
          <a:p>
            <a:pPr>
              <a:lnSpc>
                <a:spcPct val="90000"/>
              </a:lnSpc>
            </a:pPr>
            <a:r>
              <a:rPr lang="en-GB" sz="1000" dirty="0"/>
              <a:t>(Accessed:3</a:t>
            </a:r>
            <a:r>
              <a:rPr lang="en-GB" sz="1000" baseline="30000" dirty="0"/>
              <a:t>rd</a:t>
            </a:r>
            <a:r>
              <a:rPr lang="en-GB" sz="1000" dirty="0"/>
              <a:t> January 2024).</a:t>
            </a:r>
          </a:p>
          <a:p>
            <a:pPr>
              <a:lnSpc>
                <a:spcPct val="90000"/>
              </a:lnSpc>
            </a:pPr>
            <a:endParaRPr lang="en-GB" sz="500" dirty="0"/>
          </a:p>
        </p:txBody>
      </p:sp>
    </p:spTree>
    <p:extLst>
      <p:ext uri="{BB962C8B-B14F-4D97-AF65-F5344CB8AC3E}">
        <p14:creationId xmlns:p14="http://schemas.microsoft.com/office/powerpoint/2010/main" val="74306926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1570</TotalTime>
  <Words>803</Words>
  <Application>Microsoft Office PowerPoint</Application>
  <PresentationFormat>Widescreen</PresentationFormat>
  <Paragraphs>35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Croeso </vt:lpstr>
      <vt:lpstr>  Wales the country of culture and the land of song</vt:lpstr>
      <vt:lpstr>Urdd eisteddfod</vt:lpstr>
      <vt:lpstr>Peace and goodwill “The Peace and Goodwill Message is unique to Wales and has been delivered annually for 100 years by the young people of Wales, addressed to young people all over the world” (Urddcymru, ND).</vt:lpstr>
      <vt:lpstr>“Since 1922, the Urdd has provided opportunities for over 4 million children and young people in Wales to enjoy sporting, arts, residential, philanthropic, and voluntary experiences through the medium of Welsh”(Sportswales,n.d).</vt:lpstr>
      <vt:lpstr>“Today 56% of all Welsh schools attend Urdd centres on residential courses, and of those who visited over the past 3 years, 26% came from the 20% most deprived communities in Wales. More second language Welsh schools visit the centres than first language Welsh schools, which demonstrates their value as an access point to the Welsh language, and that it is alive and relevant”(WelshGovernment, 2018). </vt:lpstr>
      <vt:lpstr>Creating the games together “The event will take place in and around the Oval Basin at the heart of Cardiff Bay and will attract riders, skaters and breakers from across Wales and beyond to get involved and show off their talents” Urbandgames, n.d).</vt:lpstr>
      <vt:lpstr>Generations of children have enjoyed the organization's activities, events and camps (Mcallister,2020).</vt:lpstr>
      <vt:lpstr>Refence list BBC, (2018) Why wales is known as land of song  Available at https://www.bbc.com/travel/article/20180930-why-wales-is-known-as-the-land-of-song  (Accessed:3rd January 2024).   Boot,J, (2022) Peace on earth and goodwill to all Available at https://www.writingredux.com/blog-peace-on-earth/ Accessed:  3rd January 2024  Mcallister, L (2022) The Urdd is one of wales most precious assets and deserves saving through and means necessary. Available at https://www.walesonline.co.uk/news/news-opinion/urdd-one-wales-most-precious-18993974 (Accessed: 3rd January 2024).  Sports WALES, (N.D) The Urdd  Available at https://www.sport.wales/partners/national-partners/the-urdd/ (Accessed: 19th December 2023).    Swansea bay news, (2022). Applications to open for new Welsh Language primary school in neath abbey  Available at https://swanseabaynews.com/2022/11/08/applications-open-for-new-welsh-language-primary-school-in-neath-abbey/ (Accessed;3rd January 2024).   Time, (n.d) playtime isn’t just for preschoolers' teenagers need it too Available at https://time.com/3726098/learning-through-play-teenagers-education/ (Accessed: 3rd January 2024).    Urdd, Cymru (.n.d) Peace and goodwill message  Available at https://www.urdd.cymru/en/peace-and-goodwill/ (Accessed:18th December 2023).   Urban games, (n.d) creating the games together AVAILABLE AT https://gemaustryd.urdd.cymru/about/ (ACCESSED: 19TH DECEMBER 2023).</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Wales the land of culture, song and history </dc:title>
  <dc:creator>jonathon atter</dc:creator>
  <cp:lastModifiedBy>jonathon atter</cp:lastModifiedBy>
  <cp:revision>2</cp:revision>
  <dcterms:created xsi:type="dcterms:W3CDTF">2023-12-18T19:49:40Z</dcterms:created>
  <dcterms:modified xsi:type="dcterms:W3CDTF">2024-01-06T15:04:24Z</dcterms:modified>
</cp:coreProperties>
</file>