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43"/>
  </p:notesMasterIdLst>
  <p:handoutMasterIdLst>
    <p:handoutMasterId r:id="rId44"/>
  </p:handoutMasterIdLst>
  <p:sldIdLst>
    <p:sldId id="256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6" r:id="rId21"/>
    <p:sldId id="285" r:id="rId22"/>
    <p:sldId id="278" r:id="rId23"/>
    <p:sldId id="286" r:id="rId24"/>
    <p:sldId id="288" r:id="rId25"/>
    <p:sldId id="292" r:id="rId26"/>
    <p:sldId id="307" r:id="rId27"/>
    <p:sldId id="308" r:id="rId28"/>
    <p:sldId id="309" r:id="rId29"/>
    <p:sldId id="293" r:id="rId30"/>
    <p:sldId id="294" r:id="rId31"/>
    <p:sldId id="310" r:id="rId32"/>
    <p:sldId id="296" r:id="rId33"/>
    <p:sldId id="289" r:id="rId34"/>
    <p:sldId id="279" r:id="rId35"/>
    <p:sldId id="280" r:id="rId36"/>
    <p:sldId id="281" r:id="rId37"/>
    <p:sldId id="298" r:id="rId38"/>
    <p:sldId id="299" r:id="rId39"/>
    <p:sldId id="302" r:id="rId40"/>
    <p:sldId id="305" r:id="rId41"/>
    <p:sldId id="306" r:id="rId4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5C07BC0-B4CC-D615-B51E-4F8F7FEBE931}" v="629" dt="2023-02-27T10:08:46.05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9235" autoAdjust="0"/>
  </p:normalViewPr>
  <p:slideViewPr>
    <p:cSldViewPr>
      <p:cViewPr varScale="1">
        <p:scale>
          <a:sx n="90" d="100"/>
          <a:sy n="90" d="100"/>
        </p:scale>
        <p:origin x="2214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9.xml" Id="rId13" /><Relationship Type="http://schemas.openxmlformats.org/officeDocument/2006/relationships/slide" Target="slides/slide14.xml" Id="rId18" /><Relationship Type="http://schemas.openxmlformats.org/officeDocument/2006/relationships/slide" Target="slides/slide22.xml" Id="rId26" /><Relationship Type="http://schemas.openxmlformats.org/officeDocument/2006/relationships/slide" Target="slides/slide35.xml" Id="rId39" /><Relationship Type="http://schemas.openxmlformats.org/officeDocument/2006/relationships/slide" Target="slides/slide17.xml" Id="rId21" /><Relationship Type="http://schemas.openxmlformats.org/officeDocument/2006/relationships/slide" Target="slides/slide30.xml" Id="rId34" /><Relationship Type="http://schemas.openxmlformats.org/officeDocument/2006/relationships/slide" Target="slides/slide38.xml" Id="rId42" /><Relationship Type="http://schemas.openxmlformats.org/officeDocument/2006/relationships/theme" Target="theme/theme1.xml" Id="rId47" /><Relationship Type="http://schemas.microsoft.com/office/2015/10/relationships/revisionInfo" Target="revisionInfo.xml" Id="rId50" /><Relationship Type="http://schemas.openxmlformats.org/officeDocument/2006/relationships/slide" Target="slides/slide3.xml" Id="rId7" /><Relationship Type="http://schemas.openxmlformats.org/officeDocument/2006/relationships/customXml" Target="../customXml/item2.xml" Id="rId2" /><Relationship Type="http://schemas.openxmlformats.org/officeDocument/2006/relationships/slide" Target="slides/slide12.xml" Id="rId16" /><Relationship Type="http://schemas.openxmlformats.org/officeDocument/2006/relationships/slide" Target="slides/slide25.xml" Id="rId29" /><Relationship Type="http://schemas.openxmlformats.org/officeDocument/2006/relationships/slide" Target="slides/slide7.xml" Id="rId11" /><Relationship Type="http://schemas.openxmlformats.org/officeDocument/2006/relationships/slide" Target="slides/slide20.xml" Id="rId24" /><Relationship Type="http://schemas.openxmlformats.org/officeDocument/2006/relationships/slide" Target="slides/slide28.xml" Id="rId32" /><Relationship Type="http://schemas.openxmlformats.org/officeDocument/2006/relationships/slide" Target="slides/slide33.xml" Id="rId37" /><Relationship Type="http://schemas.openxmlformats.org/officeDocument/2006/relationships/slide" Target="slides/slide36.xml" Id="rId40" /><Relationship Type="http://schemas.openxmlformats.org/officeDocument/2006/relationships/presProps" Target="presProps.xml" Id="rId45" /><Relationship Type="http://schemas.openxmlformats.org/officeDocument/2006/relationships/slide" Target="slides/slide1.xml" Id="rId5" /><Relationship Type="http://schemas.openxmlformats.org/officeDocument/2006/relationships/slide" Target="slides/slide11.xml" Id="rId15" /><Relationship Type="http://schemas.openxmlformats.org/officeDocument/2006/relationships/slide" Target="slides/slide19.xml" Id="rId23" /><Relationship Type="http://schemas.openxmlformats.org/officeDocument/2006/relationships/slide" Target="slides/slide24.xml" Id="rId28" /><Relationship Type="http://schemas.openxmlformats.org/officeDocument/2006/relationships/slide" Target="slides/slide32.xml" Id="rId36" /><Relationship Type="http://schemas.openxmlformats.org/officeDocument/2006/relationships/slide" Target="slides/slide6.xml" Id="rId10" /><Relationship Type="http://schemas.openxmlformats.org/officeDocument/2006/relationships/slide" Target="slides/slide15.xml" Id="rId19" /><Relationship Type="http://schemas.openxmlformats.org/officeDocument/2006/relationships/slide" Target="slides/slide27.xml" Id="rId31" /><Relationship Type="http://schemas.openxmlformats.org/officeDocument/2006/relationships/handoutMaster" Target="handoutMasters/handoutMaster1.xml" Id="rId44" /><Relationship Type="http://schemas.openxmlformats.org/officeDocument/2006/relationships/slideMaster" Target="slideMasters/slideMaster1.xml" Id="rId4" /><Relationship Type="http://schemas.openxmlformats.org/officeDocument/2006/relationships/slide" Target="slides/slide5.xml" Id="rId9" /><Relationship Type="http://schemas.openxmlformats.org/officeDocument/2006/relationships/slide" Target="slides/slide10.xml" Id="rId14" /><Relationship Type="http://schemas.openxmlformats.org/officeDocument/2006/relationships/slide" Target="slides/slide18.xml" Id="rId22" /><Relationship Type="http://schemas.openxmlformats.org/officeDocument/2006/relationships/slide" Target="slides/slide23.xml" Id="rId27" /><Relationship Type="http://schemas.openxmlformats.org/officeDocument/2006/relationships/slide" Target="slides/slide26.xml" Id="rId30" /><Relationship Type="http://schemas.openxmlformats.org/officeDocument/2006/relationships/slide" Target="slides/slide31.xml" Id="rId35" /><Relationship Type="http://schemas.openxmlformats.org/officeDocument/2006/relationships/notesMaster" Target="notesMasters/notesMaster1.xml" Id="rId43" /><Relationship Type="http://schemas.openxmlformats.org/officeDocument/2006/relationships/tableStyles" Target="tableStyles.xml" Id="rId48" /><Relationship Type="http://schemas.openxmlformats.org/officeDocument/2006/relationships/slide" Target="slides/slide4.xml" Id="rId8" /><Relationship Type="http://schemas.openxmlformats.org/officeDocument/2006/relationships/customXml" Target="../customXml/item3.xml" Id="rId3" /><Relationship Type="http://schemas.openxmlformats.org/officeDocument/2006/relationships/slide" Target="slides/slide8.xml" Id="rId12" /><Relationship Type="http://schemas.openxmlformats.org/officeDocument/2006/relationships/slide" Target="slides/slide13.xml" Id="rId17" /><Relationship Type="http://schemas.openxmlformats.org/officeDocument/2006/relationships/slide" Target="slides/slide21.xml" Id="rId25" /><Relationship Type="http://schemas.openxmlformats.org/officeDocument/2006/relationships/slide" Target="slides/slide29.xml" Id="rId33" /><Relationship Type="http://schemas.openxmlformats.org/officeDocument/2006/relationships/slide" Target="slides/slide34.xml" Id="rId38" /><Relationship Type="http://schemas.openxmlformats.org/officeDocument/2006/relationships/viewProps" Target="viewProps.xml" Id="rId46" /><Relationship Type="http://schemas.openxmlformats.org/officeDocument/2006/relationships/slide" Target="slides/slide16.xml" Id="rId20" /><Relationship Type="http://schemas.openxmlformats.org/officeDocument/2006/relationships/slide" Target="slides/slide37.xml" Id="rId41" /><Relationship Type="http://schemas.openxmlformats.org/officeDocument/2006/relationships/customXml" Target="../customXml/item1.xml" Id="rId1" /><Relationship Type="http://schemas.openxmlformats.org/officeDocument/2006/relationships/slide" Target="slides/slide2.xml" Id="rId6" 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pPr/>
              <a:t>27/02/2023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5B0FAB-4EDA-4BE5-8E2B-F841D5966E5D}" type="datetimeFigureOut">
              <a:rPr lang="en-GB" smtClean="0"/>
              <a:pPr/>
              <a:t>27/02/2023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4F7143-3262-4712-BBAC-9EEC69AABB0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33095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1B1ABB-E222-4BE5-99F1-9FD156E85AC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200965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4F7143-3262-4712-BBAC-9EEC69AABB0A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12495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4F7143-3262-4712-BBAC-9EEC69AABB0A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698290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4F7143-3262-4712-BBAC-9EEC69AABB0A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98917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4F7143-3262-4712-BBAC-9EEC69AABB0A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380891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4F7143-3262-4712-BBAC-9EEC69AABB0A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325500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4F7143-3262-4712-BBAC-9EEC69AABB0A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050001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4F7143-3262-4712-BBAC-9EEC69AABB0A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30570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4F7143-3262-4712-BBAC-9EEC69AABB0A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273406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4F7143-3262-4712-BBAC-9EEC69AABB0A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369411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4F7143-3262-4712-BBAC-9EEC69AABB0A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668224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i="1" dirty="0">
                <a:cs typeface="Calibri"/>
              </a:rPr>
              <a:t>Keeping asking questions to funnel down to get to the answer.</a:t>
            </a:r>
            <a:endParaRPr lang="en-GB" b="1" i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4F7143-3262-4712-BBAC-9EEC69AABB0A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55657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i="1" u="sng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4F7143-3262-4712-BBAC-9EEC69AABB0A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734747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4F7143-3262-4712-BBAC-9EEC69AABB0A}" type="slidenum">
              <a:rPr lang="en-GB" smtClean="0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809793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4F7143-3262-4712-BBAC-9EEC69AABB0A}" type="slidenum">
              <a:rPr lang="en-GB" smtClean="0"/>
              <a:pPr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049700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4F7143-3262-4712-BBAC-9EEC69AABB0A}" type="slidenum">
              <a:rPr lang="en-GB" smtClean="0"/>
              <a:pPr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344144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4F7143-3262-4712-BBAC-9EEC69AABB0A}" type="slidenum">
              <a:rPr lang="en-GB" smtClean="0"/>
              <a:pPr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066692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4F7143-3262-4712-BBAC-9EEC69AABB0A}" type="slidenum">
              <a:rPr lang="en-GB" smtClean="0"/>
              <a:pPr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429251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4F7143-3262-4712-BBAC-9EEC69AABB0A}" type="slidenum">
              <a:rPr lang="en-GB" smtClean="0"/>
              <a:pPr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46144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27/02/2023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27/02/2023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27/02/2023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27/02/2023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27/02/2023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27/02/2023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27/02/2023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27/02/2023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27/02/2023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27/02/2023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27/02/2023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orddreams.wordpress.com/2015/02/25/how-to-tell-if-someone-is-lying-body-language-3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speedchange.blogspot.com/2011_02_01_archive.html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rationallyspeaking.blogspot.com/2012/08/thoughts-on-lying.html" TargetMode="Externa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9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CertHE Skills for the Workplace</a:t>
            </a:r>
            <a:br>
              <a:rPr lang="en-GB" altLang="en-US" dirty="0">
                <a:solidFill>
                  <a:schemeClr val="bg1"/>
                </a:solidFill>
              </a:rPr>
            </a:br>
            <a:r>
              <a:rPr lang="en-GB" altLang="en-US" dirty="0">
                <a:solidFill>
                  <a:schemeClr val="bg1"/>
                </a:solidFill>
              </a:rPr>
              <a:t>Module</a:t>
            </a:r>
            <a:r>
              <a:rPr lang="en-GB" altLang="en-US">
                <a:solidFill>
                  <a:schemeClr val="bg1"/>
                </a:solidFill>
              </a:rPr>
              <a:t>: BMSW4002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Effective Team Working and Communication</a:t>
            </a:r>
            <a:br>
              <a:rPr lang="en-GB" b="1" dirty="0">
                <a:solidFill>
                  <a:schemeClr val="bg1"/>
                </a:solidFill>
              </a:rPr>
            </a:br>
            <a:br>
              <a:rPr lang="en-GB" altLang="en-US" sz="1600" dirty="0">
                <a:solidFill>
                  <a:schemeClr val="bg1"/>
                </a:solidFill>
              </a:rPr>
            </a:br>
            <a:r>
              <a:rPr lang="en-GB" altLang="en-US" sz="2000" b="1" dirty="0">
                <a:solidFill>
                  <a:schemeClr val="bg1"/>
                </a:solidFill>
              </a:rPr>
              <a:t>Lecture 8</a:t>
            </a:r>
            <a:br>
              <a:rPr lang="en-GB" altLang="en-US" dirty="0">
                <a:solidFill>
                  <a:schemeClr val="bg1"/>
                </a:solidFill>
              </a:rPr>
            </a:br>
            <a:endParaRPr lang="en-GB" dirty="0">
              <a:solidFill>
                <a:schemeClr val="bg1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F6028B-EE1A-4D5A-92BB-38367D0F51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Let’s Look at Body Language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FA6D8A42-2E25-4BD2-B3CD-C77D7D218AD1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2267744" y="1449183"/>
            <a:ext cx="5107430" cy="3471954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6A08C955-6DE2-490D-9960-A90D8306BC10}"/>
              </a:ext>
            </a:extLst>
          </p:cNvPr>
          <p:cNvSpPr txBox="1"/>
          <p:nvPr/>
        </p:nvSpPr>
        <p:spPr>
          <a:xfrm>
            <a:off x="1398951" y="5147207"/>
            <a:ext cx="68450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>
                <a:solidFill>
                  <a:srgbClr val="0070C0"/>
                </a:solidFill>
              </a:rPr>
              <a:t>You already know more than you think!</a:t>
            </a:r>
          </a:p>
        </p:txBody>
      </p:sp>
    </p:spTree>
    <p:extLst>
      <p:ext uri="{BB962C8B-B14F-4D97-AF65-F5344CB8AC3E}">
        <p14:creationId xmlns:p14="http://schemas.microsoft.com/office/powerpoint/2010/main" val="30948323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BD6894-D13B-42C0-BBCD-F634926E04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>
                <a:cs typeface="Arial" charset="0"/>
              </a:rPr>
              <a:t>What message are they conveying?</a:t>
            </a:r>
            <a:endParaRPr lang="en-GB" dirty="0"/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7FD261EE-F26D-4C39-BEFE-82F062B09C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417638"/>
            <a:ext cx="7344816" cy="43929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995583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2F4CB7-5A7D-4644-B0A3-ECF87ABC19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>
                <a:cs typeface="Arial" charset="0"/>
              </a:rPr>
              <a:t>What message are they conveying?</a:t>
            </a:r>
            <a:endParaRPr lang="en-GB" dirty="0"/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1FE8D6BB-0650-4576-BE2B-A4FADDDC3C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3455" y="2065853"/>
            <a:ext cx="4637088" cy="3095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0EEF8A2E-27C8-4044-8BFD-2D18AC1A627A}"/>
              </a:ext>
            </a:extLst>
          </p:cNvPr>
          <p:cNvSpPr/>
          <p:nvPr/>
        </p:nvSpPr>
        <p:spPr>
          <a:xfrm>
            <a:off x="3153886" y="1557079"/>
            <a:ext cx="283622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altLang="en-US" dirty="0"/>
              <a:t>Hands in the air in despair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E5304A6-C8D0-4906-9CDE-AD97D4D5FB8A}"/>
              </a:ext>
            </a:extLst>
          </p:cNvPr>
          <p:cNvSpPr/>
          <p:nvPr/>
        </p:nvSpPr>
        <p:spPr>
          <a:xfrm>
            <a:off x="3153886" y="5186816"/>
            <a:ext cx="265149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altLang="en-US" dirty="0"/>
              <a:t>“I’m stressed and angry”</a:t>
            </a:r>
          </a:p>
        </p:txBody>
      </p:sp>
    </p:spTree>
    <p:extLst>
      <p:ext uri="{BB962C8B-B14F-4D97-AF65-F5344CB8AC3E}">
        <p14:creationId xmlns:p14="http://schemas.microsoft.com/office/powerpoint/2010/main" val="39234430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5A3629-A915-46C2-BC31-B874D99F44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>
                <a:cs typeface="Arial" charset="0"/>
              </a:rPr>
              <a:t>What message are they conveying?</a:t>
            </a:r>
            <a:endParaRPr lang="en-GB" dirty="0"/>
          </a:p>
        </p:txBody>
      </p:sp>
      <p:pic>
        <p:nvPicPr>
          <p:cNvPr id="4" name="Picture 6">
            <a:extLst>
              <a:ext uri="{FF2B5EF4-FFF2-40B4-BE49-F238E27FC236}">
                <a16:creationId xmlns:a16="http://schemas.microsoft.com/office/drawing/2014/main" id="{3366AE1A-B738-49AB-8592-3C2D1B269B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408704"/>
            <a:ext cx="2807891" cy="44072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004012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8DA0EC-C945-48B8-AF37-0D905B1EC9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>
                <a:cs typeface="Arial" charset="0"/>
              </a:rPr>
              <a:t>What message are they conveying?</a:t>
            </a:r>
            <a:endParaRPr lang="en-GB" dirty="0"/>
          </a:p>
        </p:txBody>
      </p:sp>
      <p:pic>
        <p:nvPicPr>
          <p:cNvPr id="4" name="Picture 6">
            <a:extLst>
              <a:ext uri="{FF2B5EF4-FFF2-40B4-BE49-F238E27FC236}">
                <a16:creationId xmlns:a16="http://schemas.microsoft.com/office/drawing/2014/main" id="{4A03C871-FDC8-4759-B027-B0D38DC3F0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599120"/>
            <a:ext cx="2331665" cy="36597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71429DFB-4A99-48D2-A098-8694BFE15065}"/>
              </a:ext>
            </a:extLst>
          </p:cNvPr>
          <p:cNvSpPr/>
          <p:nvPr/>
        </p:nvSpPr>
        <p:spPr>
          <a:xfrm>
            <a:off x="1804761" y="3167390"/>
            <a:ext cx="135966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altLang="en-US" sz="2800" dirty="0"/>
              <a:t>Smiling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35D5D5E-6B37-4FC8-A402-2FD12CA927D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50996" y="3123514"/>
            <a:ext cx="1984375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800" dirty="0">
                <a:latin typeface="+mj-lt"/>
              </a:rPr>
              <a:t>Thumbs up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936C8F6-A23F-4B8B-A7E2-75F9192D4683}"/>
              </a:ext>
            </a:extLst>
          </p:cNvPr>
          <p:cNvSpPr/>
          <p:nvPr/>
        </p:nvSpPr>
        <p:spPr>
          <a:xfrm>
            <a:off x="2915816" y="5276378"/>
            <a:ext cx="37472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altLang="en-US" b="1" dirty="0"/>
              <a:t>“I’m happy and things are good”</a:t>
            </a:r>
          </a:p>
        </p:txBody>
      </p:sp>
    </p:spTree>
    <p:extLst>
      <p:ext uri="{BB962C8B-B14F-4D97-AF65-F5344CB8AC3E}">
        <p14:creationId xmlns:p14="http://schemas.microsoft.com/office/powerpoint/2010/main" val="1109782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84DA3A-C059-445D-A26F-9055809A9C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>
                <a:cs typeface="Arial" charset="0"/>
              </a:rPr>
              <a:t>What message are they conveying?</a:t>
            </a:r>
            <a:endParaRPr lang="en-GB" dirty="0"/>
          </a:p>
        </p:txBody>
      </p:sp>
      <p:pic>
        <p:nvPicPr>
          <p:cNvPr id="4" name="Picture 3" descr="W:\NHS\Resource development\Imagery\Angry mum.jpg">
            <a:extLst>
              <a:ext uri="{FF2B5EF4-FFF2-40B4-BE49-F238E27FC236}">
                <a16:creationId xmlns:a16="http://schemas.microsoft.com/office/drawing/2014/main" id="{342953C3-2009-4577-8F4F-DBDE2036D4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404140"/>
            <a:ext cx="7231062" cy="45365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596063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939B08-FD8D-479D-B2F1-F1755F8A43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>
                <a:cs typeface="Arial" charset="0"/>
              </a:rPr>
              <a:t>What message are they conveying?</a:t>
            </a:r>
            <a:endParaRPr lang="en-GB" dirty="0"/>
          </a:p>
        </p:txBody>
      </p:sp>
      <p:pic>
        <p:nvPicPr>
          <p:cNvPr id="4" name="Picture 3" descr="W:\NHS\Resource development\Imagery\Angry mum.jpg">
            <a:extLst>
              <a:ext uri="{FF2B5EF4-FFF2-40B4-BE49-F238E27FC236}">
                <a16:creationId xmlns:a16="http://schemas.microsoft.com/office/drawing/2014/main" id="{2B53A29C-C1FF-4B4D-A522-6E3D8093B5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0665" y="2231332"/>
            <a:ext cx="3702670" cy="23229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7796893A-6ED0-4776-A836-4AB86F0A0C75}"/>
              </a:ext>
            </a:extLst>
          </p:cNvPr>
          <p:cNvSpPr/>
          <p:nvPr/>
        </p:nvSpPr>
        <p:spPr>
          <a:xfrm>
            <a:off x="2524832" y="1209942"/>
            <a:ext cx="389850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altLang="en-US" sz="2800" dirty="0"/>
              <a:t>Staring down at the girl</a:t>
            </a:r>
          </a:p>
        </p:txBody>
      </p:sp>
      <p:sp>
        <p:nvSpPr>
          <p:cNvPr id="6" name="TextBox 3">
            <a:extLst>
              <a:ext uri="{FF2B5EF4-FFF2-40B4-BE49-F238E27FC236}">
                <a16:creationId xmlns:a16="http://schemas.microsoft.com/office/drawing/2014/main" id="{D69067AA-BE82-4009-BF5D-55D1F436500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1090" y="1733162"/>
            <a:ext cx="3425825" cy="52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800" dirty="0">
                <a:latin typeface="+mj-lt"/>
              </a:rPr>
              <a:t>Frowning with anger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9BF189-354F-469E-9CEA-CC764C1EBBEB}"/>
              </a:ext>
            </a:extLst>
          </p:cNvPr>
          <p:cNvSpPr txBox="1"/>
          <p:nvPr/>
        </p:nvSpPr>
        <p:spPr>
          <a:xfrm>
            <a:off x="464452" y="2668466"/>
            <a:ext cx="16225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/>
              <a:t>No Smile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1FB5199-4E73-4EB1-9D48-6B25BBEF2532}"/>
              </a:ext>
            </a:extLst>
          </p:cNvPr>
          <p:cNvSpPr txBox="1"/>
          <p:nvPr/>
        </p:nvSpPr>
        <p:spPr>
          <a:xfrm>
            <a:off x="312390" y="3993310"/>
            <a:ext cx="24705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/>
              <a:t>Hand pointing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F4FCBD1-8938-475C-9D3A-ED7F1F609A61}"/>
              </a:ext>
            </a:extLst>
          </p:cNvPr>
          <p:cNvSpPr txBox="1"/>
          <p:nvPr/>
        </p:nvSpPr>
        <p:spPr>
          <a:xfrm>
            <a:off x="5642748" y="1708856"/>
            <a:ext cx="34963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/>
              <a:t>Head and eyes down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35121D1-66B5-4F87-90E7-1B1D88780FDF}"/>
              </a:ext>
            </a:extLst>
          </p:cNvPr>
          <p:cNvSpPr txBox="1"/>
          <p:nvPr/>
        </p:nvSpPr>
        <p:spPr>
          <a:xfrm>
            <a:off x="6580478" y="2558116"/>
            <a:ext cx="256352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/>
              <a:t>Mouth slightly </a:t>
            </a:r>
          </a:p>
          <a:p>
            <a:pPr algn="ctr"/>
            <a:r>
              <a:rPr lang="en-GB" sz="2800" dirty="0"/>
              <a:t>turned down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B74047B-F654-4CF2-A036-F3C89071BD72}"/>
              </a:ext>
            </a:extLst>
          </p:cNvPr>
          <p:cNvSpPr txBox="1"/>
          <p:nvPr/>
        </p:nvSpPr>
        <p:spPr>
          <a:xfrm>
            <a:off x="6613647" y="3752283"/>
            <a:ext cx="229838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800" dirty="0"/>
              <a:t>Arms crossed</a:t>
            </a:r>
          </a:p>
          <a:p>
            <a:pPr algn="ctr"/>
            <a:r>
              <a:rPr lang="en-GB" sz="2800" dirty="0"/>
              <a:t> in defence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9E0A2D2-863C-4703-820A-0EDBB94309B0}"/>
              </a:ext>
            </a:extLst>
          </p:cNvPr>
          <p:cNvSpPr txBox="1"/>
          <p:nvPr/>
        </p:nvSpPr>
        <p:spPr>
          <a:xfrm>
            <a:off x="1286791" y="5025766"/>
            <a:ext cx="299229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/>
              <a:t>“I’m annoyed”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7830054-7153-41B3-83F2-E98BAA6658B8}"/>
              </a:ext>
            </a:extLst>
          </p:cNvPr>
          <p:cNvSpPr txBox="1"/>
          <p:nvPr/>
        </p:nvSpPr>
        <p:spPr>
          <a:xfrm>
            <a:off x="4279085" y="5011362"/>
            <a:ext cx="32075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/>
              <a:t>“I’m in trouble”</a:t>
            </a:r>
          </a:p>
        </p:txBody>
      </p:sp>
    </p:spTree>
    <p:extLst>
      <p:ext uri="{BB962C8B-B14F-4D97-AF65-F5344CB8AC3E}">
        <p14:creationId xmlns:p14="http://schemas.microsoft.com/office/powerpoint/2010/main" val="28967856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7E6DF5-1DFE-427E-86C1-BCA019D709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>
                <a:cs typeface="Arial" charset="0"/>
              </a:rPr>
              <a:t>What message are they conveying?</a:t>
            </a:r>
            <a:endParaRPr lang="en-GB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F8431DE8-25F9-4AB6-B28A-AC4B306DE9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556792"/>
            <a:ext cx="6048151" cy="44557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396026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2A5881-4B6E-42B3-A4F9-87C2E1052F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>
                <a:cs typeface="Arial" charset="0"/>
              </a:rPr>
              <a:t>What message are they conveying?</a:t>
            </a:r>
            <a:endParaRPr lang="en-GB" dirty="0"/>
          </a:p>
        </p:txBody>
      </p:sp>
      <p:pic>
        <p:nvPicPr>
          <p:cNvPr id="6" name="Picture 4">
            <a:extLst>
              <a:ext uri="{FF2B5EF4-FFF2-40B4-BE49-F238E27FC236}">
                <a16:creationId xmlns:a16="http://schemas.microsoft.com/office/drawing/2014/main" id="{0648011B-9C94-4019-84F9-6FB69EA3E8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8287" y="2276872"/>
            <a:ext cx="3527425" cy="25987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Box 7">
            <a:extLst>
              <a:ext uri="{FF2B5EF4-FFF2-40B4-BE49-F238E27FC236}">
                <a16:creationId xmlns:a16="http://schemas.microsoft.com/office/drawing/2014/main" id="{279991AF-04C2-4041-A224-0CEBE71A0D0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95738" y="1557338"/>
            <a:ext cx="122555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800" dirty="0">
                <a:latin typeface="+mj-lt"/>
              </a:rPr>
              <a:t>Crying</a:t>
            </a:r>
          </a:p>
        </p:txBody>
      </p:sp>
      <p:sp>
        <p:nvSpPr>
          <p:cNvPr id="8" name="TextBox 5">
            <a:extLst>
              <a:ext uri="{FF2B5EF4-FFF2-40B4-BE49-F238E27FC236}">
                <a16:creationId xmlns:a16="http://schemas.microsoft.com/office/drawing/2014/main" id="{DB82EC8F-FDAC-48FC-AC7A-3C568754989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2088" y="3013075"/>
            <a:ext cx="2544762" cy="52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800" dirty="0">
                <a:latin typeface="+mj-lt"/>
              </a:rPr>
              <a:t>Squinting eyes</a:t>
            </a:r>
          </a:p>
        </p:txBody>
      </p:sp>
      <p:sp>
        <p:nvSpPr>
          <p:cNvPr id="9" name="TextBox 6">
            <a:extLst>
              <a:ext uri="{FF2B5EF4-FFF2-40B4-BE49-F238E27FC236}">
                <a16:creationId xmlns:a16="http://schemas.microsoft.com/office/drawing/2014/main" id="{38A37043-0838-4C2A-BF9E-6F12290568C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84937" y="3052349"/>
            <a:ext cx="2466975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800" dirty="0">
                <a:latin typeface="+mj-lt"/>
              </a:rPr>
              <a:t>Lips up turned</a:t>
            </a:r>
          </a:p>
        </p:txBody>
      </p:sp>
      <p:sp>
        <p:nvSpPr>
          <p:cNvPr id="10" name="TextBox 8">
            <a:extLst>
              <a:ext uri="{FF2B5EF4-FFF2-40B4-BE49-F238E27FC236}">
                <a16:creationId xmlns:a16="http://schemas.microsoft.com/office/drawing/2014/main" id="{55D2138B-E847-4A2B-93EE-BEA99237014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48063" y="5084763"/>
            <a:ext cx="212090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800" b="1" dirty="0">
                <a:latin typeface="+mj-lt"/>
              </a:rPr>
              <a:t>“I’m upset”</a:t>
            </a:r>
          </a:p>
        </p:txBody>
      </p:sp>
    </p:spTree>
    <p:extLst>
      <p:ext uri="{BB962C8B-B14F-4D97-AF65-F5344CB8AC3E}">
        <p14:creationId xmlns:p14="http://schemas.microsoft.com/office/powerpoint/2010/main" val="24729071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0BC9F1-7357-4CEE-B137-D13BC51770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>
                <a:cs typeface="Arial" charset="0"/>
              </a:rPr>
              <a:t>What message are they conveying?</a:t>
            </a:r>
            <a:endParaRPr lang="en-GB" dirty="0"/>
          </a:p>
        </p:txBody>
      </p:sp>
      <p:pic>
        <p:nvPicPr>
          <p:cNvPr id="4" name="Picture 7">
            <a:extLst>
              <a:ext uri="{FF2B5EF4-FFF2-40B4-BE49-F238E27FC236}">
                <a16:creationId xmlns:a16="http://schemas.microsoft.com/office/drawing/2014/main" id="{220EBA97-C5EF-4301-A128-DF9D136C99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2967" y="1916832"/>
            <a:ext cx="2938066" cy="37522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20179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3835B8-D300-42B4-9678-5F4EC76F4F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>
                <a:cs typeface="Arial" charset="0"/>
              </a:rPr>
              <a:t>What message are they conveying?</a:t>
            </a:r>
            <a:endParaRPr lang="en-GB" dirty="0"/>
          </a:p>
        </p:txBody>
      </p:sp>
      <p:pic>
        <p:nvPicPr>
          <p:cNvPr id="4" name="Picture 7">
            <a:extLst>
              <a:ext uri="{FF2B5EF4-FFF2-40B4-BE49-F238E27FC236}">
                <a16:creationId xmlns:a16="http://schemas.microsoft.com/office/drawing/2014/main" id="{0DE89689-B4EA-4E3C-BDFE-7BC861BA1A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2967" y="1417638"/>
            <a:ext cx="2938066" cy="37522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5">
            <a:extLst>
              <a:ext uri="{FF2B5EF4-FFF2-40B4-BE49-F238E27FC236}">
                <a16:creationId xmlns:a16="http://schemas.microsoft.com/office/drawing/2014/main" id="{3A62BC77-D663-487D-9385-51850D60681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9512" y="2625008"/>
            <a:ext cx="316230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800" dirty="0">
                <a:latin typeface="+mj-lt"/>
              </a:rPr>
              <a:t>Eyes looking away</a:t>
            </a:r>
          </a:p>
        </p:txBody>
      </p:sp>
      <p:sp>
        <p:nvSpPr>
          <p:cNvPr id="6" name="TextBox 6">
            <a:extLst>
              <a:ext uri="{FF2B5EF4-FFF2-40B4-BE49-F238E27FC236}">
                <a16:creationId xmlns:a16="http://schemas.microsoft.com/office/drawing/2014/main" id="{EDB0EAE8-71A1-4A99-83E2-1AE7DD4379E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280253" y="2625008"/>
            <a:ext cx="2486025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800" dirty="0">
                <a:latin typeface="+mj-lt"/>
              </a:rPr>
              <a:t>Finger on face</a:t>
            </a:r>
          </a:p>
        </p:txBody>
      </p:sp>
      <p:sp>
        <p:nvSpPr>
          <p:cNvPr id="7" name="TextBox 8">
            <a:extLst>
              <a:ext uri="{FF2B5EF4-FFF2-40B4-BE49-F238E27FC236}">
                <a16:creationId xmlns:a16="http://schemas.microsoft.com/office/drawing/2014/main" id="{2E28971C-3962-43F7-9276-5FFF030E228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333784" y="5178424"/>
            <a:ext cx="2603598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800" b="1" dirty="0">
                <a:latin typeface="+mj-lt"/>
              </a:rPr>
              <a:t>“I’m thinking”</a:t>
            </a:r>
          </a:p>
        </p:txBody>
      </p:sp>
    </p:spTree>
    <p:extLst>
      <p:ext uri="{BB962C8B-B14F-4D97-AF65-F5344CB8AC3E}">
        <p14:creationId xmlns:p14="http://schemas.microsoft.com/office/powerpoint/2010/main" val="3548302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5C8C74-6419-4E4C-9F7D-9AAA4F3C24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18329"/>
            <a:ext cx="9036496" cy="1143000"/>
          </a:xfrm>
        </p:spPr>
        <p:txBody>
          <a:bodyPr>
            <a:noAutofit/>
          </a:bodyPr>
          <a:lstStyle/>
          <a:p>
            <a:r>
              <a:rPr lang="en-GB" altLang="en-US" sz="3600" dirty="0">
                <a:cs typeface="Arial" charset="0"/>
              </a:rPr>
              <a:t>Are they doing and saying the same thing?</a:t>
            </a:r>
            <a:endParaRPr lang="en-GB" sz="3600" dirty="0"/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EFF457B9-CA52-4254-B518-651B4E62FE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8876" y="1417638"/>
            <a:ext cx="3426247" cy="36160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5EDDB49-C58C-4D80-8B10-A5E50F05096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28539" y="5179218"/>
            <a:ext cx="6194425" cy="52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800" b="1" dirty="0">
                <a:latin typeface="+mj-lt"/>
              </a:rPr>
              <a:t>“I’m finding this really interesting!”</a:t>
            </a:r>
          </a:p>
        </p:txBody>
      </p:sp>
    </p:spTree>
    <p:extLst>
      <p:ext uri="{BB962C8B-B14F-4D97-AF65-F5344CB8AC3E}">
        <p14:creationId xmlns:p14="http://schemas.microsoft.com/office/powerpoint/2010/main" val="27456128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D39CA1-4FDA-414F-99E2-C3A6AD7CC5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52128"/>
          </a:xfrm>
        </p:spPr>
        <p:txBody>
          <a:bodyPr>
            <a:normAutofit fontScale="90000"/>
          </a:bodyPr>
          <a:lstStyle/>
          <a:p>
            <a:r>
              <a:rPr lang="en-GB" altLang="en-US" dirty="0">
                <a:cs typeface="Arial" charset="0"/>
              </a:rPr>
              <a:t>Are they doing and saying             the same thing?</a:t>
            </a:r>
            <a:endParaRPr lang="en-GB" dirty="0"/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FB8BA8E9-5389-4EDE-A12A-3C53F26C14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418560"/>
            <a:ext cx="7776864" cy="37386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9AFDB26-6D32-484A-B152-6EC07C92353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95736" y="5145790"/>
            <a:ext cx="503555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800" b="1" dirty="0">
                <a:latin typeface="+mj-lt"/>
              </a:rPr>
              <a:t>“I’m fine – I’m really happy!”</a:t>
            </a:r>
          </a:p>
        </p:txBody>
      </p:sp>
    </p:spTree>
    <p:extLst>
      <p:ext uri="{BB962C8B-B14F-4D97-AF65-F5344CB8AC3E}">
        <p14:creationId xmlns:p14="http://schemas.microsoft.com/office/powerpoint/2010/main" val="142201091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6362EF-5596-4152-8E0B-CC04F5B641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>
                <a:cs typeface="Arial" charset="0"/>
              </a:rPr>
              <a:t>Are they doing and saying             the same thing?</a:t>
            </a:r>
            <a:endParaRPr lang="en-GB" dirty="0"/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DBAB3B8B-52D5-4F75-9CF9-B018387831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6193" y="1628800"/>
            <a:ext cx="3671614" cy="33222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9CDCA151-CA90-4278-8A31-4D6BCD0EBCC1}"/>
              </a:ext>
            </a:extLst>
          </p:cNvPr>
          <p:cNvSpPr/>
          <p:nvPr/>
        </p:nvSpPr>
        <p:spPr>
          <a:xfrm>
            <a:off x="827584" y="4967590"/>
            <a:ext cx="822960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altLang="en-US" sz="2800" b="1" dirty="0"/>
              <a:t>“I’m really sorry I beat you. I feel really bad!”</a:t>
            </a:r>
          </a:p>
        </p:txBody>
      </p:sp>
    </p:spTree>
    <p:extLst>
      <p:ext uri="{BB962C8B-B14F-4D97-AF65-F5344CB8AC3E}">
        <p14:creationId xmlns:p14="http://schemas.microsoft.com/office/powerpoint/2010/main" val="175289435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62EA04-9FB9-4B3E-A737-A7BCCC13B3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b="1" dirty="0">
                <a:latin typeface="Arial" charset="0"/>
                <a:cs typeface="Arial" charset="0"/>
              </a:rPr>
              <a:t>Verbal and Non-verbal Communication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789E9-2956-4B38-9074-5FC09A3811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>
            <a:normAutofit lnSpcReduction="10000"/>
          </a:bodyPr>
          <a:lstStyle/>
          <a:p>
            <a:pPr algn="just"/>
            <a:r>
              <a:rPr lang="en-GB" altLang="en-US" dirty="0">
                <a:latin typeface="+mj-lt"/>
                <a:cs typeface="Arial" charset="0"/>
              </a:rPr>
              <a:t>Verbal communication is the things we say</a:t>
            </a:r>
            <a:endParaRPr lang="en-GB" altLang="en-US" sz="900" dirty="0">
              <a:latin typeface="+mj-lt"/>
              <a:cs typeface="Arial" charset="0"/>
            </a:endParaRPr>
          </a:p>
          <a:p>
            <a:pPr algn="just"/>
            <a:r>
              <a:rPr lang="en-GB" altLang="en-US" dirty="0">
                <a:latin typeface="+mj-lt"/>
                <a:cs typeface="Arial" charset="0"/>
              </a:rPr>
              <a:t>Non-verbal communication is the things we don’t say</a:t>
            </a:r>
            <a:endParaRPr lang="en-GB" altLang="en-US" sz="900" dirty="0">
              <a:latin typeface="+mj-lt"/>
              <a:cs typeface="Arial" charset="0"/>
            </a:endParaRPr>
          </a:p>
          <a:p>
            <a:pPr algn="just"/>
            <a:r>
              <a:rPr lang="en-GB" altLang="en-US" dirty="0">
                <a:latin typeface="+mj-lt"/>
                <a:cs typeface="Arial" charset="0"/>
              </a:rPr>
              <a:t>Both are important and can say different things. </a:t>
            </a:r>
            <a:endParaRPr lang="en-GB" altLang="en-US" sz="900" dirty="0">
              <a:latin typeface="+mj-lt"/>
              <a:cs typeface="Arial" charset="0"/>
            </a:endParaRPr>
          </a:p>
          <a:p>
            <a:pPr algn="just"/>
            <a:r>
              <a:rPr lang="en-GB" altLang="en-US" dirty="0">
                <a:latin typeface="+mj-lt"/>
                <a:cs typeface="Arial" charset="0"/>
              </a:rPr>
              <a:t>It is important we are aware of our own and others verbal and non-verbal communication.</a:t>
            </a:r>
          </a:p>
        </p:txBody>
      </p:sp>
    </p:spTree>
    <p:extLst>
      <p:ext uri="{BB962C8B-B14F-4D97-AF65-F5344CB8AC3E}">
        <p14:creationId xmlns:p14="http://schemas.microsoft.com/office/powerpoint/2010/main" val="16548271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2F17AC-AA0A-4391-909F-534D50D1C9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Job Interview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A0DB61-5314-4135-8807-374BD49364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363272" cy="391703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altLang="en-US" sz="2800" dirty="0">
                <a:latin typeface="+mj-lt"/>
                <a:cs typeface="Arial" charset="0"/>
              </a:rPr>
              <a:t>What would the following body language communicate to a interviewer?</a:t>
            </a:r>
          </a:p>
          <a:p>
            <a:pPr marL="0" indent="0">
              <a:buNone/>
            </a:pPr>
            <a:endParaRPr lang="en-GB" altLang="en-US" sz="800" dirty="0">
              <a:latin typeface="+mj-lt"/>
              <a:cs typeface="Arial" charset="0"/>
            </a:endParaRPr>
          </a:p>
          <a:p>
            <a:pPr lvl="1"/>
            <a:r>
              <a:rPr lang="en-GB" altLang="en-US" dirty="0">
                <a:latin typeface="+mj-lt"/>
                <a:cs typeface="Arial" charset="0"/>
              </a:rPr>
              <a:t>Crossed arms </a:t>
            </a:r>
          </a:p>
          <a:p>
            <a:pPr lvl="1"/>
            <a:r>
              <a:rPr lang="en-GB" altLang="en-US" dirty="0">
                <a:latin typeface="+mj-lt"/>
                <a:cs typeface="Arial" charset="0"/>
              </a:rPr>
              <a:t>Frowning face </a:t>
            </a:r>
          </a:p>
          <a:p>
            <a:pPr lvl="1"/>
            <a:r>
              <a:rPr lang="en-GB" altLang="en-US" dirty="0">
                <a:latin typeface="+mj-lt"/>
                <a:cs typeface="Arial" charset="0"/>
              </a:rPr>
              <a:t>Looking at the floor </a:t>
            </a:r>
          </a:p>
          <a:p>
            <a:pPr lvl="1"/>
            <a:r>
              <a:rPr lang="en-GB" altLang="en-US" dirty="0">
                <a:latin typeface="+mj-lt"/>
                <a:cs typeface="Arial" charset="0"/>
              </a:rPr>
              <a:t>Dressed in scruffy clothes</a:t>
            </a:r>
          </a:p>
          <a:p>
            <a:pPr lvl="1"/>
            <a:r>
              <a:rPr lang="en-GB" altLang="en-US" dirty="0">
                <a:latin typeface="+mj-lt"/>
                <a:cs typeface="Arial" charset="0"/>
              </a:rPr>
              <a:t>Tapping foot</a:t>
            </a:r>
          </a:p>
          <a:p>
            <a:pPr marL="457200" lvl="1" indent="0">
              <a:buNone/>
            </a:pPr>
            <a:endParaRPr lang="en-GB" altLang="en-US" sz="800" dirty="0">
              <a:latin typeface="+mj-lt"/>
              <a:cs typeface="Arial" charset="0"/>
            </a:endParaRPr>
          </a:p>
          <a:p>
            <a:pPr marL="0" indent="0">
              <a:buNone/>
            </a:pPr>
            <a:r>
              <a:rPr lang="en-GB" altLang="en-US" sz="2800" dirty="0">
                <a:latin typeface="+mj-lt"/>
                <a:cs typeface="Arial" charset="0"/>
              </a:rPr>
              <a:t>Do you think this body language would help someone to secure a job?</a:t>
            </a:r>
          </a:p>
          <a:p>
            <a:pPr marL="0" indent="0">
              <a:buNone/>
            </a:pPr>
            <a:endParaRPr lang="en-GB" dirty="0">
              <a:latin typeface="+mj-lt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CD19E73-C54D-47E9-91D4-D9DCFFE79D0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292080" y="2132856"/>
            <a:ext cx="3238500" cy="2400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5230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D40B0A-77B6-40F0-83C0-D72E044CE3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Body Language Facts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D344CC-A254-4566-89D6-BCB2219E4E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099595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  <a:defRPr/>
            </a:pPr>
            <a:r>
              <a:rPr lang="en-GB" altLang="en-US" sz="2800" dirty="0">
                <a:latin typeface="+mj-lt"/>
                <a:cs typeface="Arial" charset="0"/>
              </a:rPr>
              <a:t>You spot when someone is not telling the truth by looking out for any (or all) of these signs:</a:t>
            </a:r>
          </a:p>
          <a:p>
            <a:pPr lvl="1">
              <a:defRPr/>
            </a:pPr>
            <a:r>
              <a:rPr lang="en-GB" altLang="en-US" dirty="0">
                <a:latin typeface="+mj-lt"/>
                <a:cs typeface="Arial" charset="0"/>
              </a:rPr>
              <a:t>Little eye contact</a:t>
            </a:r>
          </a:p>
          <a:p>
            <a:pPr lvl="1">
              <a:defRPr/>
            </a:pPr>
            <a:r>
              <a:rPr lang="en-GB" altLang="en-US" dirty="0">
                <a:latin typeface="+mj-lt"/>
                <a:cs typeface="Arial" charset="0"/>
              </a:rPr>
              <a:t>Sweating</a:t>
            </a:r>
          </a:p>
          <a:p>
            <a:pPr lvl="1">
              <a:defRPr/>
            </a:pPr>
            <a:r>
              <a:rPr lang="en-GB" altLang="en-US" dirty="0">
                <a:latin typeface="+mj-lt"/>
                <a:cs typeface="Arial" charset="0"/>
              </a:rPr>
              <a:t>Too many hand movements</a:t>
            </a:r>
          </a:p>
          <a:p>
            <a:pPr lvl="1">
              <a:defRPr/>
            </a:pPr>
            <a:r>
              <a:rPr lang="en-GB" altLang="en-US" dirty="0">
                <a:latin typeface="+mj-lt"/>
                <a:cs typeface="Arial" charset="0"/>
              </a:rPr>
              <a:t>Biting the fingernails</a:t>
            </a:r>
          </a:p>
          <a:p>
            <a:pPr lvl="1">
              <a:defRPr/>
            </a:pPr>
            <a:r>
              <a:rPr lang="en-GB" altLang="en-US" dirty="0">
                <a:latin typeface="+mj-lt"/>
                <a:cs typeface="Arial" charset="0"/>
              </a:rPr>
              <a:t>Chewing of the inside of the mouth</a:t>
            </a:r>
          </a:p>
          <a:p>
            <a:pPr lvl="1">
              <a:defRPr/>
            </a:pPr>
            <a:r>
              <a:rPr lang="en-GB" altLang="en-US" dirty="0">
                <a:latin typeface="+mj-lt"/>
                <a:cs typeface="Arial" charset="0"/>
              </a:rPr>
              <a:t>Swallowing (because the inside of the mouth is dry)</a:t>
            </a:r>
          </a:p>
          <a:p>
            <a:pPr>
              <a:buNone/>
              <a:defRPr/>
            </a:pPr>
            <a:endParaRPr lang="en-GB" altLang="en-US" sz="2800" dirty="0">
              <a:latin typeface="+mj-lt"/>
              <a:cs typeface="Arial" charset="0"/>
            </a:endParaRPr>
          </a:p>
          <a:p>
            <a:pPr>
              <a:buNone/>
              <a:defRPr/>
            </a:pPr>
            <a:r>
              <a:rPr lang="en-GB" altLang="en-US" sz="2800" i="1" dirty="0">
                <a:solidFill>
                  <a:srgbClr val="FF0000"/>
                </a:solidFill>
                <a:latin typeface="+mj-lt"/>
                <a:cs typeface="Arial" charset="0"/>
              </a:rPr>
              <a:t>Warning: If people are good liars though, they might not show any of these signs</a:t>
            </a:r>
            <a:endParaRPr lang="en-GB" altLang="en-US" sz="2800" dirty="0">
              <a:latin typeface="+mj-lt"/>
              <a:cs typeface="Arial" charset="0"/>
            </a:endParaRPr>
          </a:p>
          <a:p>
            <a:pPr marL="0" indent="0">
              <a:buNone/>
            </a:pPr>
            <a:endParaRPr lang="en-GB" dirty="0">
              <a:latin typeface="+mj-lt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434CB87-2404-4B3E-A1FB-6A68850B7CB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092280" y="1844824"/>
            <a:ext cx="1547664" cy="19124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6872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F51071-8BDC-445B-A695-090EA3EB28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 Definition…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C4E645-26A6-4C36-9BB0-69129FE51D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196752"/>
            <a:ext cx="8507288" cy="4392488"/>
          </a:xfrm>
        </p:spPr>
        <p:txBody>
          <a:bodyPr>
            <a:normAutofit fontScale="70000" lnSpcReduction="20000"/>
          </a:bodyPr>
          <a:lstStyle/>
          <a:p>
            <a:pPr algn="just">
              <a:lnSpc>
                <a:spcPct val="160000"/>
              </a:lnSpc>
              <a:spcBef>
                <a:spcPts val="0"/>
              </a:spcBef>
            </a:pPr>
            <a:r>
              <a:rPr lang="en-GB" dirty="0"/>
              <a:t>“Nonverbal communication is </a:t>
            </a:r>
            <a:r>
              <a:rPr lang="en-GB" u="sng" dirty="0"/>
              <a:t>any symbolic activity that communicates a message other than words.</a:t>
            </a:r>
            <a:r>
              <a:rPr lang="en-GB" dirty="0"/>
              <a:t>  This definition covers a wide range of topics: facial expression, hand movements, dress, tattoos, jewellery, physical attractiveness, timing of what happens, distance, tone of voice, eye movements, the positioning of furniture to create atmosphere, touch, and smell – and that is not an exhaustive list.”      </a:t>
            </a:r>
          </a:p>
          <a:p>
            <a:pPr marL="0" indent="0" algn="just">
              <a:lnSpc>
                <a:spcPct val="160000"/>
              </a:lnSpc>
              <a:spcBef>
                <a:spcPts val="0"/>
              </a:spcBef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sz="2600" dirty="0"/>
              <a:t>		Duck, S. &amp; McMahan, D. (2015) p.89</a:t>
            </a:r>
          </a:p>
        </p:txBody>
      </p:sp>
    </p:spTree>
    <p:extLst>
      <p:ext uri="{BB962C8B-B14F-4D97-AF65-F5344CB8AC3E}">
        <p14:creationId xmlns:p14="http://schemas.microsoft.com/office/powerpoint/2010/main" val="7490614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E2BA31-88A4-4655-8BA3-AFBCAA9B5C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Paralinguistics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85E133-525D-455F-A87B-12E38803AB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12168"/>
            <a:ext cx="8229600" cy="3917032"/>
          </a:xfrm>
        </p:spPr>
        <p:txBody>
          <a:bodyPr>
            <a:normAutofit lnSpcReduction="10000"/>
          </a:bodyPr>
          <a:lstStyle/>
          <a:p>
            <a:pPr>
              <a:lnSpc>
                <a:spcPct val="110000"/>
              </a:lnSpc>
            </a:pPr>
            <a:r>
              <a:rPr lang="en-GB" dirty="0"/>
              <a:t>Paralinguistic cue: ‘A para-linguistic cue is any type of oral behaviour which adds meaning to the words of a message’.</a:t>
            </a:r>
          </a:p>
          <a:p>
            <a:pPr lvl="1">
              <a:lnSpc>
                <a:spcPct val="110000"/>
              </a:lnSpc>
            </a:pPr>
            <a:r>
              <a:rPr lang="en-GB" dirty="0"/>
              <a:t>Speed of speech</a:t>
            </a:r>
          </a:p>
          <a:p>
            <a:pPr lvl="1">
              <a:lnSpc>
                <a:spcPct val="110000"/>
              </a:lnSpc>
            </a:pPr>
            <a:r>
              <a:rPr lang="en-GB" dirty="0"/>
              <a:t>Volume of speech</a:t>
            </a:r>
          </a:p>
          <a:p>
            <a:pPr lvl="1">
              <a:lnSpc>
                <a:spcPct val="110000"/>
              </a:lnSpc>
            </a:pPr>
            <a:r>
              <a:rPr lang="en-GB" dirty="0"/>
              <a:t>Pitch and intonation</a:t>
            </a:r>
          </a:p>
          <a:p>
            <a:pPr lvl="1">
              <a:lnSpc>
                <a:spcPct val="110000"/>
              </a:lnSpc>
            </a:pPr>
            <a:r>
              <a:rPr lang="en-GB" dirty="0"/>
              <a:t>Change and modulation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77225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D3994-D34E-40C4-892E-2F188DE6B4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Components of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D5476C-44DF-47D9-B7F5-9D68546740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Paralinguistic cues</a:t>
            </a:r>
          </a:p>
          <a:p>
            <a:r>
              <a:rPr lang="en-GB" dirty="0"/>
              <a:t>Non-verbal behaviour</a:t>
            </a:r>
          </a:p>
          <a:p>
            <a:r>
              <a:rPr lang="en-GB" dirty="0"/>
              <a:t>Our words and language:</a:t>
            </a:r>
          </a:p>
          <a:p>
            <a:pPr lvl="1"/>
            <a:r>
              <a:rPr lang="en-GB" dirty="0"/>
              <a:t>language function: instructions, suggestions, directions, statements, questions</a:t>
            </a:r>
          </a:p>
          <a:p>
            <a:pPr lvl="1"/>
            <a:r>
              <a:rPr lang="en-GB" dirty="0"/>
              <a:t>confidence, communication and power-behaviour</a:t>
            </a:r>
          </a:p>
          <a:p>
            <a:pPr lvl="1"/>
            <a:r>
              <a:rPr lang="en-GB" dirty="0"/>
              <a:t>using language and communicating tactfully in difficult conversations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27323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B1F85-1F1E-4DF9-9203-C128DDDEF5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Components of Communication</a:t>
            </a:r>
            <a:br>
              <a:rPr lang="en-GB" b="1" dirty="0"/>
            </a:br>
            <a:r>
              <a:rPr lang="en-GB" b="1" dirty="0"/>
              <a:t>(Cont.)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E5EC7B-EA13-41AE-90CA-03ED61023D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88023"/>
            <a:ext cx="8229600" cy="3917032"/>
          </a:xfrm>
        </p:spPr>
        <p:txBody>
          <a:bodyPr/>
          <a:lstStyle/>
          <a:p>
            <a:r>
              <a:rPr lang="en-GB" dirty="0"/>
              <a:t>Questions in conversation…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8E57D8C-619C-479E-B4EA-D948794770C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8696" y="2209343"/>
            <a:ext cx="5508104" cy="3429000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8083947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hart, funnel chart&#10;&#10;Description automatically generated">
            <a:extLst>
              <a:ext uri="{FF2B5EF4-FFF2-40B4-BE49-F238E27FC236}">
                <a16:creationId xmlns:a16="http://schemas.microsoft.com/office/drawing/2014/main" id="{DBED5AEB-2B2E-56F2-A81D-0651D73817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9288" y="1067858"/>
            <a:ext cx="5125400" cy="382433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38622563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D67FC-13CB-535B-BC58-18663EFAE7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Your turn to have a go!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DB19DE0-E10E-3E0C-33F2-20CFB265963B}"/>
              </a:ext>
            </a:extLst>
          </p:cNvPr>
          <p:cNvSpPr txBox="1"/>
          <p:nvPr/>
        </p:nvSpPr>
        <p:spPr>
          <a:xfrm>
            <a:off x="1005417" y="1619250"/>
            <a:ext cx="6910916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In pairs, take it in turns to question each other using the descriptions given to you.</a:t>
            </a:r>
            <a:endParaRPr lang="en-US" dirty="0"/>
          </a:p>
          <a:p>
            <a:endParaRPr lang="en-GB" dirty="0"/>
          </a:p>
          <a:p>
            <a:r>
              <a:rPr lang="en-GB" dirty="0"/>
              <a:t>As the questioner, it is your job to get the team-member to tell you the actual answer. </a:t>
            </a:r>
          </a:p>
          <a:p>
            <a:endParaRPr lang="en-GB" dirty="0"/>
          </a:p>
          <a:p>
            <a:r>
              <a:rPr lang="en-GB" dirty="0"/>
              <a:t>As the team-member, don’t give too much away- make them work for the answer!</a:t>
            </a:r>
          </a:p>
          <a:p>
            <a:r>
              <a:rPr lang="en-GB" dirty="0"/>
              <a:t>In these examples, you are dealing with poor performance of a team-member at work and you are trying to find out why.</a:t>
            </a:r>
          </a:p>
          <a:p>
            <a:endParaRPr lang="en-GB" dirty="0"/>
          </a:p>
          <a:p>
            <a:r>
              <a:rPr lang="en-GB" dirty="0"/>
              <a:t>The next page will show you some examples of questions you can use in each stage of the funnel...</a:t>
            </a:r>
          </a:p>
        </p:txBody>
      </p:sp>
    </p:spTree>
    <p:extLst>
      <p:ext uri="{BB962C8B-B14F-4D97-AF65-F5344CB8AC3E}">
        <p14:creationId xmlns:p14="http://schemas.microsoft.com/office/powerpoint/2010/main" val="290591484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4B1EAC-160C-6F4F-AFEE-E5C51E1448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95779"/>
            <a:ext cx="8229600" cy="1143000"/>
          </a:xfrm>
        </p:spPr>
        <p:txBody>
          <a:bodyPr/>
          <a:lstStyle/>
          <a:p>
            <a:r>
              <a:rPr lang="en-GB" dirty="0"/>
              <a:t>Funnel Questions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52CA5C8-177C-206A-3E93-8E49620E728F}"/>
              </a:ext>
            </a:extLst>
          </p:cNvPr>
          <p:cNvSpPr txBox="1"/>
          <p:nvPr/>
        </p:nvSpPr>
        <p:spPr>
          <a:xfrm>
            <a:off x="268817" y="999067"/>
            <a:ext cx="8500533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solidFill>
                  <a:srgbClr val="373C43"/>
                </a:solidFill>
                <a:latin typeface="Open Sans"/>
                <a:ea typeface="Open Sans"/>
                <a:cs typeface="Open Sans"/>
              </a:rPr>
              <a:t>Open questions</a:t>
            </a:r>
            <a:r>
              <a:rPr lang="en-US" dirty="0">
                <a:solidFill>
                  <a:srgbClr val="373C43"/>
                </a:solidFill>
                <a:latin typeface="Open Sans"/>
                <a:ea typeface="Open Sans"/>
                <a:cs typeface="Open Sans"/>
              </a:rPr>
              <a:t> require detailed answers. They cannot be answered with a “yes” or “no”.</a:t>
            </a:r>
            <a:endParaRPr lang="en-US">
              <a:solidFill>
                <a:srgbClr val="000000"/>
              </a:solidFill>
              <a:latin typeface="Myriad Pro"/>
              <a:ea typeface="Open Sans"/>
              <a:cs typeface="Open Sans"/>
            </a:endParaRPr>
          </a:p>
          <a:p>
            <a:r>
              <a:rPr lang="en-US" i="1" dirty="0">
                <a:solidFill>
                  <a:srgbClr val="373C43"/>
                </a:solidFill>
                <a:latin typeface="Open Sans"/>
                <a:ea typeface="Open Sans"/>
                <a:cs typeface="Open Sans"/>
              </a:rPr>
              <a:t>Example: </a:t>
            </a:r>
            <a:r>
              <a:rPr lang="en-US" i="1" dirty="0">
                <a:ea typeface="+mn-lt"/>
                <a:cs typeface="+mn-lt"/>
              </a:rPr>
              <a:t>How can I help you? What is preventing you from…? What are you looking for?</a:t>
            </a:r>
          </a:p>
          <a:p>
            <a:endParaRPr lang="en-US" i="1" dirty="0">
              <a:ea typeface="+mn-lt"/>
              <a:cs typeface="+mn-lt"/>
            </a:endParaRPr>
          </a:p>
          <a:p>
            <a:r>
              <a:rPr lang="en-US" b="1" dirty="0">
                <a:ea typeface="+mn-lt"/>
                <a:cs typeface="+mn-lt"/>
              </a:rPr>
              <a:t>Probing questions</a:t>
            </a:r>
            <a:r>
              <a:rPr lang="en-US" dirty="0">
                <a:ea typeface="+mn-lt"/>
                <a:cs typeface="+mn-lt"/>
              </a:rPr>
              <a:t> allow the questioner to home in on crucial bits of information gathered after asking open questions.</a:t>
            </a:r>
          </a:p>
          <a:p>
            <a:r>
              <a:rPr lang="en-US" i="1" dirty="0"/>
              <a:t>Example: </a:t>
            </a:r>
            <a:r>
              <a:rPr lang="en-US" i="1" dirty="0">
                <a:ea typeface="+mn-lt"/>
                <a:cs typeface="+mn-lt"/>
              </a:rPr>
              <a:t>When did the situation start? Has this happened before? What difficulties did you face when you tried to…? So I fully understand, could you give me an example of what you mean by…?</a:t>
            </a:r>
          </a:p>
          <a:p>
            <a:endParaRPr lang="en-US" i="1" dirty="0"/>
          </a:p>
          <a:p>
            <a:r>
              <a:rPr lang="en-US" b="1" dirty="0">
                <a:ea typeface="+mn-lt"/>
                <a:cs typeface="+mn-lt"/>
              </a:rPr>
              <a:t>Closed questions</a:t>
            </a:r>
            <a:r>
              <a:rPr lang="en-US" dirty="0">
                <a:ea typeface="+mn-lt"/>
                <a:cs typeface="+mn-lt"/>
              </a:rPr>
              <a:t> help take control of a conversation once you have all the information you need. These questions are also great for confirming details within the answers to open and probing questions.</a:t>
            </a:r>
            <a:endParaRPr lang="en-US" dirty="0"/>
          </a:p>
          <a:p>
            <a:r>
              <a:rPr lang="en-US" i="1" dirty="0"/>
              <a:t>Example: </a:t>
            </a:r>
            <a:r>
              <a:rPr lang="en-US" i="1" dirty="0">
                <a:ea typeface="+mn-lt"/>
                <a:cs typeface="+mn-lt"/>
              </a:rPr>
              <a:t>… is that right? Do you agree? Have you already tried to…?</a:t>
            </a:r>
          </a:p>
          <a:p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289828001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2D911-371D-49D7-AC9A-C2FB6ACC2A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Applying Communication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F62FD1-DAB9-4C18-A7D0-DA607C996B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363272" cy="3917032"/>
          </a:xfrm>
        </p:spPr>
        <p:txBody>
          <a:bodyPr/>
          <a:lstStyle/>
          <a:p>
            <a:r>
              <a:rPr lang="en-GB" dirty="0"/>
              <a:t>Active listening:</a:t>
            </a:r>
          </a:p>
          <a:p>
            <a:r>
              <a:rPr lang="en-GB" dirty="0"/>
              <a:t>‘Active listening is the active search for an accurate understanding of another’s message, through the interpretation of verbal and non-verbal messages’.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49612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6FD0E8-D69D-4A23-B0A3-37783EBB6F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Active Listening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1796875-B553-4F11-AA23-92171BBA08A6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5636" y="1140720"/>
            <a:ext cx="6552728" cy="4576559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8518807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93E27-6C72-AD4B-C4E0-282A6D52E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Example- Tell me a story!</a:t>
            </a:r>
          </a:p>
        </p:txBody>
      </p:sp>
      <p:pic>
        <p:nvPicPr>
          <p:cNvPr id="4" name="Picture 4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AFE4B671-2CA3-727C-CAF9-75449D0A62B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18457" y="1600201"/>
            <a:ext cx="6307085" cy="3917032"/>
          </a:xfrm>
          <a:noFill/>
        </p:spPr>
      </p:pic>
    </p:spTree>
    <p:extLst>
      <p:ext uri="{BB962C8B-B14F-4D97-AF65-F5344CB8AC3E}">
        <p14:creationId xmlns:p14="http://schemas.microsoft.com/office/powerpoint/2010/main" val="259660539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553E8A-62FC-428D-84BF-6675959EB6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Applying Communication Skills: Giving Feedback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2B9295-D5C6-47BE-97F1-860A1DECDB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Be specific.</a:t>
            </a:r>
          </a:p>
          <a:p>
            <a:r>
              <a:rPr lang="en-GB" dirty="0"/>
              <a:t>Keep it impersonal and descriptive.</a:t>
            </a:r>
          </a:p>
          <a:p>
            <a:r>
              <a:rPr lang="en-GB" dirty="0"/>
              <a:t>Ensure it is goal oriented.</a:t>
            </a:r>
          </a:p>
          <a:p>
            <a:r>
              <a:rPr lang="en-GB" dirty="0"/>
              <a:t>Time the delivery well.</a:t>
            </a:r>
          </a:p>
          <a:p>
            <a:r>
              <a:rPr lang="en-GB" dirty="0"/>
              <a:t>Ensure the feedback is understood.</a:t>
            </a:r>
          </a:p>
          <a:p>
            <a:r>
              <a:rPr lang="en-GB" dirty="0"/>
              <a:t>Ensure the behaviour is controllable.</a:t>
            </a:r>
          </a:p>
          <a:p>
            <a:r>
              <a:rPr lang="en-GB" dirty="0"/>
              <a:t>Tailor the message well.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11893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FD975E-FE63-46AB-B66F-BDA35385E2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Communicating Tactfully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2943136-4591-4B8E-A13C-D40F56EC5794}"/>
              </a:ext>
            </a:extLst>
          </p:cNvPr>
          <p:cNvSpPr/>
          <p:nvPr/>
        </p:nvSpPr>
        <p:spPr>
          <a:xfrm>
            <a:off x="445887" y="1268760"/>
            <a:ext cx="3960440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400" dirty="0"/>
              <a:t>Check any assumptions.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Reframe and purpose of the conversation.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Use the ‘passive voice’ and ‘active voice’ appropriately.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Use a ‘praise sandwich’.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Watch your language.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Be clear about consequences.</a:t>
            </a:r>
          </a:p>
        </p:txBody>
      </p:sp>
      <p:sp>
        <p:nvSpPr>
          <p:cNvPr id="5" name="Content Placeholder 5">
            <a:extLst>
              <a:ext uri="{FF2B5EF4-FFF2-40B4-BE49-F238E27FC236}">
                <a16:creationId xmlns:a16="http://schemas.microsoft.com/office/drawing/2014/main" id="{8DDDB752-A4CB-466D-8170-F47BD7721BB4}"/>
              </a:ext>
            </a:extLst>
          </p:cNvPr>
          <p:cNvSpPr txBox="1">
            <a:spLocks/>
          </p:cNvSpPr>
          <p:nvPr/>
        </p:nvSpPr>
        <p:spPr>
          <a:xfrm>
            <a:off x="4424048" y="1314798"/>
            <a:ext cx="4726360" cy="4853136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>
              <a:buFont typeface="+mj-lt"/>
              <a:buAutoNum type="arabicPeriod" startAt="7"/>
            </a:pPr>
            <a:r>
              <a:rPr lang="en-GB" sz="2400" dirty="0"/>
              <a:t>Assume good intentions.</a:t>
            </a:r>
          </a:p>
          <a:p>
            <a:pPr marL="514350" indent="-514350">
              <a:buFont typeface="+mj-lt"/>
              <a:buAutoNum type="arabicPeriod" startAt="7"/>
            </a:pPr>
            <a:r>
              <a:rPr lang="en-GB" sz="2400" dirty="0"/>
              <a:t>Avoid emotion during a conversation.</a:t>
            </a:r>
          </a:p>
          <a:p>
            <a:pPr marL="514350" indent="-514350">
              <a:buFont typeface="+mj-lt"/>
              <a:buAutoNum type="arabicPeriod" startAt="7"/>
            </a:pPr>
            <a:r>
              <a:rPr lang="en-GB" sz="2400" dirty="0"/>
              <a:t>Ensure there are no surprises.</a:t>
            </a:r>
          </a:p>
          <a:p>
            <a:pPr marL="514350" indent="-514350">
              <a:buFont typeface="+mj-lt"/>
              <a:buAutoNum type="arabicPeriod" startAt="7"/>
            </a:pPr>
            <a:r>
              <a:rPr lang="en-GB" sz="2400" dirty="0"/>
              <a:t>Leave the conversation on a positive note.</a:t>
            </a:r>
          </a:p>
          <a:p>
            <a:pPr marL="514350" indent="-514350">
              <a:buFont typeface="+mj-lt"/>
              <a:buAutoNum type="arabicPeriod" startAt="7"/>
            </a:pPr>
            <a:r>
              <a:rPr lang="en-GB" sz="2400" dirty="0"/>
              <a:t>Listen well – avoid interrupting.</a:t>
            </a:r>
          </a:p>
        </p:txBody>
      </p:sp>
    </p:spTree>
    <p:extLst>
      <p:ext uri="{BB962C8B-B14F-4D97-AF65-F5344CB8AC3E}">
        <p14:creationId xmlns:p14="http://schemas.microsoft.com/office/powerpoint/2010/main" val="992478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42B044-0387-4EF3-9E45-71CCF0379F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Question: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3F722A-5A2B-4F5D-AEAB-32A326B982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altLang="en-US" dirty="0">
                <a:latin typeface="Arial" charset="0"/>
                <a:cs typeface="Arial" charset="0"/>
              </a:rPr>
              <a:t>Why is it important that people who work in management are aware of their verbal and non-verbal communication</a:t>
            </a:r>
            <a:r>
              <a:rPr lang="en-GB" altLang="en-US" b="1" dirty="0">
                <a:latin typeface="Arial" charset="0"/>
                <a:cs typeface="Arial" charset="0"/>
              </a:rPr>
              <a:t>?</a:t>
            </a:r>
          </a:p>
          <a:p>
            <a:endParaRPr lang="en-GB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35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8CCDA6-7421-41AD-8AE5-FAED557C6E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>
                <a:cs typeface="Arial" charset="0"/>
              </a:rPr>
              <a:t>Management Professionals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7572BB-5DC3-4972-84D9-CC4B9F5DBF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3917032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GB" altLang="en-US" sz="2800" dirty="0">
                <a:latin typeface="Arial" charset="0"/>
                <a:cs typeface="Arial" charset="0"/>
              </a:rPr>
              <a:t>How would you feel if you went to your Manager and they presented the following body language:</a:t>
            </a:r>
          </a:p>
          <a:p>
            <a:pPr marL="0" indent="0">
              <a:buNone/>
              <a:defRPr/>
            </a:pPr>
            <a:endParaRPr lang="en-GB" altLang="en-US" sz="800" dirty="0">
              <a:latin typeface="Arial" charset="0"/>
              <a:cs typeface="Arial" charset="0"/>
            </a:endParaRPr>
          </a:p>
          <a:p>
            <a:pPr lvl="1">
              <a:defRPr/>
            </a:pPr>
            <a:r>
              <a:rPr lang="en-GB" altLang="en-US" dirty="0">
                <a:latin typeface="Arial" charset="0"/>
                <a:cs typeface="Arial" charset="0"/>
              </a:rPr>
              <a:t>Stared out the window the whole time they talked to you</a:t>
            </a:r>
          </a:p>
          <a:p>
            <a:pPr lvl="1">
              <a:defRPr/>
            </a:pPr>
            <a:endParaRPr lang="en-GB" altLang="en-US" sz="400" dirty="0">
              <a:latin typeface="Arial" charset="0"/>
              <a:cs typeface="Arial" charset="0"/>
            </a:endParaRPr>
          </a:p>
          <a:p>
            <a:pPr lvl="1">
              <a:defRPr/>
            </a:pPr>
            <a:r>
              <a:rPr lang="en-GB" altLang="en-US" dirty="0">
                <a:latin typeface="Arial" charset="0"/>
                <a:cs typeface="Arial" charset="0"/>
              </a:rPr>
              <a:t>Frowned at you when you were talking</a:t>
            </a:r>
          </a:p>
          <a:p>
            <a:pPr lvl="1">
              <a:defRPr/>
            </a:pPr>
            <a:endParaRPr lang="en-GB" altLang="en-US" sz="400" dirty="0">
              <a:latin typeface="Arial" charset="0"/>
              <a:cs typeface="Arial" charset="0"/>
            </a:endParaRPr>
          </a:p>
          <a:p>
            <a:pPr lvl="1">
              <a:defRPr/>
            </a:pPr>
            <a:r>
              <a:rPr lang="en-GB" altLang="en-US" dirty="0">
                <a:latin typeface="Arial" charset="0"/>
                <a:cs typeface="Arial" charset="0"/>
              </a:rPr>
              <a:t>Sat crossed arms and slouched in their chair</a:t>
            </a:r>
          </a:p>
          <a:p>
            <a:pPr lvl="1">
              <a:defRPr/>
            </a:pPr>
            <a:r>
              <a:rPr lang="en-GB" altLang="en-US" sz="400" dirty="0">
                <a:latin typeface="Arial" charset="0"/>
                <a:cs typeface="Arial" charset="0"/>
              </a:rPr>
              <a:t> </a:t>
            </a:r>
          </a:p>
          <a:p>
            <a:pPr lvl="1">
              <a:defRPr/>
            </a:pPr>
            <a:r>
              <a:rPr lang="en-GB" altLang="en-US" dirty="0">
                <a:latin typeface="Arial" charset="0"/>
                <a:cs typeface="Arial" charset="0"/>
              </a:rPr>
              <a:t>Dressed in a dirty shirt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97979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CE605C-9ECA-4DBB-84EF-5F36EFCCA1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3752"/>
            <a:ext cx="8229600" cy="1143000"/>
          </a:xfrm>
        </p:spPr>
        <p:txBody>
          <a:bodyPr/>
          <a:lstStyle/>
          <a:p>
            <a:r>
              <a:rPr lang="en-GB" altLang="en-US" b="1" dirty="0">
                <a:cs typeface="Arial" charset="0"/>
              </a:rPr>
              <a:t>Management Professionals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956D60-01B5-4EC8-8751-11C6B2249B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320481"/>
          </a:xfrm>
        </p:spPr>
        <p:txBody>
          <a:bodyPr>
            <a:normAutofit fontScale="92500" lnSpcReduction="20000"/>
          </a:bodyPr>
          <a:lstStyle/>
          <a:p>
            <a:r>
              <a:rPr lang="en-GB" altLang="en-US" sz="2800" dirty="0">
                <a:latin typeface="+mj-lt"/>
                <a:cs typeface="Arial" charset="0"/>
              </a:rPr>
              <a:t>It is important that management professionals convey body language that will make their team feel comforted, safe and reassured.</a:t>
            </a:r>
          </a:p>
          <a:p>
            <a:pPr marL="0" indent="0">
              <a:buNone/>
            </a:pPr>
            <a:endParaRPr lang="en-GB" altLang="en-US" sz="400" dirty="0">
              <a:latin typeface="+mj-lt"/>
              <a:cs typeface="Arial" charset="0"/>
            </a:endParaRPr>
          </a:p>
          <a:p>
            <a:r>
              <a:rPr lang="en-GB" altLang="en-US" sz="2800" dirty="0">
                <a:latin typeface="+mj-lt"/>
                <a:cs typeface="Arial" charset="0"/>
              </a:rPr>
              <a:t>Body language that could help to achieve this is:</a:t>
            </a:r>
          </a:p>
          <a:p>
            <a:pPr lvl="1"/>
            <a:r>
              <a:rPr lang="en-GB" altLang="en-US" dirty="0">
                <a:latin typeface="+mj-lt"/>
                <a:cs typeface="Arial" charset="0"/>
              </a:rPr>
              <a:t>Open body language e.g. arms open and facing forwards</a:t>
            </a:r>
          </a:p>
          <a:p>
            <a:pPr lvl="1"/>
            <a:endParaRPr lang="en-GB" altLang="en-US" sz="400" dirty="0">
              <a:latin typeface="+mj-lt"/>
              <a:cs typeface="Arial" charset="0"/>
            </a:endParaRPr>
          </a:p>
          <a:p>
            <a:pPr lvl="1"/>
            <a:r>
              <a:rPr lang="en-GB" altLang="en-US" dirty="0">
                <a:latin typeface="+mj-lt"/>
                <a:cs typeface="Arial" charset="0"/>
              </a:rPr>
              <a:t>Smiling</a:t>
            </a:r>
          </a:p>
          <a:p>
            <a:pPr lvl="1"/>
            <a:endParaRPr lang="en-GB" altLang="en-US" sz="400" dirty="0">
              <a:latin typeface="+mj-lt"/>
              <a:cs typeface="Arial" charset="0"/>
            </a:endParaRPr>
          </a:p>
          <a:p>
            <a:pPr lvl="1"/>
            <a:r>
              <a:rPr lang="en-GB" altLang="en-US" dirty="0">
                <a:latin typeface="+mj-lt"/>
                <a:cs typeface="Arial" charset="0"/>
              </a:rPr>
              <a:t>Professional appearance </a:t>
            </a:r>
          </a:p>
          <a:p>
            <a:pPr lvl="1"/>
            <a:endParaRPr lang="en-GB" altLang="en-US" sz="400" dirty="0">
              <a:latin typeface="+mj-lt"/>
              <a:cs typeface="Arial" charset="0"/>
            </a:endParaRPr>
          </a:p>
          <a:p>
            <a:pPr lvl="1"/>
            <a:r>
              <a:rPr lang="en-GB" altLang="en-US" dirty="0">
                <a:latin typeface="+mj-lt"/>
                <a:cs typeface="Arial" charset="0"/>
              </a:rPr>
              <a:t>Eye contact </a:t>
            </a:r>
          </a:p>
          <a:p>
            <a:pPr lvl="1"/>
            <a:endParaRPr lang="en-GB" altLang="en-US" sz="400" dirty="0">
              <a:latin typeface="+mj-lt"/>
              <a:cs typeface="Arial" charset="0"/>
            </a:endParaRPr>
          </a:p>
          <a:p>
            <a:pPr lvl="1"/>
            <a:r>
              <a:rPr lang="en-GB" altLang="en-US" dirty="0">
                <a:latin typeface="+mj-lt"/>
                <a:cs typeface="Arial" charset="0"/>
              </a:rPr>
              <a:t>Nodding to acknowledge listening </a:t>
            </a:r>
          </a:p>
          <a:p>
            <a:pPr marL="0" indent="0">
              <a:buNone/>
            </a:pPr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4207694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987DD6-A447-44B1-B69D-7A92A28AD5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25760"/>
            <a:ext cx="8229600" cy="1143000"/>
          </a:xfrm>
        </p:spPr>
        <p:txBody>
          <a:bodyPr>
            <a:noAutofit/>
          </a:bodyPr>
          <a:lstStyle/>
          <a:p>
            <a:r>
              <a:rPr lang="en-GB" sz="3200" b="1" dirty="0"/>
              <a:t>In Conclusion – Communication is Complicated!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C4A6E28-C0F3-49DB-A4CF-B508E595F4F2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196752"/>
            <a:ext cx="7931224" cy="4392488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4773791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65817F-FF19-47A6-BECE-F2FA182F4C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ED5FE-0C4E-4498-AC14-2005FFEA0C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Verbal &amp; Non-Verbal Communication</a:t>
            </a:r>
          </a:p>
          <a:p>
            <a:r>
              <a:rPr lang="en-GB" dirty="0"/>
              <a:t>Para-linguistics</a:t>
            </a:r>
          </a:p>
          <a:p>
            <a:r>
              <a:rPr lang="en-GB" dirty="0"/>
              <a:t>Inter-Personal Communication Skills</a:t>
            </a:r>
          </a:p>
          <a:p>
            <a:endParaRPr lang="en-GB" dirty="0"/>
          </a:p>
          <a:p>
            <a:r>
              <a:rPr lang="en-GB" dirty="0"/>
              <a:t>And everything else!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20479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0C1B73-97B0-4221-9D21-2860A24E65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Further Reading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32A757-4699-472F-8A35-F18AD98273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Certificate in Higher Education: Skills for the Workplace Student Yearbook (2017)</a:t>
            </a:r>
          </a:p>
          <a:p>
            <a:r>
              <a:rPr lang="en-GB" dirty="0"/>
              <a:t>Duck, S. &amp; McMahan, D.T. (2015). Communication In Everyday Life. 2</a:t>
            </a:r>
            <a:r>
              <a:rPr lang="en-GB" baseline="30000" dirty="0"/>
              <a:t>nd</a:t>
            </a:r>
            <a:r>
              <a:rPr lang="en-GB" dirty="0"/>
              <a:t> Ed. California: Sage Publications. Inc.</a:t>
            </a:r>
          </a:p>
          <a:p>
            <a:r>
              <a:rPr lang="en-GB" dirty="0"/>
              <a:t>Morgan, P. (2017) The Business Student’s Guide To Study And Employability.  London: Sage Publications Ltd.</a:t>
            </a:r>
          </a:p>
        </p:txBody>
      </p:sp>
    </p:spTree>
    <p:extLst>
      <p:ext uri="{BB962C8B-B14F-4D97-AF65-F5344CB8AC3E}">
        <p14:creationId xmlns:p14="http://schemas.microsoft.com/office/powerpoint/2010/main" val="67335468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556FFE-1E4C-405F-8F3F-5AF23B6167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Further Reading (Cont.)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F11345-0096-4CCF-BFAE-D9B464CA83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Griffith, B.A. and Dunham, E.B (2015). Working In Teams. California, USA: Sage Publications, Inc.</a:t>
            </a:r>
          </a:p>
          <a:p>
            <a:r>
              <a:rPr lang="en-GB" dirty="0"/>
              <a:t>Quintanilla, K.M. and Wahl, S.T. (2017). Business And Professional Communication. California, USA: Sage Publications, Inc</a:t>
            </a:r>
            <a:r>
              <a:rPr lang="en-GB" dirty="0">
                <a:solidFill>
                  <a:srgbClr val="0070C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59657761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77BEE7-94FF-4752-8C68-AEE3D6C303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Further Reading (Cont.)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9EA793-8510-43F7-A36E-414773A17A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Covey, S. R. (2004) The 7 Habits of Highly Effective People. London: Simon &amp; Schuster UK Ltd.</a:t>
            </a:r>
          </a:p>
          <a:p>
            <a:r>
              <a:rPr lang="en-GB" dirty="0" err="1"/>
              <a:t>Karlgaard</a:t>
            </a:r>
            <a:r>
              <a:rPr lang="en-GB" dirty="0"/>
              <a:t>, R. &amp; Malone, M.S. (2015) Team Genius: The New Science of High-Performing Organisations. New York: HarperCollins Publishing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117583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E49762874EB345BB028C312F3B91B7" ma:contentTypeVersion="9" ma:contentTypeDescription="Create a new document." ma:contentTypeScope="" ma:versionID="142fd32927fab01806cdd50cf4adbc7b">
  <xsd:schema xmlns:xsd="http://www.w3.org/2001/XMLSchema" xmlns:xs="http://www.w3.org/2001/XMLSchema" xmlns:p="http://schemas.microsoft.com/office/2006/metadata/properties" xmlns:ns2="f66716c4-314f-46c1-b01e-5a44c61897d8" xmlns:ns3="a908d394-d138-480e-87a3-ff44c37f991a" targetNamespace="http://schemas.microsoft.com/office/2006/metadata/properties" ma:root="true" ma:fieldsID="c36eac7e71a9b171dd4dade9fcdf8e4b" ns2:_="" ns3:_="">
    <xsd:import namespace="f66716c4-314f-46c1-b01e-5a44c61897d8"/>
    <xsd:import namespace="a908d394-d138-480e-87a3-ff44c37f991a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OCR" minOccurs="0"/>
                <xsd:element ref="ns3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6716c4-314f-46c1-b01e-5a44c61897d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908d394-d138-480e-87a3-ff44c37f991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description="" ma:internalName="MediaServiceAutoTags" ma:readOnly="true">
      <xsd:simpleType>
        <xsd:restriction base="dms:Text"/>
      </xsd:simpleType>
    </xsd:element>
    <xsd:element name="MediaServiceOCR" ma:index="15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6" nillable="true" ma:displayName="MediaServiceLocation" ma:internalName="MediaServiceLocatio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BFD2DBE-5C5E-4B5B-A7BE-01135E916FC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66716c4-314f-46c1-b01e-5a44c61897d8"/>
    <ds:schemaRef ds:uri="a908d394-d138-480e-87a3-ff44c37f991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schemas.openxmlformats.org/package/2006/metadata/core-properties"/>
    <ds:schemaRef ds:uri="http://schemas.microsoft.com/office/infopath/2007/PartnerControls"/>
    <ds:schemaRef ds:uri="http://purl.org/dc/dcmitype/"/>
    <ds:schemaRef ds:uri="http://schemas.microsoft.com/office/2006/documentManagement/types"/>
    <ds:schemaRef ds:uri="http://purl.org/dc/elements/1.1/"/>
    <ds:schemaRef ds:uri="f66716c4-314f-46c1-b01e-5a44c61897d8"/>
    <ds:schemaRef ds:uri="http://purl.org/dc/terms/"/>
    <ds:schemaRef ds:uri="http://schemas.microsoft.com/office/2006/metadata/properties"/>
    <ds:schemaRef ds:uri="a908d394-d138-480e-87a3-ff44c37f991a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3613</TotalTime>
  <Words>1098</Words>
  <Application>Microsoft Office PowerPoint</Application>
  <PresentationFormat>On-screen Show (4:3)</PresentationFormat>
  <Paragraphs>183</Paragraphs>
  <Slides>38</Slides>
  <Notes>19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39" baseType="lpstr">
      <vt:lpstr>20140311PresentationUWTSDTemplate</vt:lpstr>
      <vt:lpstr>CertHE Skills for the Workplace Module: BMSW4002</vt:lpstr>
      <vt:lpstr>Let’s Look at Body Language</vt:lpstr>
      <vt:lpstr>What message are they conveying?</vt:lpstr>
      <vt:lpstr>What message are they conveying?</vt:lpstr>
      <vt:lpstr>What message are they conveying?</vt:lpstr>
      <vt:lpstr>What message are they conveying?</vt:lpstr>
      <vt:lpstr>What message are they conveying?</vt:lpstr>
      <vt:lpstr>What message are they conveying?</vt:lpstr>
      <vt:lpstr>What message are they conveying?</vt:lpstr>
      <vt:lpstr>What message are they conveying?</vt:lpstr>
      <vt:lpstr>What message are they conveying?</vt:lpstr>
      <vt:lpstr>What message are they conveying?</vt:lpstr>
      <vt:lpstr>Are they doing and saying the same thing?</vt:lpstr>
      <vt:lpstr>Are they doing and saying             the same thing?</vt:lpstr>
      <vt:lpstr>Are they doing and saying             the same thing?</vt:lpstr>
      <vt:lpstr>Verbal and Non-verbal Communication</vt:lpstr>
      <vt:lpstr>Job Interview</vt:lpstr>
      <vt:lpstr>Body Language Facts</vt:lpstr>
      <vt:lpstr>A Definition…</vt:lpstr>
      <vt:lpstr>Paralinguistics</vt:lpstr>
      <vt:lpstr>Components of Communication</vt:lpstr>
      <vt:lpstr>Components of Communication (Cont.)</vt:lpstr>
      <vt:lpstr>PowerPoint Presentation</vt:lpstr>
      <vt:lpstr>Your turn to have a go!</vt:lpstr>
      <vt:lpstr>Funnel Questions</vt:lpstr>
      <vt:lpstr>Applying Communication Skills</vt:lpstr>
      <vt:lpstr>Active Listening</vt:lpstr>
      <vt:lpstr>Example- Tell me a story!</vt:lpstr>
      <vt:lpstr>Applying Communication Skills: Giving Feedback</vt:lpstr>
      <vt:lpstr>Communicating Tactfully</vt:lpstr>
      <vt:lpstr>Question:</vt:lpstr>
      <vt:lpstr>Management Professionals</vt:lpstr>
      <vt:lpstr>Management Professionals</vt:lpstr>
      <vt:lpstr>In Conclusion – Communication is Complicated!</vt:lpstr>
      <vt:lpstr>Summary</vt:lpstr>
      <vt:lpstr>Further Reading</vt:lpstr>
      <vt:lpstr>Further Reading (Cont.)</vt:lpstr>
      <vt:lpstr>Further Reading (Cont.)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Laura James</cp:lastModifiedBy>
  <cp:revision>95</cp:revision>
  <dcterms:created xsi:type="dcterms:W3CDTF">2015-04-14T15:21:28Z</dcterms:created>
  <dcterms:modified xsi:type="dcterms:W3CDTF">2023-02-27T10:08:53Z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0x010100ADE49762874EB345BB028C312F3B91B7</vt:lpwstr>
  </property>
</Properties>
</file>