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2" r:id="rId1"/>
  </p:sldMasterIdLst>
  <p:notesMasterIdLst>
    <p:notesMasterId r:id="rId11"/>
  </p:notesMasterIdLst>
  <p:sldIdLst>
    <p:sldId id="257" r:id="rId2"/>
    <p:sldId id="557" r:id="rId3"/>
    <p:sldId id="558" r:id="rId4"/>
    <p:sldId id="559" r:id="rId5"/>
    <p:sldId id="562" r:id="rId6"/>
    <p:sldId id="560" r:id="rId7"/>
    <p:sldId id="561" r:id="rId8"/>
    <p:sldId id="563" r:id="rId9"/>
    <p:sldId id="556" r:id="rId1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Barbara Jones" initials="BJ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DCAF9ED-07DC-4A11-8D7F-57B35C25682E}" styleName="Medium Style 1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 horzBarState="maximized">
    <p:restoredLeft sz="17686" autoAdjust="0"/>
    <p:restoredTop sz="50061" autoAdjust="0"/>
  </p:normalViewPr>
  <p:slideViewPr>
    <p:cSldViewPr snapToGrid="0" snapToObjects="1">
      <p:cViewPr varScale="1">
        <p:scale>
          <a:sx n="98" d="100"/>
          <a:sy n="98" d="100"/>
        </p:scale>
        <p:origin x="1392" y="1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200" d="100"/>
        <a:sy n="200" d="100"/>
      </p:scale>
      <p:origin x="0" y="-3438"/>
    </p:cViewPr>
  </p:sorterViewPr>
  <p:notesViewPr>
    <p:cSldViewPr snapToGrid="0" snapToObjects="1">
      <p:cViewPr varScale="1">
        <p:scale>
          <a:sx n="137" d="100"/>
          <a:sy n="137" d="100"/>
        </p:scale>
        <p:origin x="6752" y="20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commentAuthors" Target="commentAuthors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7C37EC1-CFD6-BF43-92CC-A7B6FA5FE773}" type="doc">
      <dgm:prSet loTypeId="urn:microsoft.com/office/officeart/2005/8/layout/cycle2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20ED9CB8-7A90-3C48-9850-9F448266A6D8}">
      <dgm:prSet phldrT="[Text]"/>
      <dgm:spPr/>
      <dgm:t>
        <a:bodyPr/>
        <a:lstStyle/>
        <a:p>
          <a:r>
            <a:rPr lang="en-GB" dirty="0"/>
            <a:t>Block 1 </a:t>
          </a:r>
        </a:p>
      </dgm:t>
    </dgm:pt>
    <dgm:pt modelId="{418D73CC-F6D1-1E42-913C-E07537082C1C}" type="parTrans" cxnId="{BC5642D6-B1F6-6641-B538-B1F3A890B2CF}">
      <dgm:prSet/>
      <dgm:spPr/>
      <dgm:t>
        <a:bodyPr/>
        <a:lstStyle/>
        <a:p>
          <a:endParaRPr lang="en-GB"/>
        </a:p>
      </dgm:t>
    </dgm:pt>
    <dgm:pt modelId="{7C65105D-C35F-5C47-8FE5-FC68C23341CC}" type="sibTrans" cxnId="{BC5642D6-B1F6-6641-B538-B1F3A890B2CF}">
      <dgm:prSet/>
      <dgm:spPr/>
      <dgm:t>
        <a:bodyPr/>
        <a:lstStyle/>
        <a:p>
          <a:endParaRPr lang="en-GB"/>
        </a:p>
      </dgm:t>
    </dgm:pt>
    <dgm:pt modelId="{9A61BF47-F74E-7F4A-9742-C94977EE2CE9}">
      <dgm:prSet phldrT="[Text]"/>
      <dgm:spPr/>
      <dgm:t>
        <a:bodyPr/>
        <a:lstStyle/>
        <a:p>
          <a:r>
            <a:rPr lang="en-GB" dirty="0"/>
            <a:t>Block 2 </a:t>
          </a:r>
        </a:p>
      </dgm:t>
    </dgm:pt>
    <dgm:pt modelId="{622A21EF-D8FD-9940-A12C-DA8029C4CFC0}" type="parTrans" cxnId="{BEC89CC7-E546-9B4D-9EEA-925350C2B2BF}">
      <dgm:prSet/>
      <dgm:spPr/>
      <dgm:t>
        <a:bodyPr/>
        <a:lstStyle/>
        <a:p>
          <a:endParaRPr lang="en-GB"/>
        </a:p>
      </dgm:t>
    </dgm:pt>
    <dgm:pt modelId="{4CB31F2C-22E9-084A-A7AF-4AC895FFBEC1}" type="sibTrans" cxnId="{BEC89CC7-E546-9B4D-9EEA-925350C2B2BF}">
      <dgm:prSet/>
      <dgm:spPr/>
      <dgm:t>
        <a:bodyPr/>
        <a:lstStyle/>
        <a:p>
          <a:endParaRPr lang="en-GB"/>
        </a:p>
      </dgm:t>
    </dgm:pt>
    <dgm:pt modelId="{2FAE7737-00D7-D645-A58E-653041541CDD}">
      <dgm:prSet phldrT="[Text]"/>
      <dgm:spPr/>
      <dgm:t>
        <a:bodyPr/>
        <a:lstStyle/>
        <a:p>
          <a:r>
            <a:rPr lang="en-GB" dirty="0"/>
            <a:t>Block 3 </a:t>
          </a:r>
        </a:p>
      </dgm:t>
    </dgm:pt>
    <dgm:pt modelId="{9CE11F58-9E77-9245-ABED-C12F2F7D5C44}" type="parTrans" cxnId="{0975FAED-0372-414D-8E28-AEAFD8905221}">
      <dgm:prSet/>
      <dgm:spPr/>
      <dgm:t>
        <a:bodyPr/>
        <a:lstStyle/>
        <a:p>
          <a:endParaRPr lang="en-GB"/>
        </a:p>
      </dgm:t>
    </dgm:pt>
    <dgm:pt modelId="{C0724DE9-6398-B745-9A67-F9ADC214F20B}" type="sibTrans" cxnId="{0975FAED-0372-414D-8E28-AEAFD8905221}">
      <dgm:prSet/>
      <dgm:spPr/>
      <dgm:t>
        <a:bodyPr/>
        <a:lstStyle/>
        <a:p>
          <a:endParaRPr lang="en-GB"/>
        </a:p>
      </dgm:t>
    </dgm:pt>
    <dgm:pt modelId="{75EB5F23-4A0B-B546-B916-B5F7DDB50B1E}">
      <dgm:prSet phldrT="[Text]"/>
      <dgm:spPr/>
      <dgm:t>
        <a:bodyPr/>
        <a:lstStyle/>
        <a:p>
          <a:r>
            <a:rPr lang="en-GB" dirty="0"/>
            <a:t>Block 4 </a:t>
          </a:r>
        </a:p>
      </dgm:t>
    </dgm:pt>
    <dgm:pt modelId="{5EF5DE3C-D51E-5649-B96C-D0972DAFEDDA}" type="parTrans" cxnId="{0AC4423C-117C-064D-A81E-2EB5C1B9F780}">
      <dgm:prSet/>
      <dgm:spPr/>
      <dgm:t>
        <a:bodyPr/>
        <a:lstStyle/>
        <a:p>
          <a:endParaRPr lang="en-GB"/>
        </a:p>
      </dgm:t>
    </dgm:pt>
    <dgm:pt modelId="{F230BBA0-2CF6-8247-845A-A0F914B33BB6}" type="sibTrans" cxnId="{0AC4423C-117C-064D-A81E-2EB5C1B9F780}">
      <dgm:prSet/>
      <dgm:spPr/>
      <dgm:t>
        <a:bodyPr/>
        <a:lstStyle/>
        <a:p>
          <a:endParaRPr lang="en-GB"/>
        </a:p>
      </dgm:t>
    </dgm:pt>
    <dgm:pt modelId="{0E1241B9-56F3-324F-AABF-2E9E7C2F5AD4}">
      <dgm:prSet phldrT="[Text]"/>
      <dgm:spPr/>
      <dgm:t>
        <a:bodyPr/>
        <a:lstStyle/>
        <a:p>
          <a:r>
            <a:rPr lang="en-GB" dirty="0"/>
            <a:t>Block 5 </a:t>
          </a:r>
        </a:p>
      </dgm:t>
    </dgm:pt>
    <dgm:pt modelId="{92192170-A842-344D-AAFF-A1539BB50D30}" type="parTrans" cxnId="{9C66E998-0737-1D4D-8053-737E93AE041A}">
      <dgm:prSet/>
      <dgm:spPr/>
      <dgm:t>
        <a:bodyPr/>
        <a:lstStyle/>
        <a:p>
          <a:endParaRPr lang="en-GB"/>
        </a:p>
      </dgm:t>
    </dgm:pt>
    <dgm:pt modelId="{A30B4364-0F21-7A4D-9A9E-C10EB4532ED4}" type="sibTrans" cxnId="{9C66E998-0737-1D4D-8053-737E93AE041A}">
      <dgm:prSet/>
      <dgm:spPr/>
      <dgm:t>
        <a:bodyPr/>
        <a:lstStyle/>
        <a:p>
          <a:endParaRPr lang="en-GB"/>
        </a:p>
      </dgm:t>
    </dgm:pt>
    <dgm:pt modelId="{52E93ADC-B58C-9C43-BBAD-9E25D3CE2BCC}" type="pres">
      <dgm:prSet presAssocID="{37C37EC1-CFD6-BF43-92CC-A7B6FA5FE773}" presName="cycle" presStyleCnt="0">
        <dgm:presLayoutVars>
          <dgm:dir/>
          <dgm:resizeHandles val="exact"/>
        </dgm:presLayoutVars>
      </dgm:prSet>
      <dgm:spPr/>
    </dgm:pt>
    <dgm:pt modelId="{1343D4E5-2FB4-A44C-B41D-F528CEC00E3F}" type="pres">
      <dgm:prSet presAssocID="{20ED9CB8-7A90-3C48-9850-9F448266A6D8}" presName="node" presStyleLbl="node1" presStyleIdx="0" presStyleCnt="5">
        <dgm:presLayoutVars>
          <dgm:bulletEnabled val="1"/>
        </dgm:presLayoutVars>
      </dgm:prSet>
      <dgm:spPr/>
    </dgm:pt>
    <dgm:pt modelId="{71FCEB06-4A7F-E54D-817C-4B6C7247DCBF}" type="pres">
      <dgm:prSet presAssocID="{7C65105D-C35F-5C47-8FE5-FC68C23341CC}" presName="sibTrans" presStyleLbl="sibTrans2D1" presStyleIdx="0" presStyleCnt="5"/>
      <dgm:spPr/>
    </dgm:pt>
    <dgm:pt modelId="{91E487AA-5EF7-A84C-BE03-DADFFF46C58E}" type="pres">
      <dgm:prSet presAssocID="{7C65105D-C35F-5C47-8FE5-FC68C23341CC}" presName="connectorText" presStyleLbl="sibTrans2D1" presStyleIdx="0" presStyleCnt="5"/>
      <dgm:spPr/>
    </dgm:pt>
    <dgm:pt modelId="{C7DE54DF-129C-0B4D-ADFC-0A2A34BFBD25}" type="pres">
      <dgm:prSet presAssocID="{9A61BF47-F74E-7F4A-9742-C94977EE2CE9}" presName="node" presStyleLbl="node1" presStyleIdx="1" presStyleCnt="5">
        <dgm:presLayoutVars>
          <dgm:bulletEnabled val="1"/>
        </dgm:presLayoutVars>
      </dgm:prSet>
      <dgm:spPr/>
    </dgm:pt>
    <dgm:pt modelId="{3DABB48F-3737-8449-B8AB-8BF7BB97F6C3}" type="pres">
      <dgm:prSet presAssocID="{4CB31F2C-22E9-084A-A7AF-4AC895FFBEC1}" presName="sibTrans" presStyleLbl="sibTrans2D1" presStyleIdx="1" presStyleCnt="5"/>
      <dgm:spPr/>
    </dgm:pt>
    <dgm:pt modelId="{2337B689-F48C-C14A-9758-1B0C71B4D00D}" type="pres">
      <dgm:prSet presAssocID="{4CB31F2C-22E9-084A-A7AF-4AC895FFBEC1}" presName="connectorText" presStyleLbl="sibTrans2D1" presStyleIdx="1" presStyleCnt="5"/>
      <dgm:spPr/>
    </dgm:pt>
    <dgm:pt modelId="{DF4DB65D-6163-DF4B-8D84-9196DEBB9FA5}" type="pres">
      <dgm:prSet presAssocID="{2FAE7737-00D7-D645-A58E-653041541CDD}" presName="node" presStyleLbl="node1" presStyleIdx="2" presStyleCnt="5">
        <dgm:presLayoutVars>
          <dgm:bulletEnabled val="1"/>
        </dgm:presLayoutVars>
      </dgm:prSet>
      <dgm:spPr/>
    </dgm:pt>
    <dgm:pt modelId="{6A9B2D7B-08FF-E84B-97FD-C65728941202}" type="pres">
      <dgm:prSet presAssocID="{C0724DE9-6398-B745-9A67-F9ADC214F20B}" presName="sibTrans" presStyleLbl="sibTrans2D1" presStyleIdx="2" presStyleCnt="5"/>
      <dgm:spPr/>
    </dgm:pt>
    <dgm:pt modelId="{1082FDCA-B276-C545-8EA2-9C5693D3AFB7}" type="pres">
      <dgm:prSet presAssocID="{C0724DE9-6398-B745-9A67-F9ADC214F20B}" presName="connectorText" presStyleLbl="sibTrans2D1" presStyleIdx="2" presStyleCnt="5"/>
      <dgm:spPr/>
    </dgm:pt>
    <dgm:pt modelId="{1798D597-17EE-BC42-A4F1-AB98A299B5F9}" type="pres">
      <dgm:prSet presAssocID="{75EB5F23-4A0B-B546-B916-B5F7DDB50B1E}" presName="node" presStyleLbl="node1" presStyleIdx="3" presStyleCnt="5">
        <dgm:presLayoutVars>
          <dgm:bulletEnabled val="1"/>
        </dgm:presLayoutVars>
      </dgm:prSet>
      <dgm:spPr/>
    </dgm:pt>
    <dgm:pt modelId="{3EA81C2C-35B8-7F41-9271-A1F85D47FFC3}" type="pres">
      <dgm:prSet presAssocID="{F230BBA0-2CF6-8247-845A-A0F914B33BB6}" presName="sibTrans" presStyleLbl="sibTrans2D1" presStyleIdx="3" presStyleCnt="5"/>
      <dgm:spPr/>
    </dgm:pt>
    <dgm:pt modelId="{676C0CBC-4ED3-1446-9AEC-1F70E4394D13}" type="pres">
      <dgm:prSet presAssocID="{F230BBA0-2CF6-8247-845A-A0F914B33BB6}" presName="connectorText" presStyleLbl="sibTrans2D1" presStyleIdx="3" presStyleCnt="5"/>
      <dgm:spPr/>
    </dgm:pt>
    <dgm:pt modelId="{C3281234-6EC5-FF4F-A405-2F41B075CDE3}" type="pres">
      <dgm:prSet presAssocID="{0E1241B9-56F3-324F-AABF-2E9E7C2F5AD4}" presName="node" presStyleLbl="node1" presStyleIdx="4" presStyleCnt="5">
        <dgm:presLayoutVars>
          <dgm:bulletEnabled val="1"/>
        </dgm:presLayoutVars>
      </dgm:prSet>
      <dgm:spPr/>
    </dgm:pt>
    <dgm:pt modelId="{25E6A639-4B4C-0E4F-9AF3-B07958D05C6B}" type="pres">
      <dgm:prSet presAssocID="{A30B4364-0F21-7A4D-9A9E-C10EB4532ED4}" presName="sibTrans" presStyleLbl="sibTrans2D1" presStyleIdx="4" presStyleCnt="5"/>
      <dgm:spPr/>
    </dgm:pt>
    <dgm:pt modelId="{866263A0-BDD7-C343-B99F-1E77721817C5}" type="pres">
      <dgm:prSet presAssocID="{A30B4364-0F21-7A4D-9A9E-C10EB4532ED4}" presName="connectorText" presStyleLbl="sibTrans2D1" presStyleIdx="4" presStyleCnt="5"/>
      <dgm:spPr/>
    </dgm:pt>
  </dgm:ptLst>
  <dgm:cxnLst>
    <dgm:cxn modelId="{AC85030F-A1BF-4A46-9879-70CED66450A8}" type="presOf" srcId="{4CB31F2C-22E9-084A-A7AF-4AC895FFBEC1}" destId="{3DABB48F-3737-8449-B8AB-8BF7BB97F6C3}" srcOrd="0" destOrd="0" presId="urn:microsoft.com/office/officeart/2005/8/layout/cycle2"/>
    <dgm:cxn modelId="{7C577722-F8DB-174D-AEBD-298B292F9F20}" type="presOf" srcId="{4CB31F2C-22E9-084A-A7AF-4AC895FFBEC1}" destId="{2337B689-F48C-C14A-9758-1B0C71B4D00D}" srcOrd="1" destOrd="0" presId="urn:microsoft.com/office/officeart/2005/8/layout/cycle2"/>
    <dgm:cxn modelId="{F5D7872D-AF95-7648-99A7-B3656C49E9C6}" type="presOf" srcId="{A30B4364-0F21-7A4D-9A9E-C10EB4532ED4}" destId="{25E6A639-4B4C-0E4F-9AF3-B07958D05C6B}" srcOrd="0" destOrd="0" presId="urn:microsoft.com/office/officeart/2005/8/layout/cycle2"/>
    <dgm:cxn modelId="{2B96C136-0D55-0E49-BC0C-159BB2D647D4}" type="presOf" srcId="{7C65105D-C35F-5C47-8FE5-FC68C23341CC}" destId="{91E487AA-5EF7-A84C-BE03-DADFFF46C58E}" srcOrd="1" destOrd="0" presId="urn:microsoft.com/office/officeart/2005/8/layout/cycle2"/>
    <dgm:cxn modelId="{0AC4423C-117C-064D-A81E-2EB5C1B9F780}" srcId="{37C37EC1-CFD6-BF43-92CC-A7B6FA5FE773}" destId="{75EB5F23-4A0B-B546-B916-B5F7DDB50B1E}" srcOrd="3" destOrd="0" parTransId="{5EF5DE3C-D51E-5649-B96C-D0972DAFEDDA}" sibTransId="{F230BBA0-2CF6-8247-845A-A0F914B33BB6}"/>
    <dgm:cxn modelId="{55F21553-0C14-1B47-B65E-A54F819AB995}" type="presOf" srcId="{F230BBA0-2CF6-8247-845A-A0F914B33BB6}" destId="{676C0CBC-4ED3-1446-9AEC-1F70E4394D13}" srcOrd="1" destOrd="0" presId="urn:microsoft.com/office/officeart/2005/8/layout/cycle2"/>
    <dgm:cxn modelId="{CB965A61-B886-1B42-B15E-E1308BFEFC90}" type="presOf" srcId="{2FAE7737-00D7-D645-A58E-653041541CDD}" destId="{DF4DB65D-6163-DF4B-8D84-9196DEBB9FA5}" srcOrd="0" destOrd="0" presId="urn:microsoft.com/office/officeart/2005/8/layout/cycle2"/>
    <dgm:cxn modelId="{AEC9C963-2270-224F-81F6-871D889526E6}" type="presOf" srcId="{A30B4364-0F21-7A4D-9A9E-C10EB4532ED4}" destId="{866263A0-BDD7-C343-B99F-1E77721817C5}" srcOrd="1" destOrd="0" presId="urn:microsoft.com/office/officeart/2005/8/layout/cycle2"/>
    <dgm:cxn modelId="{60044C66-83BE-434E-B6D0-9AB1608CEEF1}" type="presOf" srcId="{7C65105D-C35F-5C47-8FE5-FC68C23341CC}" destId="{71FCEB06-4A7F-E54D-817C-4B6C7247DCBF}" srcOrd="0" destOrd="0" presId="urn:microsoft.com/office/officeart/2005/8/layout/cycle2"/>
    <dgm:cxn modelId="{55B6EE81-6F0A-834A-A9F6-91F32D539182}" type="presOf" srcId="{20ED9CB8-7A90-3C48-9850-9F448266A6D8}" destId="{1343D4E5-2FB4-A44C-B41D-F528CEC00E3F}" srcOrd="0" destOrd="0" presId="urn:microsoft.com/office/officeart/2005/8/layout/cycle2"/>
    <dgm:cxn modelId="{03F72091-8D89-ED49-9887-3A2C6F090584}" type="presOf" srcId="{F230BBA0-2CF6-8247-845A-A0F914B33BB6}" destId="{3EA81C2C-35B8-7F41-9271-A1F85D47FFC3}" srcOrd="0" destOrd="0" presId="urn:microsoft.com/office/officeart/2005/8/layout/cycle2"/>
    <dgm:cxn modelId="{9C66E998-0737-1D4D-8053-737E93AE041A}" srcId="{37C37EC1-CFD6-BF43-92CC-A7B6FA5FE773}" destId="{0E1241B9-56F3-324F-AABF-2E9E7C2F5AD4}" srcOrd="4" destOrd="0" parTransId="{92192170-A842-344D-AAFF-A1539BB50D30}" sibTransId="{A30B4364-0F21-7A4D-9A9E-C10EB4532ED4}"/>
    <dgm:cxn modelId="{6CC920A9-C36D-8E43-9C9B-F757AF294D38}" type="presOf" srcId="{9A61BF47-F74E-7F4A-9742-C94977EE2CE9}" destId="{C7DE54DF-129C-0B4D-ADFC-0A2A34BFBD25}" srcOrd="0" destOrd="0" presId="urn:microsoft.com/office/officeart/2005/8/layout/cycle2"/>
    <dgm:cxn modelId="{332643BE-E694-0346-9A47-8A4BBF0AF043}" type="presOf" srcId="{37C37EC1-CFD6-BF43-92CC-A7B6FA5FE773}" destId="{52E93ADC-B58C-9C43-BBAD-9E25D3CE2BCC}" srcOrd="0" destOrd="0" presId="urn:microsoft.com/office/officeart/2005/8/layout/cycle2"/>
    <dgm:cxn modelId="{BEC89CC7-E546-9B4D-9EEA-925350C2B2BF}" srcId="{37C37EC1-CFD6-BF43-92CC-A7B6FA5FE773}" destId="{9A61BF47-F74E-7F4A-9742-C94977EE2CE9}" srcOrd="1" destOrd="0" parTransId="{622A21EF-D8FD-9940-A12C-DA8029C4CFC0}" sibTransId="{4CB31F2C-22E9-084A-A7AF-4AC895FFBEC1}"/>
    <dgm:cxn modelId="{61B0D4C7-DAB4-6A49-83ED-8433BAEA4323}" type="presOf" srcId="{75EB5F23-4A0B-B546-B916-B5F7DDB50B1E}" destId="{1798D597-17EE-BC42-A4F1-AB98A299B5F9}" srcOrd="0" destOrd="0" presId="urn:microsoft.com/office/officeart/2005/8/layout/cycle2"/>
    <dgm:cxn modelId="{290801CF-8EA5-3B4D-84B0-DE15E2A4D128}" type="presOf" srcId="{C0724DE9-6398-B745-9A67-F9ADC214F20B}" destId="{6A9B2D7B-08FF-E84B-97FD-C65728941202}" srcOrd="0" destOrd="0" presId="urn:microsoft.com/office/officeart/2005/8/layout/cycle2"/>
    <dgm:cxn modelId="{BC5642D6-B1F6-6641-B538-B1F3A890B2CF}" srcId="{37C37EC1-CFD6-BF43-92CC-A7B6FA5FE773}" destId="{20ED9CB8-7A90-3C48-9850-9F448266A6D8}" srcOrd="0" destOrd="0" parTransId="{418D73CC-F6D1-1E42-913C-E07537082C1C}" sibTransId="{7C65105D-C35F-5C47-8FE5-FC68C23341CC}"/>
    <dgm:cxn modelId="{CD5432DB-929E-0E4D-ABB3-BAFADBDEF3EB}" type="presOf" srcId="{C0724DE9-6398-B745-9A67-F9ADC214F20B}" destId="{1082FDCA-B276-C545-8EA2-9C5693D3AFB7}" srcOrd="1" destOrd="0" presId="urn:microsoft.com/office/officeart/2005/8/layout/cycle2"/>
    <dgm:cxn modelId="{0975FAED-0372-414D-8E28-AEAFD8905221}" srcId="{37C37EC1-CFD6-BF43-92CC-A7B6FA5FE773}" destId="{2FAE7737-00D7-D645-A58E-653041541CDD}" srcOrd="2" destOrd="0" parTransId="{9CE11F58-9E77-9245-ABED-C12F2F7D5C44}" sibTransId="{C0724DE9-6398-B745-9A67-F9ADC214F20B}"/>
    <dgm:cxn modelId="{F665E7FC-1CD1-5B45-918B-E9E2811639D4}" type="presOf" srcId="{0E1241B9-56F3-324F-AABF-2E9E7C2F5AD4}" destId="{C3281234-6EC5-FF4F-A405-2F41B075CDE3}" srcOrd="0" destOrd="0" presId="urn:microsoft.com/office/officeart/2005/8/layout/cycle2"/>
    <dgm:cxn modelId="{A1EC4B9D-9550-8448-87B9-E309168A7EFD}" type="presParOf" srcId="{52E93ADC-B58C-9C43-BBAD-9E25D3CE2BCC}" destId="{1343D4E5-2FB4-A44C-B41D-F528CEC00E3F}" srcOrd="0" destOrd="0" presId="urn:microsoft.com/office/officeart/2005/8/layout/cycle2"/>
    <dgm:cxn modelId="{6D9BCEA4-FCDA-7949-82E8-88C67D4E8BC3}" type="presParOf" srcId="{52E93ADC-B58C-9C43-BBAD-9E25D3CE2BCC}" destId="{71FCEB06-4A7F-E54D-817C-4B6C7247DCBF}" srcOrd="1" destOrd="0" presId="urn:microsoft.com/office/officeart/2005/8/layout/cycle2"/>
    <dgm:cxn modelId="{43BCF345-257C-7C45-929C-674328E51494}" type="presParOf" srcId="{71FCEB06-4A7F-E54D-817C-4B6C7247DCBF}" destId="{91E487AA-5EF7-A84C-BE03-DADFFF46C58E}" srcOrd="0" destOrd="0" presId="urn:microsoft.com/office/officeart/2005/8/layout/cycle2"/>
    <dgm:cxn modelId="{1A3C2BCC-3855-E143-AD51-8FF121EABA02}" type="presParOf" srcId="{52E93ADC-B58C-9C43-BBAD-9E25D3CE2BCC}" destId="{C7DE54DF-129C-0B4D-ADFC-0A2A34BFBD25}" srcOrd="2" destOrd="0" presId="urn:microsoft.com/office/officeart/2005/8/layout/cycle2"/>
    <dgm:cxn modelId="{1E04FAF1-EE65-FA42-AD20-1F9B7F837DDA}" type="presParOf" srcId="{52E93ADC-B58C-9C43-BBAD-9E25D3CE2BCC}" destId="{3DABB48F-3737-8449-B8AB-8BF7BB97F6C3}" srcOrd="3" destOrd="0" presId="urn:microsoft.com/office/officeart/2005/8/layout/cycle2"/>
    <dgm:cxn modelId="{FB781D39-F34B-4046-A312-89B953C17BA7}" type="presParOf" srcId="{3DABB48F-3737-8449-B8AB-8BF7BB97F6C3}" destId="{2337B689-F48C-C14A-9758-1B0C71B4D00D}" srcOrd="0" destOrd="0" presId="urn:microsoft.com/office/officeart/2005/8/layout/cycle2"/>
    <dgm:cxn modelId="{FF6DC51E-C9C0-734D-AF14-24BD41F82CAA}" type="presParOf" srcId="{52E93ADC-B58C-9C43-BBAD-9E25D3CE2BCC}" destId="{DF4DB65D-6163-DF4B-8D84-9196DEBB9FA5}" srcOrd="4" destOrd="0" presId="urn:microsoft.com/office/officeart/2005/8/layout/cycle2"/>
    <dgm:cxn modelId="{C893B7C6-11D3-9C44-8EC1-75EDD69635F1}" type="presParOf" srcId="{52E93ADC-B58C-9C43-BBAD-9E25D3CE2BCC}" destId="{6A9B2D7B-08FF-E84B-97FD-C65728941202}" srcOrd="5" destOrd="0" presId="urn:microsoft.com/office/officeart/2005/8/layout/cycle2"/>
    <dgm:cxn modelId="{0A77CB8F-47D1-6048-B39C-EB37D457E6FB}" type="presParOf" srcId="{6A9B2D7B-08FF-E84B-97FD-C65728941202}" destId="{1082FDCA-B276-C545-8EA2-9C5693D3AFB7}" srcOrd="0" destOrd="0" presId="urn:microsoft.com/office/officeart/2005/8/layout/cycle2"/>
    <dgm:cxn modelId="{C00E7FAC-3F02-EB42-85CE-1FE4A9CA1E8C}" type="presParOf" srcId="{52E93ADC-B58C-9C43-BBAD-9E25D3CE2BCC}" destId="{1798D597-17EE-BC42-A4F1-AB98A299B5F9}" srcOrd="6" destOrd="0" presId="urn:microsoft.com/office/officeart/2005/8/layout/cycle2"/>
    <dgm:cxn modelId="{2112431A-B0B4-B146-9AB6-17EE4A9C8B89}" type="presParOf" srcId="{52E93ADC-B58C-9C43-BBAD-9E25D3CE2BCC}" destId="{3EA81C2C-35B8-7F41-9271-A1F85D47FFC3}" srcOrd="7" destOrd="0" presId="urn:microsoft.com/office/officeart/2005/8/layout/cycle2"/>
    <dgm:cxn modelId="{B649AF68-A123-634F-9BD0-E1530337EF83}" type="presParOf" srcId="{3EA81C2C-35B8-7F41-9271-A1F85D47FFC3}" destId="{676C0CBC-4ED3-1446-9AEC-1F70E4394D13}" srcOrd="0" destOrd="0" presId="urn:microsoft.com/office/officeart/2005/8/layout/cycle2"/>
    <dgm:cxn modelId="{F0EEB2FE-58AE-D149-BCDD-D811393778C6}" type="presParOf" srcId="{52E93ADC-B58C-9C43-BBAD-9E25D3CE2BCC}" destId="{C3281234-6EC5-FF4F-A405-2F41B075CDE3}" srcOrd="8" destOrd="0" presId="urn:microsoft.com/office/officeart/2005/8/layout/cycle2"/>
    <dgm:cxn modelId="{78812FB9-06EA-CD4B-A77A-3D84FA9A8809}" type="presParOf" srcId="{52E93ADC-B58C-9C43-BBAD-9E25D3CE2BCC}" destId="{25E6A639-4B4C-0E4F-9AF3-B07958D05C6B}" srcOrd="9" destOrd="0" presId="urn:microsoft.com/office/officeart/2005/8/layout/cycle2"/>
    <dgm:cxn modelId="{5D1F1039-94BC-F546-80F6-FAE26E524029}" type="presParOf" srcId="{25E6A639-4B4C-0E4F-9AF3-B07958D05C6B}" destId="{866263A0-BDD7-C343-B99F-1E77721817C5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343D4E5-2FB4-A44C-B41D-F528CEC00E3F}">
      <dsp:nvSpPr>
        <dsp:cNvPr id="0" name=""/>
        <dsp:cNvSpPr/>
      </dsp:nvSpPr>
      <dsp:spPr>
        <a:xfrm>
          <a:off x="3014031" y="904"/>
          <a:ext cx="1485919" cy="148591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180" tIns="43180" rIns="43180" bIns="4318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/>
            <a:t>Block 1 </a:t>
          </a:r>
        </a:p>
      </dsp:txBody>
      <dsp:txXfrm>
        <a:off x="3231639" y="218512"/>
        <a:ext cx="1050703" cy="1050703"/>
      </dsp:txXfrm>
    </dsp:sp>
    <dsp:sp modelId="{71FCEB06-4A7F-E54D-817C-4B6C7247DCBF}">
      <dsp:nvSpPr>
        <dsp:cNvPr id="0" name=""/>
        <dsp:cNvSpPr/>
      </dsp:nvSpPr>
      <dsp:spPr>
        <a:xfrm rot="2160000">
          <a:off x="4452695" y="1141623"/>
          <a:ext cx="393782" cy="50149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100" kern="1200"/>
        </a:p>
      </dsp:txBody>
      <dsp:txXfrm>
        <a:off x="4463976" y="1207203"/>
        <a:ext cx="275647" cy="300899"/>
      </dsp:txXfrm>
    </dsp:sp>
    <dsp:sp modelId="{C7DE54DF-129C-0B4D-ADFC-0A2A34BFBD25}">
      <dsp:nvSpPr>
        <dsp:cNvPr id="0" name=""/>
        <dsp:cNvSpPr/>
      </dsp:nvSpPr>
      <dsp:spPr>
        <a:xfrm>
          <a:off x="4817253" y="1311022"/>
          <a:ext cx="1485919" cy="148591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180" tIns="43180" rIns="43180" bIns="4318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/>
            <a:t>Block 2 </a:t>
          </a:r>
        </a:p>
      </dsp:txBody>
      <dsp:txXfrm>
        <a:off x="5034861" y="1528630"/>
        <a:ext cx="1050703" cy="1050703"/>
      </dsp:txXfrm>
    </dsp:sp>
    <dsp:sp modelId="{3DABB48F-3737-8449-B8AB-8BF7BB97F6C3}">
      <dsp:nvSpPr>
        <dsp:cNvPr id="0" name=""/>
        <dsp:cNvSpPr/>
      </dsp:nvSpPr>
      <dsp:spPr>
        <a:xfrm rot="6480000">
          <a:off x="5022381" y="2852541"/>
          <a:ext cx="393782" cy="50149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100" kern="1200"/>
        </a:p>
      </dsp:txBody>
      <dsp:txXfrm rot="10800000">
        <a:off x="5099701" y="2896663"/>
        <a:ext cx="275647" cy="300899"/>
      </dsp:txXfrm>
    </dsp:sp>
    <dsp:sp modelId="{DF4DB65D-6163-DF4B-8D84-9196DEBB9FA5}">
      <dsp:nvSpPr>
        <dsp:cNvPr id="0" name=""/>
        <dsp:cNvSpPr/>
      </dsp:nvSpPr>
      <dsp:spPr>
        <a:xfrm>
          <a:off x="4128484" y="3430837"/>
          <a:ext cx="1485919" cy="148591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180" tIns="43180" rIns="43180" bIns="4318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/>
            <a:t>Block 3 </a:t>
          </a:r>
        </a:p>
      </dsp:txBody>
      <dsp:txXfrm>
        <a:off x="4346092" y="3648445"/>
        <a:ext cx="1050703" cy="1050703"/>
      </dsp:txXfrm>
    </dsp:sp>
    <dsp:sp modelId="{6A9B2D7B-08FF-E84B-97FD-C65728941202}">
      <dsp:nvSpPr>
        <dsp:cNvPr id="0" name=""/>
        <dsp:cNvSpPr/>
      </dsp:nvSpPr>
      <dsp:spPr>
        <a:xfrm rot="10800000">
          <a:off x="3571245" y="3923047"/>
          <a:ext cx="393782" cy="50149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100" kern="1200"/>
        </a:p>
      </dsp:txBody>
      <dsp:txXfrm rot="10800000">
        <a:off x="3689380" y="4023346"/>
        <a:ext cx="275647" cy="300899"/>
      </dsp:txXfrm>
    </dsp:sp>
    <dsp:sp modelId="{1798D597-17EE-BC42-A4F1-AB98A299B5F9}">
      <dsp:nvSpPr>
        <dsp:cNvPr id="0" name=""/>
        <dsp:cNvSpPr/>
      </dsp:nvSpPr>
      <dsp:spPr>
        <a:xfrm>
          <a:off x="1899579" y="3430837"/>
          <a:ext cx="1485919" cy="148591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180" tIns="43180" rIns="43180" bIns="4318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/>
            <a:t>Block 4 </a:t>
          </a:r>
        </a:p>
      </dsp:txBody>
      <dsp:txXfrm>
        <a:off x="2117187" y="3648445"/>
        <a:ext cx="1050703" cy="1050703"/>
      </dsp:txXfrm>
    </dsp:sp>
    <dsp:sp modelId="{3EA81C2C-35B8-7F41-9271-A1F85D47FFC3}">
      <dsp:nvSpPr>
        <dsp:cNvPr id="0" name=""/>
        <dsp:cNvSpPr/>
      </dsp:nvSpPr>
      <dsp:spPr>
        <a:xfrm rot="15120000">
          <a:off x="2104706" y="2873739"/>
          <a:ext cx="393782" cy="50149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100" kern="1200"/>
        </a:p>
      </dsp:txBody>
      <dsp:txXfrm rot="10800000">
        <a:off x="2182026" y="3030215"/>
        <a:ext cx="275647" cy="300899"/>
      </dsp:txXfrm>
    </dsp:sp>
    <dsp:sp modelId="{C3281234-6EC5-FF4F-A405-2F41B075CDE3}">
      <dsp:nvSpPr>
        <dsp:cNvPr id="0" name=""/>
        <dsp:cNvSpPr/>
      </dsp:nvSpPr>
      <dsp:spPr>
        <a:xfrm>
          <a:off x="1210809" y="1311022"/>
          <a:ext cx="1485919" cy="148591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180" tIns="43180" rIns="43180" bIns="4318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/>
            <a:t>Block 5 </a:t>
          </a:r>
        </a:p>
      </dsp:txBody>
      <dsp:txXfrm>
        <a:off x="1428417" y="1528630"/>
        <a:ext cx="1050703" cy="1050703"/>
      </dsp:txXfrm>
    </dsp:sp>
    <dsp:sp modelId="{25E6A639-4B4C-0E4F-9AF3-B07958D05C6B}">
      <dsp:nvSpPr>
        <dsp:cNvPr id="0" name=""/>
        <dsp:cNvSpPr/>
      </dsp:nvSpPr>
      <dsp:spPr>
        <a:xfrm rot="19440000">
          <a:off x="2649472" y="1154724"/>
          <a:ext cx="393782" cy="50149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100" kern="1200"/>
        </a:p>
      </dsp:txBody>
      <dsp:txXfrm>
        <a:off x="2660753" y="1289742"/>
        <a:ext cx="275647" cy="30089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6E285A-1626-4BB0-A458-3E5589E2C09B}" type="datetimeFigureOut">
              <a:rPr lang="en-US" smtClean="0"/>
              <a:t>9/22/23</a:t>
            </a:fld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8C8073-CAD2-48BF-B8DB-FCAF7D6ED01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08176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927926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C7486A-D0EC-5049-857E-9D4C4DD0B13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3711A45-A8A7-3A4A-9C49-AEC06EA92E9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ABCDA8-EF89-CF4C-B5E4-E421513561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9/22/23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79BCB0-0CE7-4148-88E3-6AEBA01B04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E088C2-6F3B-8E4E-8F7D-DFB58E7414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08865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36D517-8042-6F43-974D-B680A14F5D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BEF289-D06E-5046-BD0E-9A35F229D0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0AD4CF-919C-CF49-B84C-DF499C24BA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9/22/23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340076-4DBB-5049-94F4-8A81AC4641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60FD38-A404-D847-92A0-308F4F4619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77396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F6ED55-F3DE-754A-9181-C1AE142E07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7AD93C-EE08-9F45-A5F5-0EB8DB35AC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D844C1-0482-9947-8D20-449E68B111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9/22/23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90A170-45F1-1744-97A7-DC8966E34F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9F31E6-6346-9243-A63E-1FC312ACB5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97459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3BF7F5-86DA-7A4E-B23A-C51D07D010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368D20-9F11-AD40-A1F9-B00075B9B94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DAABF07-3DF8-DB49-99A4-4E21D58D7EA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455A795-8478-EF4F-BB84-5612FEE15A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9/22/23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230FB4-64CA-374B-9BFA-50E222AE75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231618F-83EB-304C-8988-F1933A07EA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48590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6C10B3-62D6-7343-9FA5-9A10B8AE8F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A07669-4B7A-1F41-82E0-CE9879AA35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7B33D5F-B4C4-2548-893D-74979F2F154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74E56C1-4F14-9C4E-9EF0-74B497B3DA1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9AC3D23-81AB-A740-9E74-0B7945AADAE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05B4609-1B02-5246-9D3B-C66ABD24F8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9/22/23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B5DD343-B6C4-354E-9F80-F6FA439367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2DF7E98-1440-8E47-815A-05AD1B3909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24554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059D8F-6176-F243-99D1-8966E0D34C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F66A918-B8D1-9543-BFDF-0F44FA8A8A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9/22/23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D9BC121-428B-5040-8094-9EE2098971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C4102A0-8D27-A747-B2F2-764AB05CCC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5718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D2DDF8A-501F-AE45-83D6-D2C8A03809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9/22/23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6F1ED4E-1121-D641-8D49-F89D752BBB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7A6DA33-9D9A-D249-9849-03B4E246B5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64478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CB15D5-0CCB-5448-AC2C-19DD5EF415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50D475-C9BA-A14D-84F6-45D1490D2D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F75B3CA-29B8-4743-9F7D-EBD98B9BF6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16B9C19-5842-DF42-9BA8-5F8D2B172F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9/22/23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95F146C-A940-0944-98B6-71CEDC5918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250E05A-06B0-7D45-A067-47EBC4624A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20583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E568D5-5618-6948-8024-44166F5EC1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FF4970A-963F-A347-BCB0-87A61AA27C6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208E893-37C6-DE4C-9D4D-E87037D425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F3F4EB-AA04-1F4B-8034-092D758400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9/22/23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77E27EE-B32D-1343-8A40-6FA176157E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3795AD-575B-7348-86F1-42131C5990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94394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A88421-47F6-6442-B364-C0058273B2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08ECF55-AC2A-494B-9BB1-B8235327499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1A50A2-E222-5544-ABB6-71C28C924D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9/22/23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7AE5F8-E078-5741-89A3-BC655FAE60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FC7774-F832-DB4E-B481-BE07DF449A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35249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AB9B33E-C804-D144-B43A-D34DBAC247E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FC454E-A2EE-524A-AD47-EBFAB0C77AF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5C80D4-B69B-644C-A0E4-1A71F49CBE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9/22/23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7577A6-215A-2B4A-A89E-DA71DB42B1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004F7E-969C-9C41-BBEC-83D0AF923E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041094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5D15F26E-9B96-344E-AC6B-46DB47AC16E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1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513280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9/22/23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9D589EE-333E-BE40-AA71-628717944B4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45538"/>
            <a:ext cx="9144000" cy="68124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88988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F411850-6C3B-9F4C-84D1-67A574BD57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8EAEBB9-9889-CD41-8612-7257E0121D3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ED92FE-8882-7242-9639-282F9DD479B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A7CA90-CE39-9544-B717-4236EF5BE7FD}" type="datetimeFigureOut">
              <a:rPr lang="en-US" smtClean="0"/>
              <a:t>9/22/23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9040EB-BF3E-E54A-9C41-1817E3F5FD1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5653A6-0352-8E47-9F42-D78D8AF273D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6881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5" r:id="rId12"/>
    <p:sldLayoutId id="2147483663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patthomson.net/2014/06/09/aims-and-objectives-whats-the-difference/" TargetMode="External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84934" y="717918"/>
            <a:ext cx="8738171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3200" b="1" dirty="0">
                <a:solidFill>
                  <a:schemeClr val="tx2"/>
                </a:solidFill>
              </a:rPr>
              <a:t>Doctorate in Education (EdD)</a:t>
            </a:r>
          </a:p>
          <a:p>
            <a:pPr algn="ctr"/>
            <a:r>
              <a:rPr lang="en-GB" sz="3200" b="1" dirty="0">
                <a:solidFill>
                  <a:schemeClr val="tx2"/>
                </a:solidFill>
              </a:rPr>
              <a:t>ECDE7013  FT Cohort</a:t>
            </a:r>
          </a:p>
          <a:p>
            <a:pPr algn="ctr"/>
            <a:endParaRPr lang="en-GB" sz="3200" b="1" dirty="0"/>
          </a:p>
          <a:p>
            <a:pPr algn="ctr">
              <a:spcBef>
                <a:spcPts val="15"/>
              </a:spcBef>
            </a:pPr>
            <a:r>
              <a:rPr lang="en-GB" sz="2800" b="1" dirty="0">
                <a:solidFill>
                  <a:srgbClr val="00B050"/>
                </a:solidFill>
                <a:effectLst/>
                <a:ea typeface="Calibri" panose="020F0502020204030204" pitchFamily="34" charset="0"/>
                <a:cs typeface="Calibri" panose="020F0502020204030204" pitchFamily="34" charset="0"/>
              </a:rPr>
              <a:t>Exploring Contemporary Issues in Education 2:  </a:t>
            </a:r>
            <a:endParaRPr lang="en-GB" sz="2800" dirty="0">
              <a:solidFill>
                <a:srgbClr val="00B050"/>
              </a:solidFill>
              <a:effectLst/>
              <a:ea typeface="Calibri" panose="020F0502020204030204" pitchFamily="34" charset="0"/>
            </a:endParaRPr>
          </a:p>
          <a:p>
            <a:pPr algn="ctr">
              <a:spcBef>
                <a:spcPts val="15"/>
              </a:spcBef>
            </a:pPr>
            <a:r>
              <a:rPr lang="en-GB" sz="2800" b="1" dirty="0">
                <a:solidFill>
                  <a:srgbClr val="00B050"/>
                </a:solidFill>
                <a:effectLst/>
                <a:ea typeface="Calibri" panose="020F0502020204030204" pitchFamily="34" charset="0"/>
                <a:cs typeface="Calibri" panose="020F0502020204030204" pitchFamily="34" charset="0"/>
              </a:rPr>
              <a:t>Applying critical skills, contributing to knowledge: leading improvement</a:t>
            </a:r>
            <a:endParaRPr lang="en-GB" sz="2800" dirty="0">
              <a:solidFill>
                <a:srgbClr val="00B050"/>
              </a:solidFill>
              <a:effectLst/>
              <a:ea typeface="Calibri" panose="020F0502020204030204" pitchFamily="34" charset="0"/>
            </a:endParaRPr>
          </a:p>
          <a:p>
            <a:pPr algn="ctr"/>
            <a:endParaRPr lang="en-GB" sz="3200" b="1" dirty="0">
              <a:solidFill>
                <a:srgbClr val="00B050"/>
              </a:solidFill>
              <a:effectLst/>
              <a:ea typeface="Calibri" panose="020F0502020204030204" pitchFamily="34" charset="0"/>
            </a:endParaRPr>
          </a:p>
          <a:p>
            <a:pPr algn="ctr"/>
            <a:endParaRPr lang="en-GB" sz="28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7EBDBC5-FC7B-44BE-9BDC-047E31DDB251}"/>
              </a:ext>
            </a:extLst>
          </p:cNvPr>
          <p:cNvSpPr txBox="1"/>
          <p:nvPr/>
        </p:nvSpPr>
        <p:spPr>
          <a:xfrm>
            <a:off x="523460" y="3703351"/>
            <a:ext cx="8097080" cy="18158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sz="3200" b="1" dirty="0">
              <a:solidFill>
                <a:schemeClr val="tx2"/>
              </a:solidFill>
            </a:endParaRPr>
          </a:p>
          <a:p>
            <a:r>
              <a:rPr lang="en-GB" sz="3200" b="1" dirty="0">
                <a:solidFill>
                  <a:schemeClr val="tx2"/>
                </a:solidFill>
              </a:rPr>
              <a:t>Welcome to Session : Monday 12 June 2023</a:t>
            </a:r>
          </a:p>
          <a:p>
            <a:endParaRPr lang="en-GB" sz="2400" dirty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7431188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F1A747D-2AAC-DB80-DF9E-5E00EF6CD112}"/>
              </a:ext>
            </a:extLst>
          </p:cNvPr>
          <p:cNvSpPr txBox="1"/>
          <p:nvPr/>
        </p:nvSpPr>
        <p:spPr>
          <a:xfrm>
            <a:off x="503583" y="172278"/>
            <a:ext cx="7991061" cy="79098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kern="100" dirty="0">
                <a:solidFill>
                  <a:srgbClr val="00B050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Welcome and overall outline for today: content and ways of working</a:t>
            </a:r>
            <a:endParaRPr lang="en-GB" sz="2400" kern="100" dirty="0">
              <a:solidFill>
                <a:srgbClr val="00B050"/>
              </a:solidFill>
              <a:effectLst/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800" b="1" kern="100" dirty="0">
                <a:effectLst/>
                <a:latin typeface="Verdana" panose="020B060403050404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80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sz="2000" b="1" kern="100" dirty="0"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Time and developing your work: - A recurring process</a:t>
            </a:r>
          </a:p>
          <a:p>
            <a:pPr marL="342900" lvl="0" indent="-342900">
              <a:buFont typeface="+mj-lt"/>
              <a:buAutoNum type="arabicPeriod"/>
            </a:pPr>
            <a:endParaRPr lang="en-GB" sz="2000" b="1" kern="1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lvl="0"/>
            <a:r>
              <a:rPr lang="en-GB" sz="2000" b="1" dirty="0"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Review block 1 and your presentation on 5 June</a:t>
            </a:r>
            <a:r>
              <a:rPr lang="en-GB" sz="2000" dirty="0"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</a:p>
          <a:p>
            <a:pPr marL="342900" lvl="0" indent="-342900">
              <a:buFont typeface="+mj-lt"/>
              <a:buAutoNum type="arabicPeriod"/>
            </a:pPr>
            <a:endParaRPr lang="en-GB" sz="2000" kern="1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2000" b="1" kern="0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</a:t>
            </a:r>
            <a:r>
              <a:rPr lang="en-GB" sz="2000" b="1" kern="0" dirty="0">
                <a:solidFill>
                  <a:srgbClr val="000000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onfirm</a:t>
            </a:r>
            <a:r>
              <a:rPr lang="en-GB" sz="2000" kern="0" dirty="0">
                <a:solidFill>
                  <a:srgbClr val="000000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three specific actions using your notes, group discussion and my feedback –between now and next Mon</a:t>
            </a:r>
            <a:r>
              <a:rPr lang="en-GB" sz="2000" kern="0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day 19 June</a:t>
            </a:r>
            <a:endParaRPr lang="en-GB" sz="2000" dirty="0">
              <a:effectLst/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20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2000" b="1" kern="0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R</a:t>
            </a:r>
            <a:r>
              <a:rPr lang="en-GB" sz="2000" b="1" kern="0" dirty="0">
                <a:solidFill>
                  <a:srgbClr val="000000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eview your own aims and objectives </a:t>
            </a:r>
            <a:r>
              <a:rPr lang="en-GB" sz="2000" kern="0" dirty="0">
                <a:solidFill>
                  <a:srgbClr val="000000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using </a:t>
            </a:r>
            <a:r>
              <a:rPr lang="en-US" sz="20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Pat Thomson link)</a:t>
            </a:r>
          </a:p>
          <a:p>
            <a:endParaRPr lang="en-US" sz="20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US" sz="2000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Methodologies</a:t>
            </a:r>
            <a:r>
              <a:rPr lang="en-US" sz="20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- and reading before next week </a:t>
            </a:r>
          </a:p>
          <a:p>
            <a:endParaRPr lang="en-US" sz="20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US" sz="2000" b="1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Activties</a:t>
            </a:r>
            <a:r>
              <a:rPr lang="en-US" sz="20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during session on 19 June from 1.00-3.00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2718175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B3404B47-4563-C02E-E01E-19152983233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05443487"/>
              </p:ext>
            </p:extLst>
          </p:nvPr>
        </p:nvGraphicFramePr>
        <p:xfrm>
          <a:off x="1179443" y="543339"/>
          <a:ext cx="7513983" cy="491766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108287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A328036-3890-7D58-6055-9BFEE1DE9662}"/>
              </a:ext>
            </a:extLst>
          </p:cNvPr>
          <p:cNvSpPr txBox="1"/>
          <p:nvPr/>
        </p:nvSpPr>
        <p:spPr>
          <a:xfrm>
            <a:off x="795130" y="848141"/>
            <a:ext cx="8189843" cy="73558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rgbClr val="00B05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Reviewing Block 1 and your presentation</a:t>
            </a:r>
          </a:p>
          <a:p>
            <a:endParaRPr lang="en-US" sz="24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marL="342900" lvl="0" indent="-342900">
              <a:buFont typeface="Calibri" panose="020F0502020204030204" pitchFamily="34" charset="0"/>
              <a:buChar char="-"/>
            </a:pPr>
            <a:r>
              <a:rPr lang="en-GB" sz="2000" b="1" kern="0" dirty="0">
                <a:solidFill>
                  <a:srgbClr val="000000"/>
                </a:solidFill>
                <a:effectLst/>
                <a:latin typeface="Verdana" panose="020B060403050404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Your presentation and your self-assessment: </a:t>
            </a:r>
            <a:r>
              <a:rPr lang="en-GB" sz="2000" kern="0" dirty="0">
                <a:solidFill>
                  <a:srgbClr val="000000"/>
                </a:solidFill>
                <a:effectLst/>
                <a:latin typeface="Verdana" panose="020B060403050404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What next ? </a:t>
            </a:r>
            <a:endParaRPr lang="en-GB" sz="200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/>
            <a:r>
              <a:rPr lang="en-GB" sz="2000" kern="0" dirty="0">
                <a:solidFill>
                  <a:srgbClr val="000000"/>
                </a:solidFill>
                <a:effectLst/>
                <a:latin typeface="Verdana" panose="020B060403050404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 </a:t>
            </a:r>
            <a:endParaRPr lang="en-GB" sz="200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lvl="0" indent="-285750">
              <a:buFont typeface="Courier New" panose="02070309020205020404" pitchFamily="49" charset="0"/>
              <a:buChar char="o"/>
            </a:pPr>
            <a:r>
              <a:rPr lang="en-GB" sz="2000" b="1" kern="0" dirty="0">
                <a:solidFill>
                  <a:srgbClr val="000000"/>
                </a:solidFill>
                <a:effectLst/>
                <a:latin typeface="Verdana" panose="020B060403050404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‘Making a list’ </a:t>
            </a:r>
            <a:r>
              <a:rPr lang="en-GB" sz="2000" kern="0" dirty="0">
                <a:solidFill>
                  <a:srgbClr val="000000"/>
                </a:solidFill>
                <a:effectLst/>
                <a:latin typeface="Verdana" panose="020B060403050404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How will you develop and refine your study?</a:t>
            </a:r>
            <a:endParaRPr lang="en-GB" sz="200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457200"/>
            <a:r>
              <a:rPr lang="en-GB" sz="2000" kern="0" dirty="0">
                <a:solidFill>
                  <a:srgbClr val="000000"/>
                </a:solidFill>
                <a:effectLst/>
                <a:latin typeface="Verdana" panose="020B060403050404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10 mins – camera off and making your own notes</a:t>
            </a:r>
          </a:p>
          <a:p>
            <a:pPr indent="457200"/>
            <a:r>
              <a:rPr lang="en-GB" sz="2000" kern="0" dirty="0">
                <a:solidFill>
                  <a:srgbClr val="000000"/>
                </a:solidFill>
                <a:latin typeface="Verdana" panose="020B060403050404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each </a:t>
            </a:r>
            <a:r>
              <a:rPr lang="en-GB" sz="2000" kern="0" dirty="0">
                <a:solidFill>
                  <a:srgbClr val="000000"/>
                </a:solidFill>
                <a:effectLst/>
                <a:latin typeface="Verdana" panose="020B060403050404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10 mins feedback to group)</a:t>
            </a:r>
          </a:p>
          <a:p>
            <a:pPr indent="457200"/>
            <a:endParaRPr lang="en-GB" sz="2000" kern="100" dirty="0"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sz="2000" b="1" kern="0" dirty="0">
                <a:solidFill>
                  <a:srgbClr val="000000"/>
                </a:solidFill>
                <a:effectLst/>
                <a:latin typeface="Verdana" panose="020B060403050404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Group discussion </a:t>
            </a:r>
            <a:r>
              <a:rPr lang="en-GB" sz="2000" kern="0" dirty="0">
                <a:solidFill>
                  <a:srgbClr val="000000"/>
                </a:solidFill>
                <a:effectLst/>
                <a:latin typeface="Verdana" panose="020B060403050404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– comparing priorities (10 min)</a:t>
            </a:r>
            <a:endParaRPr lang="en-GB" sz="2000" kern="100" dirty="0"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Courier New" panose="02070309020205020404" pitchFamily="49" charset="0"/>
              <a:buChar char="o"/>
            </a:pPr>
            <a:endParaRPr lang="en-GB" sz="2000" kern="100" dirty="0">
              <a:solidFill>
                <a:srgbClr val="000000"/>
              </a:solidFill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sz="2000" b="1" kern="0" dirty="0">
                <a:solidFill>
                  <a:srgbClr val="000000"/>
                </a:solidFill>
                <a:effectLst/>
                <a:latin typeface="Verdana" panose="020B060403050404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My feedback (10 mins) </a:t>
            </a:r>
            <a:r>
              <a:rPr lang="en-GB" sz="2000" kern="0" dirty="0">
                <a:solidFill>
                  <a:srgbClr val="000000"/>
                </a:solidFill>
                <a:effectLst/>
                <a:latin typeface="Verdana" panose="020B060403050404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– see overleaf – but how does this apply to you and how you have interpreted and understood my feedback</a:t>
            </a:r>
            <a:endParaRPr lang="en-GB" sz="200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/>
            <a:r>
              <a:rPr lang="en-GB" sz="2000" kern="0" dirty="0">
                <a:solidFill>
                  <a:srgbClr val="000000"/>
                </a:solidFill>
                <a:effectLst/>
                <a:latin typeface="Verdana" panose="020B060403050404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 </a:t>
            </a:r>
            <a:endParaRPr lang="en-GB" sz="200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4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US" sz="24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US" sz="24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US" sz="24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US" sz="24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US" sz="24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1680876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639DF19-1878-496B-8569-B6A7462FF281}"/>
              </a:ext>
            </a:extLst>
          </p:cNvPr>
          <p:cNvSpPr txBox="1"/>
          <p:nvPr/>
        </p:nvSpPr>
        <p:spPr>
          <a:xfrm>
            <a:off x="1086678" y="927652"/>
            <a:ext cx="7513983" cy="78175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2400" b="1" kern="0" dirty="0">
                <a:solidFill>
                  <a:srgbClr val="00B050"/>
                </a:solidFill>
                <a:effectLst/>
                <a:latin typeface="Verdana" panose="020B060403050404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My feedback: How does this apply to you and how you have interpreted and understood my feedback?</a:t>
            </a:r>
          </a:p>
          <a:p>
            <a:pPr lvl="0"/>
            <a:endParaRPr lang="en-GB" kern="0" dirty="0">
              <a:solidFill>
                <a:srgbClr val="000000"/>
              </a:solidFill>
              <a:latin typeface="Verdana" panose="020B060403050404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lvl="0"/>
            <a:endParaRPr lang="en-GB" sz="1800" kern="0" dirty="0">
              <a:solidFill>
                <a:srgbClr val="000000"/>
              </a:solidFill>
              <a:effectLst/>
              <a:latin typeface="Verdana" panose="020B060403050404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lvl="0"/>
            <a:endParaRPr lang="en-GB" kern="0" dirty="0">
              <a:solidFill>
                <a:srgbClr val="000000"/>
              </a:solidFill>
              <a:latin typeface="Verdana" panose="020B060403050404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342900" lvl="0" indent="-342900">
              <a:buFont typeface="Courier New" panose="02070309020205020404" pitchFamily="49" charset="0"/>
              <a:buChar char="o"/>
            </a:pPr>
            <a:r>
              <a:rPr lang="en-GB" sz="2000" kern="0" dirty="0">
                <a:solidFill>
                  <a:srgbClr val="000000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Context for your study ( and ways of interpreting policy)</a:t>
            </a:r>
            <a:endParaRPr lang="en-GB" sz="2000" kern="100" dirty="0">
              <a:effectLst/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marL="342900" lvl="0" indent="-342900">
              <a:buFont typeface="Courier New" panose="02070309020205020404" pitchFamily="49" charset="0"/>
              <a:buChar char="o"/>
            </a:pPr>
            <a:r>
              <a:rPr lang="en-GB" sz="2000" kern="0" dirty="0">
                <a:solidFill>
                  <a:srgbClr val="000000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Aims and objectives</a:t>
            </a:r>
            <a:endParaRPr lang="en-GB" sz="2000" kern="100" dirty="0">
              <a:effectLst/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marL="342900" lvl="0" indent="-342900">
              <a:buFont typeface="Courier New" panose="02070309020205020404" pitchFamily="49" charset="0"/>
              <a:buChar char="o"/>
            </a:pPr>
            <a:r>
              <a:rPr lang="en-GB" sz="2000" kern="0" dirty="0">
                <a:solidFill>
                  <a:srgbClr val="000000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Research design and timetable</a:t>
            </a:r>
            <a:endParaRPr lang="en-GB" sz="2000" kern="100" dirty="0">
              <a:effectLst/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marL="342900" lvl="0" indent="-342900">
              <a:buFont typeface="Courier New" panose="02070309020205020404" pitchFamily="49" charset="0"/>
              <a:buChar char="o"/>
            </a:pPr>
            <a:r>
              <a:rPr lang="en-GB" sz="2000" kern="0" dirty="0">
                <a:solidFill>
                  <a:srgbClr val="000000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Literature review</a:t>
            </a:r>
            <a:endParaRPr lang="en-GB" sz="2000" kern="100" dirty="0">
              <a:effectLst/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marL="342900" lvl="0" indent="-342900">
              <a:buFont typeface="Courier New" panose="02070309020205020404" pitchFamily="49" charset="0"/>
              <a:buChar char="o"/>
            </a:pPr>
            <a:r>
              <a:rPr lang="en-GB" sz="2000" kern="0" dirty="0">
                <a:solidFill>
                  <a:srgbClr val="000000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Methodology and research tools including ethics and data analysis</a:t>
            </a:r>
            <a:endParaRPr lang="en-GB" sz="2000" kern="100" dirty="0">
              <a:effectLst/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marL="342900" lvl="0" indent="-342900">
              <a:buFont typeface="Courier New" panose="02070309020205020404" pitchFamily="49" charset="0"/>
              <a:buChar char="o"/>
            </a:pPr>
            <a:r>
              <a:rPr lang="en-GB" sz="2000" kern="0" dirty="0">
                <a:solidFill>
                  <a:srgbClr val="000000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Presentation and structure </a:t>
            </a:r>
            <a:endParaRPr lang="en-GB" sz="2000" kern="100" dirty="0">
              <a:effectLst/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lvl="0"/>
            <a:endParaRPr lang="en-GB" sz="1800" kern="0" dirty="0">
              <a:solidFill>
                <a:srgbClr val="000000"/>
              </a:solidFill>
              <a:effectLst/>
              <a:latin typeface="Verdana" panose="020B060403050404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lvl="0"/>
            <a:endParaRPr lang="en-GB" kern="0" dirty="0">
              <a:solidFill>
                <a:srgbClr val="000000"/>
              </a:solidFill>
              <a:latin typeface="Verdana" panose="020B060403050404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lvl="0"/>
            <a:endParaRPr lang="en-GB" sz="1800" kern="0" dirty="0">
              <a:solidFill>
                <a:srgbClr val="000000"/>
              </a:solidFill>
              <a:effectLst/>
              <a:latin typeface="Verdana" panose="020B060403050404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lvl="0"/>
            <a:endParaRPr lang="en-GB" kern="0" dirty="0">
              <a:solidFill>
                <a:srgbClr val="000000"/>
              </a:solidFill>
              <a:latin typeface="Verdana" panose="020B060403050404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lvl="0"/>
            <a:endParaRPr lang="en-GB" sz="1800" kern="0" dirty="0">
              <a:solidFill>
                <a:srgbClr val="000000"/>
              </a:solidFill>
              <a:effectLst/>
              <a:latin typeface="Verdana" panose="020B060403050404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lvl="0"/>
            <a:endParaRPr lang="en-GB" kern="0" dirty="0">
              <a:solidFill>
                <a:srgbClr val="000000"/>
              </a:solidFill>
              <a:latin typeface="Verdana" panose="020B060403050404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lvl="0"/>
            <a:endParaRPr lang="en-GB" sz="1800" kern="0" dirty="0">
              <a:solidFill>
                <a:srgbClr val="000000"/>
              </a:solidFill>
              <a:effectLst/>
              <a:latin typeface="Verdana" panose="020B060403050404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lvl="0"/>
            <a:endParaRPr lang="en-GB" kern="0" dirty="0">
              <a:solidFill>
                <a:srgbClr val="000000"/>
              </a:solidFill>
              <a:latin typeface="Verdana" panose="020B060403050404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lvl="0"/>
            <a:endParaRPr lang="en-GB" sz="1800" kern="0" dirty="0">
              <a:solidFill>
                <a:srgbClr val="000000"/>
              </a:solidFill>
              <a:effectLst/>
              <a:latin typeface="Verdana" panose="020B060403050404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lvl="0"/>
            <a:endParaRPr lang="en-GB" kern="0" dirty="0">
              <a:solidFill>
                <a:srgbClr val="000000"/>
              </a:solidFill>
              <a:latin typeface="Verdana" panose="020B060403050404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lvl="0"/>
            <a:endParaRPr lang="en-GB" sz="180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/>
            <a:r>
              <a:rPr lang="en-GB" sz="1800" kern="0" dirty="0">
                <a:solidFill>
                  <a:srgbClr val="000000"/>
                </a:solidFill>
                <a:effectLst/>
                <a:latin typeface="Verdana" panose="020B060403050404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 </a:t>
            </a:r>
            <a:endParaRPr lang="en-GB" sz="180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650315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68463EA-C4DA-9CC2-A040-E0161047F534}"/>
              </a:ext>
            </a:extLst>
          </p:cNvPr>
          <p:cNvSpPr txBox="1"/>
          <p:nvPr/>
        </p:nvSpPr>
        <p:spPr>
          <a:xfrm>
            <a:off x="1073426" y="914400"/>
            <a:ext cx="6281531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kern="0" dirty="0">
                <a:solidFill>
                  <a:srgbClr val="00B05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</a:t>
            </a:r>
            <a:r>
              <a:rPr lang="en-GB" sz="2400" b="1" kern="0" dirty="0">
                <a:solidFill>
                  <a:srgbClr val="00B050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onfirm three specific actions- between now and next Mon</a:t>
            </a:r>
            <a:r>
              <a:rPr lang="en-GB" sz="2400" b="1" kern="0" dirty="0">
                <a:solidFill>
                  <a:srgbClr val="00B05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day 19 June</a:t>
            </a:r>
            <a:endParaRPr lang="en-GB" sz="2400" b="1" dirty="0">
              <a:solidFill>
                <a:srgbClr val="00B050"/>
              </a:solidFill>
              <a:effectLst/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2400" kern="0" dirty="0">
              <a:solidFill>
                <a:srgbClr val="000000"/>
              </a:solidFill>
              <a:effectLst/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2400" kern="0" dirty="0">
                <a:solidFill>
                  <a:srgbClr val="000000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Using </a:t>
            </a:r>
          </a:p>
          <a:p>
            <a:endParaRPr lang="en-GB" sz="2400" kern="0" dirty="0">
              <a:solidFill>
                <a:srgbClr val="000000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GB" sz="2400" kern="0" dirty="0">
                <a:solidFill>
                  <a:srgbClr val="000000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your notes</a:t>
            </a:r>
          </a:p>
          <a:p>
            <a:endParaRPr lang="en-GB" sz="2400" kern="0" dirty="0">
              <a:solidFill>
                <a:srgbClr val="000000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GB" sz="2400" kern="0" dirty="0">
                <a:solidFill>
                  <a:srgbClr val="000000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group discussion </a:t>
            </a:r>
            <a:endParaRPr lang="en-GB" sz="2400" kern="0" dirty="0">
              <a:solidFill>
                <a:srgbClr val="000000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2400" kern="0" dirty="0">
              <a:solidFill>
                <a:srgbClr val="000000"/>
              </a:solidFill>
              <a:effectLst/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GB" sz="2400" kern="0" dirty="0">
                <a:solidFill>
                  <a:srgbClr val="000000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my feedback 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529637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7FBD0B2-47FA-4D8A-CD5E-BB2165E42CE0}"/>
              </a:ext>
            </a:extLst>
          </p:cNvPr>
          <p:cNvSpPr txBox="1"/>
          <p:nvPr/>
        </p:nvSpPr>
        <p:spPr>
          <a:xfrm>
            <a:off x="477079" y="810492"/>
            <a:ext cx="7779026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solidFill>
                  <a:srgbClr val="00B05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Reviewing your own aims and objectives ? See Pat Thomson on Patter </a:t>
            </a:r>
          </a:p>
          <a:p>
            <a:endParaRPr lang="en-US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US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  <a:hlinkClick r:id="rId2"/>
              </a:rPr>
              <a:t>https://patthomson.net/2014/06/09/aims-and-objectives-whats-the-difference/</a:t>
            </a:r>
            <a:endParaRPr lang="en-US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US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b="1" dirty="0">
                <a:solidFill>
                  <a:srgbClr val="333333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</a:t>
            </a:r>
            <a:r>
              <a:rPr lang="en-GB" b="1" i="0" dirty="0">
                <a:solidFill>
                  <a:srgbClr val="333333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he aim is the </a:t>
            </a:r>
            <a:r>
              <a:rPr lang="en-GB" b="1" i="1" dirty="0">
                <a:solidFill>
                  <a:srgbClr val="333333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what</a:t>
            </a:r>
            <a:r>
              <a:rPr lang="en-GB" b="1" i="0" dirty="0">
                <a:solidFill>
                  <a:srgbClr val="333333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 of the research, and the objective is the </a:t>
            </a:r>
            <a:r>
              <a:rPr lang="en-GB" b="1" i="1" dirty="0">
                <a:solidFill>
                  <a:srgbClr val="333333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how</a:t>
            </a:r>
            <a:r>
              <a:rPr lang="en-GB" b="1" i="0" dirty="0">
                <a:solidFill>
                  <a:srgbClr val="333333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.</a:t>
            </a:r>
          </a:p>
          <a:p>
            <a:endParaRPr lang="en-GB" b="1" dirty="0">
              <a:solidFill>
                <a:srgbClr val="333333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b="1" i="1" dirty="0">
                <a:solidFill>
                  <a:srgbClr val="333333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My aim </a:t>
            </a:r>
            <a:r>
              <a:rPr lang="en-GB" b="0" i="1" dirty="0">
                <a:solidFill>
                  <a:srgbClr val="333333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in this project is</a:t>
            </a:r>
            <a:r>
              <a:rPr lang="en-GB" b="0" i="0" dirty="0">
                <a:solidFill>
                  <a:srgbClr val="333333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 … </a:t>
            </a:r>
            <a:r>
              <a:rPr lang="en-GB" b="0" i="1" dirty="0">
                <a:solidFill>
                  <a:srgbClr val="333333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to map, to develop, to design, to track, to generate, to theorise, to build</a:t>
            </a:r>
            <a:r>
              <a:rPr lang="en-GB" b="0" i="0" dirty="0">
                <a:solidFill>
                  <a:srgbClr val="333333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 </a:t>
            </a:r>
          </a:p>
          <a:p>
            <a:endParaRPr lang="en-GB" dirty="0">
              <a:solidFill>
                <a:srgbClr val="333333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b="1" i="1" dirty="0">
                <a:solidFill>
                  <a:srgbClr val="333333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Objectives </a:t>
            </a:r>
            <a:r>
              <a:rPr lang="en-GB" dirty="0">
                <a:solidFill>
                  <a:srgbClr val="333333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often </a:t>
            </a:r>
            <a:r>
              <a:rPr lang="en-GB" b="0" i="0" dirty="0">
                <a:solidFill>
                  <a:srgbClr val="333333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expressed through active sentences. Examples:</a:t>
            </a:r>
          </a:p>
          <a:p>
            <a:endParaRPr lang="en-GB" dirty="0">
              <a:solidFill>
                <a:srgbClr val="333333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b="0" i="1" dirty="0">
                <a:solidFill>
                  <a:srgbClr val="333333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In order to achieve this aim, I will</a:t>
            </a:r>
            <a:r>
              <a:rPr lang="en-GB" b="0" i="0" dirty="0">
                <a:solidFill>
                  <a:srgbClr val="333333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… </a:t>
            </a:r>
            <a:r>
              <a:rPr lang="en-GB" b="0" i="1" dirty="0">
                <a:solidFill>
                  <a:srgbClr val="333333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collect, construct, produce, test, trial, measure, document, pilot, deconstruct, analyse</a:t>
            </a:r>
            <a:endParaRPr lang="en-GB" b="1" dirty="0">
              <a:solidFill>
                <a:srgbClr val="333333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b="1" dirty="0">
              <a:solidFill>
                <a:srgbClr val="333333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382751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BE83AA3-201F-D67D-63D2-97F699C0E9A9}"/>
              </a:ext>
            </a:extLst>
          </p:cNvPr>
          <p:cNvSpPr txBox="1"/>
          <p:nvPr/>
        </p:nvSpPr>
        <p:spPr>
          <a:xfrm>
            <a:off x="340242" y="489098"/>
            <a:ext cx="8442251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kern="100" dirty="0">
                <a:solidFill>
                  <a:srgbClr val="00B050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Before next week </a:t>
            </a:r>
            <a:r>
              <a:rPr lang="en-GB" sz="2000" b="1" kern="100" dirty="0">
                <a:solidFill>
                  <a:srgbClr val="00B05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: </a:t>
            </a:r>
            <a:r>
              <a:rPr lang="en-GB" sz="2000" b="1" kern="0" dirty="0">
                <a:solidFill>
                  <a:srgbClr val="00B050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Reading – before next Monday 19 June /</a:t>
            </a:r>
            <a:r>
              <a:rPr lang="en-GB" sz="2000" kern="0" dirty="0">
                <a:solidFill>
                  <a:srgbClr val="000000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Teams 4 – but 1.00-3.00 ( because final meeting with PD student to review her revisions)</a:t>
            </a:r>
            <a:endParaRPr lang="en-GB" sz="2000" kern="100" dirty="0">
              <a:effectLst/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2000" kern="0" dirty="0">
                <a:solidFill>
                  <a:srgbClr val="000000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 </a:t>
            </a:r>
            <a:endParaRPr lang="en-GB" sz="2000" kern="100" dirty="0">
              <a:effectLst/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2000" b="1" kern="100" dirty="0"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See- McGregor to be added to 7013 </a:t>
            </a:r>
            <a:r>
              <a:rPr lang="en-GB" sz="2000" b="1" kern="100" dirty="0" err="1"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moodle</a:t>
            </a:r>
            <a:r>
              <a:rPr lang="en-GB" sz="2000" b="1" kern="100" dirty="0"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. </a:t>
            </a:r>
          </a:p>
          <a:p>
            <a:r>
              <a:rPr lang="en-GB" sz="2000" kern="100" dirty="0"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 </a:t>
            </a:r>
          </a:p>
          <a:p>
            <a:pPr marL="342900" lvl="0" indent="-342900">
              <a:buFont typeface="Courier New" panose="02070309020205020404" pitchFamily="49" charset="0"/>
              <a:buChar char="o"/>
            </a:pPr>
            <a:r>
              <a:rPr lang="en-GB" sz="2000" kern="100" dirty="0"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Read and make notes on p 1-7 of McGregor chapter</a:t>
            </a:r>
          </a:p>
          <a:p>
            <a:pPr marL="342900" lvl="0" indent="-342900">
              <a:buFont typeface="Courier New" panose="02070309020205020404" pitchFamily="49" charset="0"/>
              <a:buChar char="o"/>
            </a:pPr>
            <a:r>
              <a:rPr lang="en-GB" sz="2000" kern="100" dirty="0"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How do these apply to your research design </a:t>
            </a:r>
          </a:p>
          <a:p>
            <a:pPr marL="342900" lvl="0" indent="-342900">
              <a:buFont typeface="Courier New" panose="02070309020205020404" pitchFamily="49" charset="0"/>
              <a:buChar char="o"/>
            </a:pPr>
            <a:r>
              <a:rPr lang="en-GB" sz="2000" kern="100" dirty="0"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What additions and revisions do you need to make to your methodology and research tools</a:t>
            </a:r>
          </a:p>
          <a:p>
            <a:r>
              <a:rPr lang="en-GB" sz="2000" kern="100" dirty="0"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 </a:t>
            </a:r>
          </a:p>
          <a:p>
            <a:r>
              <a:rPr lang="en-GB" sz="2000" b="1" kern="100" dirty="0"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Teams 4 . 19 June 1.00-4.00</a:t>
            </a:r>
            <a:endParaRPr lang="en-GB" sz="2000" kern="100" dirty="0">
              <a:effectLst/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2000" kern="100" dirty="0"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 </a:t>
            </a:r>
          </a:p>
          <a:p>
            <a:pPr marL="342900" lvl="0" indent="-342900">
              <a:buFont typeface="Courier New" panose="02070309020205020404" pitchFamily="49" charset="0"/>
              <a:buChar char="o"/>
            </a:pPr>
            <a:r>
              <a:rPr lang="en-GB" sz="2000" kern="100" dirty="0"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Your objectives – and your progress</a:t>
            </a:r>
          </a:p>
          <a:p>
            <a:pPr marL="342900" lvl="0" indent="-342900">
              <a:buFont typeface="Courier New" panose="02070309020205020404" pitchFamily="49" charset="0"/>
              <a:buChar char="o"/>
            </a:pPr>
            <a:r>
              <a:rPr lang="en-GB" sz="2000" kern="100" dirty="0"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McGregor (2018) How do your notes apply to your understanding of methodology, choice of research tools and research design? </a:t>
            </a:r>
          </a:p>
          <a:p>
            <a:endParaRPr lang="en-US" sz="20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325215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7B4ED49F-B49C-7D4F-9233-4690A538DEDB}"/>
              </a:ext>
            </a:extLst>
          </p:cNvPr>
          <p:cNvSpPr txBox="1"/>
          <p:nvPr/>
        </p:nvSpPr>
        <p:spPr>
          <a:xfrm>
            <a:off x="543339" y="800824"/>
            <a:ext cx="7871791" cy="36009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/>
              <a:t>Assessment Component 2  (75% )</a:t>
            </a:r>
          </a:p>
          <a:p>
            <a:r>
              <a:rPr lang="en-GB" sz="2400" b="1" dirty="0"/>
              <a:t>12,000 : Friday 22 December 2023</a:t>
            </a:r>
          </a:p>
          <a:p>
            <a:r>
              <a:rPr lang="en-GB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 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2286000" indent="-2286000" hangingPunct="0"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lang="en-GB" sz="1800" b="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Present a research report of your small-scale research project. The report</a:t>
            </a:r>
          </a:p>
          <a:p>
            <a:pPr marL="2286000" indent="-2286000" hangingPunct="0"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lang="en-GB" sz="1800" b="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should include </a:t>
            </a:r>
          </a:p>
          <a:p>
            <a:pPr marL="2286000" indent="-2286000" hangingPunct="0"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lang="en-GB" sz="1800" b="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research questions</a:t>
            </a:r>
          </a:p>
          <a:p>
            <a:pPr marL="2286000" indent="-2286000" hangingPunct="0"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lang="en-GB" sz="1800" b="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literature review</a:t>
            </a:r>
          </a:p>
          <a:p>
            <a:pPr marL="2286000" indent="-2286000" hangingPunct="0"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lang="en-GB" sz="1800" b="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justification of methodology and research tools employed</a:t>
            </a:r>
          </a:p>
          <a:p>
            <a:pPr marL="2286000" indent="-2286000" hangingPunct="0"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lang="en-GB" sz="1800" b="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description of method and data analysis</a:t>
            </a:r>
          </a:p>
          <a:p>
            <a:pPr marL="2286000" indent="-2286000" hangingPunct="0"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lang="en-GB" sz="1800" b="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Findings</a:t>
            </a:r>
          </a:p>
          <a:p>
            <a:pPr marL="2286000" indent="-2286000" hangingPunct="0"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lang="en-GB" sz="1800" b="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critical discussion of the implications of the findings for</a:t>
            </a:r>
          </a:p>
          <a:p>
            <a:pPr marL="2286000" indent="-2286000" hangingPunct="0"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lang="en-GB" sz="1800" b="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practice or future research and an evaluation of the research process</a:t>
            </a:r>
            <a:r>
              <a:rPr lang="en-GB" sz="1800" b="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</a:t>
            </a:r>
            <a:endParaRPr lang="en-GB" sz="1800" b="1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824665"/>
      </p:ext>
    </p:extLst>
  </p:cSld>
  <p:clrMapOvr>
    <a:masterClrMapping/>
  </p:clrMapOvr>
</p:sld>
</file>

<file path=ppt/theme/theme1.xml><?xml version="1.0" encoding="utf-8"?>
<a:theme xmlns:a="http://schemas.openxmlformats.org/drawingml/2006/main" name="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1825</TotalTime>
  <Words>559</Words>
  <Application>Microsoft Macintosh PowerPoint</Application>
  <PresentationFormat>On-screen Show (4:3)</PresentationFormat>
  <Paragraphs>121</Paragraphs>
  <Slides>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6" baseType="lpstr">
      <vt:lpstr>Arial</vt:lpstr>
      <vt:lpstr>Calibri</vt:lpstr>
      <vt:lpstr>Calibri Light</vt:lpstr>
      <vt:lpstr>Courier New</vt:lpstr>
      <vt:lpstr>Times New Roman</vt:lpstr>
      <vt:lpstr>Verdana</vt:lpstr>
      <vt:lpstr>Custom Design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Iain Jones</cp:lastModifiedBy>
  <cp:revision>347</cp:revision>
  <dcterms:created xsi:type="dcterms:W3CDTF">2017-02-08T11:33:06Z</dcterms:created>
  <dcterms:modified xsi:type="dcterms:W3CDTF">2023-09-22T15:51:43Z</dcterms:modified>
</cp:coreProperties>
</file>