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84" r:id="rId3"/>
    <p:sldMasterId id="2147483696" r:id="rId4"/>
  </p:sldMasterIdLst>
  <p:notesMasterIdLst>
    <p:notesMasterId r:id="rId43"/>
  </p:notesMasterIdLst>
  <p:handoutMasterIdLst>
    <p:handoutMasterId r:id="rId44"/>
  </p:handoutMasterIdLst>
  <p:sldIdLst>
    <p:sldId id="292" r:id="rId5"/>
    <p:sldId id="294" r:id="rId6"/>
    <p:sldId id="301" r:id="rId7"/>
    <p:sldId id="296" r:id="rId8"/>
    <p:sldId id="297" r:id="rId9"/>
    <p:sldId id="298" r:id="rId10"/>
    <p:sldId id="302" r:id="rId11"/>
    <p:sldId id="273" r:id="rId12"/>
    <p:sldId id="274" r:id="rId13"/>
    <p:sldId id="275" r:id="rId14"/>
    <p:sldId id="276" r:id="rId15"/>
    <p:sldId id="277" r:id="rId16"/>
    <p:sldId id="278" r:id="rId17"/>
    <p:sldId id="279" r:id="rId18"/>
    <p:sldId id="280" r:id="rId19"/>
    <p:sldId id="281" r:id="rId20"/>
    <p:sldId id="282" r:id="rId21"/>
    <p:sldId id="283" r:id="rId22"/>
    <p:sldId id="284" r:id="rId23"/>
    <p:sldId id="318" r:id="rId24"/>
    <p:sldId id="319" r:id="rId25"/>
    <p:sldId id="286" r:id="rId26"/>
    <p:sldId id="287" r:id="rId27"/>
    <p:sldId id="288" r:id="rId28"/>
    <p:sldId id="316" r:id="rId29"/>
    <p:sldId id="303" r:id="rId30"/>
    <p:sldId id="304" r:id="rId31"/>
    <p:sldId id="305" r:id="rId32"/>
    <p:sldId id="317" r:id="rId33"/>
    <p:sldId id="307" r:id="rId34"/>
    <p:sldId id="308" r:id="rId35"/>
    <p:sldId id="309" r:id="rId36"/>
    <p:sldId id="310" r:id="rId37"/>
    <p:sldId id="311" r:id="rId38"/>
    <p:sldId id="312" r:id="rId39"/>
    <p:sldId id="313" r:id="rId40"/>
    <p:sldId id="314" r:id="rId41"/>
    <p:sldId id="315" r:id="rId4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63" d="100"/>
          <a:sy n="63" d="100"/>
        </p:scale>
        <p:origin x="84"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1"/>
            <a:ext cx="2945659" cy="498056"/>
          </a:xfrm>
          <a:prstGeom prst="rect">
            <a:avLst/>
          </a:prstGeom>
        </p:spPr>
        <p:txBody>
          <a:bodyPr vert="horz" lIns="91440" tIns="45720" rIns="91440" bIns="45720" rtlCol="0"/>
          <a:lstStyle>
            <a:lvl1pPr algn="r">
              <a:defRPr sz="1200"/>
            </a:lvl1pPr>
          </a:lstStyle>
          <a:p>
            <a:fld id="{5FBA8F4D-CC47-40A9-B684-D2EDABC20548}" type="datetimeFigureOut">
              <a:rPr lang="en-US" smtClean="0"/>
              <a:t>3/6/2017</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08E8586C-C1D6-4CEC-BA7B-53CA4AF860CF}" type="slidenum">
              <a:rPr lang="en-US" smtClean="0"/>
              <a:t>‹#›</a:t>
            </a:fld>
            <a:endParaRPr lang="en-US"/>
          </a:p>
        </p:txBody>
      </p:sp>
    </p:spTree>
    <p:extLst>
      <p:ext uri="{BB962C8B-B14F-4D97-AF65-F5344CB8AC3E}">
        <p14:creationId xmlns:p14="http://schemas.microsoft.com/office/powerpoint/2010/main" val="8311143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1"/>
            <a:ext cx="2945659" cy="498056"/>
          </a:xfrm>
          <a:prstGeom prst="rect">
            <a:avLst/>
          </a:prstGeom>
        </p:spPr>
        <p:txBody>
          <a:bodyPr vert="horz" lIns="91440" tIns="45720" rIns="91440" bIns="45720" rtlCol="0"/>
          <a:lstStyle>
            <a:lvl1pPr algn="r">
              <a:defRPr sz="1200"/>
            </a:lvl1pPr>
          </a:lstStyle>
          <a:p>
            <a:fld id="{6C67849C-83B0-44ED-B7FE-B8B8FB7BD6B5}" type="datetimeFigureOut">
              <a:rPr lang="en-US" smtClean="0"/>
              <a:t>3/6/2017</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F9821C84-FF13-4014-9666-E34829C4A93D}" type="slidenum">
              <a:rPr lang="en-US" smtClean="0"/>
              <a:t>‹#›</a:t>
            </a:fld>
            <a:endParaRPr lang="en-US"/>
          </a:p>
        </p:txBody>
      </p:sp>
    </p:spTree>
    <p:extLst>
      <p:ext uri="{BB962C8B-B14F-4D97-AF65-F5344CB8AC3E}">
        <p14:creationId xmlns:p14="http://schemas.microsoft.com/office/powerpoint/2010/main" val="2663403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a:t>
            </a:fld>
            <a:endParaRPr lang="en-GB" dirty="0"/>
          </a:p>
        </p:txBody>
      </p:sp>
    </p:spTree>
    <p:extLst>
      <p:ext uri="{BB962C8B-B14F-4D97-AF65-F5344CB8AC3E}">
        <p14:creationId xmlns:p14="http://schemas.microsoft.com/office/powerpoint/2010/main" val="1549120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2</a:t>
            </a:fld>
            <a:endParaRPr lang="en-US"/>
          </a:p>
        </p:txBody>
      </p:sp>
    </p:spTree>
    <p:extLst>
      <p:ext uri="{BB962C8B-B14F-4D97-AF65-F5344CB8AC3E}">
        <p14:creationId xmlns:p14="http://schemas.microsoft.com/office/powerpoint/2010/main" val="1411561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18220776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4</a:t>
            </a:fld>
            <a:endParaRPr lang="en-GB" dirty="0"/>
          </a:p>
        </p:txBody>
      </p:sp>
    </p:spTree>
    <p:extLst>
      <p:ext uri="{BB962C8B-B14F-4D97-AF65-F5344CB8AC3E}">
        <p14:creationId xmlns:p14="http://schemas.microsoft.com/office/powerpoint/2010/main" val="1284468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5</a:t>
            </a:fld>
            <a:endParaRPr lang="en-GB" dirty="0"/>
          </a:p>
        </p:txBody>
      </p:sp>
    </p:spTree>
    <p:extLst>
      <p:ext uri="{BB962C8B-B14F-4D97-AF65-F5344CB8AC3E}">
        <p14:creationId xmlns:p14="http://schemas.microsoft.com/office/powerpoint/2010/main" val="3455194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6</a:t>
            </a:fld>
            <a:endParaRPr lang="en-GB" dirty="0"/>
          </a:p>
        </p:txBody>
      </p:sp>
    </p:spTree>
    <p:extLst>
      <p:ext uri="{BB962C8B-B14F-4D97-AF65-F5344CB8AC3E}">
        <p14:creationId xmlns:p14="http://schemas.microsoft.com/office/powerpoint/2010/main" val="3866681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A92973-6D2B-4ABE-8D75-17D01804C62E}"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25426377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8</a:t>
            </a:fld>
            <a:endParaRPr lang="en-US"/>
          </a:p>
        </p:txBody>
      </p:sp>
    </p:spTree>
    <p:extLst>
      <p:ext uri="{BB962C8B-B14F-4D97-AF65-F5344CB8AC3E}">
        <p14:creationId xmlns:p14="http://schemas.microsoft.com/office/powerpoint/2010/main" val="22951269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9</a:t>
            </a:fld>
            <a:endParaRPr lang="en-US"/>
          </a:p>
        </p:txBody>
      </p:sp>
    </p:spTree>
    <p:extLst>
      <p:ext uri="{BB962C8B-B14F-4D97-AF65-F5344CB8AC3E}">
        <p14:creationId xmlns:p14="http://schemas.microsoft.com/office/powerpoint/2010/main" val="28736077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10</a:t>
            </a:fld>
            <a:endParaRPr lang="en-US"/>
          </a:p>
        </p:txBody>
      </p:sp>
    </p:spTree>
    <p:extLst>
      <p:ext uri="{BB962C8B-B14F-4D97-AF65-F5344CB8AC3E}">
        <p14:creationId xmlns:p14="http://schemas.microsoft.com/office/powerpoint/2010/main" val="31309033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11</a:t>
            </a:fld>
            <a:endParaRPr lang="en-US"/>
          </a:p>
        </p:txBody>
      </p:sp>
    </p:spTree>
    <p:extLst>
      <p:ext uri="{BB962C8B-B14F-4D97-AF65-F5344CB8AC3E}">
        <p14:creationId xmlns:p14="http://schemas.microsoft.com/office/powerpoint/2010/main" val="40264610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12</a:t>
            </a:fld>
            <a:endParaRPr lang="en-US"/>
          </a:p>
        </p:txBody>
      </p:sp>
    </p:spTree>
    <p:extLst>
      <p:ext uri="{BB962C8B-B14F-4D97-AF65-F5344CB8AC3E}">
        <p14:creationId xmlns:p14="http://schemas.microsoft.com/office/powerpoint/2010/main" val="23484027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13</a:t>
            </a:fld>
            <a:endParaRPr lang="en-US"/>
          </a:p>
        </p:txBody>
      </p:sp>
    </p:spTree>
    <p:extLst>
      <p:ext uri="{BB962C8B-B14F-4D97-AF65-F5344CB8AC3E}">
        <p14:creationId xmlns:p14="http://schemas.microsoft.com/office/powerpoint/2010/main" val="22187131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14</a:t>
            </a:fld>
            <a:endParaRPr lang="en-US"/>
          </a:p>
        </p:txBody>
      </p:sp>
    </p:spTree>
    <p:extLst>
      <p:ext uri="{BB962C8B-B14F-4D97-AF65-F5344CB8AC3E}">
        <p14:creationId xmlns:p14="http://schemas.microsoft.com/office/powerpoint/2010/main" val="6871892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15</a:t>
            </a:fld>
            <a:endParaRPr lang="en-US"/>
          </a:p>
        </p:txBody>
      </p:sp>
    </p:spTree>
    <p:extLst>
      <p:ext uri="{BB962C8B-B14F-4D97-AF65-F5344CB8AC3E}">
        <p14:creationId xmlns:p14="http://schemas.microsoft.com/office/powerpoint/2010/main" val="7154285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16</a:t>
            </a:fld>
            <a:endParaRPr lang="en-US"/>
          </a:p>
        </p:txBody>
      </p:sp>
    </p:spTree>
    <p:extLst>
      <p:ext uri="{BB962C8B-B14F-4D97-AF65-F5344CB8AC3E}">
        <p14:creationId xmlns:p14="http://schemas.microsoft.com/office/powerpoint/2010/main" val="17538769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17</a:t>
            </a:fld>
            <a:endParaRPr lang="en-US"/>
          </a:p>
        </p:txBody>
      </p:sp>
    </p:spTree>
    <p:extLst>
      <p:ext uri="{BB962C8B-B14F-4D97-AF65-F5344CB8AC3E}">
        <p14:creationId xmlns:p14="http://schemas.microsoft.com/office/powerpoint/2010/main" val="39879320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18</a:t>
            </a:fld>
            <a:endParaRPr lang="en-US"/>
          </a:p>
        </p:txBody>
      </p:sp>
    </p:spTree>
    <p:extLst>
      <p:ext uri="{BB962C8B-B14F-4D97-AF65-F5344CB8AC3E}">
        <p14:creationId xmlns:p14="http://schemas.microsoft.com/office/powerpoint/2010/main" val="11416868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19</a:t>
            </a:fld>
            <a:endParaRPr lang="en-US"/>
          </a:p>
        </p:txBody>
      </p:sp>
    </p:spTree>
    <p:extLst>
      <p:ext uri="{BB962C8B-B14F-4D97-AF65-F5344CB8AC3E}">
        <p14:creationId xmlns:p14="http://schemas.microsoft.com/office/powerpoint/2010/main" val="6102214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25273952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solidFill>
                  <a:prstClr val="black"/>
                </a:solidFill>
              </a:rPr>
              <a:pPr/>
              <a:t>21</a:t>
            </a:fld>
            <a:endParaRPr lang="en-US">
              <a:solidFill>
                <a:prstClr val="black"/>
              </a:solidFill>
            </a:endParaRPr>
          </a:p>
        </p:txBody>
      </p:sp>
    </p:spTree>
    <p:extLst>
      <p:ext uri="{BB962C8B-B14F-4D97-AF65-F5344CB8AC3E}">
        <p14:creationId xmlns:p14="http://schemas.microsoft.com/office/powerpoint/2010/main" val="23593828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22</a:t>
            </a:fld>
            <a:endParaRPr lang="en-US"/>
          </a:p>
        </p:txBody>
      </p:sp>
    </p:spTree>
    <p:extLst>
      <p:ext uri="{BB962C8B-B14F-4D97-AF65-F5344CB8AC3E}">
        <p14:creationId xmlns:p14="http://schemas.microsoft.com/office/powerpoint/2010/main" val="40241954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23</a:t>
            </a:fld>
            <a:endParaRPr lang="en-US"/>
          </a:p>
        </p:txBody>
      </p:sp>
    </p:spTree>
    <p:extLst>
      <p:ext uri="{BB962C8B-B14F-4D97-AF65-F5344CB8AC3E}">
        <p14:creationId xmlns:p14="http://schemas.microsoft.com/office/powerpoint/2010/main" val="29652621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24</a:t>
            </a:fld>
            <a:endParaRPr lang="en-US"/>
          </a:p>
        </p:txBody>
      </p:sp>
    </p:spTree>
    <p:extLst>
      <p:ext uri="{BB962C8B-B14F-4D97-AF65-F5344CB8AC3E}">
        <p14:creationId xmlns:p14="http://schemas.microsoft.com/office/powerpoint/2010/main" val="18635356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25</a:t>
            </a:fld>
            <a:endParaRPr lang="en-US"/>
          </a:p>
        </p:txBody>
      </p:sp>
    </p:spTree>
    <p:extLst>
      <p:ext uri="{BB962C8B-B14F-4D97-AF65-F5344CB8AC3E}">
        <p14:creationId xmlns:p14="http://schemas.microsoft.com/office/powerpoint/2010/main" val="34938068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26</a:t>
            </a:fld>
            <a:endParaRPr lang="en-US"/>
          </a:p>
        </p:txBody>
      </p:sp>
    </p:spTree>
    <p:extLst>
      <p:ext uri="{BB962C8B-B14F-4D97-AF65-F5344CB8AC3E}">
        <p14:creationId xmlns:p14="http://schemas.microsoft.com/office/powerpoint/2010/main" val="16163017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27</a:t>
            </a:fld>
            <a:endParaRPr lang="en-US"/>
          </a:p>
        </p:txBody>
      </p:sp>
    </p:spTree>
    <p:extLst>
      <p:ext uri="{BB962C8B-B14F-4D97-AF65-F5344CB8AC3E}">
        <p14:creationId xmlns:p14="http://schemas.microsoft.com/office/powerpoint/2010/main" val="20876567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28</a:t>
            </a:fld>
            <a:endParaRPr lang="en-US"/>
          </a:p>
        </p:txBody>
      </p:sp>
    </p:spTree>
    <p:extLst>
      <p:ext uri="{BB962C8B-B14F-4D97-AF65-F5344CB8AC3E}">
        <p14:creationId xmlns:p14="http://schemas.microsoft.com/office/powerpoint/2010/main" val="31820061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29</a:t>
            </a:fld>
            <a:endParaRPr lang="en-US"/>
          </a:p>
        </p:txBody>
      </p:sp>
    </p:spTree>
    <p:extLst>
      <p:ext uri="{BB962C8B-B14F-4D97-AF65-F5344CB8AC3E}">
        <p14:creationId xmlns:p14="http://schemas.microsoft.com/office/powerpoint/2010/main" val="36840693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30</a:t>
            </a:fld>
            <a:endParaRPr lang="en-US"/>
          </a:p>
        </p:txBody>
      </p:sp>
    </p:spTree>
    <p:extLst>
      <p:ext uri="{BB962C8B-B14F-4D97-AF65-F5344CB8AC3E}">
        <p14:creationId xmlns:p14="http://schemas.microsoft.com/office/powerpoint/2010/main" val="19964904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31</a:t>
            </a:fld>
            <a:endParaRPr lang="en-US"/>
          </a:p>
        </p:txBody>
      </p:sp>
    </p:spTree>
    <p:extLst>
      <p:ext uri="{BB962C8B-B14F-4D97-AF65-F5344CB8AC3E}">
        <p14:creationId xmlns:p14="http://schemas.microsoft.com/office/powerpoint/2010/main" val="332193965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32</a:t>
            </a:fld>
            <a:endParaRPr lang="en-US"/>
          </a:p>
        </p:txBody>
      </p:sp>
    </p:spTree>
    <p:extLst>
      <p:ext uri="{BB962C8B-B14F-4D97-AF65-F5344CB8AC3E}">
        <p14:creationId xmlns:p14="http://schemas.microsoft.com/office/powerpoint/2010/main" val="382065370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33</a:t>
            </a:fld>
            <a:endParaRPr lang="en-US"/>
          </a:p>
        </p:txBody>
      </p:sp>
    </p:spTree>
    <p:extLst>
      <p:ext uri="{BB962C8B-B14F-4D97-AF65-F5344CB8AC3E}">
        <p14:creationId xmlns:p14="http://schemas.microsoft.com/office/powerpoint/2010/main" val="35448839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A92973-6D2B-4ABE-8D75-17D01804C62E}" type="slidenum">
              <a:rPr lang="en-GB" smtClean="0"/>
              <a:pPr/>
              <a:t>34</a:t>
            </a:fld>
            <a:endParaRPr lang="en-GB"/>
          </a:p>
        </p:txBody>
      </p:sp>
    </p:spTree>
    <p:extLst>
      <p:ext uri="{BB962C8B-B14F-4D97-AF65-F5344CB8AC3E}">
        <p14:creationId xmlns:p14="http://schemas.microsoft.com/office/powerpoint/2010/main" val="423225768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A92973-6D2B-4ABE-8D75-17D01804C62E}" type="slidenum">
              <a:rPr lang="en-GB" smtClean="0"/>
              <a:pPr/>
              <a:t>35</a:t>
            </a:fld>
            <a:endParaRPr lang="en-GB"/>
          </a:p>
        </p:txBody>
      </p:sp>
    </p:spTree>
    <p:extLst>
      <p:ext uri="{BB962C8B-B14F-4D97-AF65-F5344CB8AC3E}">
        <p14:creationId xmlns:p14="http://schemas.microsoft.com/office/powerpoint/2010/main" val="134052802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36</a:t>
            </a:fld>
            <a:endParaRPr lang="en-US"/>
          </a:p>
        </p:txBody>
      </p:sp>
    </p:spTree>
    <p:extLst>
      <p:ext uri="{BB962C8B-B14F-4D97-AF65-F5344CB8AC3E}">
        <p14:creationId xmlns:p14="http://schemas.microsoft.com/office/powerpoint/2010/main" val="189395198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37</a:t>
            </a:fld>
            <a:endParaRPr lang="en-US"/>
          </a:p>
        </p:txBody>
      </p:sp>
    </p:spTree>
    <p:extLst>
      <p:ext uri="{BB962C8B-B14F-4D97-AF65-F5344CB8AC3E}">
        <p14:creationId xmlns:p14="http://schemas.microsoft.com/office/powerpoint/2010/main" val="417219313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821C84-FF13-4014-9666-E34829C4A93D}" type="slidenum">
              <a:rPr lang="en-US" smtClean="0"/>
              <a:t>38</a:t>
            </a:fld>
            <a:endParaRPr lang="en-US"/>
          </a:p>
        </p:txBody>
      </p:sp>
    </p:spTree>
    <p:extLst>
      <p:ext uri="{BB962C8B-B14F-4D97-AF65-F5344CB8AC3E}">
        <p14:creationId xmlns:p14="http://schemas.microsoft.com/office/powerpoint/2010/main" val="3514473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7670A23E-14A3-43BE-B50A-BEB8BD70F329}" type="datetimeFigureOut">
              <a:rPr lang="en-US" smtClean="0"/>
              <a:t>3/6/2017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3845875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670A23E-14A3-43BE-B50A-BEB8BD70F329}" type="datetimeFigureOut">
              <a:rPr lang="en-US" smtClean="0"/>
              <a:t>3/6/2017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33318003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670A23E-14A3-43BE-B50A-BEB8BD70F329}" type="datetimeFigureOut">
              <a:rPr lang="en-US" smtClean="0"/>
              <a:t>3/6/2017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2848891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7670A23E-14A3-43BE-B50A-BEB8BD70F329}" type="datetimeFigureOut">
              <a:rPr lang="en-US" smtClean="0"/>
              <a:t>3/6/2017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2654985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670A23E-14A3-43BE-B50A-BEB8BD70F329}" type="datetimeFigureOut">
              <a:rPr lang="en-US" smtClean="0"/>
              <a:t>3/6/2017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2576835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670A23E-14A3-43BE-B50A-BEB8BD70F329}" type="datetimeFigureOut">
              <a:rPr lang="en-US" smtClean="0"/>
              <a:t>3/6/2017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2193396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70A23E-14A3-43BE-B50A-BEB8BD70F329}" type="datetimeFigureOut">
              <a:rPr lang="en-US" smtClean="0"/>
              <a:t>3/6/2017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1042989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70A23E-14A3-43BE-B50A-BEB8BD70F329}" type="datetimeFigureOut">
              <a:rPr lang="en-US" smtClean="0"/>
              <a:t>3/6/2017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2643971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70A23E-14A3-43BE-B50A-BEB8BD70F329}" type="datetimeFigureOut">
              <a:rPr lang="en-US" smtClean="0"/>
              <a:t>3/6/2017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626654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670A23E-14A3-43BE-B50A-BEB8BD70F329}" type="datetimeFigureOut">
              <a:rPr lang="en-US" smtClean="0"/>
              <a:t>3/6/2017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702084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670A23E-14A3-43BE-B50A-BEB8BD70F329}" type="datetimeFigureOut">
              <a:rPr lang="en-US" smtClean="0"/>
              <a:t>3/6/2017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84C4C9-1E75-4CCC-8FEF-1B4641E8E620}" type="slidenum">
              <a:rPr lang="en-US" smtClean="0"/>
              <a:t>‹#›</a:t>
            </a:fld>
            <a:endParaRPr lang="en-US"/>
          </a:p>
        </p:txBody>
      </p:sp>
    </p:spTree>
    <p:extLst>
      <p:ext uri="{BB962C8B-B14F-4D97-AF65-F5344CB8AC3E}">
        <p14:creationId xmlns:p14="http://schemas.microsoft.com/office/powerpoint/2010/main" val="14549782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9302A1C-4B81-4315-A1E6-9E78759BAD65}" type="datetimeFigureOut">
              <a:rPr lang="en-GB" smtClean="0">
                <a:solidFill>
                  <a:prstClr val="black">
                    <a:tint val="75000"/>
                  </a:prstClr>
                </a:solidFill>
              </a:rPr>
              <a:pPr/>
              <a:t>06/03/2017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A68A366-C788-4BFD-B03F-106E03C0D06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910017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9302A1C-4B81-4315-A1E6-9E78759BAD65}" type="datetimeFigureOut">
              <a:rPr lang="en-GB" smtClean="0">
                <a:solidFill>
                  <a:prstClr val="black">
                    <a:tint val="75000"/>
                  </a:prstClr>
                </a:solidFill>
              </a:rPr>
              <a:pPr/>
              <a:t>06/03/2017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A68A366-C788-4BFD-B03F-106E03C0D06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438927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9302A1C-4B81-4315-A1E6-9E78759BAD65}" type="datetimeFigureOut">
              <a:rPr lang="en-GB" smtClean="0">
                <a:solidFill>
                  <a:prstClr val="black">
                    <a:tint val="75000"/>
                  </a:prstClr>
                </a:solidFill>
              </a:rPr>
              <a:pPr/>
              <a:t>06/03/2017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A68A366-C788-4BFD-B03F-106E03C0D06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385269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9302A1C-4B81-4315-A1E6-9E78759BAD65}" type="datetimeFigureOut">
              <a:rPr lang="en-GB" smtClean="0">
                <a:solidFill>
                  <a:prstClr val="black">
                    <a:tint val="75000"/>
                  </a:prstClr>
                </a:solidFill>
              </a:rPr>
              <a:pPr/>
              <a:t>06/03/2017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A68A366-C788-4BFD-B03F-106E03C0D06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452466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9302A1C-4B81-4315-A1E6-9E78759BAD65}" type="datetimeFigureOut">
              <a:rPr lang="en-GB" smtClean="0">
                <a:solidFill>
                  <a:prstClr val="black">
                    <a:tint val="75000"/>
                  </a:prstClr>
                </a:solidFill>
              </a:rPr>
              <a:pPr/>
              <a:t>06/03/2017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2A68A366-C788-4BFD-B03F-106E03C0D06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49074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9302A1C-4B81-4315-A1E6-9E78759BAD65}" type="datetimeFigureOut">
              <a:rPr lang="en-GB" smtClean="0">
                <a:solidFill>
                  <a:prstClr val="black">
                    <a:tint val="75000"/>
                  </a:prstClr>
                </a:solidFill>
              </a:rPr>
              <a:pPr/>
              <a:t>06/03/2017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A68A366-C788-4BFD-B03F-106E03C0D06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700078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302A1C-4B81-4315-A1E6-9E78759BAD65}" type="datetimeFigureOut">
              <a:rPr lang="en-GB" smtClean="0">
                <a:solidFill>
                  <a:prstClr val="black">
                    <a:tint val="75000"/>
                  </a:prstClr>
                </a:solidFill>
              </a:rPr>
              <a:pPr/>
              <a:t>06/03/2017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A68A366-C788-4BFD-B03F-106E03C0D06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963171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9302A1C-4B81-4315-A1E6-9E78759BAD65}" type="datetimeFigureOut">
              <a:rPr lang="en-GB" smtClean="0">
                <a:solidFill>
                  <a:prstClr val="black">
                    <a:tint val="75000"/>
                  </a:prstClr>
                </a:solidFill>
              </a:rPr>
              <a:pPr/>
              <a:t>06/03/2017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A68A366-C788-4BFD-B03F-106E03C0D06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050107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9302A1C-4B81-4315-A1E6-9E78759BAD65}" type="datetimeFigureOut">
              <a:rPr lang="en-GB" smtClean="0">
                <a:solidFill>
                  <a:prstClr val="black">
                    <a:tint val="75000"/>
                  </a:prstClr>
                </a:solidFill>
              </a:rPr>
              <a:pPr/>
              <a:t>06/03/2017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A68A366-C788-4BFD-B03F-106E03C0D06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35884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9302A1C-4B81-4315-A1E6-9E78759BAD65}" type="datetimeFigureOut">
              <a:rPr lang="en-GB" smtClean="0">
                <a:solidFill>
                  <a:prstClr val="black">
                    <a:tint val="75000"/>
                  </a:prstClr>
                </a:solidFill>
              </a:rPr>
              <a:pPr/>
              <a:t>06/03/2017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A68A366-C788-4BFD-B03F-106E03C0D06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224913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9302A1C-4B81-4315-A1E6-9E78759BAD65}" type="datetimeFigureOut">
              <a:rPr lang="en-GB" smtClean="0">
                <a:solidFill>
                  <a:prstClr val="black">
                    <a:tint val="75000"/>
                  </a:prstClr>
                </a:solidFill>
              </a:rPr>
              <a:pPr/>
              <a:t>06/03/2017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A68A366-C788-4BFD-B03F-106E03C0D06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894519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231FCAA-B4A0-4257-B4F4-EA94BB17CC85}" type="datetimeFigureOut">
              <a:rPr lang="en-US" smtClean="0">
                <a:solidFill>
                  <a:prstClr val="black">
                    <a:tint val="75000"/>
                  </a:prstClr>
                </a:solidFill>
              </a:rPr>
              <a:pPr/>
              <a:t>3/6/2017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F7EE95D-76FC-46A0-AC7F-392011AEB715}"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133517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231FCAA-B4A0-4257-B4F4-EA94BB17CC85}" type="datetimeFigureOut">
              <a:rPr lang="en-US" smtClean="0">
                <a:solidFill>
                  <a:prstClr val="black">
                    <a:tint val="75000"/>
                  </a:prstClr>
                </a:solidFill>
              </a:rPr>
              <a:pPr/>
              <a:t>3/6/2017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F7EE95D-76FC-46A0-AC7F-392011AEB715}"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347740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231FCAA-B4A0-4257-B4F4-EA94BB17CC85}" type="datetimeFigureOut">
              <a:rPr lang="en-US" smtClean="0">
                <a:solidFill>
                  <a:prstClr val="black">
                    <a:tint val="75000"/>
                  </a:prstClr>
                </a:solidFill>
              </a:rPr>
              <a:pPr/>
              <a:t>3/6/2017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F7EE95D-76FC-46A0-AC7F-392011AEB715}"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693258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231FCAA-B4A0-4257-B4F4-EA94BB17CC85}" type="datetimeFigureOut">
              <a:rPr lang="en-US" smtClean="0">
                <a:solidFill>
                  <a:prstClr val="black">
                    <a:tint val="75000"/>
                  </a:prstClr>
                </a:solidFill>
              </a:rPr>
              <a:pPr/>
              <a:t>3/6/2017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1F7EE95D-76FC-46A0-AC7F-392011AEB715}"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448309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231FCAA-B4A0-4257-B4F4-EA94BB17CC85}" type="datetimeFigureOut">
              <a:rPr lang="en-US" smtClean="0">
                <a:solidFill>
                  <a:prstClr val="black">
                    <a:tint val="75000"/>
                  </a:prstClr>
                </a:solidFill>
              </a:rPr>
              <a:pPr/>
              <a:t>3/6/2017</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1F7EE95D-76FC-46A0-AC7F-392011AEB715}"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735773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231FCAA-B4A0-4257-B4F4-EA94BB17CC85}" type="datetimeFigureOut">
              <a:rPr lang="en-US" smtClean="0">
                <a:solidFill>
                  <a:prstClr val="black">
                    <a:tint val="75000"/>
                  </a:prstClr>
                </a:solidFill>
              </a:rPr>
              <a:pPr/>
              <a:t>3/6/2017</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1F7EE95D-76FC-46A0-AC7F-392011AEB715}"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8734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31FCAA-B4A0-4257-B4F4-EA94BB17CC85}" type="datetimeFigureOut">
              <a:rPr lang="en-US" smtClean="0">
                <a:solidFill>
                  <a:prstClr val="black">
                    <a:tint val="75000"/>
                  </a:prstClr>
                </a:solidFill>
              </a:rPr>
              <a:pPr/>
              <a:t>3/6/2017</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1F7EE95D-76FC-46A0-AC7F-392011AEB715}"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716070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31FCAA-B4A0-4257-B4F4-EA94BB17CC85}" type="datetimeFigureOut">
              <a:rPr lang="en-US" smtClean="0">
                <a:solidFill>
                  <a:prstClr val="black">
                    <a:tint val="75000"/>
                  </a:prstClr>
                </a:solidFill>
              </a:rPr>
              <a:pPr/>
              <a:t>3/6/2017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1F7EE95D-76FC-46A0-AC7F-392011AEB715}"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2278522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31FCAA-B4A0-4257-B4F4-EA94BB17CC85}" type="datetimeFigureOut">
              <a:rPr lang="en-US" smtClean="0">
                <a:solidFill>
                  <a:prstClr val="black">
                    <a:tint val="75000"/>
                  </a:prstClr>
                </a:solidFill>
              </a:rPr>
              <a:pPr/>
              <a:t>3/6/2017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1F7EE95D-76FC-46A0-AC7F-392011AEB715}"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675705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231FCAA-B4A0-4257-B4F4-EA94BB17CC85}" type="datetimeFigureOut">
              <a:rPr lang="en-US" smtClean="0">
                <a:solidFill>
                  <a:prstClr val="black">
                    <a:tint val="75000"/>
                  </a:prstClr>
                </a:solidFill>
              </a:rPr>
              <a:pPr/>
              <a:t>3/6/2017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F7EE95D-76FC-46A0-AC7F-392011AEB715}"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9958840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231FCAA-B4A0-4257-B4F4-EA94BB17CC85}" type="datetimeFigureOut">
              <a:rPr lang="en-US" smtClean="0">
                <a:solidFill>
                  <a:prstClr val="black">
                    <a:tint val="75000"/>
                  </a:prstClr>
                </a:solidFill>
              </a:rPr>
              <a:pPr/>
              <a:t>3/6/2017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F7EE95D-76FC-46A0-AC7F-392011AEB715}"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3338034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D70B8083-555F-4D3B-8401-DE381E815930}" type="datetimeFigureOut">
              <a:rPr lang="en-US" smtClean="0">
                <a:solidFill>
                  <a:prstClr val="black">
                    <a:tint val="75000"/>
                  </a:prstClr>
                </a:solidFill>
              </a:rPr>
              <a:pPr/>
              <a:t>3/6/2017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0D5D9D4-A7C2-433E-96C8-97DFDD09EEA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5934782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70B8083-555F-4D3B-8401-DE381E815930}" type="datetimeFigureOut">
              <a:rPr lang="en-US" smtClean="0">
                <a:solidFill>
                  <a:prstClr val="black">
                    <a:tint val="75000"/>
                  </a:prstClr>
                </a:solidFill>
              </a:rPr>
              <a:pPr/>
              <a:t>3/6/2017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0D5D9D4-A7C2-433E-96C8-97DFDD09EEA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3822965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70B8083-555F-4D3B-8401-DE381E815930}" type="datetimeFigureOut">
              <a:rPr lang="en-US" smtClean="0">
                <a:solidFill>
                  <a:prstClr val="black">
                    <a:tint val="75000"/>
                  </a:prstClr>
                </a:solidFill>
              </a:rPr>
              <a:pPr/>
              <a:t>3/6/2017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0D5D9D4-A7C2-433E-96C8-97DFDD09EEA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121672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D70B8083-555F-4D3B-8401-DE381E815930}" type="datetimeFigureOut">
              <a:rPr lang="en-US" smtClean="0">
                <a:solidFill>
                  <a:prstClr val="black">
                    <a:tint val="75000"/>
                  </a:prstClr>
                </a:solidFill>
              </a:rPr>
              <a:pPr/>
              <a:t>3/6/2017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80D5D9D4-A7C2-433E-96C8-97DFDD09EEA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484546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D70B8083-555F-4D3B-8401-DE381E815930}" type="datetimeFigureOut">
              <a:rPr lang="en-US" smtClean="0">
                <a:solidFill>
                  <a:prstClr val="black">
                    <a:tint val="75000"/>
                  </a:prstClr>
                </a:solidFill>
              </a:rPr>
              <a:pPr/>
              <a:t>3/6/2017</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80D5D9D4-A7C2-433E-96C8-97DFDD09EEA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51845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70B8083-555F-4D3B-8401-DE381E815930}" type="datetimeFigureOut">
              <a:rPr lang="en-US" smtClean="0">
                <a:solidFill>
                  <a:prstClr val="black">
                    <a:tint val="75000"/>
                  </a:prstClr>
                </a:solidFill>
              </a:rPr>
              <a:pPr/>
              <a:t>3/6/2017</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80D5D9D4-A7C2-433E-96C8-97DFDD09EEA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25090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0B8083-555F-4D3B-8401-DE381E815930}" type="datetimeFigureOut">
              <a:rPr lang="en-US" smtClean="0">
                <a:solidFill>
                  <a:prstClr val="black">
                    <a:tint val="75000"/>
                  </a:prstClr>
                </a:solidFill>
              </a:rPr>
              <a:pPr/>
              <a:t>3/6/2017</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80D5D9D4-A7C2-433E-96C8-97DFDD09EEA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7271185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70B8083-555F-4D3B-8401-DE381E815930}" type="datetimeFigureOut">
              <a:rPr lang="en-US" smtClean="0">
                <a:solidFill>
                  <a:prstClr val="black">
                    <a:tint val="75000"/>
                  </a:prstClr>
                </a:solidFill>
              </a:rPr>
              <a:pPr/>
              <a:t>3/6/2017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80D5D9D4-A7C2-433E-96C8-97DFDD09EEA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0993907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70B8083-555F-4D3B-8401-DE381E815930}" type="datetimeFigureOut">
              <a:rPr lang="en-US" smtClean="0">
                <a:solidFill>
                  <a:prstClr val="black">
                    <a:tint val="75000"/>
                  </a:prstClr>
                </a:solidFill>
              </a:rPr>
              <a:pPr/>
              <a:t>3/6/2017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80D5D9D4-A7C2-433E-96C8-97DFDD09EEA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9706963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70B8083-555F-4D3B-8401-DE381E815930}" type="datetimeFigureOut">
              <a:rPr lang="en-US" smtClean="0">
                <a:solidFill>
                  <a:prstClr val="black">
                    <a:tint val="75000"/>
                  </a:prstClr>
                </a:solidFill>
              </a:rPr>
              <a:pPr/>
              <a:t>3/6/2017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0D5D9D4-A7C2-433E-96C8-97DFDD09EEA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265419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70B8083-555F-4D3B-8401-DE381E815930}" type="datetimeFigureOut">
              <a:rPr lang="en-US" smtClean="0">
                <a:solidFill>
                  <a:prstClr val="black">
                    <a:tint val="75000"/>
                  </a:prstClr>
                </a:solidFill>
              </a:rPr>
              <a:pPr/>
              <a:t>3/6/2017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0D5D9D4-A7C2-433E-96C8-97DFDD09EEA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08338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70A23E-14A3-43BE-B50A-BEB8BD70F329}" type="datetimeFigureOut">
              <a:rPr lang="en-US" smtClean="0"/>
              <a:t>3/6/2017</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84C4C9-1E75-4CCC-8FEF-1B4641E8E620}" type="slidenum">
              <a:rPr lang="en-US" smtClean="0"/>
              <a:t>‹#›</a:t>
            </a:fld>
            <a:endParaRPr lang="en-US"/>
          </a:p>
        </p:txBody>
      </p:sp>
    </p:spTree>
    <p:extLst>
      <p:ext uri="{BB962C8B-B14F-4D97-AF65-F5344CB8AC3E}">
        <p14:creationId xmlns:p14="http://schemas.microsoft.com/office/powerpoint/2010/main" val="6553632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302A1C-4B81-4315-A1E6-9E78759BAD65}" type="datetimeFigureOut">
              <a:rPr lang="en-GB" smtClean="0">
                <a:solidFill>
                  <a:prstClr val="black">
                    <a:tint val="75000"/>
                  </a:prstClr>
                </a:solidFill>
              </a:rPr>
              <a:pPr/>
              <a:t>06/03/2017</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68A366-C788-4BFD-B03F-106E03C0D06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725927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31FCAA-B4A0-4257-B4F4-EA94BB17CC85}" type="datetimeFigureOut">
              <a:rPr lang="en-US" smtClean="0">
                <a:solidFill>
                  <a:prstClr val="black">
                    <a:tint val="75000"/>
                  </a:prstClr>
                </a:solidFill>
              </a:rPr>
              <a:pPr/>
              <a:t>3/6/2017</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7EE95D-76FC-46A0-AC7F-392011AEB715}"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951805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0B8083-555F-4D3B-8401-DE381E815930}" type="datetimeFigureOut">
              <a:rPr lang="en-US" smtClean="0">
                <a:solidFill>
                  <a:prstClr val="black">
                    <a:tint val="75000"/>
                  </a:prstClr>
                </a:solidFill>
              </a:rPr>
              <a:pPr/>
              <a:t>3/6/2017</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D5D9D4-A7C2-433E-96C8-97DFDD09EEA9}"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2188478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6.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7.png"/><Relationship Id="rId7"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0.png"/><Relationship Id="rId4" Type="http://schemas.openxmlformats.org/officeDocument/2006/relationships/image" Target="../media/image18.png"/><Relationship Id="rId9"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38.png"/></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9.xml"/><Relationship Id="rId1" Type="http://schemas.openxmlformats.org/officeDocument/2006/relationships/slideLayout" Target="../slideLayouts/slideLayout35.xml"/><Relationship Id="rId5" Type="http://schemas.openxmlformats.org/officeDocument/2006/relationships/image" Target="../media/image42.png"/><Relationship Id="rId4" Type="http://schemas.openxmlformats.org/officeDocument/2006/relationships/image" Target="../media/image41.png"/></Relationships>
</file>

<file path=ppt/slides/_rels/slide3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45.png"/><Relationship Id="rId4" Type="http://schemas.openxmlformats.org/officeDocument/2006/relationships/image" Target="../media/image44.png"/></Relationships>
</file>

<file path=ppt/slides/_rels/slide3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7.png"/></Relationships>
</file>

<file path=ppt/slides/_rels/slide3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3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3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hyperlink" Target="https://www.theguardian.com/football/picture/2015/nov/10/david-squires-on-football-and-remembrance-day"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59.png"/></Relationships>
</file>

<file path=ppt/slides/_rels/slide3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6267009"/>
          </a:xfrm>
          <a:prstGeom prst="rect">
            <a:avLst/>
          </a:prstGeom>
          <a:noFill/>
        </p:spPr>
        <p:txBody>
          <a:bodyPr wrap="square" lIns="540000" tIns="360000" rIns="540000" bIns="360000" rtlCol="0">
            <a:spAutoFit/>
          </a:bodyPr>
          <a:lstStyle/>
          <a:p>
            <a:pPr algn="just"/>
            <a:r>
              <a:rPr lang="en-GB" sz="2000" b="1" u="sng" dirty="0"/>
              <a:t>AHHI5017  Week </a:t>
            </a:r>
            <a:r>
              <a:rPr lang="en-GB" sz="2000" b="1" u="sng" dirty="0" smtClean="0"/>
              <a:t>6: </a:t>
            </a:r>
            <a:r>
              <a:rPr lang="en-GB" sz="2000" b="1" u="sng" dirty="0"/>
              <a:t>The </a:t>
            </a:r>
            <a:r>
              <a:rPr lang="en-GB" sz="2000" b="1" u="sng" dirty="0" smtClean="0"/>
              <a:t>First World War</a:t>
            </a:r>
            <a:endParaRPr lang="en-GB" sz="2000" b="1" u="sng" dirty="0"/>
          </a:p>
          <a:p>
            <a:pPr algn="just"/>
            <a:r>
              <a:rPr lang="en-GB" sz="2000" b="1" u="sng" dirty="0" smtClean="0"/>
              <a:t>Monday lecture</a:t>
            </a:r>
            <a:endParaRPr lang="en-GB" sz="2000" b="1" u="sng" dirty="0"/>
          </a:p>
          <a:p>
            <a:pPr marL="285750" indent="-285750" algn="just">
              <a:buFont typeface="Arial" pitchFamily="34" charset="0"/>
              <a:buChar char="•"/>
            </a:pPr>
            <a:endParaRPr lang="en-GB" sz="2000" dirty="0"/>
          </a:p>
          <a:p>
            <a:pPr marL="285750" indent="-285750" algn="just">
              <a:buFont typeface="Arial" pitchFamily="34" charset="0"/>
              <a:buChar char="•"/>
            </a:pPr>
            <a:r>
              <a:rPr lang="en-GB" sz="2000" dirty="0" smtClean="0"/>
              <a:t>Class discussion: memory studies, cultural memory</a:t>
            </a:r>
          </a:p>
          <a:p>
            <a:pPr marL="285750" indent="-285750" algn="just">
              <a:buFont typeface="Arial" pitchFamily="34" charset="0"/>
              <a:buChar char="•"/>
            </a:pPr>
            <a:r>
              <a:rPr lang="en-GB" sz="2000" dirty="0" smtClean="0"/>
              <a:t>Class discussion: WWI, museums and collecting </a:t>
            </a:r>
          </a:p>
          <a:p>
            <a:pPr marL="285750" indent="-285750" algn="just">
              <a:buFont typeface="Arial" pitchFamily="34" charset="0"/>
              <a:buChar char="•"/>
            </a:pPr>
            <a:r>
              <a:rPr lang="en-GB" sz="2000" dirty="0" smtClean="0"/>
              <a:t>Class discussion</a:t>
            </a:r>
            <a:r>
              <a:rPr lang="en-GB" sz="2000" dirty="0"/>
              <a:t>: </a:t>
            </a:r>
            <a:r>
              <a:rPr lang="en-GB" sz="2000" dirty="0" smtClean="0"/>
              <a:t> origins of the Imperial War Museum</a:t>
            </a:r>
          </a:p>
          <a:p>
            <a:pPr marL="285750" indent="-285750" algn="just">
              <a:buFont typeface="Arial" pitchFamily="34" charset="0"/>
              <a:buChar char="•"/>
            </a:pPr>
            <a:r>
              <a:rPr lang="en-GB" sz="2000" dirty="0" smtClean="0"/>
              <a:t>Class discussion: remembrance poppy</a:t>
            </a:r>
          </a:p>
          <a:p>
            <a:pPr marL="285750" indent="-285750" algn="just">
              <a:buFont typeface="Arial" pitchFamily="34" charset="0"/>
              <a:buChar char="•"/>
            </a:pPr>
            <a:r>
              <a:rPr lang="en-GB" sz="2000" dirty="0" smtClean="0"/>
              <a:t>Class discussion: contemporary debates</a:t>
            </a:r>
          </a:p>
          <a:p>
            <a:pPr algn="just"/>
            <a:endParaRPr lang="en-GB" sz="2000" dirty="0" smtClean="0"/>
          </a:p>
          <a:p>
            <a:pPr algn="just"/>
            <a:r>
              <a:rPr lang="en-GB" dirty="0" smtClean="0"/>
              <a:t>This week we will contemplate the status of World War One in British culture. After examining commemorative practices put in place in the immediate aftermath of the war, we  will give thought to how attitudes have (or have not) shifted in the hundred years since. </a:t>
            </a:r>
          </a:p>
          <a:p>
            <a:pPr algn="just"/>
            <a:r>
              <a:rPr lang="en-GB" dirty="0" smtClean="0"/>
              <a:t>	This lecture begins by introducing students to the field of memory studies and its application to commemorations of war in particular. Here, a background reading by </a:t>
            </a:r>
            <a:r>
              <a:rPr lang="en-GB" dirty="0" err="1" smtClean="0"/>
              <a:t>Martia</a:t>
            </a:r>
            <a:r>
              <a:rPr lang="en-GB" dirty="0" smtClean="0"/>
              <a:t> </a:t>
            </a:r>
            <a:r>
              <a:rPr lang="en-GB" dirty="0" err="1" smtClean="0"/>
              <a:t>Sturken</a:t>
            </a:r>
            <a:r>
              <a:rPr lang="en-GB" dirty="0" smtClean="0"/>
              <a:t> will be quoted extensively. Having established this scholarly context, we will then hone in on WWI memory as a specific focus. First of all, we will think about commemorative practices that emerged during and in the immediate aftermath of the war – most specifically the creation of the imperial War Museum. From there, attention switches to perhaps the most ubiquitous WWI memorial symbol: the remembrance poppy. (Time-permitting) the lecture closes by highlighting some contemporary debates pertaining to the poppy – which acts as our entry route into Friday’s class. </a:t>
            </a:r>
          </a:p>
        </p:txBody>
      </p:sp>
    </p:spTree>
    <p:extLst>
      <p:ext uri="{BB962C8B-B14F-4D97-AF65-F5344CB8AC3E}">
        <p14:creationId xmlns:p14="http://schemas.microsoft.com/office/powerpoint/2010/main" val="15916368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Memory studies</a:t>
            </a:r>
            <a:endParaRPr lang="en-US" dirty="0"/>
          </a:p>
        </p:txBody>
      </p:sp>
      <p:pic>
        <p:nvPicPr>
          <p:cNvPr id="4" name="Content Placeholder 3"/>
          <p:cNvPicPr>
            <a:picLocks noGrp="1" noChangeAspect="1"/>
          </p:cNvPicPr>
          <p:nvPr>
            <p:ph idx="1"/>
          </p:nvPr>
        </p:nvPicPr>
        <p:blipFill>
          <a:blip r:embed="rId3"/>
          <a:stretch>
            <a:fillRect/>
          </a:stretch>
        </p:blipFill>
        <p:spPr>
          <a:xfrm>
            <a:off x="31377" y="1914512"/>
            <a:ext cx="2565586" cy="3643132"/>
          </a:xfrm>
          <a:prstGeom prst="rect">
            <a:avLst/>
          </a:prstGeom>
        </p:spPr>
      </p:pic>
      <p:pic>
        <p:nvPicPr>
          <p:cNvPr id="5" name="Picture 4"/>
          <p:cNvPicPr>
            <a:picLocks noChangeAspect="1"/>
          </p:cNvPicPr>
          <p:nvPr/>
        </p:nvPicPr>
        <p:blipFill>
          <a:blip r:embed="rId4"/>
          <a:stretch>
            <a:fillRect/>
          </a:stretch>
        </p:blipFill>
        <p:spPr>
          <a:xfrm>
            <a:off x="2596963" y="1904461"/>
            <a:ext cx="2445685" cy="3663234"/>
          </a:xfrm>
          <a:prstGeom prst="rect">
            <a:avLst/>
          </a:prstGeom>
        </p:spPr>
      </p:pic>
      <p:pic>
        <p:nvPicPr>
          <p:cNvPr id="7" name="Picture 6"/>
          <p:cNvPicPr>
            <a:picLocks noChangeAspect="1"/>
          </p:cNvPicPr>
          <p:nvPr/>
        </p:nvPicPr>
        <p:blipFill>
          <a:blip r:embed="rId5"/>
          <a:stretch>
            <a:fillRect/>
          </a:stretch>
        </p:blipFill>
        <p:spPr>
          <a:xfrm>
            <a:off x="10055883" y="472943"/>
            <a:ext cx="2102775" cy="3077081"/>
          </a:xfrm>
          <a:prstGeom prst="rect">
            <a:avLst/>
          </a:prstGeom>
        </p:spPr>
      </p:pic>
      <p:pic>
        <p:nvPicPr>
          <p:cNvPr id="8" name="Picture 7"/>
          <p:cNvPicPr>
            <a:picLocks noChangeAspect="1"/>
          </p:cNvPicPr>
          <p:nvPr/>
        </p:nvPicPr>
        <p:blipFill>
          <a:blip r:embed="rId6"/>
          <a:stretch>
            <a:fillRect/>
          </a:stretch>
        </p:blipFill>
        <p:spPr>
          <a:xfrm>
            <a:off x="10055883" y="3550024"/>
            <a:ext cx="2136116" cy="3239883"/>
          </a:xfrm>
          <a:prstGeom prst="rect">
            <a:avLst/>
          </a:prstGeom>
        </p:spPr>
      </p:pic>
      <p:pic>
        <p:nvPicPr>
          <p:cNvPr id="9" name="Picture 8"/>
          <p:cNvPicPr>
            <a:picLocks noChangeAspect="1"/>
          </p:cNvPicPr>
          <p:nvPr/>
        </p:nvPicPr>
        <p:blipFill>
          <a:blip r:embed="rId7"/>
          <a:stretch>
            <a:fillRect/>
          </a:stretch>
        </p:blipFill>
        <p:spPr>
          <a:xfrm>
            <a:off x="7488333" y="1897051"/>
            <a:ext cx="2567550" cy="3660593"/>
          </a:xfrm>
          <a:prstGeom prst="rect">
            <a:avLst/>
          </a:prstGeom>
        </p:spPr>
      </p:pic>
      <p:pic>
        <p:nvPicPr>
          <p:cNvPr id="10" name="Picture 9"/>
          <p:cNvPicPr>
            <a:picLocks noChangeAspect="1"/>
          </p:cNvPicPr>
          <p:nvPr/>
        </p:nvPicPr>
        <p:blipFill rotWithShape="1">
          <a:blip r:embed="rId8"/>
          <a:srcRect b="2158"/>
          <a:stretch/>
        </p:blipFill>
        <p:spPr>
          <a:xfrm>
            <a:off x="5042648" y="1904461"/>
            <a:ext cx="2445685" cy="3649174"/>
          </a:xfrm>
          <a:prstGeom prst="rect">
            <a:avLst/>
          </a:prstGeom>
        </p:spPr>
      </p:pic>
    </p:spTree>
    <p:extLst>
      <p:ext uri="{BB962C8B-B14F-4D97-AF65-F5344CB8AC3E}">
        <p14:creationId xmlns:p14="http://schemas.microsoft.com/office/powerpoint/2010/main" val="17314739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618129" y="1277470"/>
            <a:ext cx="9144000" cy="5035903"/>
          </a:xfrm>
          <a:prstGeom prst="rect">
            <a:avLst/>
          </a:prstGeom>
          <a:noFill/>
        </p:spPr>
        <p:txBody>
          <a:bodyPr wrap="square" lIns="540000" tIns="360000" rIns="540000" bIns="360000" rtlCol="0">
            <a:spAutoFit/>
          </a:bodyPr>
          <a:lstStyle/>
          <a:p>
            <a:r>
              <a:rPr lang="en-GB" sz="2800" b="1" dirty="0" smtClean="0">
                <a:solidFill>
                  <a:prstClr val="black"/>
                </a:solidFill>
              </a:rPr>
              <a:t>Key </a:t>
            </a:r>
            <a:r>
              <a:rPr lang="en-GB" sz="2800" b="1" dirty="0">
                <a:solidFill>
                  <a:prstClr val="black"/>
                </a:solidFill>
              </a:rPr>
              <a:t>Ideas and Concepts</a:t>
            </a:r>
          </a:p>
          <a:p>
            <a:endParaRPr lang="en-GB" sz="2800" dirty="0">
              <a:solidFill>
                <a:prstClr val="black"/>
              </a:solidFill>
            </a:endParaRPr>
          </a:p>
          <a:p>
            <a:pPr marL="285750" indent="-285750">
              <a:buFont typeface="Arial" panose="020B0604020202020204" pitchFamily="34" charset="0"/>
              <a:buChar char="•"/>
            </a:pPr>
            <a:r>
              <a:rPr lang="en-GB" sz="2800" dirty="0">
                <a:solidFill>
                  <a:prstClr val="black"/>
                </a:solidFill>
              </a:rPr>
              <a:t>Memory as a field of scholarly enquiry which (potentially) poses challenges to conventional history</a:t>
            </a:r>
          </a:p>
          <a:p>
            <a:pPr marL="285750" indent="-285750">
              <a:buFont typeface="Arial" panose="020B0604020202020204" pitchFamily="34" charset="0"/>
              <a:buChar char="•"/>
            </a:pPr>
            <a:r>
              <a:rPr lang="en-GB" sz="2800" dirty="0" smtClean="0">
                <a:solidFill>
                  <a:prstClr val="black"/>
                </a:solidFill>
              </a:rPr>
              <a:t>Memory </a:t>
            </a:r>
            <a:r>
              <a:rPr lang="en-GB" sz="2800" dirty="0">
                <a:solidFill>
                  <a:prstClr val="black"/>
                </a:solidFill>
              </a:rPr>
              <a:t>as </a:t>
            </a:r>
            <a:r>
              <a:rPr lang="en-GB" sz="2800" dirty="0" smtClean="0">
                <a:solidFill>
                  <a:prstClr val="black"/>
                </a:solidFill>
              </a:rPr>
              <a:t>fluid, changeable</a:t>
            </a:r>
          </a:p>
          <a:p>
            <a:pPr marL="285750" indent="-285750">
              <a:buFont typeface="Arial" panose="020B0604020202020204" pitchFamily="34" charset="0"/>
              <a:buChar char="•"/>
            </a:pPr>
            <a:r>
              <a:rPr lang="en-GB" sz="2800" dirty="0" smtClean="0">
                <a:solidFill>
                  <a:prstClr val="black"/>
                </a:solidFill>
              </a:rPr>
              <a:t>Memory as negotiation </a:t>
            </a:r>
            <a:r>
              <a:rPr lang="en-GB" sz="2800" dirty="0" smtClean="0">
                <a:solidFill>
                  <a:prstClr val="black"/>
                </a:solidFill>
              </a:rPr>
              <a:t>and </a:t>
            </a:r>
            <a:r>
              <a:rPr lang="en-GB" sz="2800" dirty="0" smtClean="0">
                <a:solidFill>
                  <a:prstClr val="black"/>
                </a:solidFill>
              </a:rPr>
              <a:t>dialogue</a:t>
            </a:r>
          </a:p>
          <a:p>
            <a:pPr marL="285750" indent="-285750">
              <a:buFont typeface="Arial" panose="020B0604020202020204" pitchFamily="34" charset="0"/>
              <a:buChar char="•"/>
            </a:pPr>
            <a:r>
              <a:rPr lang="en-GB" sz="2800" dirty="0" smtClean="0">
                <a:solidFill>
                  <a:prstClr val="black"/>
                </a:solidFill>
              </a:rPr>
              <a:t>Memory as </a:t>
            </a:r>
            <a:r>
              <a:rPr lang="en-GB" sz="2800" i="1" dirty="0" smtClean="0">
                <a:solidFill>
                  <a:prstClr val="black"/>
                </a:solidFill>
              </a:rPr>
              <a:t>contest</a:t>
            </a:r>
          </a:p>
          <a:p>
            <a:pPr marL="285750" indent="-285750">
              <a:buFont typeface="Arial" panose="020B0604020202020204" pitchFamily="34" charset="0"/>
              <a:buChar char="•"/>
            </a:pPr>
            <a:r>
              <a:rPr lang="en-GB" sz="2800" dirty="0" smtClean="0">
                <a:solidFill>
                  <a:prstClr val="black"/>
                </a:solidFill>
              </a:rPr>
              <a:t>Memory </a:t>
            </a:r>
            <a:r>
              <a:rPr lang="en-GB" sz="2800" dirty="0">
                <a:solidFill>
                  <a:prstClr val="black"/>
                </a:solidFill>
              </a:rPr>
              <a:t>as a social and cultural </a:t>
            </a:r>
            <a:r>
              <a:rPr lang="en-GB" sz="2800" dirty="0" smtClean="0">
                <a:solidFill>
                  <a:prstClr val="black"/>
                </a:solidFill>
              </a:rPr>
              <a:t>(as well as personal) phenomenon </a:t>
            </a:r>
            <a:endParaRPr lang="en-GB" sz="2800" dirty="0">
              <a:solidFill>
                <a:prstClr val="black"/>
              </a:solidFill>
            </a:endParaRPr>
          </a:p>
          <a:p>
            <a:pPr marL="285750" indent="-285750">
              <a:buFont typeface="Arial" panose="020B0604020202020204" pitchFamily="34" charset="0"/>
              <a:buChar char="•"/>
            </a:pPr>
            <a:endParaRPr lang="en-GB" sz="2800" dirty="0">
              <a:solidFill>
                <a:prstClr val="black"/>
              </a:solidFill>
            </a:endParaRPr>
          </a:p>
        </p:txBody>
      </p:sp>
      <p:sp>
        <p:nvSpPr>
          <p:cNvPr id="3" name="Title 1"/>
          <p:cNvSpPr txBox="1">
            <a:spLocks/>
          </p:cNvSpPr>
          <p:nvPr/>
        </p:nvSpPr>
        <p:spPr>
          <a:xfrm>
            <a:off x="838200" y="365125"/>
            <a:ext cx="10515600" cy="1325563"/>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Memory studies</a:t>
            </a:r>
            <a:endParaRPr lang="en-US" dirty="0"/>
          </a:p>
        </p:txBody>
      </p:sp>
    </p:spTree>
    <p:extLst>
      <p:ext uri="{BB962C8B-B14F-4D97-AF65-F5344CB8AC3E}">
        <p14:creationId xmlns:p14="http://schemas.microsoft.com/office/powerpoint/2010/main" val="6525404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26894"/>
            <a:ext cx="9790199" cy="6620952"/>
          </a:xfrm>
          <a:prstGeom prst="rect">
            <a:avLst/>
          </a:prstGeom>
          <a:noFill/>
        </p:spPr>
        <p:txBody>
          <a:bodyPr wrap="square" lIns="540000" tIns="360000" rIns="540000" bIns="360000" rtlCol="0">
            <a:spAutoFit/>
          </a:bodyPr>
          <a:lstStyle/>
          <a:p>
            <a:pPr lvl="0"/>
            <a:r>
              <a:rPr lang="en-GB" sz="1500" dirty="0" err="1"/>
              <a:t>Marita</a:t>
            </a:r>
            <a:r>
              <a:rPr lang="en-GB" sz="1500" dirty="0"/>
              <a:t> </a:t>
            </a:r>
            <a:r>
              <a:rPr lang="en-GB" sz="1500" dirty="0" err="1"/>
              <a:t>Sturken</a:t>
            </a:r>
            <a:r>
              <a:rPr lang="en-GB" sz="1500" dirty="0"/>
              <a:t>, introduction, </a:t>
            </a:r>
            <a:r>
              <a:rPr lang="en-GB" sz="1500" i="1" dirty="0"/>
              <a:t>Tangled Memories: The Vietnam War, the AIDS Epidemic, and the Politics of Remembering </a:t>
            </a:r>
            <a:r>
              <a:rPr lang="en-GB" sz="1500" dirty="0"/>
              <a:t>(University of California: Berkeley, 1997), pp. 1–17.</a:t>
            </a:r>
          </a:p>
          <a:p>
            <a:pPr lvl="0"/>
            <a:endParaRPr lang="en-GB" sz="1500" dirty="0"/>
          </a:p>
          <a:p>
            <a:pPr lvl="0" algn="just"/>
            <a:r>
              <a:rPr lang="en-GB" sz="2800" dirty="0"/>
              <a:t>“What does it mean for a </a:t>
            </a:r>
            <a:r>
              <a:rPr lang="en-GB" sz="2800" i="1" dirty="0"/>
              <a:t>culture </a:t>
            </a:r>
            <a:r>
              <a:rPr lang="en-GB" sz="2800" dirty="0"/>
              <a:t>to remember? …. The process of cultural memory is bound up in complex </a:t>
            </a:r>
            <a:r>
              <a:rPr lang="en-GB" sz="2800" b="1" dirty="0">
                <a:solidFill>
                  <a:srgbClr val="FF0000"/>
                </a:solidFill>
              </a:rPr>
              <a:t>political</a:t>
            </a:r>
            <a:r>
              <a:rPr lang="en-GB" sz="2800" b="1" dirty="0"/>
              <a:t> </a:t>
            </a:r>
            <a:r>
              <a:rPr lang="en-GB" sz="2800" dirty="0"/>
              <a:t>stakes and meanings. It both defines a culture and is the means by which its divisions and conflicting agendas are revealed. To define a memory as cultural is, in effect, to enter into </a:t>
            </a:r>
            <a:r>
              <a:rPr lang="en-GB" sz="2800" b="1" dirty="0">
                <a:solidFill>
                  <a:srgbClr val="7030A0"/>
                </a:solidFill>
              </a:rPr>
              <a:t>a debate about what that memory means</a:t>
            </a:r>
            <a:r>
              <a:rPr lang="en-GB" sz="2800" dirty="0"/>
              <a:t>. This process does not efface the individual but rather involves the </a:t>
            </a:r>
            <a:r>
              <a:rPr lang="en-GB" sz="2800" b="1" dirty="0">
                <a:solidFill>
                  <a:srgbClr val="00B050"/>
                </a:solidFill>
              </a:rPr>
              <a:t>interaction</a:t>
            </a:r>
            <a:r>
              <a:rPr lang="en-GB" sz="2800" dirty="0"/>
              <a:t> of individuals in the creation of cultural meaning. Cultural meaning is a field of cultural </a:t>
            </a:r>
            <a:r>
              <a:rPr lang="en-GB" sz="2800" b="1" dirty="0">
                <a:solidFill>
                  <a:srgbClr val="00B050"/>
                </a:solidFill>
              </a:rPr>
              <a:t>negotiation</a:t>
            </a:r>
            <a:r>
              <a:rPr lang="en-GB" sz="2800" dirty="0"/>
              <a:t> through which </a:t>
            </a:r>
            <a:r>
              <a:rPr lang="en-GB" sz="2800" b="1" dirty="0">
                <a:solidFill>
                  <a:schemeClr val="accent6">
                    <a:lumMod val="50000"/>
                  </a:schemeClr>
                </a:solidFill>
              </a:rPr>
              <a:t>different stories vie for a place in history</a:t>
            </a:r>
            <a:r>
              <a:rPr lang="en-GB" sz="2800" dirty="0"/>
              <a:t>.” (p. 1)</a:t>
            </a:r>
          </a:p>
          <a:p>
            <a:pPr marL="285750" indent="-285750">
              <a:buFont typeface="Arial" panose="020B0604020202020204" pitchFamily="34" charset="0"/>
              <a:buChar char="•"/>
            </a:pPr>
            <a:endParaRPr lang="en-GB" sz="1500" dirty="0"/>
          </a:p>
          <a:p>
            <a:pPr marL="285750" indent="-285750">
              <a:buFont typeface="Arial" panose="020B0604020202020204" pitchFamily="34" charset="0"/>
              <a:buChar char="•"/>
            </a:pPr>
            <a:endParaRPr lang="en-GB" sz="1500" dirty="0"/>
          </a:p>
        </p:txBody>
      </p:sp>
      <p:pic>
        <p:nvPicPr>
          <p:cNvPr id="3" name="Picture 2"/>
          <p:cNvPicPr>
            <a:picLocks noChangeAspect="1"/>
          </p:cNvPicPr>
          <p:nvPr/>
        </p:nvPicPr>
        <p:blipFill>
          <a:blip r:embed="rId3"/>
          <a:stretch>
            <a:fillRect/>
          </a:stretch>
        </p:blipFill>
        <p:spPr>
          <a:xfrm>
            <a:off x="9790199" y="282388"/>
            <a:ext cx="2225741" cy="3492593"/>
          </a:xfrm>
          <a:prstGeom prst="rect">
            <a:avLst/>
          </a:prstGeom>
        </p:spPr>
      </p:pic>
    </p:spTree>
    <p:extLst>
      <p:ext uri="{BB962C8B-B14F-4D97-AF65-F5344CB8AC3E}">
        <p14:creationId xmlns:p14="http://schemas.microsoft.com/office/powerpoint/2010/main" val="124003864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521046" y="0"/>
            <a:ext cx="9144000" cy="6620952"/>
          </a:xfrm>
          <a:prstGeom prst="rect">
            <a:avLst/>
          </a:prstGeom>
          <a:noFill/>
        </p:spPr>
        <p:txBody>
          <a:bodyPr wrap="square" lIns="540000" tIns="360000" rIns="540000" bIns="360000" rtlCol="0">
            <a:spAutoFit/>
          </a:bodyPr>
          <a:lstStyle/>
          <a:p>
            <a:pPr lvl="0"/>
            <a:r>
              <a:rPr lang="en-GB" sz="1500" dirty="0" err="1"/>
              <a:t>Marita</a:t>
            </a:r>
            <a:r>
              <a:rPr lang="en-GB" sz="1500" dirty="0"/>
              <a:t> </a:t>
            </a:r>
            <a:r>
              <a:rPr lang="en-GB" sz="1500" dirty="0" err="1"/>
              <a:t>Sturken</a:t>
            </a:r>
            <a:r>
              <a:rPr lang="en-GB" sz="1500" dirty="0"/>
              <a:t>, introduction, </a:t>
            </a:r>
            <a:r>
              <a:rPr lang="en-GB" sz="1500" i="1" dirty="0"/>
              <a:t>Tangled Memories: The Vietnam War, the AIDS Epidemic, and the Politics of Remembering </a:t>
            </a:r>
            <a:r>
              <a:rPr lang="en-GB" sz="1500" dirty="0"/>
              <a:t>(University of California: Berkeley, 1997), pp. 1–17.</a:t>
            </a:r>
          </a:p>
          <a:p>
            <a:pPr lvl="0"/>
            <a:endParaRPr lang="en-GB" sz="1500" dirty="0"/>
          </a:p>
          <a:p>
            <a:pPr lvl="0" algn="just"/>
            <a:r>
              <a:rPr lang="en-GB" sz="2800" dirty="0"/>
              <a:t>“… I define cultural memory through its distinction from both personal memory and history </a:t>
            </a:r>
          </a:p>
          <a:p>
            <a:pPr lvl="0" algn="just"/>
            <a:r>
              <a:rPr lang="en-GB" sz="2800" dirty="0"/>
              <a:t>	“… I use the term ‘cultural memory’ to define a memory that is outside the avenues of formal historical discourse yet is entangles with cultural products and imbued with cultural meaning.” (pp. 2–3)</a:t>
            </a:r>
          </a:p>
          <a:p>
            <a:pPr lvl="0" algn="just"/>
            <a:endParaRPr lang="en-GB" sz="2800" dirty="0"/>
          </a:p>
          <a:p>
            <a:pPr lvl="0" algn="just"/>
            <a:r>
              <a:rPr lang="en-GB" sz="2800" dirty="0"/>
              <a:t>“Personal memory, cultural memory and history do not exist in neatly defined boundaries. Rather, memories and memory objects can move from one realm to another, shifting meaning and context.” (p. 5)</a:t>
            </a:r>
          </a:p>
          <a:p>
            <a:pPr marL="285750" indent="-285750">
              <a:buFont typeface="Arial" panose="020B0604020202020204" pitchFamily="34" charset="0"/>
              <a:buChar char="•"/>
            </a:pPr>
            <a:endParaRPr lang="en-GB" sz="1500" dirty="0"/>
          </a:p>
          <a:p>
            <a:pPr marL="285750" indent="-285750">
              <a:buFont typeface="Arial" panose="020B0604020202020204" pitchFamily="34" charset="0"/>
              <a:buChar char="•"/>
            </a:pPr>
            <a:endParaRPr lang="en-GB" sz="1500" dirty="0"/>
          </a:p>
        </p:txBody>
      </p:sp>
    </p:spTree>
    <p:extLst>
      <p:ext uri="{BB962C8B-B14F-4D97-AF65-F5344CB8AC3E}">
        <p14:creationId xmlns:p14="http://schemas.microsoft.com/office/powerpoint/2010/main" val="38885559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521046" y="0"/>
            <a:ext cx="9144000" cy="7051840"/>
          </a:xfrm>
          <a:prstGeom prst="rect">
            <a:avLst/>
          </a:prstGeom>
          <a:noFill/>
        </p:spPr>
        <p:txBody>
          <a:bodyPr wrap="square" lIns="540000" tIns="360000" rIns="540000" bIns="360000" rtlCol="0">
            <a:spAutoFit/>
          </a:bodyPr>
          <a:lstStyle/>
          <a:p>
            <a:pPr lvl="0"/>
            <a:r>
              <a:rPr lang="en-GB" sz="1500" dirty="0" err="1"/>
              <a:t>Marita</a:t>
            </a:r>
            <a:r>
              <a:rPr lang="en-GB" sz="1500" dirty="0"/>
              <a:t> </a:t>
            </a:r>
            <a:r>
              <a:rPr lang="en-GB" sz="1500" dirty="0" err="1"/>
              <a:t>Sturken</a:t>
            </a:r>
            <a:r>
              <a:rPr lang="en-GB" sz="1500" dirty="0"/>
              <a:t>, introduction, </a:t>
            </a:r>
            <a:r>
              <a:rPr lang="en-GB" sz="1500" i="1" dirty="0"/>
              <a:t>Tangled Memories: The Vietnam War, the AIDS Epidemic, and the Politics of Remembering </a:t>
            </a:r>
            <a:r>
              <a:rPr lang="en-GB" sz="1500" dirty="0"/>
              <a:t>(University of California: Berkeley, 1997), pp. 1–17.</a:t>
            </a:r>
          </a:p>
          <a:p>
            <a:pPr lvl="0"/>
            <a:endParaRPr lang="en-GB" sz="1500" dirty="0"/>
          </a:p>
          <a:p>
            <a:pPr lvl="0" algn="just"/>
            <a:r>
              <a:rPr lang="en-GB" sz="2800" dirty="0"/>
              <a:t>“ … Personal memories can sometimes be subsumed into history and elements of cultural memory </a:t>
            </a:r>
            <a:r>
              <a:rPr lang="en-GB" sz="2800"/>
              <a:t>can </a:t>
            </a:r>
            <a:r>
              <a:rPr lang="en-GB" sz="2800" smtClean="0"/>
              <a:t>exist </a:t>
            </a:r>
            <a:r>
              <a:rPr lang="en-GB" sz="2800" dirty="0"/>
              <a:t>in concert with historical narratives. For instance, survivors of traumatic events often relate that as time goes on, they have </a:t>
            </a:r>
            <a:r>
              <a:rPr lang="en-GB" sz="2800" dirty="0">
                <a:solidFill>
                  <a:srgbClr val="FF0000"/>
                </a:solidFill>
              </a:rPr>
              <a:t>difficulty distinguishing their personal memories from those of popular culture</a:t>
            </a:r>
            <a:r>
              <a:rPr lang="en-GB" sz="2800" dirty="0"/>
              <a:t>. For many World War II veterans, Hollywood movies have subsumed their memories into a general script. Because of these </a:t>
            </a:r>
            <a:r>
              <a:rPr lang="en-GB" sz="2800" b="1" dirty="0">
                <a:solidFill>
                  <a:srgbClr val="7030A0"/>
                </a:solidFill>
              </a:rPr>
              <a:t>boundary crossings </a:t>
            </a:r>
            <a:r>
              <a:rPr lang="en-GB" sz="2800" dirty="0"/>
              <a:t>in what is remembered, true distinctions between personal memory, cultural memory, and history cannot be made.” (p. 6)</a:t>
            </a:r>
          </a:p>
          <a:p>
            <a:pPr marL="285750" indent="-285750">
              <a:buFont typeface="Arial" panose="020B0604020202020204" pitchFamily="34" charset="0"/>
              <a:buChar char="•"/>
            </a:pPr>
            <a:endParaRPr lang="en-GB" sz="1500" dirty="0"/>
          </a:p>
          <a:p>
            <a:pPr marL="285750" indent="-285750">
              <a:buFont typeface="Arial" panose="020B0604020202020204" pitchFamily="34" charset="0"/>
              <a:buChar char="•"/>
            </a:pPr>
            <a:endParaRPr lang="en-GB" sz="1500" dirty="0"/>
          </a:p>
        </p:txBody>
      </p:sp>
    </p:spTree>
    <p:extLst>
      <p:ext uri="{BB962C8B-B14F-4D97-AF65-F5344CB8AC3E}">
        <p14:creationId xmlns:p14="http://schemas.microsoft.com/office/powerpoint/2010/main" val="12133847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06588" y="196056"/>
            <a:ext cx="8229600" cy="1143000"/>
          </a:xfrm>
        </p:spPr>
        <p:txBody>
          <a:bodyPr/>
          <a:lstStyle/>
          <a:p>
            <a:r>
              <a:rPr lang="en-GB" dirty="0" smtClean="0"/>
              <a:t>WWI and Memory Studies</a:t>
            </a:r>
            <a:endParaRPr lang="en-US" dirty="0"/>
          </a:p>
        </p:txBody>
      </p:sp>
      <p:pic>
        <p:nvPicPr>
          <p:cNvPr id="4" name="Content Placeholder 3"/>
          <p:cNvPicPr>
            <a:picLocks noGrp="1" noChangeAspect="1"/>
          </p:cNvPicPr>
          <p:nvPr>
            <p:ph sz="quarter" idx="2"/>
          </p:nvPr>
        </p:nvPicPr>
        <p:blipFill>
          <a:blip r:embed="rId3"/>
          <a:stretch>
            <a:fillRect/>
          </a:stretch>
        </p:blipFill>
        <p:spPr>
          <a:xfrm>
            <a:off x="2529851" y="2135984"/>
            <a:ext cx="2714440" cy="4119629"/>
          </a:xfrm>
          <a:prstGeom prst="rect">
            <a:avLst/>
          </a:prstGeom>
        </p:spPr>
      </p:pic>
      <p:pic>
        <p:nvPicPr>
          <p:cNvPr id="13" name="Content Placeholder 12"/>
          <p:cNvPicPr>
            <a:picLocks noGrp="1" noChangeAspect="1"/>
          </p:cNvPicPr>
          <p:nvPr>
            <p:ph sz="quarter" idx="4"/>
          </p:nvPr>
        </p:nvPicPr>
        <p:blipFill>
          <a:blip r:embed="rId4"/>
          <a:stretch>
            <a:fillRect/>
          </a:stretch>
        </p:blipFill>
        <p:spPr>
          <a:xfrm>
            <a:off x="7010597" y="2160097"/>
            <a:ext cx="2688010" cy="4056452"/>
          </a:xfrm>
          <a:prstGeom prst="rect">
            <a:avLst/>
          </a:prstGeom>
        </p:spPr>
      </p:pic>
      <p:sp>
        <p:nvSpPr>
          <p:cNvPr id="5" name="Rectangle 4"/>
          <p:cNvSpPr/>
          <p:nvPr/>
        </p:nvSpPr>
        <p:spPr>
          <a:xfrm>
            <a:off x="2783632" y="5406514"/>
            <a:ext cx="2592288" cy="330072"/>
          </a:xfrm>
          <a:prstGeom prst="rect">
            <a:avLst/>
          </a:prstGeom>
        </p:spPr>
        <p:txBody>
          <a:bodyPr wrap="square" lIns="180000" tIns="72000" rIns="180000" bIns="72000">
            <a:spAutoFit/>
          </a:bodyPr>
          <a:lstStyle/>
          <a:p>
            <a:pPr algn="r"/>
            <a:endParaRPr lang="en-GB" sz="1200" dirty="0">
              <a:solidFill>
                <a:prstClr val="black"/>
              </a:solidFill>
            </a:endParaRPr>
          </a:p>
        </p:txBody>
      </p:sp>
      <p:sp>
        <p:nvSpPr>
          <p:cNvPr id="3" name="Text Placeholder 2"/>
          <p:cNvSpPr>
            <a:spLocks noGrp="1"/>
          </p:cNvSpPr>
          <p:nvPr>
            <p:ph type="body" idx="1"/>
          </p:nvPr>
        </p:nvSpPr>
        <p:spPr/>
        <p:txBody>
          <a:bodyPr/>
          <a:lstStyle/>
          <a:p>
            <a:endParaRPr lang="en-US"/>
          </a:p>
        </p:txBody>
      </p:sp>
      <p:sp>
        <p:nvSpPr>
          <p:cNvPr id="6" name="Text Placeholder 5"/>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6826167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4800600" y="4446870"/>
            <a:ext cx="2562447" cy="2204359"/>
          </a:xfrm>
          <a:prstGeom prst="rect">
            <a:avLst/>
          </a:prstGeom>
          <a:noFill/>
        </p:spPr>
        <p:txBody>
          <a:bodyPr wrap="square" lIns="720000" tIns="360000" rIns="720000" bIns="360000" rtlCol="0">
            <a:spAutoFit/>
          </a:bodyPr>
          <a:lstStyle/>
          <a:p>
            <a:pPr hangingPunct="0"/>
            <a:r>
              <a:rPr lang="en-GB" sz="2400" b="1" dirty="0" smtClean="0"/>
              <a:t>Imperial War Museum London</a:t>
            </a:r>
            <a:endParaRPr lang="en-GB" sz="2400" dirty="0"/>
          </a:p>
        </p:txBody>
      </p:sp>
      <p:pic>
        <p:nvPicPr>
          <p:cNvPr id="4" name="Picture 3"/>
          <p:cNvPicPr>
            <a:picLocks noChangeAspect="1"/>
          </p:cNvPicPr>
          <p:nvPr/>
        </p:nvPicPr>
        <p:blipFill>
          <a:blip r:embed="rId3"/>
          <a:stretch>
            <a:fillRect/>
          </a:stretch>
        </p:blipFill>
        <p:spPr>
          <a:xfrm>
            <a:off x="9637058" y="-1736"/>
            <a:ext cx="2438400" cy="2438400"/>
          </a:xfrm>
          <a:prstGeom prst="rect">
            <a:avLst/>
          </a:prstGeom>
        </p:spPr>
      </p:pic>
      <p:pic>
        <p:nvPicPr>
          <p:cNvPr id="5" name="Picture 4"/>
          <p:cNvPicPr>
            <a:picLocks noChangeAspect="1"/>
          </p:cNvPicPr>
          <p:nvPr/>
        </p:nvPicPr>
        <p:blipFill>
          <a:blip r:embed="rId4"/>
          <a:stretch>
            <a:fillRect/>
          </a:stretch>
        </p:blipFill>
        <p:spPr>
          <a:xfrm>
            <a:off x="112058" y="814947"/>
            <a:ext cx="9525000" cy="3533775"/>
          </a:xfrm>
          <a:prstGeom prst="rect">
            <a:avLst/>
          </a:prstGeom>
        </p:spPr>
      </p:pic>
      <p:pic>
        <p:nvPicPr>
          <p:cNvPr id="6" name="Picture 5"/>
          <p:cNvPicPr>
            <a:picLocks noChangeAspect="1"/>
          </p:cNvPicPr>
          <p:nvPr/>
        </p:nvPicPr>
        <p:blipFill>
          <a:blip r:embed="rId5"/>
          <a:stretch>
            <a:fillRect/>
          </a:stretch>
        </p:blipFill>
        <p:spPr>
          <a:xfrm>
            <a:off x="105231" y="4348722"/>
            <a:ext cx="3524693" cy="2509278"/>
          </a:xfrm>
          <a:prstGeom prst="rect">
            <a:avLst/>
          </a:prstGeom>
        </p:spPr>
      </p:pic>
      <p:sp>
        <p:nvSpPr>
          <p:cNvPr id="7" name="Rectangle 6"/>
          <p:cNvSpPr/>
          <p:nvPr/>
        </p:nvSpPr>
        <p:spPr>
          <a:xfrm>
            <a:off x="3748808" y="4348721"/>
            <a:ext cx="1051792" cy="1323439"/>
          </a:xfrm>
          <a:prstGeom prst="rect">
            <a:avLst/>
          </a:prstGeom>
        </p:spPr>
        <p:txBody>
          <a:bodyPr wrap="square">
            <a:spAutoFit/>
          </a:bodyPr>
          <a:lstStyle/>
          <a:p>
            <a:r>
              <a:rPr lang="en-US" sz="1600" dirty="0" smtClean="0"/>
              <a:t>A view of </a:t>
            </a:r>
            <a:r>
              <a:rPr lang="en-US" sz="1600" dirty="0" err="1" smtClean="0"/>
              <a:t>Bethlem</a:t>
            </a:r>
            <a:r>
              <a:rPr lang="en-US" sz="1600" dirty="0" smtClean="0"/>
              <a:t> Royal Hospital in 1828</a:t>
            </a:r>
            <a:endParaRPr lang="en-US" sz="1600" dirty="0"/>
          </a:p>
        </p:txBody>
      </p:sp>
      <p:pic>
        <p:nvPicPr>
          <p:cNvPr id="8" name="Picture 7"/>
          <p:cNvPicPr>
            <a:picLocks noChangeAspect="1"/>
          </p:cNvPicPr>
          <p:nvPr/>
        </p:nvPicPr>
        <p:blipFill>
          <a:blip r:embed="rId6"/>
          <a:stretch>
            <a:fillRect/>
          </a:stretch>
        </p:blipFill>
        <p:spPr>
          <a:xfrm>
            <a:off x="7476566" y="3242834"/>
            <a:ext cx="4715434" cy="3615166"/>
          </a:xfrm>
          <a:prstGeom prst="rect">
            <a:avLst/>
          </a:prstGeom>
        </p:spPr>
      </p:pic>
      <p:sp>
        <p:nvSpPr>
          <p:cNvPr id="9" name="TextBox 8"/>
          <p:cNvSpPr txBox="1"/>
          <p:nvPr/>
        </p:nvSpPr>
        <p:spPr>
          <a:xfrm>
            <a:off x="0" y="-99884"/>
            <a:ext cx="12344400" cy="1004030"/>
          </a:xfrm>
          <a:prstGeom prst="rect">
            <a:avLst/>
          </a:prstGeom>
          <a:noFill/>
        </p:spPr>
        <p:txBody>
          <a:bodyPr wrap="square" lIns="720000" tIns="360000" rIns="720000" bIns="360000" rtlCol="0">
            <a:spAutoFit/>
          </a:bodyPr>
          <a:lstStyle/>
          <a:p>
            <a:pPr hangingPunct="0"/>
            <a:r>
              <a:rPr lang="en-GB" b="1" dirty="0" smtClean="0"/>
              <a:t>Establishing commemorative traditions (I): Origins of the Imperial War Museum</a:t>
            </a:r>
            <a:endParaRPr lang="en-GB" sz="1600" dirty="0"/>
          </a:p>
        </p:txBody>
      </p:sp>
    </p:spTree>
    <p:extLst>
      <p:ext uri="{BB962C8B-B14F-4D97-AF65-F5344CB8AC3E}">
        <p14:creationId xmlns:p14="http://schemas.microsoft.com/office/powerpoint/2010/main" val="28204491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9" name="TextBox 8"/>
          <p:cNvSpPr txBox="1"/>
          <p:nvPr/>
        </p:nvSpPr>
        <p:spPr>
          <a:xfrm>
            <a:off x="0" y="0"/>
            <a:ext cx="12192000" cy="1004030"/>
          </a:xfrm>
          <a:prstGeom prst="rect">
            <a:avLst/>
          </a:prstGeom>
          <a:noFill/>
        </p:spPr>
        <p:txBody>
          <a:bodyPr wrap="square" lIns="720000" tIns="360000" rIns="720000" bIns="360000" rtlCol="0">
            <a:spAutoFit/>
          </a:bodyPr>
          <a:lstStyle/>
          <a:p>
            <a:pPr hangingPunct="0"/>
            <a:r>
              <a:rPr lang="en-GB" b="1" dirty="0" smtClean="0"/>
              <a:t>The Origins of the Imperial War Museum</a:t>
            </a:r>
            <a:endParaRPr lang="en-GB" sz="1600" dirty="0"/>
          </a:p>
        </p:txBody>
      </p:sp>
      <p:pic>
        <p:nvPicPr>
          <p:cNvPr id="3" name="Picture 2"/>
          <p:cNvPicPr>
            <a:picLocks noChangeAspect="1"/>
          </p:cNvPicPr>
          <p:nvPr/>
        </p:nvPicPr>
        <p:blipFill>
          <a:blip r:embed="rId3"/>
          <a:stretch>
            <a:fillRect/>
          </a:stretch>
        </p:blipFill>
        <p:spPr>
          <a:xfrm>
            <a:off x="388090" y="856259"/>
            <a:ext cx="4773720" cy="3790895"/>
          </a:xfrm>
          <a:prstGeom prst="rect">
            <a:avLst/>
          </a:prstGeom>
        </p:spPr>
      </p:pic>
      <p:sp>
        <p:nvSpPr>
          <p:cNvPr id="10" name="Rectangle 9"/>
          <p:cNvSpPr/>
          <p:nvPr/>
        </p:nvSpPr>
        <p:spPr>
          <a:xfrm>
            <a:off x="1262180" y="4761081"/>
            <a:ext cx="3267922" cy="923330"/>
          </a:xfrm>
          <a:prstGeom prst="rect">
            <a:avLst/>
          </a:prstGeom>
        </p:spPr>
        <p:txBody>
          <a:bodyPr wrap="square">
            <a:spAutoFit/>
          </a:bodyPr>
          <a:lstStyle/>
          <a:p>
            <a:r>
              <a:rPr lang="en-US" dirty="0" smtClean="0"/>
              <a:t>The Imperial Institute, South Kensington, where the museum was located from 1924–1936</a:t>
            </a:r>
            <a:endParaRPr lang="en-US" dirty="0"/>
          </a:p>
        </p:txBody>
      </p:sp>
      <p:pic>
        <p:nvPicPr>
          <p:cNvPr id="11" name="Picture 10"/>
          <p:cNvPicPr>
            <a:picLocks noChangeAspect="1"/>
          </p:cNvPicPr>
          <p:nvPr/>
        </p:nvPicPr>
        <p:blipFill>
          <a:blip r:embed="rId4"/>
          <a:stretch>
            <a:fillRect/>
          </a:stretch>
        </p:blipFill>
        <p:spPr>
          <a:xfrm>
            <a:off x="5347447" y="69679"/>
            <a:ext cx="5320554" cy="3790895"/>
          </a:xfrm>
          <a:prstGeom prst="rect">
            <a:avLst/>
          </a:prstGeom>
        </p:spPr>
      </p:pic>
      <p:sp>
        <p:nvSpPr>
          <p:cNvPr id="12" name="Rectangle 11"/>
          <p:cNvSpPr/>
          <p:nvPr/>
        </p:nvSpPr>
        <p:spPr>
          <a:xfrm>
            <a:off x="6096000" y="4622581"/>
            <a:ext cx="2009053" cy="1200329"/>
          </a:xfrm>
          <a:prstGeom prst="rect">
            <a:avLst/>
          </a:prstGeom>
        </p:spPr>
        <p:txBody>
          <a:bodyPr wrap="square">
            <a:spAutoFit/>
          </a:bodyPr>
          <a:lstStyle/>
          <a:p>
            <a:r>
              <a:rPr lang="en-US" dirty="0" smtClean="0"/>
              <a:t>Imperial War Museum Galleries at the Crystal Palace, 1920–1924 </a:t>
            </a:r>
            <a:endParaRPr lang="en-US" dirty="0"/>
          </a:p>
        </p:txBody>
      </p:sp>
      <p:pic>
        <p:nvPicPr>
          <p:cNvPr id="13" name="Picture 12"/>
          <p:cNvPicPr>
            <a:picLocks noChangeAspect="1"/>
          </p:cNvPicPr>
          <p:nvPr/>
        </p:nvPicPr>
        <p:blipFill>
          <a:blip r:embed="rId5"/>
          <a:stretch>
            <a:fillRect/>
          </a:stretch>
        </p:blipFill>
        <p:spPr>
          <a:xfrm>
            <a:off x="9144001" y="2926222"/>
            <a:ext cx="3048000" cy="3924464"/>
          </a:xfrm>
          <a:prstGeom prst="rect">
            <a:avLst/>
          </a:prstGeom>
        </p:spPr>
      </p:pic>
    </p:spTree>
    <p:extLst>
      <p:ext uri="{BB962C8B-B14F-4D97-AF65-F5344CB8AC3E}">
        <p14:creationId xmlns:p14="http://schemas.microsoft.com/office/powerpoint/2010/main" val="42839805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361142" y="2783855"/>
            <a:ext cx="7830858" cy="1649225"/>
          </a:xfrm>
        </p:spPr>
        <p:txBody>
          <a:bodyPr>
            <a:normAutofit/>
          </a:bodyPr>
          <a:lstStyle/>
          <a:p>
            <a:r>
              <a:rPr lang="en-US" sz="2000" dirty="0" smtClean="0"/>
              <a:t>Imperial War Museum </a:t>
            </a:r>
            <a:r>
              <a:rPr lang="en-US" sz="2000" dirty="0" err="1" smtClean="0"/>
              <a:t>Duxford</a:t>
            </a:r>
            <a:r>
              <a:rPr lang="en-US" sz="2000" dirty="0" smtClean="0"/>
              <a:t> (</a:t>
            </a:r>
            <a:r>
              <a:rPr lang="en-US" sz="2000" dirty="0" err="1" smtClean="0"/>
              <a:t>Cambridgeshire</a:t>
            </a:r>
            <a:r>
              <a:rPr lang="en-US" sz="2000" dirty="0" smtClean="0"/>
              <a:t>)</a:t>
            </a:r>
          </a:p>
          <a:p>
            <a:r>
              <a:rPr lang="en-GB" sz="2000" dirty="0" smtClean="0"/>
              <a:t>Imperial War Museum North (Salford)</a:t>
            </a:r>
          </a:p>
          <a:p>
            <a:r>
              <a:rPr lang="en-GB" sz="2000" dirty="0" smtClean="0"/>
              <a:t>HMS Belfast (London)</a:t>
            </a:r>
          </a:p>
          <a:p>
            <a:r>
              <a:rPr lang="en-GB" sz="2000" dirty="0" smtClean="0"/>
              <a:t>Churchill War Rooms (Westminster)</a:t>
            </a:r>
            <a:endParaRPr lang="en-US" sz="2000" dirty="0"/>
          </a:p>
        </p:txBody>
      </p:sp>
      <p:pic>
        <p:nvPicPr>
          <p:cNvPr id="4" name="Picture 3"/>
          <p:cNvPicPr>
            <a:picLocks noChangeAspect="1"/>
          </p:cNvPicPr>
          <p:nvPr/>
        </p:nvPicPr>
        <p:blipFill>
          <a:blip r:embed="rId3"/>
          <a:stretch>
            <a:fillRect/>
          </a:stretch>
        </p:blipFill>
        <p:spPr>
          <a:xfrm>
            <a:off x="-1" y="-1736"/>
            <a:ext cx="4262463" cy="2677701"/>
          </a:xfrm>
          <a:prstGeom prst="rect">
            <a:avLst/>
          </a:prstGeom>
        </p:spPr>
      </p:pic>
      <p:pic>
        <p:nvPicPr>
          <p:cNvPr id="5" name="Picture 4"/>
          <p:cNvPicPr>
            <a:picLocks noChangeAspect="1"/>
          </p:cNvPicPr>
          <p:nvPr/>
        </p:nvPicPr>
        <p:blipFill>
          <a:blip r:embed="rId4"/>
          <a:stretch>
            <a:fillRect/>
          </a:stretch>
        </p:blipFill>
        <p:spPr>
          <a:xfrm>
            <a:off x="7987553" y="4312339"/>
            <a:ext cx="4204447" cy="2545661"/>
          </a:xfrm>
          <a:prstGeom prst="rect">
            <a:avLst/>
          </a:prstGeom>
        </p:spPr>
      </p:pic>
      <p:pic>
        <p:nvPicPr>
          <p:cNvPr id="6" name="Picture 5"/>
          <p:cNvPicPr>
            <a:picLocks noChangeAspect="1"/>
          </p:cNvPicPr>
          <p:nvPr/>
        </p:nvPicPr>
        <p:blipFill>
          <a:blip r:embed="rId5"/>
          <a:stretch>
            <a:fillRect/>
          </a:stretch>
        </p:blipFill>
        <p:spPr>
          <a:xfrm>
            <a:off x="-7216" y="4688399"/>
            <a:ext cx="2438400" cy="2438400"/>
          </a:xfrm>
          <a:prstGeom prst="rect">
            <a:avLst/>
          </a:prstGeom>
        </p:spPr>
      </p:pic>
      <p:pic>
        <p:nvPicPr>
          <p:cNvPr id="7" name="Picture 6"/>
          <p:cNvPicPr>
            <a:picLocks noChangeAspect="1"/>
          </p:cNvPicPr>
          <p:nvPr/>
        </p:nvPicPr>
        <p:blipFill>
          <a:blip r:embed="rId6"/>
          <a:stretch>
            <a:fillRect/>
          </a:stretch>
        </p:blipFill>
        <p:spPr>
          <a:xfrm>
            <a:off x="0" y="2675965"/>
            <a:ext cx="4255246" cy="2393576"/>
          </a:xfrm>
          <a:prstGeom prst="rect">
            <a:avLst/>
          </a:prstGeom>
        </p:spPr>
      </p:pic>
      <p:pic>
        <p:nvPicPr>
          <p:cNvPr id="8" name="Picture 7"/>
          <p:cNvPicPr>
            <a:picLocks noChangeAspect="1"/>
          </p:cNvPicPr>
          <p:nvPr/>
        </p:nvPicPr>
        <p:blipFill>
          <a:blip r:embed="rId7"/>
          <a:stretch>
            <a:fillRect/>
          </a:stretch>
        </p:blipFill>
        <p:spPr>
          <a:xfrm>
            <a:off x="4361142" y="4347613"/>
            <a:ext cx="2940424" cy="2510387"/>
          </a:xfrm>
          <a:prstGeom prst="rect">
            <a:avLst/>
          </a:prstGeom>
        </p:spPr>
      </p:pic>
      <p:pic>
        <p:nvPicPr>
          <p:cNvPr id="9" name="Picture 8"/>
          <p:cNvPicPr>
            <a:picLocks noChangeAspect="1"/>
          </p:cNvPicPr>
          <p:nvPr/>
        </p:nvPicPr>
        <p:blipFill>
          <a:blip r:embed="rId8"/>
          <a:stretch>
            <a:fillRect/>
          </a:stretch>
        </p:blipFill>
        <p:spPr>
          <a:xfrm>
            <a:off x="8477251" y="0"/>
            <a:ext cx="3714749" cy="2788366"/>
          </a:xfrm>
          <a:prstGeom prst="rect">
            <a:avLst/>
          </a:prstGeom>
        </p:spPr>
      </p:pic>
      <p:pic>
        <p:nvPicPr>
          <p:cNvPr id="10" name="Picture 9"/>
          <p:cNvPicPr>
            <a:picLocks noChangeAspect="1"/>
          </p:cNvPicPr>
          <p:nvPr/>
        </p:nvPicPr>
        <p:blipFill>
          <a:blip r:embed="rId9"/>
          <a:stretch>
            <a:fillRect/>
          </a:stretch>
        </p:blipFill>
        <p:spPr>
          <a:xfrm>
            <a:off x="4308194" y="-1736"/>
            <a:ext cx="4116109" cy="2744073"/>
          </a:xfrm>
          <a:prstGeom prst="rect">
            <a:avLst/>
          </a:prstGeom>
        </p:spPr>
      </p:pic>
    </p:spTree>
    <p:extLst>
      <p:ext uri="{BB962C8B-B14F-4D97-AF65-F5344CB8AC3E}">
        <p14:creationId xmlns:p14="http://schemas.microsoft.com/office/powerpoint/2010/main" val="1766893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1736"/>
            <a:ext cx="8724452" cy="7498116"/>
          </a:xfrm>
          <a:prstGeom prst="rect">
            <a:avLst/>
          </a:prstGeom>
          <a:noFill/>
        </p:spPr>
        <p:txBody>
          <a:bodyPr wrap="square" lIns="720000" tIns="360000" rIns="720000" bIns="360000" rtlCol="0">
            <a:spAutoFit/>
          </a:bodyPr>
          <a:lstStyle/>
          <a:p>
            <a:pPr algn="just"/>
            <a:r>
              <a:rPr lang="en-GB" sz="2400" b="1" dirty="0" smtClean="0"/>
              <a:t>The Origins of the Imperial War Museum</a:t>
            </a:r>
            <a:endParaRPr lang="en-GB" sz="2400" dirty="0" smtClean="0"/>
          </a:p>
          <a:p>
            <a:pPr marL="285750" indent="-285750" algn="just">
              <a:buFont typeface="Arial" pitchFamily="34" charset="0"/>
              <a:buChar char="•"/>
            </a:pPr>
            <a:endParaRPr lang="en-GB" sz="800" dirty="0" smtClean="0"/>
          </a:p>
          <a:p>
            <a:pPr marL="285750" indent="-285750" algn="just">
              <a:buFont typeface="Arial" pitchFamily="34" charset="0"/>
              <a:buChar char="•"/>
            </a:pPr>
            <a:r>
              <a:rPr lang="en-GB" sz="2200" dirty="0" smtClean="0"/>
              <a:t>Longstanding connectedness </a:t>
            </a:r>
            <a:r>
              <a:rPr lang="en-GB" sz="2200" dirty="0"/>
              <a:t>between war and museums; yet pre-WWI museums </a:t>
            </a:r>
            <a:r>
              <a:rPr lang="en-GB" sz="2200" dirty="0" smtClean="0"/>
              <a:t>not explicitly dedicated </a:t>
            </a:r>
            <a:r>
              <a:rPr lang="en-GB" sz="2200" dirty="0"/>
              <a:t>to </a:t>
            </a:r>
            <a:r>
              <a:rPr lang="en-GB" sz="2200" dirty="0" smtClean="0"/>
              <a:t>'grand </a:t>
            </a:r>
            <a:r>
              <a:rPr lang="en-GB" sz="2200" dirty="0"/>
              <a:t>narratives' of history or national history (though they did so obliquely</a:t>
            </a:r>
            <a:r>
              <a:rPr lang="en-GB" sz="2200" dirty="0" smtClean="0"/>
              <a:t>)</a:t>
            </a:r>
          </a:p>
          <a:p>
            <a:pPr marL="285750" indent="-285750" algn="just">
              <a:buFont typeface="Arial" pitchFamily="34" charset="0"/>
              <a:buChar char="•"/>
            </a:pPr>
            <a:endParaRPr lang="en-GB" sz="2200" dirty="0"/>
          </a:p>
          <a:p>
            <a:pPr marL="285750" indent="-285750" algn="just">
              <a:buFont typeface="Arial" pitchFamily="34" charset="0"/>
              <a:buChar char="•"/>
            </a:pPr>
            <a:r>
              <a:rPr lang="en-GB" sz="2200" dirty="0" smtClean="0"/>
              <a:t>By WWI, there was a well-established network of museums – national, regional, municipal and local – in Britain and its dominions. For most part, these focused on arts, natural history, geology, archaeology and anthropology/ethnology, plus some local history.</a:t>
            </a:r>
          </a:p>
          <a:p>
            <a:pPr marL="285750" indent="-285750" algn="just">
              <a:buFont typeface="Arial" pitchFamily="34" charset="0"/>
              <a:buChar char="•"/>
            </a:pPr>
            <a:endParaRPr lang="en-GB" sz="2200" dirty="0" smtClean="0"/>
          </a:p>
          <a:p>
            <a:pPr marL="285750" indent="-285750" algn="just">
              <a:buFont typeface="Arial" pitchFamily="34" charset="0"/>
              <a:buChar char="•"/>
            </a:pPr>
            <a:r>
              <a:rPr lang="en-GB" sz="2200" dirty="0" smtClean="0"/>
              <a:t>During WWI national and local museums closed to the public: safety and economy measure</a:t>
            </a:r>
          </a:p>
          <a:p>
            <a:pPr marL="285750" indent="-285750" algn="just">
              <a:buFont typeface="Arial" pitchFamily="34" charset="0"/>
              <a:buChar char="•"/>
            </a:pPr>
            <a:endParaRPr lang="en-GB" sz="2200" dirty="0" smtClean="0"/>
          </a:p>
          <a:p>
            <a:pPr marL="285750" indent="-285750" algn="just">
              <a:buFont typeface="Arial" pitchFamily="34" charset="0"/>
              <a:buChar char="•"/>
            </a:pPr>
            <a:r>
              <a:rPr lang="en-GB" sz="2200" dirty="0" smtClean="0"/>
              <a:t>Decision to found National War Museum – renamed the Imperial War Museum 1918 – taken by War Cabinet March 5 1917</a:t>
            </a:r>
          </a:p>
          <a:p>
            <a:pPr marL="285750" indent="-285750" algn="just">
              <a:buFont typeface="Arial" pitchFamily="34" charset="0"/>
              <a:buChar char="•"/>
            </a:pPr>
            <a:endParaRPr lang="en-GB" dirty="0"/>
          </a:p>
        </p:txBody>
      </p:sp>
      <p:pic>
        <p:nvPicPr>
          <p:cNvPr id="3" name="Picture 2"/>
          <p:cNvPicPr>
            <a:picLocks noChangeAspect="1"/>
          </p:cNvPicPr>
          <p:nvPr/>
        </p:nvPicPr>
        <p:blipFill>
          <a:blip r:embed="rId3"/>
          <a:stretch>
            <a:fillRect/>
          </a:stretch>
        </p:blipFill>
        <p:spPr>
          <a:xfrm>
            <a:off x="8362432" y="-1736"/>
            <a:ext cx="3829568" cy="2840015"/>
          </a:xfrm>
          <a:prstGeom prst="rect">
            <a:avLst/>
          </a:prstGeom>
        </p:spPr>
      </p:pic>
      <p:sp>
        <p:nvSpPr>
          <p:cNvPr id="5" name="Rectangle 4"/>
          <p:cNvSpPr/>
          <p:nvPr/>
        </p:nvSpPr>
        <p:spPr>
          <a:xfrm>
            <a:off x="4898317" y="6361848"/>
            <a:ext cx="7358229" cy="514738"/>
          </a:xfrm>
          <a:prstGeom prst="rect">
            <a:avLst/>
          </a:prstGeom>
        </p:spPr>
        <p:txBody>
          <a:bodyPr wrap="square" lIns="180000" tIns="72000" rIns="180000" bIns="72000">
            <a:spAutoFit/>
          </a:bodyPr>
          <a:lstStyle/>
          <a:p>
            <a:pPr marL="0" marR="0" lvl="0" indent="0" algn="r" defTabSz="91440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smtClean="0">
                <a:ln>
                  <a:noFill/>
                </a:ln>
                <a:solidFill>
                  <a:prstClr val="black"/>
                </a:solidFill>
                <a:effectLst/>
                <a:uLnTx/>
                <a:uFillTx/>
              </a:rPr>
              <a:t>‘Napoleon next to the Apollo Belvedere,’ anonymous (undated);</a:t>
            </a:r>
          </a:p>
          <a:p>
            <a:pPr marL="0" marR="0" lvl="0" indent="0" algn="r" defTabSz="914400" eaLnBrk="1" fontAlgn="auto" latinLnBrk="0" hangingPunct="1">
              <a:lnSpc>
                <a:spcPct val="100000"/>
              </a:lnSpc>
              <a:spcBef>
                <a:spcPts val="0"/>
              </a:spcBef>
              <a:spcAft>
                <a:spcPts val="0"/>
              </a:spcAft>
              <a:buClrTx/>
              <a:buSzTx/>
              <a:buFontTx/>
              <a:buNone/>
              <a:tabLst/>
              <a:defRPr/>
            </a:pPr>
            <a:r>
              <a:rPr lang="en-GB" sz="1200" kern="0" dirty="0" err="1" smtClean="0">
                <a:solidFill>
                  <a:prstClr val="black"/>
                </a:solidFill>
              </a:rPr>
              <a:t>Tippo</a:t>
            </a:r>
            <a:r>
              <a:rPr lang="en-GB" sz="1200" kern="0" dirty="0" smtClean="0">
                <a:solidFill>
                  <a:prstClr val="black"/>
                </a:solidFill>
              </a:rPr>
              <a:t> Tiger automaton</a:t>
            </a:r>
            <a:endParaRPr kumimoji="0" lang="it-IT" sz="1200" b="0" i="0" u="none" strike="noStrike" kern="0" cap="none" spc="0" normalizeH="0" baseline="0" noProof="0" dirty="0" smtClean="0">
              <a:ln>
                <a:noFill/>
              </a:ln>
              <a:solidFill>
                <a:prstClr val="black"/>
              </a:solidFill>
              <a:effectLst/>
              <a:uLnTx/>
              <a:uFillTx/>
            </a:endParaRPr>
          </a:p>
        </p:txBody>
      </p:sp>
      <p:pic>
        <p:nvPicPr>
          <p:cNvPr id="6" name="Picture 5"/>
          <p:cNvPicPr>
            <a:picLocks noChangeAspect="1"/>
          </p:cNvPicPr>
          <p:nvPr/>
        </p:nvPicPr>
        <p:blipFill>
          <a:blip r:embed="rId4"/>
          <a:stretch>
            <a:fillRect/>
          </a:stretch>
        </p:blipFill>
        <p:spPr>
          <a:xfrm>
            <a:off x="9359153" y="2787920"/>
            <a:ext cx="2832847" cy="3609951"/>
          </a:xfrm>
          <a:prstGeom prst="rect">
            <a:avLst/>
          </a:prstGeom>
        </p:spPr>
      </p:pic>
    </p:spTree>
    <p:extLst>
      <p:ext uri="{BB962C8B-B14F-4D97-AF65-F5344CB8AC3E}">
        <p14:creationId xmlns:p14="http://schemas.microsoft.com/office/powerpoint/2010/main" val="17359975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 y="-1736"/>
            <a:ext cx="7315200" cy="6236232"/>
          </a:xfrm>
          <a:prstGeom prst="rect">
            <a:avLst/>
          </a:prstGeom>
          <a:noFill/>
        </p:spPr>
        <p:txBody>
          <a:bodyPr wrap="square" lIns="720000" tIns="360000" rIns="720000" bIns="360000" rtlCol="0">
            <a:spAutoFit/>
          </a:bodyPr>
          <a:lstStyle/>
          <a:p>
            <a:pPr algn="just"/>
            <a:r>
              <a:rPr lang="en-GB" sz="2400" b="1" dirty="0" smtClean="0"/>
              <a:t>Origins of the Imperial War Museum: Documentation and Collection during WWI</a:t>
            </a:r>
            <a:endParaRPr lang="en-GB" sz="2400" dirty="0" smtClean="0"/>
          </a:p>
          <a:p>
            <a:pPr algn="just"/>
            <a:endParaRPr lang="en-GB" sz="2400" dirty="0" smtClean="0"/>
          </a:p>
          <a:p>
            <a:pPr marL="285750" indent="-285750" algn="just">
              <a:buFont typeface="Arial" pitchFamily="34" charset="0"/>
              <a:buChar char="•"/>
            </a:pPr>
            <a:r>
              <a:rPr lang="en-GB" sz="2200" dirty="0" smtClean="0"/>
              <a:t>Desire to remember and chronicle WWI for posterity apparent in 'real time' during conflict</a:t>
            </a:r>
          </a:p>
          <a:p>
            <a:pPr marL="285750" indent="-285750" algn="just">
              <a:buFont typeface="Arial" pitchFamily="34" charset="0"/>
              <a:buChar char="•"/>
            </a:pPr>
            <a:endParaRPr lang="en-GB" sz="2200" dirty="0"/>
          </a:p>
          <a:p>
            <a:pPr marL="285750" indent="-285750" algn="just">
              <a:buFont typeface="Arial" pitchFamily="34" charset="0"/>
              <a:buChar char="•"/>
            </a:pPr>
            <a:r>
              <a:rPr lang="en-GB" sz="2200" dirty="0" smtClean="0"/>
              <a:t>Coverage in newspaper and publishing industry</a:t>
            </a:r>
          </a:p>
          <a:p>
            <a:pPr marL="285750" indent="-285750" algn="just">
              <a:buFont typeface="Arial" pitchFamily="34" charset="0"/>
              <a:buChar char="•"/>
            </a:pPr>
            <a:endParaRPr lang="en-GB" sz="2200" dirty="0"/>
          </a:p>
          <a:p>
            <a:pPr marL="285750" indent="-285750" algn="just">
              <a:buFont typeface="Arial" pitchFamily="34" charset="0"/>
              <a:buChar char="•"/>
            </a:pPr>
            <a:r>
              <a:rPr lang="en-GB" sz="2200" dirty="0" smtClean="0"/>
              <a:t>Propaganda attempts to control interpretation of conflict</a:t>
            </a:r>
          </a:p>
          <a:p>
            <a:pPr marL="285750" indent="-285750" algn="just">
              <a:buFont typeface="Arial" pitchFamily="34" charset="0"/>
              <a:buChar char="•"/>
            </a:pPr>
            <a:endParaRPr lang="en-GB" sz="2200" dirty="0"/>
          </a:p>
          <a:p>
            <a:pPr marL="285750" indent="-285750" algn="just">
              <a:buFont typeface="Arial" pitchFamily="34" charset="0"/>
              <a:buChar char="•"/>
            </a:pPr>
            <a:r>
              <a:rPr lang="en-GB" sz="2200" dirty="0" smtClean="0"/>
              <a:t>Scottish novelist John Buchan suggested regiments should have their own official historians; literary figures such as George Bernard Shaw and John Masefield employed to keep eye-witness records of the conflict</a:t>
            </a:r>
            <a:endParaRPr lang="en-GB" sz="2200" dirty="0"/>
          </a:p>
        </p:txBody>
      </p:sp>
      <p:pic>
        <p:nvPicPr>
          <p:cNvPr id="4" name="Picture 3"/>
          <p:cNvPicPr>
            <a:picLocks noChangeAspect="1"/>
          </p:cNvPicPr>
          <p:nvPr/>
        </p:nvPicPr>
        <p:blipFill>
          <a:blip r:embed="rId3"/>
          <a:stretch>
            <a:fillRect/>
          </a:stretch>
        </p:blipFill>
        <p:spPr>
          <a:xfrm>
            <a:off x="7080716" y="0"/>
            <a:ext cx="5111284" cy="3815466"/>
          </a:xfrm>
          <a:prstGeom prst="rect">
            <a:avLst/>
          </a:prstGeom>
        </p:spPr>
      </p:pic>
      <p:pic>
        <p:nvPicPr>
          <p:cNvPr id="5" name="Picture 4"/>
          <p:cNvPicPr>
            <a:picLocks noChangeAspect="1"/>
          </p:cNvPicPr>
          <p:nvPr/>
        </p:nvPicPr>
        <p:blipFill>
          <a:blip r:embed="rId4"/>
          <a:stretch>
            <a:fillRect/>
          </a:stretch>
        </p:blipFill>
        <p:spPr>
          <a:xfrm>
            <a:off x="10028903" y="3452387"/>
            <a:ext cx="2163097" cy="3401071"/>
          </a:xfrm>
          <a:prstGeom prst="rect">
            <a:avLst/>
          </a:prstGeom>
        </p:spPr>
      </p:pic>
    </p:spTree>
    <p:extLst>
      <p:ext uri="{BB962C8B-B14F-4D97-AF65-F5344CB8AC3E}">
        <p14:creationId xmlns:p14="http://schemas.microsoft.com/office/powerpoint/2010/main" val="22423664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1736"/>
            <a:ext cx="12192000" cy="3589353"/>
          </a:xfrm>
          <a:prstGeom prst="rect">
            <a:avLst/>
          </a:prstGeom>
          <a:noFill/>
        </p:spPr>
        <p:txBody>
          <a:bodyPr wrap="square" lIns="720000" tIns="360000" rIns="720000" bIns="360000" rtlCol="0">
            <a:spAutoFit/>
          </a:bodyPr>
          <a:lstStyle/>
          <a:p>
            <a:pPr algn="just"/>
            <a:r>
              <a:rPr lang="en-GB" sz="2400" b="1" dirty="0" smtClean="0"/>
              <a:t>Origins of the Imperial War Museum: Documentation and Collection during WWI</a:t>
            </a:r>
            <a:endParaRPr lang="en-GB" sz="2400" dirty="0" smtClean="0"/>
          </a:p>
          <a:p>
            <a:pPr algn="just"/>
            <a:endParaRPr lang="en-GB" sz="2400" dirty="0" smtClean="0"/>
          </a:p>
          <a:p>
            <a:pPr marL="285750" indent="-285750" algn="just">
              <a:buFont typeface="Arial" pitchFamily="34" charset="0"/>
              <a:buChar char="•"/>
            </a:pPr>
            <a:r>
              <a:rPr lang="en-GB" sz="2400" dirty="0" smtClean="0"/>
              <a:t>War artists – including </a:t>
            </a:r>
            <a:r>
              <a:rPr lang="en-GB" sz="2400" dirty="0" err="1" smtClean="0"/>
              <a:t>Muirhead</a:t>
            </a:r>
            <a:r>
              <a:rPr lang="en-GB" sz="2400" dirty="0" smtClean="0"/>
              <a:t> Bone and CRW </a:t>
            </a:r>
            <a:r>
              <a:rPr lang="en-GB" sz="2400" dirty="0" err="1" smtClean="0"/>
              <a:t>Nevinson</a:t>
            </a:r>
            <a:r>
              <a:rPr lang="en-GB" sz="2400" dirty="0" smtClean="0"/>
              <a:t> – employed to keep record of the combat and combatants' lives</a:t>
            </a:r>
          </a:p>
          <a:p>
            <a:pPr marL="285750" indent="-285750" algn="just">
              <a:buFont typeface="Arial" pitchFamily="34" charset="0"/>
              <a:buChar char="•"/>
            </a:pPr>
            <a:endParaRPr lang="en-GB" sz="2400" dirty="0"/>
          </a:p>
          <a:p>
            <a:pPr algn="just"/>
            <a:endParaRPr lang="en-GB" sz="2400" dirty="0" smtClean="0"/>
          </a:p>
          <a:p>
            <a:pPr algn="just"/>
            <a:endParaRPr lang="en-GB" sz="2400" dirty="0" smtClean="0"/>
          </a:p>
          <a:p>
            <a:pPr marL="285750" indent="-285750" algn="just">
              <a:buFont typeface="Arial" pitchFamily="34" charset="0"/>
              <a:buChar char="•"/>
            </a:pPr>
            <a:endParaRPr lang="en-GB" dirty="0"/>
          </a:p>
        </p:txBody>
      </p:sp>
      <p:pic>
        <p:nvPicPr>
          <p:cNvPr id="10" name="Picture 9"/>
          <p:cNvPicPr/>
          <p:nvPr/>
        </p:nvPicPr>
        <p:blipFill>
          <a:blip r:embed="rId3">
            <a:extLst>
              <a:ext uri="{28A0092B-C50C-407E-A947-70E740481C1C}">
                <a14:useLocalDpi xmlns:a14="http://schemas.microsoft.com/office/drawing/2010/main" val="0"/>
              </a:ext>
            </a:extLst>
          </a:blip>
          <a:stretch>
            <a:fillRect/>
          </a:stretch>
        </p:blipFill>
        <p:spPr>
          <a:xfrm>
            <a:off x="500492" y="2375385"/>
            <a:ext cx="5731510" cy="3747770"/>
          </a:xfrm>
          <a:prstGeom prst="rect">
            <a:avLst/>
          </a:prstGeom>
        </p:spPr>
      </p:pic>
      <p:sp>
        <p:nvSpPr>
          <p:cNvPr id="5" name="Rectangle 4"/>
          <p:cNvSpPr/>
          <p:nvPr/>
        </p:nvSpPr>
        <p:spPr>
          <a:xfrm>
            <a:off x="688751" y="6123155"/>
            <a:ext cx="4649158" cy="507831"/>
          </a:xfrm>
          <a:prstGeom prst="rect">
            <a:avLst/>
          </a:prstGeom>
        </p:spPr>
        <p:txBody>
          <a:bodyPr wrap="none">
            <a:spAutoFit/>
          </a:bodyPr>
          <a:lstStyle/>
          <a:p>
            <a:pPr algn="just">
              <a:lnSpc>
                <a:spcPct val="150000"/>
              </a:lnSpc>
              <a:spcAft>
                <a:spcPts val="0"/>
              </a:spcAft>
            </a:pPr>
            <a:r>
              <a:rPr lang="en-GB" dirty="0" smtClean="0">
                <a:effectLst/>
                <a:latin typeface="Calibri" panose="020F0502020204030204" pitchFamily="34" charset="0"/>
                <a:ea typeface="Calibri" panose="020F0502020204030204" pitchFamily="34" charset="0"/>
                <a:cs typeface="Times New Roman" panose="02020603050405020304" pitchFamily="18" charset="0"/>
              </a:rPr>
              <a:t>CRW </a:t>
            </a:r>
            <a:r>
              <a:rPr lang="en-GB" dirty="0" err="1" smtClean="0">
                <a:effectLst/>
                <a:latin typeface="Calibri" panose="020F0502020204030204" pitchFamily="34" charset="0"/>
                <a:ea typeface="Calibri" panose="020F0502020204030204" pitchFamily="34" charset="0"/>
                <a:cs typeface="Times New Roman" panose="02020603050405020304" pitchFamily="18" charset="0"/>
              </a:rPr>
              <a:t>Nevinson</a:t>
            </a:r>
            <a:r>
              <a:rPr lang="en-GB" dirty="0" smtClean="0">
                <a:effectLst/>
                <a:latin typeface="Calibri" panose="020F0502020204030204" pitchFamily="34" charset="0"/>
                <a:ea typeface="Calibri" panose="020F0502020204030204" pitchFamily="34" charset="0"/>
                <a:cs typeface="Times New Roman" panose="02020603050405020304" pitchFamily="18" charset="0"/>
              </a:rPr>
              <a:t>, </a:t>
            </a:r>
            <a:r>
              <a:rPr lang="en-GB" i="1" dirty="0" smtClean="0">
                <a:effectLst/>
                <a:latin typeface="Calibri" panose="020F0502020204030204" pitchFamily="34" charset="0"/>
                <a:ea typeface="Calibri" panose="020F0502020204030204" pitchFamily="34" charset="0"/>
                <a:cs typeface="Times New Roman" panose="02020603050405020304" pitchFamily="18" charset="0"/>
              </a:rPr>
              <a:t>Returning to the Trenches</a:t>
            </a:r>
            <a:r>
              <a:rPr lang="en-GB" dirty="0" smtClean="0">
                <a:effectLst/>
                <a:latin typeface="Calibri" panose="020F0502020204030204" pitchFamily="34" charset="0"/>
                <a:ea typeface="Calibri" panose="020F0502020204030204" pitchFamily="34" charset="0"/>
                <a:cs typeface="Times New Roman" panose="02020603050405020304" pitchFamily="18" charset="0"/>
              </a:rPr>
              <a:t>, 1916</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1" name="Picture 10"/>
          <p:cNvPicPr>
            <a:picLocks noChangeAspect="1"/>
          </p:cNvPicPr>
          <p:nvPr/>
        </p:nvPicPr>
        <p:blipFill>
          <a:blip r:embed="rId4"/>
          <a:stretch>
            <a:fillRect/>
          </a:stretch>
        </p:blipFill>
        <p:spPr>
          <a:xfrm>
            <a:off x="6615951" y="2375385"/>
            <a:ext cx="5056013" cy="3747770"/>
          </a:xfrm>
          <a:prstGeom prst="rect">
            <a:avLst/>
          </a:prstGeom>
        </p:spPr>
      </p:pic>
      <p:sp>
        <p:nvSpPr>
          <p:cNvPr id="12" name="Rectangle 11"/>
          <p:cNvSpPr/>
          <p:nvPr/>
        </p:nvSpPr>
        <p:spPr>
          <a:xfrm>
            <a:off x="7548088" y="6149404"/>
            <a:ext cx="2851165" cy="369332"/>
          </a:xfrm>
          <a:prstGeom prst="rect">
            <a:avLst/>
          </a:prstGeom>
        </p:spPr>
        <p:txBody>
          <a:bodyPr wrap="none">
            <a:spAutoFit/>
          </a:bodyPr>
          <a:lstStyle/>
          <a:p>
            <a:r>
              <a:rPr lang="en-US" dirty="0" err="1" smtClean="0">
                <a:effectLst/>
              </a:rPr>
              <a:t>Muirhead</a:t>
            </a:r>
            <a:r>
              <a:rPr lang="en-US" dirty="0" smtClean="0">
                <a:effectLst/>
              </a:rPr>
              <a:t> Bone, </a:t>
            </a:r>
            <a:r>
              <a:rPr lang="en-US" i="1" dirty="0" smtClean="0">
                <a:effectLst/>
              </a:rPr>
              <a:t>Tanks</a:t>
            </a:r>
            <a:r>
              <a:rPr lang="en-US" dirty="0" smtClean="0">
                <a:effectLst/>
              </a:rPr>
              <a:t>, 1918</a:t>
            </a:r>
            <a:endParaRPr lang="en-US" dirty="0"/>
          </a:p>
        </p:txBody>
      </p:sp>
    </p:spTree>
    <p:extLst>
      <p:ext uri="{BB962C8B-B14F-4D97-AF65-F5344CB8AC3E}">
        <p14:creationId xmlns:p14="http://schemas.microsoft.com/office/powerpoint/2010/main" val="35109698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1736"/>
            <a:ext cx="12192000" cy="6267009"/>
          </a:xfrm>
          <a:prstGeom prst="rect">
            <a:avLst/>
          </a:prstGeom>
          <a:noFill/>
        </p:spPr>
        <p:txBody>
          <a:bodyPr wrap="square" lIns="720000" tIns="360000" rIns="720000" bIns="360000" rtlCol="0">
            <a:spAutoFit/>
          </a:bodyPr>
          <a:lstStyle/>
          <a:p>
            <a:pPr algn="just"/>
            <a:r>
              <a:rPr lang="en-GB" sz="2400" b="1" dirty="0" smtClean="0"/>
              <a:t>Origins of the Imperial War Museum: Documentation and Collection during WWI</a:t>
            </a:r>
            <a:endParaRPr lang="en-GB" sz="2400" dirty="0" smtClean="0"/>
          </a:p>
          <a:p>
            <a:pPr algn="just"/>
            <a:endParaRPr lang="en-GB" sz="2400" dirty="0" smtClean="0"/>
          </a:p>
          <a:p>
            <a:pPr marL="285750" indent="-285750" algn="just">
              <a:buFont typeface="Arial" pitchFamily="34" charset="0"/>
              <a:buChar char="•"/>
            </a:pPr>
            <a:r>
              <a:rPr lang="en-GB" sz="2400" dirty="0" smtClean="0"/>
              <a:t>Fears about loss of material testimonies and cultural heritage during war</a:t>
            </a:r>
          </a:p>
          <a:p>
            <a:pPr marL="285750" indent="-285750" algn="just">
              <a:buFont typeface="Arial" pitchFamily="34" charset="0"/>
              <a:buChar char="•"/>
            </a:pPr>
            <a:endParaRPr lang="en-GB" sz="2400" dirty="0"/>
          </a:p>
          <a:p>
            <a:pPr marL="285750" indent="-285750" algn="just">
              <a:buFont typeface="Arial" pitchFamily="34" charset="0"/>
              <a:buChar char="•"/>
            </a:pPr>
            <a:r>
              <a:rPr lang="en-GB" sz="2400" dirty="0" smtClean="0"/>
              <a:t>On </a:t>
            </a:r>
            <a:r>
              <a:rPr lang="en-US" sz="2400" dirty="0" smtClean="0"/>
              <a:t>May 6 1917 by Commander </a:t>
            </a:r>
            <a:r>
              <a:rPr lang="en-US" sz="2400" dirty="0" err="1" smtClean="0"/>
              <a:t>Colpoys</a:t>
            </a:r>
            <a:r>
              <a:rPr lang="en-US" sz="2400" dirty="0" smtClean="0"/>
              <a:t> C. Walcott of the Admiralty wrote a note on the necessity of the National War Museum Committee</a:t>
            </a:r>
            <a:r>
              <a:rPr lang="en-GB" sz="2400" dirty="0" smtClean="0"/>
              <a:t> based on two imperatives:</a:t>
            </a:r>
          </a:p>
          <a:p>
            <a:pPr marL="285750" indent="-285750" algn="just">
              <a:buFont typeface="Arial" pitchFamily="34" charset="0"/>
              <a:buChar char="•"/>
            </a:pPr>
            <a:endParaRPr lang="en-US" sz="2400" dirty="0" smtClean="0"/>
          </a:p>
          <a:p>
            <a:pPr lvl="2" indent="-457200" algn="just"/>
            <a:r>
              <a:rPr lang="en-US" sz="2400" dirty="0" smtClean="0"/>
              <a:t>1. </a:t>
            </a:r>
            <a:r>
              <a:rPr lang="en-US" sz="2400" dirty="0" smtClean="0">
                <a:solidFill>
                  <a:srgbClr val="FF0000"/>
                </a:solidFill>
              </a:rPr>
              <a:t>Relics and exhibits etc. were being overlooked and in some cases irretrievably lost.</a:t>
            </a:r>
          </a:p>
          <a:p>
            <a:pPr lvl="2" indent="-457200" algn="just"/>
            <a:r>
              <a:rPr lang="en-US" sz="2400" dirty="0" smtClean="0"/>
              <a:t>2. </a:t>
            </a:r>
            <a:r>
              <a:rPr lang="en-US" sz="2400" dirty="0" smtClean="0">
                <a:solidFill>
                  <a:srgbClr val="0070C0"/>
                </a:solidFill>
              </a:rPr>
              <a:t>Other relics etc. were being bought, stolen or obtained by local units and private persons and some have been sent to USA</a:t>
            </a:r>
            <a:r>
              <a:rPr lang="en-US" sz="2400" dirty="0" smtClean="0"/>
              <a:t>.</a:t>
            </a:r>
            <a:endParaRPr lang="en-GB" sz="2400" dirty="0"/>
          </a:p>
          <a:p>
            <a:pPr algn="just"/>
            <a:endParaRPr lang="en-GB" sz="2400" dirty="0" smtClean="0"/>
          </a:p>
          <a:p>
            <a:pPr algn="just"/>
            <a:r>
              <a:rPr lang="en-GB" dirty="0" smtClean="0"/>
              <a:t>(Cited by Gaynor </a:t>
            </a:r>
            <a:r>
              <a:rPr lang="en-GB" dirty="0"/>
              <a:t>Kavanagh, </a:t>
            </a:r>
            <a:r>
              <a:rPr lang="en-GB" dirty="0" smtClean="0"/>
              <a:t>'Museum </a:t>
            </a:r>
            <a:r>
              <a:rPr lang="en-GB" dirty="0"/>
              <a:t>as Memorial: The Origins of the Imperial War Museum</a:t>
            </a:r>
            <a:r>
              <a:rPr lang="en-GB" dirty="0" smtClean="0"/>
              <a:t>,' </a:t>
            </a:r>
            <a:r>
              <a:rPr lang="en-GB" i="1" dirty="0"/>
              <a:t>Journal of Contemporary History</a:t>
            </a:r>
            <a:r>
              <a:rPr lang="en-GB" dirty="0"/>
              <a:t>, Vol. 23, No. 1, January 1988, </a:t>
            </a:r>
            <a:r>
              <a:rPr lang="en-GB" dirty="0" smtClean="0"/>
              <a:t>p. 80.)</a:t>
            </a:r>
            <a:endParaRPr lang="en-US" dirty="0"/>
          </a:p>
          <a:p>
            <a:pPr algn="just"/>
            <a:endParaRPr lang="en-GB" dirty="0" smtClean="0"/>
          </a:p>
          <a:p>
            <a:pPr algn="just"/>
            <a:r>
              <a:rPr lang="en-US" dirty="0" smtClean="0"/>
              <a:t> </a:t>
            </a:r>
            <a:endParaRPr lang="en-GB" dirty="0"/>
          </a:p>
        </p:txBody>
      </p:sp>
    </p:spTree>
    <p:extLst>
      <p:ext uri="{BB962C8B-B14F-4D97-AF65-F5344CB8AC3E}">
        <p14:creationId xmlns:p14="http://schemas.microsoft.com/office/powerpoint/2010/main" val="296348460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1736"/>
            <a:ext cx="10273553" cy="6544008"/>
          </a:xfrm>
          <a:prstGeom prst="rect">
            <a:avLst/>
          </a:prstGeom>
          <a:noFill/>
        </p:spPr>
        <p:txBody>
          <a:bodyPr wrap="square" lIns="720000" tIns="360000" rIns="720000" bIns="360000" rtlCol="0">
            <a:spAutoFit/>
          </a:bodyPr>
          <a:lstStyle/>
          <a:p>
            <a:pPr algn="just"/>
            <a:r>
              <a:rPr lang="en-GB" sz="2400" b="1" dirty="0" smtClean="0"/>
              <a:t>Origins of IWM: Documentation and Collection during WWI</a:t>
            </a:r>
            <a:endParaRPr lang="en-GB" sz="2400" dirty="0" smtClean="0"/>
          </a:p>
          <a:p>
            <a:pPr algn="just"/>
            <a:endParaRPr lang="en-GB" sz="2400" dirty="0" smtClean="0"/>
          </a:p>
          <a:p>
            <a:pPr marL="285750" indent="-285750" algn="just">
              <a:buFont typeface="Arial" pitchFamily="34" charset="0"/>
              <a:buChar char="•"/>
            </a:pPr>
            <a:r>
              <a:rPr lang="en-GB" sz="2400" dirty="0" smtClean="0"/>
              <a:t>Many WWI combatants accumulated personal collections and archives of the war – e.g. Philip Gosse, collector and taxidermist of birds and mammals</a:t>
            </a:r>
          </a:p>
          <a:p>
            <a:pPr marL="285750" indent="-285750" algn="just">
              <a:buFont typeface="Arial" pitchFamily="34" charset="0"/>
              <a:buChar char="•"/>
            </a:pPr>
            <a:endParaRPr lang="en-GB" sz="2400" dirty="0"/>
          </a:p>
          <a:p>
            <a:pPr algn="just"/>
            <a:r>
              <a:rPr lang="en-GB" sz="2400" dirty="0" smtClean="0"/>
              <a:t>"</a:t>
            </a:r>
            <a:r>
              <a:rPr lang="en-US" sz="2400" dirty="0" smtClean="0"/>
              <a:t>The </a:t>
            </a:r>
            <a:r>
              <a:rPr lang="en-US" sz="2400" dirty="0"/>
              <a:t>mangled corpse is forgotten, but the warbler with its nest and eggs is </a:t>
            </a:r>
            <a:r>
              <a:rPr lang="en-US" sz="2400" dirty="0" smtClean="0"/>
              <a:t>remembered … I think the 'horrors' </a:t>
            </a:r>
            <a:r>
              <a:rPr lang="en-US" sz="2400" dirty="0"/>
              <a:t>were so beastly, so ugly, that one got into the habit of putting them aside by concentrating on the </a:t>
            </a:r>
            <a:r>
              <a:rPr lang="en-US" sz="2400" dirty="0" smtClean="0"/>
              <a:t>birds." </a:t>
            </a:r>
          </a:p>
          <a:p>
            <a:pPr algn="just"/>
            <a:endParaRPr lang="en-US" dirty="0" smtClean="0"/>
          </a:p>
          <a:p>
            <a:pPr marL="342900" lvl="0" indent="-342900" algn="r">
              <a:buFontTx/>
              <a:buChar char="-"/>
            </a:pPr>
            <a:r>
              <a:rPr lang="en-GB" dirty="0" smtClean="0"/>
              <a:t>Philip Gosse, 1934 cited by </a:t>
            </a:r>
            <a:r>
              <a:rPr lang="en-GB" dirty="0"/>
              <a:t>Gabriel </a:t>
            </a:r>
            <a:r>
              <a:rPr lang="en-GB" dirty="0" err="1"/>
              <a:t>Koureas</a:t>
            </a:r>
            <a:r>
              <a:rPr lang="en-GB" dirty="0"/>
              <a:t>, </a:t>
            </a:r>
            <a:r>
              <a:rPr lang="en-GB" i="1" dirty="0" smtClean="0"/>
              <a:t>Memory</a:t>
            </a:r>
            <a:r>
              <a:rPr lang="en-GB" i="1" dirty="0"/>
              <a:t>, Masculinity and National Identity in British Visual Culture, 1914–1930</a:t>
            </a:r>
            <a:r>
              <a:rPr lang="en-GB" dirty="0"/>
              <a:t>, pp. </a:t>
            </a:r>
            <a:r>
              <a:rPr lang="en-GB" dirty="0" smtClean="0"/>
              <a:t>152–154.</a:t>
            </a:r>
          </a:p>
          <a:p>
            <a:pPr lvl="0"/>
            <a:endParaRPr lang="en-US" sz="2400" dirty="0"/>
          </a:p>
          <a:p>
            <a:endParaRPr lang="en-GB" sz="2400" dirty="0"/>
          </a:p>
          <a:p>
            <a:pPr algn="just"/>
            <a:endParaRPr lang="en-GB" dirty="0" smtClean="0"/>
          </a:p>
          <a:p>
            <a:pPr algn="just"/>
            <a:r>
              <a:rPr lang="en-US" dirty="0" smtClean="0"/>
              <a:t> </a:t>
            </a:r>
            <a:endParaRPr lang="en-GB" dirty="0"/>
          </a:p>
        </p:txBody>
      </p:sp>
      <p:pic>
        <p:nvPicPr>
          <p:cNvPr id="3" name="Picture 2"/>
          <p:cNvPicPr>
            <a:picLocks noChangeAspect="1"/>
          </p:cNvPicPr>
          <p:nvPr/>
        </p:nvPicPr>
        <p:blipFill>
          <a:blip r:embed="rId3"/>
          <a:stretch>
            <a:fillRect/>
          </a:stretch>
        </p:blipFill>
        <p:spPr>
          <a:xfrm>
            <a:off x="10383173" y="447166"/>
            <a:ext cx="1703294" cy="2599216"/>
          </a:xfrm>
          <a:prstGeom prst="rect">
            <a:avLst/>
          </a:prstGeom>
        </p:spPr>
      </p:pic>
      <p:pic>
        <p:nvPicPr>
          <p:cNvPr id="4" name="Picture 3"/>
          <p:cNvPicPr>
            <a:picLocks noChangeAspect="1"/>
          </p:cNvPicPr>
          <p:nvPr/>
        </p:nvPicPr>
        <p:blipFill>
          <a:blip r:embed="rId4"/>
          <a:stretch>
            <a:fillRect/>
          </a:stretch>
        </p:blipFill>
        <p:spPr>
          <a:xfrm>
            <a:off x="10383173" y="3279963"/>
            <a:ext cx="1703294" cy="2620452"/>
          </a:xfrm>
          <a:prstGeom prst="rect">
            <a:avLst/>
          </a:prstGeom>
        </p:spPr>
      </p:pic>
    </p:spTree>
    <p:extLst>
      <p:ext uri="{BB962C8B-B14F-4D97-AF65-F5344CB8AC3E}">
        <p14:creationId xmlns:p14="http://schemas.microsoft.com/office/powerpoint/2010/main" val="205448685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 y="-1735"/>
            <a:ext cx="12192000" cy="6451675"/>
          </a:xfrm>
          <a:prstGeom prst="rect">
            <a:avLst/>
          </a:prstGeom>
          <a:noFill/>
        </p:spPr>
        <p:txBody>
          <a:bodyPr wrap="square" lIns="720000" tIns="360000" rIns="720000" bIns="360000" rtlCol="0">
            <a:spAutoFit/>
          </a:bodyPr>
          <a:lstStyle/>
          <a:p>
            <a:pPr algn="just"/>
            <a:r>
              <a:rPr lang="en-GB" sz="2400" b="1" dirty="0" smtClean="0"/>
              <a:t>Origins of IWM: Documentation and Collection during WWI</a:t>
            </a:r>
            <a:endParaRPr lang="en-GB" sz="2400" dirty="0" smtClean="0"/>
          </a:p>
          <a:p>
            <a:pPr algn="just"/>
            <a:endParaRPr lang="en-GB" sz="2400" dirty="0" smtClean="0"/>
          </a:p>
          <a:p>
            <a:pPr marL="285750" indent="-285750" algn="just">
              <a:buFont typeface="Arial" pitchFamily="34" charset="0"/>
              <a:buChar char="•"/>
            </a:pPr>
            <a:r>
              <a:rPr lang="en-GB" sz="2400" dirty="0" smtClean="0"/>
              <a:t>Personal collections and archives of the war – e.g. GN Holt souvenirs</a:t>
            </a:r>
          </a:p>
          <a:p>
            <a:pPr algn="just"/>
            <a:endParaRPr lang="en-GB" sz="2400" dirty="0" smtClean="0"/>
          </a:p>
          <a:p>
            <a:pPr algn="just"/>
            <a:r>
              <a:rPr lang="en-US" sz="2400" dirty="0" smtClean="0"/>
              <a:t>"</a:t>
            </a:r>
            <a:r>
              <a:rPr lang="en-US" sz="2400" dirty="0" err="1" smtClean="0"/>
              <a:t>Lieut</a:t>
            </a:r>
            <a:r>
              <a:rPr lang="en-US" sz="2400" dirty="0" smtClean="0"/>
              <a:t> GN Holt … wrote </a:t>
            </a:r>
            <a:r>
              <a:rPr lang="en-US" sz="2400" dirty="0"/>
              <a:t>to his parents after finding a case from an anti-aircraft shell, describing the shell as </a:t>
            </a:r>
            <a:r>
              <a:rPr lang="en-US" sz="2400" dirty="0" smtClean="0"/>
              <a:t>'one of our </a:t>
            </a:r>
            <a:r>
              <a:rPr lang="en-US" sz="2400" dirty="0"/>
              <a:t>own </a:t>
            </a:r>
            <a:r>
              <a:rPr lang="en-US" sz="2400" dirty="0" smtClean="0"/>
              <a:t>"</a:t>
            </a:r>
            <a:r>
              <a:rPr lang="en-US" sz="2400" dirty="0" err="1" smtClean="0"/>
              <a:t>Archies</a:t>
            </a:r>
            <a:r>
              <a:rPr lang="en-US" sz="2400" dirty="0" smtClean="0"/>
              <a:t>'''. </a:t>
            </a:r>
            <a:r>
              <a:rPr lang="en-US" sz="2400" dirty="0"/>
              <a:t>He claimed that he had polished it up </a:t>
            </a:r>
            <a:r>
              <a:rPr lang="en-US" sz="2400" dirty="0" smtClean="0"/>
              <a:t>'nicely' </a:t>
            </a:r>
            <a:r>
              <a:rPr lang="en-US" sz="2400" dirty="0"/>
              <a:t>and now considered it as </a:t>
            </a:r>
            <a:r>
              <a:rPr lang="en-US" sz="2400" dirty="0" smtClean="0"/>
              <a:t>'quite </a:t>
            </a:r>
            <a:r>
              <a:rPr lang="en-US" sz="2400" dirty="0"/>
              <a:t>good </a:t>
            </a:r>
            <a:r>
              <a:rPr lang="en-US" sz="2400" dirty="0" smtClean="0"/>
              <a:t>souvenir'. </a:t>
            </a:r>
            <a:r>
              <a:rPr lang="en-US" sz="2400" dirty="0"/>
              <a:t>He had even thought of the new use it could acquire in his </a:t>
            </a:r>
            <a:r>
              <a:rPr lang="en-US" sz="2400" dirty="0" smtClean="0"/>
              <a:t>parents' </a:t>
            </a:r>
            <a:r>
              <a:rPr lang="en-US" sz="2400" dirty="0"/>
              <a:t>home: it </a:t>
            </a:r>
            <a:r>
              <a:rPr lang="en-US" sz="2400" dirty="0" smtClean="0"/>
              <a:t>'will </a:t>
            </a:r>
            <a:r>
              <a:rPr lang="en-US" sz="2400" dirty="0"/>
              <a:t>make a decent paper </a:t>
            </a:r>
            <a:r>
              <a:rPr lang="en-US" sz="2400" dirty="0" smtClean="0"/>
              <a:t>weight,' he </a:t>
            </a:r>
            <a:r>
              <a:rPr lang="en-US" sz="2400" dirty="0"/>
              <a:t>wrote. Significantly, he stressed that when his parents received the shell it </a:t>
            </a:r>
            <a:r>
              <a:rPr lang="en-US" sz="2400" dirty="0" smtClean="0"/>
              <a:t>'will </a:t>
            </a:r>
            <a:r>
              <a:rPr lang="en-US" sz="2400" dirty="0"/>
              <a:t>be just the same as it was when I picked it </a:t>
            </a:r>
            <a:r>
              <a:rPr lang="en-US" sz="2400" dirty="0" smtClean="0"/>
              <a:t>up.' </a:t>
            </a:r>
            <a:endParaRPr lang="en-GB" sz="2400" dirty="0" smtClean="0"/>
          </a:p>
          <a:p>
            <a:pPr algn="just"/>
            <a:endParaRPr lang="en-GB" sz="2400" dirty="0"/>
          </a:p>
          <a:p>
            <a:pPr marL="342900" lvl="0" indent="-342900" algn="r">
              <a:buFontTx/>
              <a:buChar char="-"/>
            </a:pPr>
            <a:r>
              <a:rPr lang="en-GB" dirty="0" err="1" smtClean="0"/>
              <a:t>Koureas</a:t>
            </a:r>
            <a:r>
              <a:rPr lang="en-GB" dirty="0"/>
              <a:t>, </a:t>
            </a:r>
            <a:r>
              <a:rPr lang="en-GB" i="1" dirty="0" smtClean="0"/>
              <a:t>Memory</a:t>
            </a:r>
            <a:r>
              <a:rPr lang="en-GB" i="1" dirty="0"/>
              <a:t>, Masculinity and National Identity in British Visual </a:t>
            </a:r>
            <a:r>
              <a:rPr lang="en-GB" i="1" dirty="0" smtClean="0"/>
              <a:t>Culture</a:t>
            </a:r>
            <a:r>
              <a:rPr lang="en-GB" dirty="0" smtClean="0"/>
              <a:t>, p. 153</a:t>
            </a:r>
            <a:r>
              <a:rPr lang="en-GB" sz="2400" dirty="0" smtClean="0"/>
              <a:t>.</a:t>
            </a:r>
          </a:p>
          <a:p>
            <a:pPr lvl="0"/>
            <a:endParaRPr lang="en-US" sz="2400" dirty="0"/>
          </a:p>
          <a:p>
            <a:endParaRPr lang="en-GB" sz="2400" dirty="0"/>
          </a:p>
          <a:p>
            <a:pPr algn="just"/>
            <a:endParaRPr lang="en-GB" dirty="0" smtClean="0"/>
          </a:p>
          <a:p>
            <a:pPr algn="just"/>
            <a:r>
              <a:rPr lang="en-US" dirty="0" smtClean="0"/>
              <a:t> </a:t>
            </a:r>
            <a:endParaRPr lang="en-GB" dirty="0"/>
          </a:p>
        </p:txBody>
      </p:sp>
    </p:spTree>
    <p:extLst>
      <p:ext uri="{BB962C8B-B14F-4D97-AF65-F5344CB8AC3E}">
        <p14:creationId xmlns:p14="http://schemas.microsoft.com/office/powerpoint/2010/main" val="290270288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 y="1"/>
            <a:ext cx="12192000" cy="6544008"/>
          </a:xfrm>
          <a:prstGeom prst="rect">
            <a:avLst/>
          </a:prstGeom>
          <a:noFill/>
        </p:spPr>
        <p:txBody>
          <a:bodyPr wrap="square" lIns="720000" tIns="360000" rIns="720000" bIns="360000" rtlCol="0">
            <a:spAutoFit/>
          </a:bodyPr>
          <a:lstStyle/>
          <a:p>
            <a:pPr algn="just"/>
            <a:r>
              <a:rPr lang="en-GB" sz="2400" b="1" dirty="0" smtClean="0"/>
              <a:t>Origins of IWM: Documentation and Collection during WWI</a:t>
            </a:r>
            <a:endParaRPr lang="en-GB" sz="2400" dirty="0" smtClean="0"/>
          </a:p>
          <a:p>
            <a:pPr algn="just"/>
            <a:endParaRPr lang="en-GB" sz="2400" dirty="0" smtClean="0"/>
          </a:p>
          <a:p>
            <a:pPr marL="285750" indent="-285750" algn="just">
              <a:buFont typeface="Arial" pitchFamily="34" charset="0"/>
              <a:buChar char="•"/>
            </a:pPr>
            <a:r>
              <a:rPr lang="en-GB" sz="2400" dirty="0" smtClean="0"/>
              <a:t>Personal collections and archives of the war – e.g. OCM Haines souvenirs</a:t>
            </a:r>
          </a:p>
          <a:p>
            <a:pPr algn="just"/>
            <a:endParaRPr lang="en-GB" sz="2400" dirty="0" smtClean="0"/>
          </a:p>
          <a:p>
            <a:pPr algn="just"/>
            <a:r>
              <a:rPr lang="en-GB" sz="2200" dirty="0" smtClean="0"/>
              <a:t>"</a:t>
            </a:r>
            <a:r>
              <a:rPr lang="en-US" sz="2200" dirty="0" smtClean="0"/>
              <a:t>OCM </a:t>
            </a:r>
            <a:r>
              <a:rPr lang="en-US" sz="2200" dirty="0"/>
              <a:t>Haines was stationed in Cairo with the Royal Army Medical </a:t>
            </a:r>
            <a:r>
              <a:rPr lang="en-US" sz="2200" dirty="0" smtClean="0"/>
              <a:t>Corps </a:t>
            </a:r>
            <a:r>
              <a:rPr lang="en-US" sz="2200" dirty="0"/>
              <a:t>and sent a stream of souvenirs to his parents, especially his mother. The size of the collection led him to suggest to his parents that </a:t>
            </a:r>
            <a:r>
              <a:rPr lang="en-US" sz="2200" dirty="0" smtClean="0"/>
              <a:t>'you </a:t>
            </a:r>
            <a:r>
              <a:rPr lang="en-US" sz="2200" dirty="0"/>
              <a:t>will have to get a show case to display them in and charge </a:t>
            </a:r>
            <a:r>
              <a:rPr lang="en-US" sz="2200" dirty="0" smtClean="0"/>
              <a:t>to </a:t>
            </a:r>
            <a:r>
              <a:rPr lang="en-US" sz="2200" dirty="0"/>
              <a:t>see </a:t>
            </a:r>
            <a:r>
              <a:rPr lang="en-US" sz="2200" dirty="0" smtClean="0"/>
              <a:t>them'. </a:t>
            </a:r>
            <a:r>
              <a:rPr lang="en-US" sz="2200" dirty="0"/>
              <a:t>His souvenirs were divided into two categories: </a:t>
            </a:r>
            <a:r>
              <a:rPr lang="en-US" sz="2200" dirty="0" smtClean="0"/>
              <a:t>'Orientalist curiosities' </a:t>
            </a:r>
            <a:r>
              <a:rPr lang="en-US" sz="2200" dirty="0"/>
              <a:t>from Cairo, and war relics</a:t>
            </a:r>
            <a:r>
              <a:rPr lang="en-US" sz="2200" dirty="0" smtClean="0"/>
              <a:t>."</a:t>
            </a:r>
          </a:p>
          <a:p>
            <a:pPr algn="r"/>
            <a:r>
              <a:rPr lang="en-GB" sz="2200" i="1" dirty="0" smtClean="0">
                <a:solidFill>
                  <a:srgbClr val="FF0000"/>
                </a:solidFill>
              </a:rPr>
              <a:t>Haines letter of August 1915 </a:t>
            </a:r>
          </a:p>
          <a:p>
            <a:pPr lvl="1" algn="just"/>
            <a:r>
              <a:rPr lang="en-US" sz="2200" dirty="0" smtClean="0">
                <a:solidFill>
                  <a:srgbClr val="FF0000"/>
                </a:solidFill>
              </a:rPr>
              <a:t>This </a:t>
            </a:r>
            <a:r>
              <a:rPr lang="en-US" sz="2200" dirty="0">
                <a:solidFill>
                  <a:srgbClr val="FF0000"/>
                </a:solidFill>
              </a:rPr>
              <a:t>week I am sending you a curious curio. It is the scoring book </a:t>
            </a:r>
            <a:r>
              <a:rPr lang="en-US" sz="2200" dirty="0" smtClean="0">
                <a:solidFill>
                  <a:srgbClr val="FF0000"/>
                </a:solidFill>
              </a:rPr>
              <a:t>of a </a:t>
            </a:r>
            <a:r>
              <a:rPr lang="en-US" sz="2200" dirty="0">
                <a:solidFill>
                  <a:srgbClr val="FF0000"/>
                </a:solidFill>
              </a:rPr>
              <a:t>Turkish </a:t>
            </a:r>
            <a:r>
              <a:rPr lang="en-US" sz="2200" dirty="0" err="1">
                <a:solidFill>
                  <a:srgbClr val="FF0000"/>
                </a:solidFill>
              </a:rPr>
              <a:t>crackshot</a:t>
            </a:r>
            <a:r>
              <a:rPr lang="en-US" sz="2200" dirty="0">
                <a:solidFill>
                  <a:srgbClr val="FF0000"/>
                </a:solidFill>
              </a:rPr>
              <a:t>. All in Arabic. </a:t>
            </a:r>
            <a:r>
              <a:rPr lang="en-US" sz="2200" dirty="0" smtClean="0">
                <a:solidFill>
                  <a:srgbClr val="FF0000"/>
                </a:solidFill>
              </a:rPr>
              <a:t>Number </a:t>
            </a:r>
            <a:r>
              <a:rPr lang="en-US" sz="2200" dirty="0">
                <a:solidFill>
                  <a:srgbClr val="FF0000"/>
                </a:solidFill>
              </a:rPr>
              <a:t>2 enclosure is a cigarette card which looks as though a little piece was </a:t>
            </a:r>
            <a:r>
              <a:rPr lang="en-US" sz="2200" dirty="0" smtClean="0">
                <a:solidFill>
                  <a:srgbClr val="FF0000"/>
                </a:solidFill>
              </a:rPr>
              <a:t>torn </a:t>
            </a:r>
            <a:r>
              <a:rPr lang="en-US" sz="2200" dirty="0">
                <a:solidFill>
                  <a:srgbClr val="FF0000"/>
                </a:solidFill>
              </a:rPr>
              <a:t>out; well it was taken out by a piece of shrapnel casing. The man who gave it to me was </a:t>
            </a:r>
            <a:r>
              <a:rPr lang="en-US" sz="2200" dirty="0" smtClean="0">
                <a:solidFill>
                  <a:srgbClr val="FF0000"/>
                </a:solidFill>
              </a:rPr>
              <a:t>wounded </a:t>
            </a:r>
            <a:r>
              <a:rPr lang="en-US" sz="2200" dirty="0">
                <a:solidFill>
                  <a:srgbClr val="FF0000"/>
                </a:solidFill>
              </a:rPr>
              <a:t>in the shoulder and the shrapnel passed right through his pocket case, letters, pay-book etc. and just </a:t>
            </a:r>
            <a:r>
              <a:rPr lang="en-US" sz="2200" dirty="0" err="1">
                <a:solidFill>
                  <a:srgbClr val="FF0000"/>
                </a:solidFill>
              </a:rPr>
              <a:t>teared</a:t>
            </a:r>
            <a:r>
              <a:rPr lang="en-US" sz="2200" dirty="0">
                <a:solidFill>
                  <a:srgbClr val="FF0000"/>
                </a:solidFill>
              </a:rPr>
              <a:t> </a:t>
            </a:r>
            <a:r>
              <a:rPr lang="en-US" sz="2200" dirty="0" smtClean="0">
                <a:solidFill>
                  <a:srgbClr val="FF0000"/>
                </a:solidFill>
              </a:rPr>
              <a:t>this piece out</a:t>
            </a:r>
            <a:r>
              <a:rPr lang="en-US" sz="2200" dirty="0">
                <a:solidFill>
                  <a:srgbClr val="FF0000"/>
                </a:solidFill>
              </a:rPr>
              <a:t>.</a:t>
            </a:r>
            <a:endParaRPr lang="en-GB" sz="2200" dirty="0">
              <a:solidFill>
                <a:srgbClr val="FF0000"/>
              </a:solidFill>
            </a:endParaRPr>
          </a:p>
          <a:p>
            <a:pPr marL="342900" lvl="0" indent="-342900">
              <a:buFontTx/>
              <a:buChar char="-"/>
            </a:pPr>
            <a:endParaRPr lang="en-GB" sz="2200" dirty="0" smtClean="0"/>
          </a:p>
          <a:p>
            <a:pPr marL="342900" lvl="0" indent="-342900" algn="r">
              <a:buFontTx/>
              <a:buChar char="-"/>
            </a:pPr>
            <a:r>
              <a:rPr lang="en-GB" dirty="0" err="1" smtClean="0"/>
              <a:t>Koureas</a:t>
            </a:r>
            <a:r>
              <a:rPr lang="en-GB" dirty="0"/>
              <a:t>, </a:t>
            </a:r>
            <a:r>
              <a:rPr lang="en-GB" i="1" dirty="0" smtClean="0"/>
              <a:t>Memory</a:t>
            </a:r>
            <a:r>
              <a:rPr lang="en-GB" i="1" dirty="0"/>
              <a:t>, Masculinity and National Identity in British Visual </a:t>
            </a:r>
            <a:r>
              <a:rPr lang="en-GB" i="1" dirty="0" smtClean="0"/>
              <a:t>Culture</a:t>
            </a:r>
            <a:r>
              <a:rPr lang="en-GB" dirty="0" smtClean="0"/>
              <a:t>, pp. 156–157.</a:t>
            </a:r>
          </a:p>
        </p:txBody>
      </p:sp>
    </p:spTree>
    <p:extLst>
      <p:ext uri="{BB962C8B-B14F-4D97-AF65-F5344CB8AC3E}">
        <p14:creationId xmlns:p14="http://schemas.microsoft.com/office/powerpoint/2010/main" val="21715629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6082343"/>
          </a:xfrm>
          <a:prstGeom prst="rect">
            <a:avLst/>
          </a:prstGeom>
          <a:noFill/>
        </p:spPr>
        <p:txBody>
          <a:bodyPr wrap="square" lIns="720000" tIns="360000" rIns="720000" bIns="360000" rtlCol="0">
            <a:spAutoFit/>
          </a:bodyPr>
          <a:lstStyle/>
          <a:p>
            <a:pPr algn="just"/>
            <a:r>
              <a:rPr lang="en-GB" sz="2400" b="1" dirty="0" smtClean="0"/>
              <a:t>Origins of IWM: Goals</a:t>
            </a:r>
            <a:endParaRPr lang="en-GB" sz="2400" dirty="0" smtClean="0"/>
          </a:p>
          <a:p>
            <a:pPr algn="just"/>
            <a:endParaRPr lang="en-GB" sz="2400" dirty="0" smtClean="0"/>
          </a:p>
          <a:p>
            <a:pPr algn="just"/>
            <a:r>
              <a:rPr lang="en-US" sz="2400" dirty="0" smtClean="0"/>
              <a:t>"</a:t>
            </a:r>
            <a:r>
              <a:rPr lang="en-US" sz="2400" dirty="0" smtClean="0">
                <a:solidFill>
                  <a:srgbClr val="FF0000"/>
                </a:solidFill>
              </a:rPr>
              <a:t>When </a:t>
            </a:r>
            <a:r>
              <a:rPr lang="en-US" sz="2400" dirty="0">
                <a:solidFill>
                  <a:srgbClr val="FF0000"/>
                </a:solidFill>
              </a:rPr>
              <a:t>peace returns and men are back at home, the years will pass and </a:t>
            </a:r>
            <a:r>
              <a:rPr lang="en-US" sz="2400" b="1" dirty="0">
                <a:solidFill>
                  <a:srgbClr val="FF0000"/>
                </a:solidFill>
                <a:effectLst>
                  <a:outerShdw blurRad="38100" dist="38100" dir="2700000" algn="tl">
                    <a:srgbClr val="000000">
                      <a:alpha val="43137"/>
                    </a:srgbClr>
                  </a:outerShdw>
                </a:effectLst>
              </a:rPr>
              <a:t>memory</a:t>
            </a:r>
            <a:r>
              <a:rPr lang="en-US" sz="2400" dirty="0">
                <a:solidFill>
                  <a:srgbClr val="FF0000"/>
                </a:solidFill>
              </a:rPr>
              <a:t> of the great days and adventures through which they lived will grow dim</a:t>
            </a:r>
            <a:r>
              <a:rPr lang="en-US" sz="2400" dirty="0"/>
              <a:t>. </a:t>
            </a:r>
            <a:r>
              <a:rPr lang="en-US" sz="2400" dirty="0">
                <a:solidFill>
                  <a:srgbClr val="0070C0"/>
                </a:solidFill>
              </a:rPr>
              <a:t>It is the purpose of the Museum to be a place which they can visit with their comrades, their friends, or their children, and there </a:t>
            </a:r>
            <a:r>
              <a:rPr lang="en-US" sz="2400" b="1" dirty="0">
                <a:solidFill>
                  <a:srgbClr val="0070C0"/>
                </a:solidFill>
                <a:effectLst>
                  <a:outerShdw blurRad="38100" dist="38100" dir="2700000" algn="tl">
                    <a:srgbClr val="000000">
                      <a:alpha val="43137"/>
                    </a:srgbClr>
                  </a:outerShdw>
                </a:effectLst>
              </a:rPr>
              <a:t>revive the past </a:t>
            </a:r>
            <a:r>
              <a:rPr lang="en-US" sz="2400" dirty="0"/>
              <a:t>and behold again the great guns and other weapons with which they fought, the uniforms they wore, pictures or models of the ships and trenches and dug-outs in which weary hours were spent, or of positions which they carried and ground every yard of it memorable to them. They will then be glad to recall also the occupations of their hours of leisure. They will be able to look up the likenesses of the men they knew, some of whom, it may be, fell fighting beside </a:t>
            </a:r>
            <a:r>
              <a:rPr lang="en-US" sz="2400" dirty="0" smtClean="0"/>
              <a:t>them."</a:t>
            </a:r>
          </a:p>
          <a:p>
            <a:pPr marL="342900" indent="-342900" algn="r">
              <a:buFontTx/>
              <a:buChar char="-"/>
            </a:pPr>
            <a:r>
              <a:rPr lang="en-GB" dirty="0" smtClean="0"/>
              <a:t>S</a:t>
            </a:r>
            <a:r>
              <a:rPr lang="es-ES" dirty="0" smtClean="0"/>
              <a:t>ir Martin </a:t>
            </a:r>
            <a:r>
              <a:rPr lang="es-ES" dirty="0" err="1" smtClean="0"/>
              <a:t>Conway</a:t>
            </a:r>
            <a:r>
              <a:rPr lang="es-ES" dirty="0" smtClean="0"/>
              <a:t>, director </a:t>
            </a:r>
            <a:r>
              <a:rPr lang="en-GB" dirty="0" smtClean="0"/>
              <a:t>general</a:t>
            </a:r>
            <a:r>
              <a:rPr lang="es-ES" dirty="0" smtClean="0"/>
              <a:t> of </a:t>
            </a:r>
            <a:r>
              <a:rPr lang="en-GB" dirty="0" smtClean="0"/>
              <a:t>National</a:t>
            </a:r>
            <a:r>
              <a:rPr lang="es-ES" dirty="0" smtClean="0"/>
              <a:t> </a:t>
            </a:r>
            <a:r>
              <a:rPr lang="en-GB" dirty="0" smtClean="0"/>
              <a:t>War</a:t>
            </a:r>
            <a:r>
              <a:rPr lang="es-ES" dirty="0" smtClean="0"/>
              <a:t> </a:t>
            </a:r>
            <a:r>
              <a:rPr lang="en-GB" dirty="0" smtClean="0"/>
              <a:t>Museum, April 1917, cited by </a:t>
            </a:r>
            <a:r>
              <a:rPr lang="en-US" dirty="0" smtClean="0"/>
              <a:t>Kavanagh, 'Museum as Memorial,' p. 83</a:t>
            </a:r>
          </a:p>
          <a:p>
            <a:pPr algn="just"/>
            <a:endParaRPr lang="en-GB" sz="2400" dirty="0" smtClean="0"/>
          </a:p>
        </p:txBody>
      </p:sp>
    </p:spTree>
    <p:extLst>
      <p:ext uri="{BB962C8B-B14F-4D97-AF65-F5344CB8AC3E}">
        <p14:creationId xmlns:p14="http://schemas.microsoft.com/office/powerpoint/2010/main" val="325732334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6944118"/>
          </a:xfrm>
          <a:prstGeom prst="rect">
            <a:avLst/>
          </a:prstGeom>
          <a:noFill/>
        </p:spPr>
        <p:txBody>
          <a:bodyPr wrap="square" lIns="720000" tIns="360000" rIns="720000" bIns="360000" rtlCol="0">
            <a:spAutoFit/>
          </a:bodyPr>
          <a:lstStyle/>
          <a:p>
            <a:pPr algn="just"/>
            <a:r>
              <a:rPr lang="en-GB" sz="2400" b="1" dirty="0" smtClean="0"/>
              <a:t>Origins of IWM: Goals</a:t>
            </a:r>
            <a:endParaRPr lang="en-GB" sz="2400" dirty="0" smtClean="0"/>
          </a:p>
          <a:p>
            <a:pPr algn="just"/>
            <a:endParaRPr lang="en-US" sz="2400" dirty="0" smtClean="0"/>
          </a:p>
          <a:p>
            <a:pPr algn="just"/>
            <a:r>
              <a:rPr lang="en-US" sz="2400" dirty="0" smtClean="0"/>
              <a:t>"The Committee ... understands that the end to be achieved is the provision of </a:t>
            </a:r>
            <a:r>
              <a:rPr lang="en-US" sz="2400" dirty="0" smtClean="0">
                <a:solidFill>
                  <a:srgbClr val="00B050"/>
                </a:solidFill>
              </a:rPr>
              <a:t>a </a:t>
            </a:r>
            <a:r>
              <a:rPr lang="en-US" sz="2400" b="1" dirty="0" smtClean="0">
                <a:solidFill>
                  <a:srgbClr val="00B050"/>
                </a:solidFill>
                <a:effectLst>
                  <a:outerShdw blurRad="38100" dist="38100" dir="2700000" algn="tl">
                    <a:srgbClr val="000000">
                      <a:alpha val="43137"/>
                    </a:srgbClr>
                  </a:outerShdw>
                </a:effectLst>
              </a:rPr>
              <a:t>record </a:t>
            </a:r>
            <a:r>
              <a:rPr lang="en-US" sz="2400" dirty="0" smtClean="0">
                <a:solidFill>
                  <a:srgbClr val="00B050"/>
                </a:solidFill>
              </a:rPr>
              <a:t>and </a:t>
            </a:r>
            <a:r>
              <a:rPr lang="en-US" sz="2400" b="1" dirty="0" smtClean="0">
                <a:solidFill>
                  <a:srgbClr val="00B050"/>
                </a:solidFill>
                <a:effectLst>
                  <a:outerShdw blurRad="38100" dist="38100" dir="2700000" algn="tl">
                    <a:srgbClr val="000000">
                      <a:alpha val="43137"/>
                    </a:srgbClr>
                  </a:outerShdw>
                </a:effectLst>
              </a:rPr>
              <a:t>memorial</a:t>
            </a:r>
            <a:r>
              <a:rPr lang="en-US" sz="2400" dirty="0" smtClean="0">
                <a:solidFill>
                  <a:srgbClr val="00B050"/>
                </a:solidFill>
              </a:rPr>
              <a:t> of the war by sea and land in all parts of the world</a:t>
            </a:r>
            <a:r>
              <a:rPr lang="en-US" sz="2400" dirty="0" smtClean="0"/>
              <a:t>, of the raising, equipment, and transportation of armies, of munition manufacture at home and elsewhere, of the medical and other subsidiary services, of the work of women both directly for the war purposes and indirectly by substitution, and </a:t>
            </a:r>
            <a:r>
              <a:rPr lang="en-US" sz="2400" b="1" dirty="0" smtClean="0"/>
              <a:t>generally of all activities called forth by the war at home, in the Dominions, and in India, at all the fronts and on the sea</a:t>
            </a:r>
            <a:r>
              <a:rPr lang="en-US" sz="2400" dirty="0" smtClean="0"/>
              <a:t>.</a:t>
            </a:r>
          </a:p>
          <a:p>
            <a:pPr algn="just"/>
            <a:r>
              <a:rPr lang="en-US" sz="2400" dirty="0" smtClean="0"/>
              <a:t>	"Such a museum, if wisely collected and arranged, will be unique, will make a </a:t>
            </a:r>
            <a:r>
              <a:rPr lang="en-US" sz="2400" dirty="0" smtClean="0">
                <a:solidFill>
                  <a:srgbClr val="7030A0"/>
                </a:solidFill>
              </a:rPr>
              <a:t>direct appeal to the millions of individuals who have taken part in the war or in war-work of any kind </a:t>
            </a:r>
            <a:r>
              <a:rPr lang="en-US" sz="2400" dirty="0" smtClean="0"/>
              <a:t>... when they visit the museum in years to come, they should be able by its aid to </a:t>
            </a:r>
            <a:r>
              <a:rPr lang="en-US" sz="2400" dirty="0" smtClean="0">
                <a:solidFill>
                  <a:srgbClr val="FF0000"/>
                </a:solidFill>
              </a:rPr>
              <a:t>revive the memory</a:t>
            </a:r>
            <a:r>
              <a:rPr lang="en-US" sz="2400" dirty="0" smtClean="0"/>
              <a:t> of their work for the war, and, pointing to some exhibit, to say '</a:t>
            </a:r>
            <a:r>
              <a:rPr lang="en-US" sz="2400" b="1" dirty="0" smtClean="0">
                <a:solidFill>
                  <a:srgbClr val="FF0000"/>
                </a:solidFill>
                <a:effectLst>
                  <a:outerShdw blurRad="38100" dist="38100" dir="2700000" algn="tl">
                    <a:srgbClr val="000000">
                      <a:alpha val="43137"/>
                    </a:srgbClr>
                  </a:outerShdw>
                </a:effectLst>
              </a:rPr>
              <a:t>This thing I did</a:t>
            </a:r>
            <a:r>
              <a:rPr lang="en-US" sz="2400" dirty="0" smtClean="0"/>
              <a:t>.'"</a:t>
            </a:r>
            <a:endParaRPr lang="en-GB" sz="2400" dirty="0" smtClean="0"/>
          </a:p>
          <a:p>
            <a:pPr marL="342900" indent="-342900" algn="r">
              <a:buFontTx/>
              <a:buChar char="-"/>
            </a:pPr>
            <a:r>
              <a:rPr lang="en-GB" dirty="0" smtClean="0"/>
              <a:t>S</a:t>
            </a:r>
            <a:r>
              <a:rPr lang="es-ES" dirty="0" smtClean="0"/>
              <a:t>ir Martin </a:t>
            </a:r>
            <a:r>
              <a:rPr lang="es-ES" dirty="0" err="1" smtClean="0"/>
              <a:t>Conway</a:t>
            </a:r>
            <a:r>
              <a:rPr lang="es-ES" dirty="0" smtClean="0"/>
              <a:t>, director </a:t>
            </a:r>
            <a:r>
              <a:rPr lang="en-GB" dirty="0" smtClean="0"/>
              <a:t>general</a:t>
            </a:r>
            <a:r>
              <a:rPr lang="es-ES" dirty="0" smtClean="0"/>
              <a:t> of </a:t>
            </a:r>
            <a:r>
              <a:rPr lang="en-GB" dirty="0" smtClean="0"/>
              <a:t>National</a:t>
            </a:r>
            <a:r>
              <a:rPr lang="es-ES" dirty="0" smtClean="0"/>
              <a:t> </a:t>
            </a:r>
            <a:r>
              <a:rPr lang="en-GB" dirty="0" smtClean="0"/>
              <a:t>War</a:t>
            </a:r>
            <a:r>
              <a:rPr lang="es-ES" dirty="0" smtClean="0"/>
              <a:t> </a:t>
            </a:r>
            <a:r>
              <a:rPr lang="en-GB" dirty="0" smtClean="0"/>
              <a:t>Museum, June 1917, cited by </a:t>
            </a:r>
            <a:r>
              <a:rPr lang="en-US" dirty="0" smtClean="0"/>
              <a:t>Kavanagh, 'Museum as Memorial,' pp. 83–84</a:t>
            </a:r>
          </a:p>
          <a:p>
            <a:pPr marL="342900" indent="-342900" algn="just">
              <a:buFontTx/>
              <a:buChar char="-"/>
            </a:pPr>
            <a:endParaRPr lang="en-GB" sz="2400" dirty="0" smtClean="0"/>
          </a:p>
        </p:txBody>
      </p:sp>
    </p:spTree>
    <p:extLst>
      <p:ext uri="{BB962C8B-B14F-4D97-AF65-F5344CB8AC3E}">
        <p14:creationId xmlns:p14="http://schemas.microsoft.com/office/powerpoint/2010/main" val="230535728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7190339"/>
          </a:xfrm>
          <a:prstGeom prst="rect">
            <a:avLst/>
          </a:prstGeom>
          <a:noFill/>
        </p:spPr>
        <p:txBody>
          <a:bodyPr wrap="square" lIns="720000" tIns="360000" rIns="720000" bIns="360000" rtlCol="0">
            <a:spAutoFit/>
          </a:bodyPr>
          <a:lstStyle/>
          <a:p>
            <a:pPr algn="just"/>
            <a:r>
              <a:rPr lang="en-GB" sz="2400" b="1" dirty="0" smtClean="0">
                <a:solidFill>
                  <a:prstClr val="black"/>
                </a:solidFill>
              </a:rPr>
              <a:t>Origins of IWM: Goals</a:t>
            </a:r>
            <a:endParaRPr lang="en-GB" sz="2400" dirty="0" smtClean="0">
              <a:solidFill>
                <a:prstClr val="black"/>
              </a:solidFill>
            </a:endParaRPr>
          </a:p>
          <a:p>
            <a:pPr algn="just"/>
            <a:endParaRPr lang="en-US" sz="2400" dirty="0" smtClean="0">
              <a:solidFill>
                <a:prstClr val="black"/>
              </a:solidFill>
            </a:endParaRPr>
          </a:p>
          <a:p>
            <a:pPr algn="just"/>
            <a:r>
              <a:rPr lang="en-GB" sz="2400" dirty="0">
                <a:solidFill>
                  <a:prstClr val="black"/>
                </a:solidFill>
              </a:rPr>
              <a:t>“ … a young soldier escorting his father, mother and sister, good village people who had never before left their community and who had never before seen paintings other than the sign of the local inn … [who] could not tell the difference between a </a:t>
            </a:r>
            <a:r>
              <a:rPr lang="en-GB" sz="2400" dirty="0" err="1">
                <a:solidFill>
                  <a:prstClr val="black"/>
                </a:solidFill>
              </a:rPr>
              <a:t>Poussin</a:t>
            </a:r>
            <a:r>
              <a:rPr lang="en-GB" sz="2400" dirty="0">
                <a:solidFill>
                  <a:prstClr val="black"/>
                </a:solidFill>
              </a:rPr>
              <a:t> and a Watteau but were all proud to be there; and the son, more proud to be leading them, seemed to be saying ‘</a:t>
            </a:r>
            <a:r>
              <a:rPr lang="en-GB" sz="2400" b="1" dirty="0">
                <a:solidFill>
                  <a:prstClr val="black"/>
                </a:solidFill>
              </a:rPr>
              <a:t>it is I that conquered many of these pictures</a:t>
            </a:r>
            <a:r>
              <a:rPr lang="en-GB" sz="2400" dirty="0">
                <a:solidFill>
                  <a:prstClr val="black"/>
                </a:solidFill>
              </a:rPr>
              <a:t>.’”</a:t>
            </a:r>
          </a:p>
          <a:p>
            <a:pPr marL="342900" indent="-342900" algn="r">
              <a:buFontTx/>
              <a:buChar char="-"/>
            </a:pPr>
            <a:r>
              <a:rPr lang="en-GB" sz="2400" dirty="0" smtClean="0">
                <a:solidFill>
                  <a:prstClr val="black"/>
                </a:solidFill>
              </a:rPr>
              <a:t>Description </a:t>
            </a:r>
            <a:r>
              <a:rPr lang="en-GB" sz="2400" dirty="0">
                <a:solidFill>
                  <a:prstClr val="black"/>
                </a:solidFill>
              </a:rPr>
              <a:t>of scene in Old Masters Gallery of Louvre in Republican journal </a:t>
            </a:r>
            <a:r>
              <a:rPr lang="en-GB" sz="2400" i="1" dirty="0">
                <a:solidFill>
                  <a:prstClr val="black"/>
                </a:solidFill>
              </a:rPr>
              <a:t>La Decade </a:t>
            </a:r>
            <a:r>
              <a:rPr lang="en-GB" sz="2400" i="1" dirty="0" err="1">
                <a:solidFill>
                  <a:prstClr val="black"/>
                </a:solidFill>
              </a:rPr>
              <a:t>Philosophique</a:t>
            </a:r>
            <a:r>
              <a:rPr lang="en-GB" sz="2400" dirty="0">
                <a:solidFill>
                  <a:prstClr val="black"/>
                </a:solidFill>
              </a:rPr>
              <a:t>, May 1799, cited by </a:t>
            </a:r>
            <a:r>
              <a:rPr lang="en-GB" sz="2400" dirty="0" err="1">
                <a:solidFill>
                  <a:prstClr val="black"/>
                </a:solidFill>
              </a:rPr>
              <a:t>McClennan</a:t>
            </a:r>
            <a:r>
              <a:rPr lang="en-GB" sz="2400" dirty="0">
                <a:solidFill>
                  <a:prstClr val="black"/>
                </a:solidFill>
              </a:rPr>
              <a:t>, </a:t>
            </a:r>
            <a:r>
              <a:rPr lang="en-GB" sz="2400" i="1" dirty="0">
                <a:solidFill>
                  <a:prstClr val="black"/>
                </a:solidFill>
              </a:rPr>
              <a:t>Inventing the Louvre</a:t>
            </a:r>
            <a:r>
              <a:rPr lang="en-GB" sz="2400" dirty="0">
                <a:solidFill>
                  <a:prstClr val="black"/>
                </a:solidFill>
              </a:rPr>
              <a:t>, p. 11 </a:t>
            </a:r>
            <a:endParaRPr lang="en-US" sz="2400" dirty="0">
              <a:solidFill>
                <a:prstClr val="black"/>
              </a:solidFill>
            </a:endParaRPr>
          </a:p>
          <a:p>
            <a:pPr marL="342900" indent="-342900" algn="just">
              <a:buFontTx/>
              <a:buChar char="-"/>
            </a:pPr>
            <a:endParaRPr lang="en-US" sz="2400" dirty="0" smtClean="0">
              <a:solidFill>
                <a:prstClr val="black"/>
              </a:solidFill>
            </a:endParaRPr>
          </a:p>
          <a:p>
            <a:pPr algn="just"/>
            <a:r>
              <a:rPr lang="en-US" sz="2400" dirty="0" smtClean="0">
                <a:solidFill>
                  <a:prstClr val="black"/>
                </a:solidFill>
              </a:rPr>
              <a:t>"Such a museum, if wisely collected and arranged, will be unique, will make a </a:t>
            </a:r>
            <a:r>
              <a:rPr lang="en-US" sz="2400" dirty="0" smtClean="0">
                <a:solidFill>
                  <a:srgbClr val="7030A0"/>
                </a:solidFill>
              </a:rPr>
              <a:t>direct appeal to the millions of individuals who have taken part in the war or in war-work of any kind </a:t>
            </a:r>
            <a:r>
              <a:rPr lang="en-US" sz="2400" dirty="0" smtClean="0">
                <a:solidFill>
                  <a:prstClr val="black"/>
                </a:solidFill>
              </a:rPr>
              <a:t>... when they visit the museum in years to come, they should be able by its aid to </a:t>
            </a:r>
            <a:r>
              <a:rPr lang="en-US" sz="2400" dirty="0" smtClean="0">
                <a:solidFill>
                  <a:srgbClr val="FF0000"/>
                </a:solidFill>
              </a:rPr>
              <a:t>revive the memory</a:t>
            </a:r>
            <a:r>
              <a:rPr lang="en-US" sz="2400" dirty="0" smtClean="0">
                <a:solidFill>
                  <a:prstClr val="black"/>
                </a:solidFill>
              </a:rPr>
              <a:t> of their work for the war, and, pointing to some exhibit, to say '</a:t>
            </a:r>
            <a:r>
              <a:rPr lang="en-US" sz="2400" b="1" dirty="0" smtClean="0">
                <a:solidFill>
                  <a:srgbClr val="FF0000"/>
                </a:solidFill>
                <a:effectLst>
                  <a:outerShdw blurRad="38100" dist="38100" dir="2700000" algn="tl">
                    <a:srgbClr val="000000">
                      <a:alpha val="43137"/>
                    </a:srgbClr>
                  </a:outerShdw>
                </a:effectLst>
              </a:rPr>
              <a:t>This thing I did</a:t>
            </a:r>
            <a:r>
              <a:rPr lang="en-US" sz="2400" dirty="0" smtClean="0">
                <a:solidFill>
                  <a:prstClr val="black"/>
                </a:solidFill>
              </a:rPr>
              <a:t>.'"</a:t>
            </a:r>
            <a:endParaRPr lang="en-GB" sz="2400" dirty="0" smtClean="0">
              <a:solidFill>
                <a:prstClr val="black"/>
              </a:solidFill>
            </a:endParaRPr>
          </a:p>
          <a:p>
            <a:pPr marL="342900" indent="-342900" algn="just">
              <a:buFontTx/>
              <a:buChar char="-"/>
            </a:pPr>
            <a:r>
              <a:rPr lang="en-GB" dirty="0" smtClean="0">
                <a:solidFill>
                  <a:prstClr val="black"/>
                </a:solidFill>
              </a:rPr>
              <a:t>S</a:t>
            </a:r>
            <a:r>
              <a:rPr lang="es-ES" dirty="0" smtClean="0">
                <a:solidFill>
                  <a:prstClr val="black"/>
                </a:solidFill>
              </a:rPr>
              <a:t>ir Martin </a:t>
            </a:r>
            <a:r>
              <a:rPr lang="es-ES" dirty="0" err="1" smtClean="0">
                <a:solidFill>
                  <a:prstClr val="black"/>
                </a:solidFill>
              </a:rPr>
              <a:t>Conway</a:t>
            </a:r>
            <a:r>
              <a:rPr lang="es-ES" dirty="0" smtClean="0">
                <a:solidFill>
                  <a:prstClr val="black"/>
                </a:solidFill>
              </a:rPr>
              <a:t>, director </a:t>
            </a:r>
            <a:r>
              <a:rPr lang="en-GB" dirty="0" smtClean="0">
                <a:solidFill>
                  <a:prstClr val="black"/>
                </a:solidFill>
              </a:rPr>
              <a:t>general</a:t>
            </a:r>
            <a:r>
              <a:rPr lang="es-ES" dirty="0" smtClean="0">
                <a:solidFill>
                  <a:prstClr val="black"/>
                </a:solidFill>
              </a:rPr>
              <a:t> of </a:t>
            </a:r>
            <a:r>
              <a:rPr lang="en-GB" dirty="0" smtClean="0">
                <a:solidFill>
                  <a:prstClr val="black"/>
                </a:solidFill>
              </a:rPr>
              <a:t>National</a:t>
            </a:r>
            <a:r>
              <a:rPr lang="es-ES" dirty="0" smtClean="0">
                <a:solidFill>
                  <a:prstClr val="black"/>
                </a:solidFill>
              </a:rPr>
              <a:t> </a:t>
            </a:r>
            <a:r>
              <a:rPr lang="en-GB" dirty="0" smtClean="0">
                <a:solidFill>
                  <a:prstClr val="black"/>
                </a:solidFill>
              </a:rPr>
              <a:t>War</a:t>
            </a:r>
            <a:r>
              <a:rPr lang="es-ES" dirty="0" smtClean="0">
                <a:solidFill>
                  <a:prstClr val="black"/>
                </a:solidFill>
              </a:rPr>
              <a:t> </a:t>
            </a:r>
            <a:r>
              <a:rPr lang="en-GB" dirty="0" smtClean="0">
                <a:solidFill>
                  <a:prstClr val="black"/>
                </a:solidFill>
              </a:rPr>
              <a:t>Museum, June 1917, cited by </a:t>
            </a:r>
            <a:r>
              <a:rPr lang="en-US" dirty="0" smtClean="0">
                <a:solidFill>
                  <a:prstClr val="black"/>
                </a:solidFill>
              </a:rPr>
              <a:t>Kavanagh, 'Museum as Memorial,' pp. 83–84</a:t>
            </a:r>
          </a:p>
          <a:p>
            <a:pPr marL="342900" indent="-342900" algn="just">
              <a:buFontTx/>
              <a:buChar char="-"/>
            </a:pPr>
            <a:endParaRPr lang="en-GB" sz="2400" dirty="0" smtClean="0">
              <a:solidFill>
                <a:prstClr val="black"/>
              </a:solidFill>
            </a:endParaRPr>
          </a:p>
        </p:txBody>
      </p:sp>
    </p:spTree>
    <p:extLst>
      <p:ext uri="{BB962C8B-B14F-4D97-AF65-F5344CB8AC3E}">
        <p14:creationId xmlns:p14="http://schemas.microsoft.com/office/powerpoint/2010/main" val="21894825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6082343"/>
          </a:xfrm>
          <a:prstGeom prst="rect">
            <a:avLst/>
          </a:prstGeom>
          <a:noFill/>
        </p:spPr>
        <p:txBody>
          <a:bodyPr wrap="square" lIns="720000" tIns="360000" rIns="720000" bIns="360000" rtlCol="0">
            <a:spAutoFit/>
          </a:bodyPr>
          <a:lstStyle/>
          <a:p>
            <a:pPr algn="just"/>
            <a:r>
              <a:rPr lang="en-GB" sz="2400" b="1" dirty="0" smtClean="0">
                <a:solidFill>
                  <a:prstClr val="black"/>
                </a:solidFill>
              </a:rPr>
              <a:t>Origins of IWM: Goals</a:t>
            </a:r>
            <a:endParaRPr lang="en-GB" sz="2400" dirty="0" smtClean="0">
              <a:solidFill>
                <a:prstClr val="black"/>
              </a:solidFill>
            </a:endParaRPr>
          </a:p>
          <a:p>
            <a:pPr algn="just"/>
            <a:endParaRPr lang="en-GB" sz="2400" dirty="0" smtClean="0">
              <a:solidFill>
                <a:prstClr val="black"/>
              </a:solidFill>
            </a:endParaRPr>
          </a:p>
          <a:p>
            <a:pPr algn="just"/>
            <a:r>
              <a:rPr lang="en-US" sz="2400" dirty="0" smtClean="0">
                <a:solidFill>
                  <a:prstClr val="black"/>
                </a:solidFill>
              </a:rPr>
              <a:t>"</a:t>
            </a:r>
            <a:r>
              <a:rPr lang="en-US" sz="2400" dirty="0" smtClean="0">
                <a:solidFill>
                  <a:srgbClr val="FF0000"/>
                </a:solidFill>
              </a:rPr>
              <a:t>When </a:t>
            </a:r>
            <a:r>
              <a:rPr lang="en-US" sz="2400" dirty="0">
                <a:solidFill>
                  <a:srgbClr val="FF0000"/>
                </a:solidFill>
              </a:rPr>
              <a:t>peace returns and men are back at home, the years will pass and </a:t>
            </a:r>
            <a:r>
              <a:rPr lang="en-US" sz="2400" b="1" dirty="0">
                <a:solidFill>
                  <a:srgbClr val="FF0000"/>
                </a:solidFill>
                <a:effectLst>
                  <a:outerShdw blurRad="38100" dist="38100" dir="2700000" algn="tl">
                    <a:srgbClr val="000000">
                      <a:alpha val="43137"/>
                    </a:srgbClr>
                  </a:outerShdw>
                </a:effectLst>
              </a:rPr>
              <a:t>memory</a:t>
            </a:r>
            <a:r>
              <a:rPr lang="en-US" sz="2400" dirty="0">
                <a:solidFill>
                  <a:srgbClr val="FF0000"/>
                </a:solidFill>
              </a:rPr>
              <a:t> of the great days and adventures through which they lived will grow dim</a:t>
            </a:r>
            <a:r>
              <a:rPr lang="en-US" sz="2400" dirty="0">
                <a:solidFill>
                  <a:prstClr val="black"/>
                </a:solidFill>
              </a:rPr>
              <a:t>. </a:t>
            </a:r>
            <a:r>
              <a:rPr lang="en-US" sz="2400" dirty="0">
                <a:solidFill>
                  <a:srgbClr val="0070C0"/>
                </a:solidFill>
              </a:rPr>
              <a:t>It is the purpose of the Museum to be a place which they can visit with their comrades, their friends, or their children, and there </a:t>
            </a:r>
            <a:r>
              <a:rPr lang="en-US" sz="2400" b="1" dirty="0">
                <a:solidFill>
                  <a:srgbClr val="0070C0"/>
                </a:solidFill>
                <a:effectLst>
                  <a:outerShdw blurRad="38100" dist="38100" dir="2700000" algn="tl">
                    <a:srgbClr val="000000">
                      <a:alpha val="43137"/>
                    </a:srgbClr>
                  </a:outerShdw>
                </a:effectLst>
              </a:rPr>
              <a:t>revive the past </a:t>
            </a:r>
            <a:r>
              <a:rPr lang="en-US" sz="2400" dirty="0">
                <a:solidFill>
                  <a:prstClr val="black"/>
                </a:solidFill>
              </a:rPr>
              <a:t>and behold again the great guns and other weapons with which they fought, the uniforms they wore, pictures or models of the ships and trenches and dug-outs in which weary hours were spent, or of positions which they carried and ground every yard of it memorable to them. They will then be glad to recall also the occupations of their hours of leisure. They will be able to look up the likenesses of the men they knew, some of whom, it may be, fell fighting beside </a:t>
            </a:r>
            <a:r>
              <a:rPr lang="en-US" sz="2400" dirty="0" smtClean="0">
                <a:solidFill>
                  <a:prstClr val="black"/>
                </a:solidFill>
              </a:rPr>
              <a:t>them."</a:t>
            </a:r>
          </a:p>
          <a:p>
            <a:pPr marL="342900" indent="-342900" algn="r">
              <a:buFontTx/>
              <a:buChar char="-"/>
            </a:pPr>
            <a:r>
              <a:rPr lang="en-GB" dirty="0" smtClean="0">
                <a:solidFill>
                  <a:prstClr val="black"/>
                </a:solidFill>
              </a:rPr>
              <a:t>S</a:t>
            </a:r>
            <a:r>
              <a:rPr lang="es-ES" dirty="0" smtClean="0">
                <a:solidFill>
                  <a:prstClr val="black"/>
                </a:solidFill>
              </a:rPr>
              <a:t>ir Martin </a:t>
            </a:r>
            <a:r>
              <a:rPr lang="es-ES" dirty="0" err="1" smtClean="0">
                <a:solidFill>
                  <a:prstClr val="black"/>
                </a:solidFill>
              </a:rPr>
              <a:t>Conway</a:t>
            </a:r>
            <a:r>
              <a:rPr lang="es-ES" dirty="0" smtClean="0">
                <a:solidFill>
                  <a:prstClr val="black"/>
                </a:solidFill>
              </a:rPr>
              <a:t>, director </a:t>
            </a:r>
            <a:r>
              <a:rPr lang="en-GB" dirty="0" smtClean="0">
                <a:solidFill>
                  <a:prstClr val="black"/>
                </a:solidFill>
              </a:rPr>
              <a:t>general</a:t>
            </a:r>
            <a:r>
              <a:rPr lang="es-ES" dirty="0" smtClean="0">
                <a:solidFill>
                  <a:prstClr val="black"/>
                </a:solidFill>
              </a:rPr>
              <a:t> of </a:t>
            </a:r>
            <a:r>
              <a:rPr lang="en-GB" dirty="0" smtClean="0">
                <a:solidFill>
                  <a:prstClr val="black"/>
                </a:solidFill>
              </a:rPr>
              <a:t>National</a:t>
            </a:r>
            <a:r>
              <a:rPr lang="es-ES" dirty="0" smtClean="0">
                <a:solidFill>
                  <a:prstClr val="black"/>
                </a:solidFill>
              </a:rPr>
              <a:t> </a:t>
            </a:r>
            <a:r>
              <a:rPr lang="en-GB" dirty="0" smtClean="0">
                <a:solidFill>
                  <a:prstClr val="black"/>
                </a:solidFill>
              </a:rPr>
              <a:t>War</a:t>
            </a:r>
            <a:r>
              <a:rPr lang="es-ES" dirty="0" smtClean="0">
                <a:solidFill>
                  <a:prstClr val="black"/>
                </a:solidFill>
              </a:rPr>
              <a:t> </a:t>
            </a:r>
            <a:r>
              <a:rPr lang="en-GB" dirty="0" smtClean="0">
                <a:solidFill>
                  <a:prstClr val="black"/>
                </a:solidFill>
              </a:rPr>
              <a:t>Museum, April 1917, cited by </a:t>
            </a:r>
            <a:r>
              <a:rPr lang="en-US" dirty="0" smtClean="0">
                <a:solidFill>
                  <a:prstClr val="black"/>
                </a:solidFill>
              </a:rPr>
              <a:t>Kavanagh, 'Museum as Memorial,' p. 83</a:t>
            </a:r>
          </a:p>
          <a:p>
            <a:pPr algn="just"/>
            <a:endParaRPr lang="en-GB" sz="2400" dirty="0" smtClean="0">
              <a:solidFill>
                <a:prstClr val="black"/>
              </a:solidFill>
            </a:endParaRPr>
          </a:p>
        </p:txBody>
      </p:sp>
    </p:spTree>
    <p:extLst>
      <p:ext uri="{BB962C8B-B14F-4D97-AF65-F5344CB8AC3E}">
        <p14:creationId xmlns:p14="http://schemas.microsoft.com/office/powerpoint/2010/main" val="12058999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380549" y="2837328"/>
            <a:ext cx="5369845" cy="4020671"/>
          </a:xfrm>
          <a:prstGeom prst="rect">
            <a:avLst/>
          </a:prstGeom>
        </p:spPr>
      </p:pic>
      <p:pic>
        <p:nvPicPr>
          <p:cNvPr id="3" name="Picture 2"/>
          <p:cNvPicPr>
            <a:picLocks noChangeAspect="1"/>
          </p:cNvPicPr>
          <p:nvPr/>
        </p:nvPicPr>
        <p:blipFill>
          <a:blip r:embed="rId4"/>
          <a:stretch>
            <a:fillRect/>
          </a:stretch>
        </p:blipFill>
        <p:spPr>
          <a:xfrm>
            <a:off x="1" y="0"/>
            <a:ext cx="4380548" cy="6858000"/>
          </a:xfrm>
          <a:prstGeom prst="rect">
            <a:avLst/>
          </a:prstGeom>
        </p:spPr>
      </p:pic>
      <p:sp>
        <p:nvSpPr>
          <p:cNvPr id="4" name="Rectangle 3"/>
          <p:cNvSpPr/>
          <p:nvPr/>
        </p:nvSpPr>
        <p:spPr>
          <a:xfrm>
            <a:off x="4577135" y="353753"/>
            <a:ext cx="2992065" cy="369332"/>
          </a:xfrm>
          <a:prstGeom prst="rect">
            <a:avLst/>
          </a:prstGeom>
        </p:spPr>
        <p:txBody>
          <a:bodyPr wrap="square">
            <a:spAutoFit/>
          </a:bodyPr>
          <a:lstStyle/>
          <a:p>
            <a:r>
              <a:rPr lang="en-GB" b="1" dirty="0" smtClean="0"/>
              <a:t>Opening of IWM, June 9 1920</a:t>
            </a:r>
            <a:endParaRPr lang="en-US" dirty="0"/>
          </a:p>
        </p:txBody>
      </p:sp>
      <p:pic>
        <p:nvPicPr>
          <p:cNvPr id="5" name="Picture 4"/>
          <p:cNvPicPr>
            <a:picLocks noChangeAspect="1"/>
          </p:cNvPicPr>
          <p:nvPr/>
        </p:nvPicPr>
        <p:blipFill>
          <a:blip r:embed="rId5"/>
          <a:stretch>
            <a:fillRect/>
          </a:stretch>
        </p:blipFill>
        <p:spPr>
          <a:xfrm>
            <a:off x="7806411" y="1"/>
            <a:ext cx="4346524" cy="3227294"/>
          </a:xfrm>
          <a:prstGeom prst="rect">
            <a:avLst/>
          </a:prstGeom>
        </p:spPr>
      </p:pic>
      <p:pic>
        <p:nvPicPr>
          <p:cNvPr id="6" name="Picture 5"/>
          <p:cNvPicPr>
            <a:picLocks noChangeAspect="1"/>
          </p:cNvPicPr>
          <p:nvPr/>
        </p:nvPicPr>
        <p:blipFill>
          <a:blip r:embed="rId6"/>
          <a:stretch>
            <a:fillRect/>
          </a:stretch>
        </p:blipFill>
        <p:spPr>
          <a:xfrm>
            <a:off x="9641541" y="2945854"/>
            <a:ext cx="2550459" cy="3912145"/>
          </a:xfrm>
          <a:prstGeom prst="rect">
            <a:avLst/>
          </a:prstGeom>
        </p:spPr>
      </p:pic>
      <p:pic>
        <p:nvPicPr>
          <p:cNvPr id="7" name="Picture 6"/>
          <p:cNvPicPr>
            <a:picLocks noChangeAspect="1"/>
          </p:cNvPicPr>
          <p:nvPr/>
        </p:nvPicPr>
        <p:blipFill>
          <a:blip r:embed="rId7"/>
          <a:stretch>
            <a:fillRect/>
          </a:stretch>
        </p:blipFill>
        <p:spPr>
          <a:xfrm>
            <a:off x="4380549" y="749256"/>
            <a:ext cx="3425862" cy="2478040"/>
          </a:xfrm>
          <a:prstGeom prst="rect">
            <a:avLst/>
          </a:prstGeom>
        </p:spPr>
      </p:pic>
    </p:spTree>
    <p:extLst>
      <p:ext uri="{BB962C8B-B14F-4D97-AF65-F5344CB8AC3E}">
        <p14:creationId xmlns:p14="http://schemas.microsoft.com/office/powerpoint/2010/main" val="148345844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6113121"/>
          </a:xfrm>
          <a:prstGeom prst="rect">
            <a:avLst/>
          </a:prstGeom>
          <a:noFill/>
        </p:spPr>
        <p:txBody>
          <a:bodyPr wrap="square" lIns="720000" tIns="360000" rIns="720000" bIns="360000" rtlCol="0">
            <a:spAutoFit/>
          </a:bodyPr>
          <a:lstStyle/>
          <a:p>
            <a:pPr algn="just"/>
            <a:r>
              <a:rPr lang="en-GB" sz="2400" b="1" dirty="0" smtClean="0"/>
              <a:t>Origins of IWM: Criticisms</a:t>
            </a:r>
            <a:endParaRPr lang="en-GB" sz="2400" dirty="0" smtClean="0"/>
          </a:p>
          <a:p>
            <a:pPr algn="just"/>
            <a:endParaRPr lang="en-GB" sz="2200" dirty="0" smtClean="0"/>
          </a:p>
          <a:p>
            <a:pPr algn="just"/>
            <a:r>
              <a:rPr lang="en-GB" sz="2200" dirty="0" smtClean="0"/>
              <a:t>"</a:t>
            </a:r>
            <a:r>
              <a:rPr lang="en-US" sz="2200" dirty="0" smtClean="0"/>
              <a:t>Critics </a:t>
            </a:r>
            <a:r>
              <a:rPr lang="en-US" sz="2200" dirty="0"/>
              <a:t>of the museum attacked it for </a:t>
            </a:r>
            <a:r>
              <a:rPr lang="en-US" sz="2200" b="1" dirty="0" err="1" smtClean="0">
                <a:solidFill>
                  <a:srgbClr val="7030A0"/>
                </a:solidFill>
              </a:rPr>
              <a:t>glamourising</a:t>
            </a:r>
            <a:r>
              <a:rPr lang="en-US" sz="2200" b="1" dirty="0" smtClean="0">
                <a:solidFill>
                  <a:srgbClr val="7030A0"/>
                </a:solidFill>
              </a:rPr>
              <a:t> </a:t>
            </a:r>
            <a:r>
              <a:rPr lang="en-US" sz="2200" b="1" dirty="0">
                <a:solidFill>
                  <a:srgbClr val="7030A0"/>
                </a:solidFill>
              </a:rPr>
              <a:t>war</a:t>
            </a:r>
            <a:r>
              <a:rPr lang="en-US" sz="2200" dirty="0"/>
              <a:t>. They made their </a:t>
            </a:r>
            <a:r>
              <a:rPr lang="en-US" sz="2200" dirty="0" smtClean="0"/>
              <a:t>point particularly </a:t>
            </a:r>
            <a:r>
              <a:rPr lang="en-US" sz="2200" dirty="0"/>
              <a:t>strongly during the House of Commons debate on the Museum </a:t>
            </a:r>
            <a:r>
              <a:rPr lang="en-US" sz="2200" dirty="0" smtClean="0"/>
              <a:t>Bill on </a:t>
            </a:r>
            <a:r>
              <a:rPr lang="en-US" sz="2200" dirty="0"/>
              <a:t>June </a:t>
            </a:r>
            <a:r>
              <a:rPr lang="en-US" sz="2200" dirty="0" smtClean="0"/>
              <a:t>10 </a:t>
            </a:r>
            <a:r>
              <a:rPr lang="en-US" sz="2200" dirty="0"/>
              <a:t>1920, one day after the museum had been officially opened by the </a:t>
            </a:r>
            <a:r>
              <a:rPr lang="en-US" sz="2200" dirty="0" smtClean="0"/>
              <a:t>King. Opponents </a:t>
            </a:r>
            <a:r>
              <a:rPr lang="en-US" sz="2200" dirty="0"/>
              <a:t>of the Bill claimed that the museum was promoting </a:t>
            </a:r>
            <a:r>
              <a:rPr lang="en-US" sz="2200" b="1" dirty="0" smtClean="0">
                <a:solidFill>
                  <a:srgbClr val="FF0000"/>
                </a:solidFill>
              </a:rPr>
              <a:t>'propaganda of the </a:t>
            </a:r>
            <a:r>
              <a:rPr lang="en-US" sz="2200" b="1" dirty="0">
                <a:solidFill>
                  <a:srgbClr val="FF0000"/>
                </a:solidFill>
              </a:rPr>
              <a:t>war </a:t>
            </a:r>
            <a:r>
              <a:rPr lang="en-US" sz="2200" b="1" dirty="0" smtClean="0">
                <a:solidFill>
                  <a:srgbClr val="FF0000"/>
                </a:solidFill>
              </a:rPr>
              <a:t>spirit</a:t>
            </a:r>
            <a:r>
              <a:rPr lang="en-US" sz="2200" dirty="0" smtClean="0"/>
              <a:t>'.. </a:t>
            </a:r>
            <a:r>
              <a:rPr lang="en-US" sz="2200" b="1" i="1" dirty="0"/>
              <a:t>They objected to the fact that the opening ceremony was advertised on posters all over London and that a public holiday had been held in </a:t>
            </a:r>
            <a:r>
              <a:rPr lang="en-US" sz="2200" b="1" i="1" dirty="0" smtClean="0"/>
              <a:t>celebration. </a:t>
            </a:r>
            <a:r>
              <a:rPr lang="en-US" sz="2200" dirty="0" smtClean="0"/>
              <a:t>The </a:t>
            </a:r>
            <a:r>
              <a:rPr lang="en-US" sz="2200" dirty="0"/>
              <a:t>whole procedure, they claimed, </a:t>
            </a:r>
            <a:r>
              <a:rPr lang="en-US" sz="2200" b="1" dirty="0" smtClean="0">
                <a:solidFill>
                  <a:srgbClr val="FF0000"/>
                </a:solidFill>
              </a:rPr>
              <a:t>'fostered </a:t>
            </a:r>
            <a:r>
              <a:rPr lang="en-US" sz="2200" b="1" dirty="0">
                <a:solidFill>
                  <a:srgbClr val="FF0000"/>
                </a:solidFill>
              </a:rPr>
              <a:t>a spirit which </a:t>
            </a:r>
            <a:r>
              <a:rPr lang="en-US" sz="2200" b="1" dirty="0" smtClean="0">
                <a:solidFill>
                  <a:srgbClr val="FF0000"/>
                </a:solidFill>
              </a:rPr>
              <a:t> we all hoped will die out quickly</a:t>
            </a:r>
            <a:r>
              <a:rPr lang="en-US" sz="2200" dirty="0" smtClean="0"/>
              <a:t>'.  What was most interesting, according to the Liberal MP Lieut. Commander [Joseph] </a:t>
            </a:r>
            <a:r>
              <a:rPr lang="en-US" sz="2200" dirty="0" err="1" smtClean="0"/>
              <a:t>Kenworthy</a:t>
            </a:r>
            <a:r>
              <a:rPr lang="en-US" sz="2200" dirty="0" smtClean="0"/>
              <a:t> was the fact that the </a:t>
            </a:r>
            <a:r>
              <a:rPr lang="en-US" sz="2200" i="1" dirty="0" smtClean="0">
                <a:solidFill>
                  <a:srgbClr val="00B050"/>
                </a:solidFill>
              </a:rPr>
              <a:t>museum avoided the horrors of war.</a:t>
            </a:r>
            <a:r>
              <a:rPr lang="en-US" sz="2200" dirty="0" smtClean="0"/>
              <a:t> He was referring to the Royal Army Medical Corps (RAMC) section of the exhibition, which had been relegated to a small Corner of the upper gallery. Responding to </a:t>
            </a:r>
            <a:r>
              <a:rPr lang="en-US" sz="2200" dirty="0" err="1" smtClean="0"/>
              <a:t>Kenworthy's</a:t>
            </a:r>
            <a:r>
              <a:rPr lang="en-US" sz="2200" dirty="0" smtClean="0"/>
              <a:t> criticisms, Alfred </a:t>
            </a:r>
            <a:r>
              <a:rPr lang="en-US" sz="2200" dirty="0" err="1" smtClean="0"/>
              <a:t>Mond</a:t>
            </a:r>
            <a:r>
              <a:rPr lang="en-US" sz="2200" dirty="0" smtClean="0"/>
              <a:t>  [chairman of IWM] said that the positioning of the RAMC exhibits was due to simple logistics, as heavy objects needed to go to the ground floor and smaller, light exhibits needed to be placed in the galleries …."</a:t>
            </a:r>
            <a:endParaRPr lang="en-GB" sz="2200" dirty="0" smtClean="0"/>
          </a:p>
          <a:p>
            <a:pPr marL="342900" indent="-342900" algn="r">
              <a:buFontTx/>
              <a:buChar char="-"/>
            </a:pPr>
            <a:r>
              <a:rPr lang="en-GB" dirty="0" err="1" smtClean="0"/>
              <a:t>Koureas</a:t>
            </a:r>
            <a:r>
              <a:rPr lang="en-GB" dirty="0" smtClean="0"/>
              <a:t>, </a:t>
            </a:r>
            <a:r>
              <a:rPr lang="en-GB" i="1" dirty="0" smtClean="0"/>
              <a:t>Memory, Masculinity and National Identity in British Visual Culture</a:t>
            </a:r>
            <a:r>
              <a:rPr lang="en-GB" dirty="0" smtClean="0"/>
              <a:t>, pp. 170–171</a:t>
            </a:r>
          </a:p>
        </p:txBody>
      </p:sp>
    </p:spTree>
    <p:extLst>
      <p:ext uri="{BB962C8B-B14F-4D97-AF65-F5344CB8AC3E}">
        <p14:creationId xmlns:p14="http://schemas.microsoft.com/office/powerpoint/2010/main" val="412366720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805345"/>
          </a:xfrm>
          <a:prstGeom prst="rect">
            <a:avLst/>
          </a:prstGeom>
          <a:noFill/>
        </p:spPr>
        <p:txBody>
          <a:bodyPr wrap="square" lIns="720000" tIns="360000" rIns="720000" bIns="360000" rtlCol="0">
            <a:spAutoFit/>
          </a:bodyPr>
          <a:lstStyle/>
          <a:p>
            <a:pPr algn="just"/>
            <a:r>
              <a:rPr lang="en-GB" sz="2400" b="1" dirty="0" smtClean="0"/>
              <a:t>Origins of IWM: Criticisms</a:t>
            </a:r>
            <a:endParaRPr lang="en-GB" sz="2400" dirty="0" smtClean="0"/>
          </a:p>
          <a:p>
            <a:pPr algn="just"/>
            <a:endParaRPr lang="en-GB" sz="2200" dirty="0" smtClean="0"/>
          </a:p>
          <a:p>
            <a:pPr algn="just"/>
            <a:r>
              <a:rPr lang="en-GB" sz="2200" dirty="0" smtClean="0"/>
              <a:t>"</a:t>
            </a:r>
            <a:r>
              <a:rPr lang="en-US" sz="2200" dirty="0" smtClean="0"/>
              <a:t>…  </a:t>
            </a:r>
            <a:r>
              <a:rPr lang="en-US" sz="2400" dirty="0" err="1" smtClean="0"/>
              <a:t>Kenworthy</a:t>
            </a:r>
            <a:r>
              <a:rPr lang="en-US" sz="2400" dirty="0" smtClean="0"/>
              <a:t> </a:t>
            </a:r>
            <a:r>
              <a:rPr lang="en-US" sz="2400" dirty="0"/>
              <a:t>suggested that instead of attaching a history to each of the guns, the </a:t>
            </a:r>
            <a:r>
              <a:rPr lang="en-US" sz="2400" dirty="0" smtClean="0">
                <a:solidFill>
                  <a:srgbClr val="FF0000"/>
                </a:solidFill>
              </a:rPr>
              <a:t>'price of manufacture </a:t>
            </a:r>
            <a:r>
              <a:rPr lang="en-US" sz="2400" dirty="0" smtClean="0"/>
              <a:t>of every </a:t>
            </a:r>
            <a:r>
              <a:rPr lang="en-US" sz="2400" dirty="0"/>
              <a:t>gun, </a:t>
            </a:r>
            <a:r>
              <a:rPr lang="en-US" sz="2400" dirty="0" err="1"/>
              <a:t>aeroplane</a:t>
            </a:r>
            <a:r>
              <a:rPr lang="en-US" sz="2400" dirty="0"/>
              <a:t>, mine-thrower, gas-projector and all </a:t>
            </a:r>
            <a:r>
              <a:rPr lang="en-US" sz="2400" dirty="0" smtClean="0"/>
              <a:t>the </a:t>
            </a:r>
            <a:r>
              <a:rPr lang="en-US" sz="2400" dirty="0"/>
              <a:t>rest of them should be marked on it in plain </a:t>
            </a:r>
            <a:r>
              <a:rPr lang="en-US" sz="2400" dirty="0" smtClean="0"/>
              <a:t>figures'. </a:t>
            </a:r>
            <a:r>
              <a:rPr lang="en-US" sz="2400" dirty="0"/>
              <a:t>He continued: </a:t>
            </a:r>
            <a:r>
              <a:rPr lang="en-US" sz="2200" dirty="0" smtClean="0"/>
              <a:t>'</a:t>
            </a:r>
            <a:r>
              <a:rPr lang="en-US" sz="2400" dirty="0" smtClean="0">
                <a:solidFill>
                  <a:srgbClr val="FF0000"/>
                </a:solidFill>
              </a:rPr>
              <a:t>Let </a:t>
            </a:r>
            <a:r>
              <a:rPr lang="en-US" sz="2400" dirty="0">
                <a:solidFill>
                  <a:srgbClr val="FF0000"/>
                </a:solidFill>
              </a:rPr>
              <a:t>Democracy know what it costs to go in for war, and know that besides the pomp and the ceremony and the suffering and the disease and the </a:t>
            </a:r>
            <a:r>
              <a:rPr lang="en-US" sz="2400" dirty="0" err="1">
                <a:solidFill>
                  <a:srgbClr val="FF0000"/>
                </a:solidFill>
              </a:rPr>
              <a:t>demoralisation</a:t>
            </a:r>
            <a:r>
              <a:rPr lang="en-US" sz="2400" dirty="0">
                <a:solidFill>
                  <a:srgbClr val="FF0000"/>
                </a:solidFill>
              </a:rPr>
              <a:t>, it is also a costly business</a:t>
            </a:r>
            <a:r>
              <a:rPr lang="en-US" sz="2400" dirty="0" smtClean="0"/>
              <a:t>.'</a:t>
            </a:r>
            <a:endParaRPr lang="en-US" sz="2400" dirty="0"/>
          </a:p>
          <a:p>
            <a:pPr algn="just"/>
            <a:r>
              <a:rPr lang="en-US" sz="2400" dirty="0" smtClean="0"/>
              <a:t>	"MPs </a:t>
            </a:r>
            <a:r>
              <a:rPr lang="en-US" sz="2400" dirty="0"/>
              <a:t>taking part in the discussion were also concerned about the effect that the exhibition would have on the minds </a:t>
            </a:r>
            <a:r>
              <a:rPr lang="en-US" sz="2400" dirty="0" smtClean="0"/>
              <a:t>of the </a:t>
            </a:r>
            <a:r>
              <a:rPr lang="en-US" sz="2400" dirty="0"/>
              <a:t>young. </a:t>
            </a:r>
            <a:r>
              <a:rPr lang="en-US" sz="2400" dirty="0" smtClean="0"/>
              <a:t>Thomas Myers </a:t>
            </a:r>
            <a:r>
              <a:rPr lang="en-US" sz="2400" dirty="0"/>
              <a:t>MP (Liberal) argued that the effect </a:t>
            </a:r>
            <a:r>
              <a:rPr lang="en-US" sz="2400" dirty="0" smtClean="0"/>
              <a:t>of the </a:t>
            </a:r>
            <a:r>
              <a:rPr lang="en-US" sz="2400" dirty="0"/>
              <a:t>relics upon the </a:t>
            </a:r>
            <a:r>
              <a:rPr lang="en-US" sz="2400" dirty="0" smtClean="0"/>
              <a:t>'young </a:t>
            </a:r>
            <a:r>
              <a:rPr lang="en-US" sz="2400" dirty="0"/>
              <a:t>mind is such that we are going to </a:t>
            </a:r>
            <a:r>
              <a:rPr lang="en-US" sz="2400" dirty="0" err="1"/>
              <a:t>familiarise</a:t>
            </a:r>
            <a:r>
              <a:rPr lang="en-US" sz="2400" dirty="0"/>
              <a:t> them with all the barbarism of </a:t>
            </a:r>
            <a:r>
              <a:rPr lang="en-US" sz="2400" dirty="0" smtClean="0"/>
              <a:t>warfare'; </a:t>
            </a:r>
            <a:r>
              <a:rPr lang="en-US" sz="2400" dirty="0"/>
              <a:t>instead, he maintained, </a:t>
            </a:r>
            <a:r>
              <a:rPr lang="en-US" sz="2400" dirty="0" smtClean="0"/>
              <a:t>'we </a:t>
            </a:r>
            <a:r>
              <a:rPr lang="en-US" sz="2400" dirty="0"/>
              <a:t>ought to be proclaiming the virtues of </a:t>
            </a:r>
            <a:r>
              <a:rPr lang="en-US" sz="2400" dirty="0" smtClean="0"/>
              <a:t>peace.'"</a:t>
            </a:r>
            <a:endParaRPr lang="en-GB" sz="2200" dirty="0"/>
          </a:p>
          <a:p>
            <a:endParaRPr lang="en-GB" sz="2200" dirty="0" smtClean="0"/>
          </a:p>
          <a:p>
            <a:pPr marL="342900" indent="-342900" algn="just">
              <a:buFontTx/>
              <a:buChar char="-"/>
            </a:pPr>
            <a:r>
              <a:rPr lang="en-GB" sz="2200" dirty="0" err="1" smtClean="0"/>
              <a:t>Koureas</a:t>
            </a:r>
            <a:r>
              <a:rPr lang="en-GB" sz="2200" dirty="0" smtClean="0"/>
              <a:t>, </a:t>
            </a:r>
            <a:r>
              <a:rPr lang="en-GB" sz="2200" i="1" dirty="0" smtClean="0"/>
              <a:t>Memory, Masculinity and National Identity in British Visual Culture</a:t>
            </a:r>
            <a:r>
              <a:rPr lang="en-GB" sz="2200" dirty="0" smtClean="0"/>
              <a:t>, pp. 170–171</a:t>
            </a:r>
          </a:p>
        </p:txBody>
      </p:sp>
    </p:spTree>
    <p:extLst>
      <p:ext uri="{BB962C8B-B14F-4D97-AF65-F5344CB8AC3E}">
        <p14:creationId xmlns:p14="http://schemas.microsoft.com/office/powerpoint/2010/main" val="356944601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959233"/>
          </a:xfrm>
          <a:prstGeom prst="rect">
            <a:avLst/>
          </a:prstGeom>
          <a:noFill/>
        </p:spPr>
        <p:txBody>
          <a:bodyPr wrap="square" lIns="720000" tIns="360000" rIns="720000" bIns="360000" rtlCol="0">
            <a:spAutoFit/>
          </a:bodyPr>
          <a:lstStyle/>
          <a:p>
            <a:pPr algn="just"/>
            <a:r>
              <a:rPr lang="en-GB" sz="2400" b="1" dirty="0">
                <a:solidFill>
                  <a:prstClr val="black"/>
                </a:solidFill>
              </a:rPr>
              <a:t>Origins of IWM: Criticisms</a:t>
            </a:r>
            <a:endParaRPr lang="en-GB" sz="2400" dirty="0">
              <a:solidFill>
                <a:prstClr val="black"/>
              </a:solidFill>
            </a:endParaRPr>
          </a:p>
          <a:p>
            <a:pPr algn="just"/>
            <a:endParaRPr lang="en-GB" sz="2400" dirty="0">
              <a:solidFill>
                <a:prstClr val="black"/>
              </a:solidFill>
            </a:endParaRPr>
          </a:p>
          <a:p>
            <a:pPr algn="just"/>
            <a:r>
              <a:rPr lang="en-GB" sz="2400" dirty="0">
                <a:solidFill>
                  <a:prstClr val="black"/>
                </a:solidFill>
              </a:rPr>
              <a:t>“… The plurality of memory is regarded as a vital formative factor in the way memorials and commemorative activity in Britain took the form they did after the First World War.”</a:t>
            </a:r>
          </a:p>
          <a:p>
            <a:pPr algn="just"/>
            <a:endParaRPr lang="en-GB" sz="2400" baseline="30000" dirty="0">
              <a:solidFill>
                <a:prstClr val="black"/>
              </a:solidFill>
            </a:endParaRPr>
          </a:p>
          <a:p>
            <a:pPr marL="342900" indent="-342900" algn="just">
              <a:buFontTx/>
              <a:buChar char="-"/>
            </a:pPr>
            <a:r>
              <a:rPr lang="en-GB" dirty="0">
                <a:solidFill>
                  <a:prstClr val="black"/>
                </a:solidFill>
              </a:rPr>
              <a:t>Catherine </a:t>
            </a:r>
            <a:r>
              <a:rPr lang="en-GB" dirty="0" err="1">
                <a:solidFill>
                  <a:prstClr val="black"/>
                </a:solidFill>
              </a:rPr>
              <a:t>Moriaty</a:t>
            </a:r>
            <a:r>
              <a:rPr lang="en-GB" dirty="0">
                <a:solidFill>
                  <a:prstClr val="black"/>
                </a:solidFill>
              </a:rPr>
              <a:t>, ‘The Material Culture of Great War Remembrance,’ </a:t>
            </a:r>
            <a:r>
              <a:rPr lang="en-GB" i="1" dirty="0">
                <a:solidFill>
                  <a:prstClr val="black"/>
                </a:solidFill>
              </a:rPr>
              <a:t>Journal of</a:t>
            </a:r>
            <a:r>
              <a:rPr lang="en-GB" dirty="0">
                <a:solidFill>
                  <a:prstClr val="black"/>
                </a:solidFill>
              </a:rPr>
              <a:t> </a:t>
            </a:r>
            <a:r>
              <a:rPr lang="en-GB" i="1" dirty="0">
                <a:solidFill>
                  <a:prstClr val="black"/>
                </a:solidFill>
              </a:rPr>
              <a:t>Contemporary History</a:t>
            </a:r>
            <a:r>
              <a:rPr lang="en-GB" dirty="0">
                <a:solidFill>
                  <a:prstClr val="black"/>
                </a:solidFill>
              </a:rPr>
              <a:t>, Vol. 34, No. 4, 1999, p.658.</a:t>
            </a:r>
            <a:endParaRPr lang="en-GB" sz="2400" dirty="0">
              <a:solidFill>
                <a:prstClr val="black"/>
              </a:solidFill>
            </a:endParaRPr>
          </a:p>
          <a:p>
            <a:pPr algn="just"/>
            <a:endParaRPr lang="en-GB" sz="2400" baseline="30000" dirty="0">
              <a:solidFill>
                <a:prstClr val="black"/>
              </a:solidFill>
            </a:endParaRPr>
          </a:p>
          <a:p>
            <a:pPr algn="just"/>
            <a:r>
              <a:rPr lang="en-GB" sz="2400" dirty="0">
                <a:solidFill>
                  <a:prstClr val="black"/>
                </a:solidFill>
              </a:rPr>
              <a:t>“ … [War memorials]  can be works of art, points of remembrance, symbols of terror, or heritage attractions at the same or different times, and similar monuments in different places will also be understood differently by different groups in a community.”</a:t>
            </a:r>
          </a:p>
          <a:p>
            <a:pPr marL="342900" indent="-342900" algn="just">
              <a:buFontTx/>
              <a:buChar char="-"/>
            </a:pPr>
            <a:endParaRPr lang="en-US" sz="2200" dirty="0">
              <a:solidFill>
                <a:prstClr val="black"/>
              </a:solidFill>
            </a:endParaRPr>
          </a:p>
          <a:p>
            <a:pPr marL="342900" indent="-342900" algn="just">
              <a:buFontTx/>
              <a:buChar char="-"/>
            </a:pPr>
            <a:r>
              <a:rPr lang="en-US" dirty="0">
                <a:solidFill>
                  <a:prstClr val="black"/>
                </a:solidFill>
              </a:rPr>
              <a:t>Paul </a:t>
            </a:r>
            <a:r>
              <a:rPr lang="en-US" dirty="0" err="1">
                <a:solidFill>
                  <a:prstClr val="black"/>
                </a:solidFill>
              </a:rPr>
              <a:t>Rainbird</a:t>
            </a:r>
            <a:r>
              <a:rPr lang="en-US" dirty="0">
                <a:solidFill>
                  <a:prstClr val="black"/>
                </a:solidFill>
              </a:rPr>
              <a:t>, ‘Representing Nation, Dividing Community: The Broken Hill War Memorial, New South Wales, Australia’, </a:t>
            </a:r>
            <a:r>
              <a:rPr lang="en-US" i="1" dirty="0">
                <a:solidFill>
                  <a:prstClr val="black"/>
                </a:solidFill>
              </a:rPr>
              <a:t>World Archaeology</a:t>
            </a:r>
            <a:r>
              <a:rPr lang="en-US" dirty="0">
                <a:solidFill>
                  <a:prstClr val="black"/>
                </a:solidFill>
              </a:rPr>
              <a:t>, Vol. 35, No. 1, 2003, p.23.</a:t>
            </a:r>
          </a:p>
          <a:p>
            <a:pPr marL="342900" indent="-342900" algn="just">
              <a:buFontTx/>
              <a:buChar char="-"/>
            </a:pPr>
            <a:endParaRPr lang="en-GB" sz="2200" dirty="0">
              <a:solidFill>
                <a:prstClr val="black"/>
              </a:solidFill>
            </a:endParaRPr>
          </a:p>
        </p:txBody>
      </p:sp>
    </p:spTree>
    <p:extLst>
      <p:ext uri="{BB962C8B-B14F-4D97-AF65-F5344CB8AC3E}">
        <p14:creationId xmlns:p14="http://schemas.microsoft.com/office/powerpoint/2010/main" val="196001268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14450" y="915777"/>
            <a:ext cx="9563100" cy="4352925"/>
          </a:xfrm>
          <a:prstGeom prst="rect">
            <a:avLst/>
          </a:prstGeom>
        </p:spPr>
      </p:pic>
      <p:sp>
        <p:nvSpPr>
          <p:cNvPr id="3" name="TextBox 2"/>
          <p:cNvSpPr txBox="1"/>
          <p:nvPr/>
        </p:nvSpPr>
        <p:spPr>
          <a:xfrm>
            <a:off x="0" y="-1736"/>
            <a:ext cx="12192000" cy="1835027"/>
          </a:xfrm>
          <a:prstGeom prst="rect">
            <a:avLst/>
          </a:prstGeom>
          <a:noFill/>
        </p:spPr>
        <p:txBody>
          <a:bodyPr wrap="square" lIns="720000" tIns="360000" rIns="720000" bIns="360000" rtlCol="0">
            <a:spAutoFit/>
          </a:bodyPr>
          <a:lstStyle/>
          <a:p>
            <a:pPr algn="just"/>
            <a:r>
              <a:rPr lang="en-GB" sz="2400" b="1" dirty="0" smtClean="0">
                <a:solidFill>
                  <a:prstClr val="black"/>
                </a:solidFill>
              </a:rPr>
              <a:t>Remembrance Poppy – A Potted History</a:t>
            </a:r>
          </a:p>
          <a:p>
            <a:pPr algn="just"/>
            <a:endParaRPr lang="en-GB" sz="2400" dirty="0">
              <a:solidFill>
                <a:prstClr val="black"/>
              </a:solidFill>
            </a:endParaRPr>
          </a:p>
          <a:p>
            <a:pPr algn="just"/>
            <a:endParaRPr lang="en-GB" sz="2400" dirty="0">
              <a:solidFill>
                <a:prstClr val="black"/>
              </a:solidFill>
            </a:endParaRPr>
          </a:p>
        </p:txBody>
      </p:sp>
      <p:sp>
        <p:nvSpPr>
          <p:cNvPr id="4" name="TextBox 3"/>
          <p:cNvSpPr txBox="1"/>
          <p:nvPr/>
        </p:nvSpPr>
        <p:spPr>
          <a:xfrm>
            <a:off x="76200" y="5090778"/>
            <a:ext cx="12039600" cy="1465695"/>
          </a:xfrm>
          <a:prstGeom prst="rect">
            <a:avLst/>
          </a:prstGeom>
          <a:noFill/>
        </p:spPr>
        <p:txBody>
          <a:bodyPr wrap="square" lIns="720000" tIns="360000" rIns="720000" bIns="360000" rtlCol="0">
            <a:spAutoFit/>
          </a:bodyPr>
          <a:lstStyle/>
          <a:p>
            <a:pPr algn="just"/>
            <a:r>
              <a:rPr lang="en-US" sz="2400" i="1" dirty="0"/>
              <a:t>Papaver </a:t>
            </a:r>
            <a:r>
              <a:rPr lang="en-US" sz="2400" i="1" dirty="0" err="1" smtClean="0"/>
              <a:t>rhoeas</a:t>
            </a:r>
            <a:r>
              <a:rPr lang="en-US" sz="2400" i="1" dirty="0" smtClean="0"/>
              <a:t>. </a:t>
            </a:r>
            <a:r>
              <a:rPr lang="en-US" sz="2400" dirty="0" smtClean="0"/>
              <a:t>common </a:t>
            </a:r>
            <a:r>
              <a:rPr lang="en-US" sz="2400" dirty="0"/>
              <a:t>names – corn poppy, corn rose, field poppy, red </a:t>
            </a:r>
            <a:r>
              <a:rPr lang="en-US" sz="2400" dirty="0" smtClean="0"/>
              <a:t>poppy, Flanders poppy, red </a:t>
            </a:r>
            <a:r>
              <a:rPr lang="en-US" sz="2400" dirty="0"/>
              <a:t>weed</a:t>
            </a:r>
            <a:endParaRPr lang="en-GB" sz="2400" i="1" dirty="0">
              <a:solidFill>
                <a:prstClr val="black"/>
              </a:solidFill>
            </a:endParaRPr>
          </a:p>
        </p:txBody>
      </p:sp>
    </p:spTree>
    <p:extLst>
      <p:ext uri="{BB962C8B-B14F-4D97-AF65-F5344CB8AC3E}">
        <p14:creationId xmlns:p14="http://schemas.microsoft.com/office/powerpoint/2010/main" val="328207615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0646" y="331181"/>
            <a:ext cx="8941097" cy="1138138"/>
          </a:xfrm>
        </p:spPr>
        <p:txBody>
          <a:bodyPr>
            <a:normAutofit/>
          </a:bodyPr>
          <a:lstStyle/>
          <a:p>
            <a:r>
              <a:rPr lang="en-US" sz="3200" dirty="0" smtClean="0"/>
              <a:t>‘In </a:t>
            </a:r>
            <a:r>
              <a:rPr lang="en-US" sz="3200" dirty="0"/>
              <a:t>Flanders Fields,’</a:t>
            </a:r>
            <a:br>
              <a:rPr lang="en-US" sz="3200" dirty="0"/>
            </a:br>
            <a:r>
              <a:rPr lang="en-US" sz="3200" dirty="0"/>
              <a:t> Lieutenant-Colonel John </a:t>
            </a:r>
            <a:r>
              <a:rPr lang="en-US" sz="3200" dirty="0" smtClean="0"/>
              <a:t>Alexander McCrae (1915)</a:t>
            </a:r>
            <a:endParaRPr lang="en-US" sz="3200" dirty="0"/>
          </a:p>
        </p:txBody>
      </p:sp>
      <p:sp>
        <p:nvSpPr>
          <p:cNvPr id="3" name="Content Placeholder 2"/>
          <p:cNvSpPr>
            <a:spLocks noGrp="1"/>
          </p:cNvSpPr>
          <p:nvPr>
            <p:ph idx="1"/>
          </p:nvPr>
        </p:nvSpPr>
        <p:spPr>
          <a:xfrm>
            <a:off x="470646" y="1634988"/>
            <a:ext cx="9324093" cy="4015639"/>
          </a:xfrm>
        </p:spPr>
        <p:txBody>
          <a:bodyPr numCol="2">
            <a:noAutofit/>
          </a:bodyPr>
          <a:lstStyle/>
          <a:p>
            <a:pPr marL="137160" indent="0">
              <a:buNone/>
            </a:pPr>
            <a:r>
              <a:rPr lang="en-US" sz="1800" dirty="0"/>
              <a:t>In Flanders fields the poppies blow</a:t>
            </a:r>
          </a:p>
          <a:p>
            <a:pPr marL="137160" indent="0">
              <a:buNone/>
            </a:pPr>
            <a:r>
              <a:rPr lang="en-US" sz="1800" dirty="0"/>
              <a:t>Between the crosses, row on row,</a:t>
            </a:r>
          </a:p>
          <a:p>
            <a:pPr marL="137160" indent="0">
              <a:buNone/>
            </a:pPr>
            <a:r>
              <a:rPr lang="en-US" sz="1800" dirty="0"/>
              <a:t>That mark our place; and in the sky</a:t>
            </a:r>
          </a:p>
          <a:p>
            <a:pPr marL="137160" indent="0">
              <a:buNone/>
            </a:pPr>
            <a:r>
              <a:rPr lang="en-US" sz="1800" dirty="0"/>
              <a:t>The larks, still bravely singing, fly</a:t>
            </a:r>
          </a:p>
          <a:p>
            <a:pPr marL="137160" indent="0">
              <a:buNone/>
            </a:pPr>
            <a:r>
              <a:rPr lang="en-US" sz="1800" dirty="0"/>
              <a:t>Scarce heard amid the guns below.</a:t>
            </a:r>
          </a:p>
          <a:p>
            <a:pPr marL="137160" indent="0">
              <a:buNone/>
            </a:pPr>
            <a:endParaRPr lang="en-US" sz="1800" dirty="0"/>
          </a:p>
          <a:p>
            <a:pPr marL="137160" indent="0">
              <a:buNone/>
            </a:pPr>
            <a:r>
              <a:rPr lang="en-US" sz="1800" dirty="0"/>
              <a:t>We are the Dead. Short days ago</a:t>
            </a:r>
          </a:p>
          <a:p>
            <a:pPr marL="137160" indent="0">
              <a:buNone/>
            </a:pPr>
            <a:r>
              <a:rPr lang="en-US" sz="1800" dirty="0"/>
              <a:t>We lived, felt dawn, saw sunset glow,</a:t>
            </a:r>
          </a:p>
          <a:p>
            <a:pPr marL="137160" indent="0">
              <a:buNone/>
            </a:pPr>
            <a:r>
              <a:rPr lang="en-US" sz="1800" dirty="0"/>
              <a:t>Loved and were loved, and now we lie</a:t>
            </a:r>
          </a:p>
          <a:p>
            <a:pPr marL="137160" indent="0">
              <a:buNone/>
            </a:pPr>
            <a:r>
              <a:rPr lang="en-US" sz="1800" dirty="0"/>
              <a:t>In Flanders fields.</a:t>
            </a:r>
          </a:p>
          <a:p>
            <a:pPr marL="137160" indent="0">
              <a:buNone/>
            </a:pPr>
            <a:r>
              <a:rPr lang="en-US" sz="1800" dirty="0" smtClean="0"/>
              <a:t>Take </a:t>
            </a:r>
            <a:r>
              <a:rPr lang="en-US" sz="1800" dirty="0"/>
              <a:t>up our quarrel with the foe:</a:t>
            </a:r>
          </a:p>
          <a:p>
            <a:pPr marL="137160" indent="0">
              <a:buNone/>
            </a:pPr>
            <a:r>
              <a:rPr lang="en-US" sz="1800" dirty="0"/>
              <a:t>To you from failing hands we throw</a:t>
            </a:r>
          </a:p>
          <a:p>
            <a:pPr marL="137160" indent="0">
              <a:buNone/>
            </a:pPr>
            <a:r>
              <a:rPr lang="en-US" sz="1800" dirty="0"/>
              <a:t>The torch; be yours to hold it high.</a:t>
            </a:r>
          </a:p>
          <a:p>
            <a:pPr marL="137160" indent="0">
              <a:buNone/>
            </a:pPr>
            <a:r>
              <a:rPr lang="en-US" sz="1800" dirty="0"/>
              <a:t>If ye break faith with us who die</a:t>
            </a:r>
          </a:p>
          <a:p>
            <a:pPr marL="137160" indent="0">
              <a:buNone/>
            </a:pPr>
            <a:r>
              <a:rPr lang="en-US" sz="1800" dirty="0"/>
              <a:t>We shall not sleep, though poppies grow</a:t>
            </a:r>
          </a:p>
          <a:p>
            <a:pPr marL="137160" indent="0">
              <a:buNone/>
            </a:pPr>
            <a:r>
              <a:rPr lang="en-US" sz="1800" dirty="0"/>
              <a:t>In Flanders fields.</a:t>
            </a:r>
          </a:p>
        </p:txBody>
      </p:sp>
      <p:pic>
        <p:nvPicPr>
          <p:cNvPr id="5" name="Picture 4"/>
          <p:cNvPicPr>
            <a:picLocks noChangeAspect="1"/>
          </p:cNvPicPr>
          <p:nvPr/>
        </p:nvPicPr>
        <p:blipFill>
          <a:blip r:embed="rId3"/>
          <a:stretch>
            <a:fillRect/>
          </a:stretch>
        </p:blipFill>
        <p:spPr>
          <a:xfrm>
            <a:off x="7795693" y="3583871"/>
            <a:ext cx="4320905" cy="3115373"/>
          </a:xfrm>
          <a:prstGeom prst="rect">
            <a:avLst/>
          </a:prstGeom>
        </p:spPr>
      </p:pic>
      <p:pic>
        <p:nvPicPr>
          <p:cNvPr id="6" name="Picture 5"/>
          <p:cNvPicPr>
            <a:picLocks noChangeAspect="1"/>
          </p:cNvPicPr>
          <p:nvPr/>
        </p:nvPicPr>
        <p:blipFill>
          <a:blip r:embed="rId4"/>
          <a:stretch>
            <a:fillRect/>
          </a:stretch>
        </p:blipFill>
        <p:spPr>
          <a:xfrm>
            <a:off x="9650854" y="510769"/>
            <a:ext cx="2325993" cy="2741764"/>
          </a:xfrm>
          <a:prstGeom prst="rect">
            <a:avLst/>
          </a:prstGeom>
        </p:spPr>
      </p:pic>
      <p:pic>
        <p:nvPicPr>
          <p:cNvPr id="4" name="Picture 3"/>
          <p:cNvPicPr>
            <a:picLocks noChangeAspect="1"/>
          </p:cNvPicPr>
          <p:nvPr/>
        </p:nvPicPr>
        <p:blipFill>
          <a:blip r:embed="rId5"/>
          <a:stretch>
            <a:fillRect/>
          </a:stretch>
        </p:blipFill>
        <p:spPr>
          <a:xfrm>
            <a:off x="5846291" y="4022693"/>
            <a:ext cx="1852093" cy="2627228"/>
          </a:xfrm>
          <a:prstGeom prst="rect">
            <a:avLst/>
          </a:prstGeom>
        </p:spPr>
      </p:pic>
      <p:sp>
        <p:nvSpPr>
          <p:cNvPr id="7" name="Rectangle 6"/>
          <p:cNvSpPr/>
          <p:nvPr/>
        </p:nvSpPr>
        <p:spPr>
          <a:xfrm>
            <a:off x="4033361" y="5758904"/>
            <a:ext cx="1715622" cy="923330"/>
          </a:xfrm>
          <a:prstGeom prst="rect">
            <a:avLst/>
          </a:prstGeom>
        </p:spPr>
        <p:txBody>
          <a:bodyPr wrap="square">
            <a:spAutoFit/>
          </a:bodyPr>
          <a:lstStyle/>
          <a:p>
            <a:pPr algn="ctr"/>
            <a:r>
              <a:rPr lang="en-US" dirty="0" smtClean="0"/>
              <a:t>John Alexander McCrae </a:t>
            </a:r>
          </a:p>
          <a:p>
            <a:pPr algn="ctr"/>
            <a:r>
              <a:rPr lang="en-US" dirty="0" smtClean="0"/>
              <a:t>(1872–1918)</a:t>
            </a:r>
            <a:endParaRPr lang="en-US" dirty="0"/>
          </a:p>
        </p:txBody>
      </p:sp>
    </p:spTree>
    <p:extLst>
      <p:ext uri="{BB962C8B-B14F-4D97-AF65-F5344CB8AC3E}">
        <p14:creationId xmlns:p14="http://schemas.microsoft.com/office/powerpoint/2010/main" val="250305437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1736"/>
            <a:ext cx="10273553" cy="6544008"/>
          </a:xfrm>
          <a:prstGeom prst="rect">
            <a:avLst/>
          </a:prstGeom>
          <a:noFill/>
        </p:spPr>
        <p:txBody>
          <a:bodyPr wrap="square" lIns="720000" tIns="360000" rIns="720000" bIns="360000" rtlCol="0">
            <a:spAutoFit/>
          </a:bodyPr>
          <a:lstStyle/>
          <a:p>
            <a:pPr algn="just"/>
            <a:r>
              <a:rPr lang="en-GB" sz="2400" b="1" dirty="0" smtClean="0">
                <a:solidFill>
                  <a:prstClr val="black"/>
                </a:solidFill>
              </a:rPr>
              <a:t>Wildlife and Nature during </a:t>
            </a:r>
            <a:r>
              <a:rPr lang="en-GB" sz="2400" b="1" dirty="0">
                <a:solidFill>
                  <a:prstClr val="black"/>
                </a:solidFill>
              </a:rPr>
              <a:t>WWI</a:t>
            </a:r>
            <a:endParaRPr lang="en-GB" sz="2400" dirty="0">
              <a:solidFill>
                <a:prstClr val="black"/>
              </a:solidFill>
            </a:endParaRPr>
          </a:p>
          <a:p>
            <a:pPr algn="just"/>
            <a:endParaRPr lang="en-GB" sz="2400" dirty="0">
              <a:solidFill>
                <a:prstClr val="black"/>
              </a:solidFill>
            </a:endParaRPr>
          </a:p>
          <a:p>
            <a:pPr marL="285750" indent="-285750" algn="just">
              <a:buFont typeface="Arial" pitchFamily="34" charset="0"/>
              <a:buChar char="•"/>
            </a:pPr>
            <a:r>
              <a:rPr lang="en-GB" sz="2400" dirty="0">
                <a:solidFill>
                  <a:prstClr val="black"/>
                </a:solidFill>
              </a:rPr>
              <a:t>Many WWI combatants accumulated personal collections and archives of the war – e.g. Philip Gosse, collector and taxidermist of birds and mammals</a:t>
            </a:r>
          </a:p>
          <a:p>
            <a:pPr marL="285750" indent="-285750" algn="just">
              <a:buFont typeface="Arial" pitchFamily="34" charset="0"/>
              <a:buChar char="•"/>
            </a:pPr>
            <a:endParaRPr lang="en-GB" sz="2400" dirty="0">
              <a:solidFill>
                <a:prstClr val="black"/>
              </a:solidFill>
            </a:endParaRPr>
          </a:p>
          <a:p>
            <a:pPr algn="just"/>
            <a:r>
              <a:rPr lang="en-GB" sz="2400" dirty="0">
                <a:solidFill>
                  <a:prstClr val="black"/>
                </a:solidFill>
              </a:rPr>
              <a:t>"</a:t>
            </a:r>
            <a:r>
              <a:rPr lang="en-US" sz="2400" dirty="0">
                <a:solidFill>
                  <a:prstClr val="black"/>
                </a:solidFill>
              </a:rPr>
              <a:t>The mangled corpse is forgotten, but the warbler with its nest and eggs is remembered … I think the 'horrors' were so beastly, so ugly, that one got into the habit of putting them aside by concentrating on the birds." </a:t>
            </a:r>
          </a:p>
          <a:p>
            <a:pPr algn="just"/>
            <a:endParaRPr lang="en-US" dirty="0">
              <a:solidFill>
                <a:prstClr val="black"/>
              </a:solidFill>
            </a:endParaRPr>
          </a:p>
          <a:p>
            <a:pPr marL="342900" indent="-342900" algn="r">
              <a:buFontTx/>
              <a:buChar char="-"/>
            </a:pPr>
            <a:r>
              <a:rPr lang="en-GB" dirty="0">
                <a:solidFill>
                  <a:prstClr val="black"/>
                </a:solidFill>
              </a:rPr>
              <a:t>Philip Gosse, 1934 cited by Gabriel </a:t>
            </a:r>
            <a:r>
              <a:rPr lang="en-GB" dirty="0" err="1">
                <a:solidFill>
                  <a:prstClr val="black"/>
                </a:solidFill>
              </a:rPr>
              <a:t>Koureas</a:t>
            </a:r>
            <a:r>
              <a:rPr lang="en-GB" dirty="0">
                <a:solidFill>
                  <a:prstClr val="black"/>
                </a:solidFill>
              </a:rPr>
              <a:t>, </a:t>
            </a:r>
            <a:r>
              <a:rPr lang="en-GB" i="1" dirty="0">
                <a:solidFill>
                  <a:prstClr val="black"/>
                </a:solidFill>
              </a:rPr>
              <a:t>Memory, Masculinity and National Identity in British Visual Culture, 1914–1930</a:t>
            </a:r>
            <a:r>
              <a:rPr lang="en-GB" dirty="0">
                <a:solidFill>
                  <a:prstClr val="black"/>
                </a:solidFill>
              </a:rPr>
              <a:t>, pp. 152–154.</a:t>
            </a:r>
          </a:p>
          <a:p>
            <a:endParaRPr lang="en-US" sz="2400" dirty="0">
              <a:solidFill>
                <a:prstClr val="black"/>
              </a:solidFill>
            </a:endParaRPr>
          </a:p>
          <a:p>
            <a:endParaRPr lang="en-GB" sz="2400" dirty="0">
              <a:solidFill>
                <a:prstClr val="black"/>
              </a:solidFill>
            </a:endParaRPr>
          </a:p>
          <a:p>
            <a:pPr algn="just"/>
            <a:endParaRPr lang="en-GB" dirty="0">
              <a:solidFill>
                <a:prstClr val="black"/>
              </a:solidFill>
            </a:endParaRPr>
          </a:p>
          <a:p>
            <a:pPr algn="just"/>
            <a:r>
              <a:rPr lang="en-US" dirty="0">
                <a:solidFill>
                  <a:prstClr val="black"/>
                </a:solidFill>
              </a:rPr>
              <a:t> </a:t>
            </a:r>
            <a:endParaRPr lang="en-GB" dirty="0">
              <a:solidFill>
                <a:prstClr val="black"/>
              </a:solidFill>
            </a:endParaRPr>
          </a:p>
        </p:txBody>
      </p:sp>
      <p:pic>
        <p:nvPicPr>
          <p:cNvPr id="3" name="Picture 2"/>
          <p:cNvPicPr>
            <a:picLocks noChangeAspect="1"/>
          </p:cNvPicPr>
          <p:nvPr/>
        </p:nvPicPr>
        <p:blipFill>
          <a:blip r:embed="rId3"/>
          <a:stretch>
            <a:fillRect/>
          </a:stretch>
        </p:blipFill>
        <p:spPr>
          <a:xfrm>
            <a:off x="10383173" y="447166"/>
            <a:ext cx="1703294" cy="2599216"/>
          </a:xfrm>
          <a:prstGeom prst="rect">
            <a:avLst/>
          </a:prstGeom>
        </p:spPr>
      </p:pic>
      <p:pic>
        <p:nvPicPr>
          <p:cNvPr id="4" name="Picture 3"/>
          <p:cNvPicPr>
            <a:picLocks noChangeAspect="1"/>
          </p:cNvPicPr>
          <p:nvPr/>
        </p:nvPicPr>
        <p:blipFill>
          <a:blip r:embed="rId4"/>
          <a:stretch>
            <a:fillRect/>
          </a:stretch>
        </p:blipFill>
        <p:spPr>
          <a:xfrm>
            <a:off x="10383173" y="3279963"/>
            <a:ext cx="1703294" cy="2620452"/>
          </a:xfrm>
          <a:prstGeom prst="rect">
            <a:avLst/>
          </a:prstGeom>
        </p:spPr>
      </p:pic>
    </p:spTree>
    <p:extLst>
      <p:ext uri="{BB962C8B-B14F-4D97-AF65-F5344CB8AC3E}">
        <p14:creationId xmlns:p14="http://schemas.microsoft.com/office/powerpoint/2010/main" val="225063767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smtClean="0"/>
              <a:t>Moina</a:t>
            </a:r>
            <a:r>
              <a:rPr lang="en-US" dirty="0" smtClean="0"/>
              <a:t> Belle Michael </a:t>
            </a:r>
            <a:br>
              <a:rPr lang="en-US" dirty="0" smtClean="0"/>
            </a:br>
            <a:r>
              <a:rPr lang="en-US" dirty="0" smtClean="0"/>
              <a:t>Anna </a:t>
            </a:r>
            <a:r>
              <a:rPr lang="en-US" dirty="0"/>
              <a:t>E. </a:t>
            </a:r>
            <a:r>
              <a:rPr lang="en-US" dirty="0" err="1"/>
              <a:t>Guérin</a:t>
            </a:r>
            <a:endParaRPr lang="en-US" dirty="0"/>
          </a:p>
        </p:txBody>
      </p:sp>
      <p:pic>
        <p:nvPicPr>
          <p:cNvPr id="4" name="Content Placeholder 3"/>
          <p:cNvPicPr>
            <a:picLocks noGrp="1" noChangeAspect="1"/>
          </p:cNvPicPr>
          <p:nvPr>
            <p:ph idx="1"/>
          </p:nvPr>
        </p:nvPicPr>
        <p:blipFill>
          <a:blip r:embed="rId3"/>
          <a:stretch>
            <a:fillRect/>
          </a:stretch>
        </p:blipFill>
        <p:spPr>
          <a:xfrm>
            <a:off x="717514" y="2005294"/>
            <a:ext cx="4402650" cy="2935100"/>
          </a:xfrm>
          <a:prstGeom prst="rect">
            <a:avLst/>
          </a:prstGeom>
        </p:spPr>
      </p:pic>
      <p:pic>
        <p:nvPicPr>
          <p:cNvPr id="5" name="Picture 4"/>
          <p:cNvPicPr>
            <a:picLocks noChangeAspect="1"/>
          </p:cNvPicPr>
          <p:nvPr/>
        </p:nvPicPr>
        <p:blipFill>
          <a:blip r:embed="rId4"/>
          <a:stretch>
            <a:fillRect/>
          </a:stretch>
        </p:blipFill>
        <p:spPr>
          <a:xfrm>
            <a:off x="5330947" y="2120994"/>
            <a:ext cx="2381250" cy="3648075"/>
          </a:xfrm>
          <a:prstGeom prst="rect">
            <a:avLst/>
          </a:prstGeom>
        </p:spPr>
      </p:pic>
      <p:pic>
        <p:nvPicPr>
          <p:cNvPr id="3" name="Picture 2"/>
          <p:cNvPicPr>
            <a:picLocks noChangeAspect="1"/>
          </p:cNvPicPr>
          <p:nvPr/>
        </p:nvPicPr>
        <p:blipFill>
          <a:blip r:embed="rId5"/>
          <a:stretch>
            <a:fillRect/>
          </a:stretch>
        </p:blipFill>
        <p:spPr>
          <a:xfrm>
            <a:off x="8133764" y="2120994"/>
            <a:ext cx="2247900" cy="2819400"/>
          </a:xfrm>
          <a:prstGeom prst="rect">
            <a:avLst/>
          </a:prstGeom>
        </p:spPr>
      </p:pic>
    </p:spTree>
    <p:extLst>
      <p:ext uri="{BB962C8B-B14F-4D97-AF65-F5344CB8AC3E}">
        <p14:creationId xmlns:p14="http://schemas.microsoft.com/office/powerpoint/2010/main" val="6145847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848911" y="175932"/>
            <a:ext cx="5657850" cy="4191000"/>
          </a:xfrm>
          <a:prstGeom prst="rect">
            <a:avLst/>
          </a:prstGeom>
        </p:spPr>
      </p:pic>
      <p:pic>
        <p:nvPicPr>
          <p:cNvPr id="3" name="Picture 2"/>
          <p:cNvPicPr>
            <a:picLocks noChangeAspect="1"/>
          </p:cNvPicPr>
          <p:nvPr/>
        </p:nvPicPr>
        <p:blipFill>
          <a:blip r:embed="rId4"/>
          <a:stretch>
            <a:fillRect/>
          </a:stretch>
        </p:blipFill>
        <p:spPr>
          <a:xfrm>
            <a:off x="174811" y="0"/>
            <a:ext cx="5530663" cy="5984203"/>
          </a:xfrm>
          <a:prstGeom prst="rect">
            <a:avLst/>
          </a:prstGeom>
        </p:spPr>
      </p:pic>
      <p:pic>
        <p:nvPicPr>
          <p:cNvPr id="4" name="Picture 3"/>
          <p:cNvPicPr>
            <a:picLocks noChangeAspect="1"/>
          </p:cNvPicPr>
          <p:nvPr/>
        </p:nvPicPr>
        <p:blipFill>
          <a:blip r:embed="rId5"/>
          <a:stretch>
            <a:fillRect/>
          </a:stretch>
        </p:blipFill>
        <p:spPr>
          <a:xfrm>
            <a:off x="8812868" y="4366932"/>
            <a:ext cx="3321424" cy="2491068"/>
          </a:xfrm>
          <a:prstGeom prst="rect">
            <a:avLst/>
          </a:prstGeom>
        </p:spPr>
      </p:pic>
      <p:sp>
        <p:nvSpPr>
          <p:cNvPr id="6" name="Title 1"/>
          <p:cNvSpPr txBox="1">
            <a:spLocks/>
          </p:cNvSpPr>
          <p:nvPr/>
        </p:nvSpPr>
        <p:spPr>
          <a:xfrm>
            <a:off x="5567082" y="4708525"/>
            <a:ext cx="3245786" cy="318489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dirty="0" smtClean="0"/>
              <a:t>Haig Appeal </a:t>
            </a:r>
          </a:p>
          <a:p>
            <a:pPr algn="ctr"/>
            <a:r>
              <a:rPr lang="en-US" sz="2800" dirty="0" smtClean="0"/>
              <a:t>(est. 1921 – same year as Royal British Legion)</a:t>
            </a:r>
            <a:endParaRPr lang="en-US" sz="2800" dirty="0"/>
          </a:p>
        </p:txBody>
      </p:sp>
    </p:spTree>
    <p:extLst>
      <p:ext uri="{BB962C8B-B14F-4D97-AF65-F5344CB8AC3E}">
        <p14:creationId xmlns:p14="http://schemas.microsoft.com/office/powerpoint/2010/main" val="70115348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360894" y="312923"/>
            <a:ext cx="6096000" cy="3838575"/>
          </a:xfrm>
          <a:prstGeom prst="rect">
            <a:avLst/>
          </a:prstGeom>
        </p:spPr>
      </p:pic>
      <p:pic>
        <p:nvPicPr>
          <p:cNvPr id="3" name="Picture 2"/>
          <p:cNvPicPr>
            <a:picLocks noChangeAspect="1"/>
          </p:cNvPicPr>
          <p:nvPr/>
        </p:nvPicPr>
        <p:blipFill>
          <a:blip r:embed="rId4"/>
          <a:stretch>
            <a:fillRect/>
          </a:stretch>
        </p:blipFill>
        <p:spPr>
          <a:xfrm>
            <a:off x="537881" y="312923"/>
            <a:ext cx="4504765" cy="3280032"/>
          </a:xfrm>
          <a:prstGeom prst="rect">
            <a:avLst/>
          </a:prstGeom>
        </p:spPr>
      </p:pic>
      <p:pic>
        <p:nvPicPr>
          <p:cNvPr id="5" name="Picture 4"/>
          <p:cNvPicPr>
            <a:picLocks noChangeAspect="1"/>
          </p:cNvPicPr>
          <p:nvPr/>
        </p:nvPicPr>
        <p:blipFill>
          <a:blip r:embed="rId5"/>
          <a:stretch>
            <a:fillRect/>
          </a:stretch>
        </p:blipFill>
        <p:spPr>
          <a:xfrm>
            <a:off x="537881" y="3479426"/>
            <a:ext cx="4504765" cy="3378574"/>
          </a:xfrm>
          <a:prstGeom prst="rect">
            <a:avLst/>
          </a:prstGeom>
        </p:spPr>
      </p:pic>
      <p:sp>
        <p:nvSpPr>
          <p:cNvPr id="7" name="Title 1"/>
          <p:cNvSpPr txBox="1">
            <a:spLocks/>
          </p:cNvSpPr>
          <p:nvPr/>
        </p:nvSpPr>
        <p:spPr>
          <a:xfrm>
            <a:off x="5567082" y="4708525"/>
            <a:ext cx="5889812" cy="318489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dirty="0" smtClean="0"/>
              <a:t>Scottish Poppy Appeal</a:t>
            </a:r>
          </a:p>
          <a:p>
            <a:pPr algn="ctr"/>
            <a:r>
              <a:rPr lang="en-US" sz="2800" dirty="0" smtClean="0"/>
              <a:t>(est. 1926)</a:t>
            </a:r>
            <a:endParaRPr lang="en-US" sz="2800" dirty="0"/>
          </a:p>
        </p:txBody>
      </p:sp>
    </p:spTree>
    <p:extLst>
      <p:ext uri="{BB962C8B-B14F-4D97-AF65-F5344CB8AC3E}">
        <p14:creationId xmlns:p14="http://schemas.microsoft.com/office/powerpoint/2010/main" val="394238308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623677" y="1690688"/>
            <a:ext cx="6944646" cy="5208485"/>
          </a:xfrm>
          <a:prstGeom prst="rect">
            <a:avLst/>
          </a:prstGeom>
        </p:spPr>
      </p:pic>
      <p:sp>
        <p:nvSpPr>
          <p:cNvPr id="3" name="Title 1"/>
          <p:cNvSpPr txBox="1">
            <a:spLocks/>
          </p:cNvSpPr>
          <p:nvPr/>
        </p:nvSpPr>
        <p:spPr>
          <a:xfrm>
            <a:off x="1530760" y="365125"/>
            <a:ext cx="913048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smtClean="0"/>
              <a:t>White Poppy (est. by Women’s Cooperative Guild, 1933)</a:t>
            </a:r>
            <a:endParaRPr lang="en-US" dirty="0"/>
          </a:p>
        </p:txBody>
      </p:sp>
      <p:pic>
        <p:nvPicPr>
          <p:cNvPr id="4" name="Picture 3"/>
          <p:cNvPicPr>
            <a:picLocks noChangeAspect="1"/>
          </p:cNvPicPr>
          <p:nvPr/>
        </p:nvPicPr>
        <p:blipFill>
          <a:blip r:embed="rId4"/>
          <a:stretch>
            <a:fillRect/>
          </a:stretch>
        </p:blipFill>
        <p:spPr>
          <a:xfrm>
            <a:off x="8658990" y="1690688"/>
            <a:ext cx="3533010" cy="1730938"/>
          </a:xfrm>
          <a:prstGeom prst="rect">
            <a:avLst/>
          </a:prstGeom>
        </p:spPr>
      </p:pic>
      <p:pic>
        <p:nvPicPr>
          <p:cNvPr id="5" name="Picture 4"/>
          <p:cNvPicPr>
            <a:picLocks noChangeAspect="1"/>
          </p:cNvPicPr>
          <p:nvPr/>
        </p:nvPicPr>
        <p:blipFill>
          <a:blip r:embed="rId5"/>
          <a:stretch>
            <a:fillRect/>
          </a:stretch>
        </p:blipFill>
        <p:spPr>
          <a:xfrm>
            <a:off x="0" y="1690688"/>
            <a:ext cx="3653742" cy="2733828"/>
          </a:xfrm>
          <a:prstGeom prst="rect">
            <a:avLst/>
          </a:prstGeom>
        </p:spPr>
      </p:pic>
      <p:sp>
        <p:nvSpPr>
          <p:cNvPr id="6" name="Rectangle 5"/>
          <p:cNvSpPr/>
          <p:nvPr/>
        </p:nvSpPr>
        <p:spPr>
          <a:xfrm>
            <a:off x="238876" y="4424516"/>
            <a:ext cx="1456574" cy="1754326"/>
          </a:xfrm>
          <a:prstGeom prst="rect">
            <a:avLst/>
          </a:prstGeom>
        </p:spPr>
        <p:txBody>
          <a:bodyPr wrap="square">
            <a:spAutoFit/>
          </a:bodyPr>
          <a:lstStyle/>
          <a:p>
            <a:r>
              <a:rPr lang="en-US" dirty="0"/>
              <a:t>A</a:t>
            </a:r>
            <a:r>
              <a:rPr lang="en-US" dirty="0" smtClean="0"/>
              <a:t>lternative Armistice ceremony in Regents Park, November 11 1938</a:t>
            </a:r>
            <a:endParaRPr lang="en-US" dirty="0"/>
          </a:p>
        </p:txBody>
      </p:sp>
      <p:pic>
        <p:nvPicPr>
          <p:cNvPr id="7" name="Picture 6"/>
          <p:cNvPicPr>
            <a:picLocks noChangeAspect="1"/>
          </p:cNvPicPr>
          <p:nvPr/>
        </p:nvPicPr>
        <p:blipFill>
          <a:blip r:embed="rId6"/>
          <a:stretch>
            <a:fillRect/>
          </a:stretch>
        </p:blipFill>
        <p:spPr>
          <a:xfrm>
            <a:off x="9734550" y="3421626"/>
            <a:ext cx="2457450" cy="3453821"/>
          </a:xfrm>
          <a:prstGeom prst="rect">
            <a:avLst/>
          </a:prstGeom>
        </p:spPr>
      </p:pic>
    </p:spTree>
    <p:extLst>
      <p:ext uri="{BB962C8B-B14F-4D97-AF65-F5344CB8AC3E}">
        <p14:creationId xmlns:p14="http://schemas.microsoft.com/office/powerpoint/2010/main" val="167326816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221942" y="202708"/>
            <a:ext cx="6786282" cy="4515810"/>
          </a:xfrm>
          <a:prstGeom prst="rect">
            <a:avLst/>
          </a:prstGeom>
        </p:spPr>
      </p:pic>
      <p:sp>
        <p:nvSpPr>
          <p:cNvPr id="3" name="Rectangle 2"/>
          <p:cNvSpPr/>
          <p:nvPr/>
        </p:nvSpPr>
        <p:spPr>
          <a:xfrm>
            <a:off x="649941" y="5813647"/>
            <a:ext cx="11053483" cy="923330"/>
          </a:xfrm>
          <a:prstGeom prst="rect">
            <a:avLst/>
          </a:prstGeom>
        </p:spPr>
        <p:txBody>
          <a:bodyPr wrap="square">
            <a:spAutoFit/>
          </a:bodyPr>
          <a:lstStyle/>
          <a:p>
            <a:r>
              <a:rPr lang="en-US" dirty="0" smtClean="0"/>
              <a:t>‘Peace campaigners outraged after white poppy wreaths torn down from </a:t>
            </a:r>
            <a:r>
              <a:rPr lang="en-US" dirty="0" err="1" smtClean="0"/>
              <a:t>Aberystwyth</a:t>
            </a:r>
            <a:r>
              <a:rPr lang="en-US" dirty="0" smtClean="0"/>
              <a:t> War Memorial,’ </a:t>
            </a:r>
            <a:r>
              <a:rPr lang="en-US" i="1" dirty="0" smtClean="0"/>
              <a:t>Western Mail </a:t>
            </a:r>
            <a:r>
              <a:rPr lang="en-US" dirty="0" smtClean="0"/>
              <a:t>November 17 2014 (http://www.walesonline.co.uk/news/wales-news/peace-campaigners-outraged-after-white-8123699)</a:t>
            </a:r>
            <a:endParaRPr lang="en-US" dirty="0"/>
          </a:p>
        </p:txBody>
      </p:sp>
      <p:sp>
        <p:nvSpPr>
          <p:cNvPr id="4" name="Rectangle 3"/>
          <p:cNvSpPr/>
          <p:nvPr/>
        </p:nvSpPr>
        <p:spPr>
          <a:xfrm>
            <a:off x="6176683" y="4826094"/>
            <a:ext cx="5831541" cy="646331"/>
          </a:xfrm>
          <a:prstGeom prst="rect">
            <a:avLst/>
          </a:prstGeom>
        </p:spPr>
        <p:txBody>
          <a:bodyPr wrap="square">
            <a:spAutoFit/>
          </a:bodyPr>
          <a:lstStyle/>
          <a:p>
            <a:pPr algn="r"/>
            <a:r>
              <a:rPr lang="en-US" dirty="0" err="1" smtClean="0"/>
              <a:t>Councillor</a:t>
            </a:r>
            <a:r>
              <a:rPr lang="en-US" dirty="0" smtClean="0"/>
              <a:t> Jeff Smith laying the town council's white poppy wreath at the </a:t>
            </a:r>
            <a:r>
              <a:rPr lang="en-US" dirty="0" err="1" smtClean="0"/>
              <a:t>Aberystwyth</a:t>
            </a:r>
            <a:r>
              <a:rPr lang="en-US" dirty="0" smtClean="0"/>
              <a:t> war memorial</a:t>
            </a:r>
            <a:endParaRPr lang="en-US" dirty="0"/>
          </a:p>
        </p:txBody>
      </p:sp>
      <p:pic>
        <p:nvPicPr>
          <p:cNvPr id="5" name="Picture 4"/>
          <p:cNvPicPr>
            <a:picLocks noChangeAspect="1"/>
          </p:cNvPicPr>
          <p:nvPr/>
        </p:nvPicPr>
        <p:blipFill>
          <a:blip r:embed="rId4"/>
          <a:stretch>
            <a:fillRect/>
          </a:stretch>
        </p:blipFill>
        <p:spPr>
          <a:xfrm>
            <a:off x="676835" y="202708"/>
            <a:ext cx="3980329" cy="5307105"/>
          </a:xfrm>
          <a:prstGeom prst="rect">
            <a:avLst/>
          </a:prstGeom>
        </p:spPr>
      </p:pic>
    </p:spTree>
    <p:extLst>
      <p:ext uri="{BB962C8B-B14F-4D97-AF65-F5344CB8AC3E}">
        <p14:creationId xmlns:p14="http://schemas.microsoft.com/office/powerpoint/2010/main" val="21332550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Contemporary debates</a:t>
            </a:r>
            <a:endParaRPr lang="en-US" dirty="0"/>
          </a:p>
        </p:txBody>
      </p:sp>
      <p:sp>
        <p:nvSpPr>
          <p:cNvPr id="8" name="Rectangle 7"/>
          <p:cNvSpPr/>
          <p:nvPr/>
        </p:nvSpPr>
        <p:spPr>
          <a:xfrm>
            <a:off x="7564772" y="1609832"/>
            <a:ext cx="3034680" cy="646331"/>
          </a:xfrm>
          <a:prstGeom prst="rect">
            <a:avLst/>
          </a:prstGeom>
        </p:spPr>
        <p:txBody>
          <a:bodyPr wrap="square">
            <a:spAutoFit/>
          </a:bodyPr>
          <a:lstStyle/>
          <a:p>
            <a:r>
              <a:rPr lang="en-US" dirty="0"/>
              <a:t>World Cup Qualifier England  v Scotland, November 11 2016</a:t>
            </a:r>
          </a:p>
        </p:txBody>
      </p:sp>
      <p:sp>
        <p:nvSpPr>
          <p:cNvPr id="3" name="Content Placeholder 2"/>
          <p:cNvSpPr>
            <a:spLocks noGrp="1"/>
          </p:cNvSpPr>
          <p:nvPr>
            <p:ph idx="1"/>
          </p:nvPr>
        </p:nvSpPr>
        <p:spPr/>
        <p:txBody>
          <a:bodyPr/>
          <a:lstStyle/>
          <a:p>
            <a:endParaRPr lang="en-US"/>
          </a:p>
        </p:txBody>
      </p:sp>
      <p:pic>
        <p:nvPicPr>
          <p:cNvPr id="7" name="Content Placeholder 5"/>
          <p:cNvPicPr>
            <a:picLocks noChangeAspect="1"/>
          </p:cNvPicPr>
          <p:nvPr/>
        </p:nvPicPr>
        <p:blipFill>
          <a:blip r:embed="rId3"/>
          <a:stretch>
            <a:fillRect/>
          </a:stretch>
        </p:blipFill>
        <p:spPr>
          <a:xfrm>
            <a:off x="874779" y="1609832"/>
            <a:ext cx="5943600" cy="3343275"/>
          </a:xfrm>
          <a:prstGeom prst="rect">
            <a:avLst/>
          </a:prstGeom>
        </p:spPr>
      </p:pic>
    </p:spTree>
    <p:extLst>
      <p:ext uri="{BB962C8B-B14F-4D97-AF65-F5344CB8AC3E}">
        <p14:creationId xmlns:p14="http://schemas.microsoft.com/office/powerpoint/2010/main" val="419066462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Contemporary debates</a:t>
            </a:r>
            <a:endParaRPr lang="en-US" dirty="0"/>
          </a:p>
        </p:txBody>
      </p:sp>
      <p:sp>
        <p:nvSpPr>
          <p:cNvPr id="5" name="Rectangle 4"/>
          <p:cNvSpPr/>
          <p:nvPr/>
        </p:nvSpPr>
        <p:spPr>
          <a:xfrm>
            <a:off x="2533328" y="5874648"/>
            <a:ext cx="4104456" cy="646331"/>
          </a:xfrm>
          <a:prstGeom prst="rect">
            <a:avLst/>
          </a:prstGeom>
        </p:spPr>
        <p:txBody>
          <a:bodyPr wrap="square">
            <a:spAutoFit/>
          </a:bodyPr>
          <a:lstStyle/>
          <a:p>
            <a:r>
              <a:rPr lang="en-US" dirty="0"/>
              <a:t>Euro 2000 play-off, </a:t>
            </a:r>
            <a:r>
              <a:rPr lang="en-US" dirty="0" smtClean="0"/>
              <a:t>England  v Scotland, November </a:t>
            </a:r>
            <a:r>
              <a:rPr lang="en-US" dirty="0"/>
              <a:t>13, 17 </a:t>
            </a:r>
            <a:r>
              <a:rPr lang="en-US" dirty="0" smtClean="0"/>
              <a:t>1999</a:t>
            </a:r>
            <a:endParaRPr lang="en-US" dirty="0"/>
          </a:p>
        </p:txBody>
      </p:sp>
      <p:pic>
        <p:nvPicPr>
          <p:cNvPr id="7" name="Picture 6"/>
          <p:cNvPicPr>
            <a:picLocks noChangeAspect="1"/>
          </p:cNvPicPr>
          <p:nvPr/>
        </p:nvPicPr>
        <p:blipFill>
          <a:blip r:embed="rId3"/>
          <a:stretch>
            <a:fillRect/>
          </a:stretch>
        </p:blipFill>
        <p:spPr>
          <a:xfrm>
            <a:off x="7088696" y="3281469"/>
            <a:ext cx="4716016" cy="3500168"/>
          </a:xfrm>
          <a:prstGeom prst="rect">
            <a:avLst/>
          </a:prstGeom>
        </p:spPr>
      </p:pic>
      <p:sp>
        <p:nvSpPr>
          <p:cNvPr id="8" name="Rectangle 7"/>
          <p:cNvSpPr/>
          <p:nvPr/>
        </p:nvSpPr>
        <p:spPr>
          <a:xfrm>
            <a:off x="7564772" y="1609832"/>
            <a:ext cx="3034680" cy="646331"/>
          </a:xfrm>
          <a:prstGeom prst="rect">
            <a:avLst/>
          </a:prstGeom>
        </p:spPr>
        <p:txBody>
          <a:bodyPr wrap="square">
            <a:spAutoFit/>
          </a:bodyPr>
          <a:lstStyle/>
          <a:p>
            <a:r>
              <a:rPr lang="en-US" dirty="0"/>
              <a:t>World Cup </a:t>
            </a:r>
            <a:r>
              <a:rPr lang="en-US" dirty="0" smtClean="0"/>
              <a:t>Qualifier, </a:t>
            </a:r>
            <a:r>
              <a:rPr lang="en-US" dirty="0"/>
              <a:t>England  v Scotland, November 11 2016</a:t>
            </a:r>
          </a:p>
        </p:txBody>
      </p:sp>
      <p:sp>
        <p:nvSpPr>
          <p:cNvPr id="3" name="Content Placeholder 2"/>
          <p:cNvSpPr>
            <a:spLocks noGrp="1"/>
          </p:cNvSpPr>
          <p:nvPr>
            <p:ph idx="1"/>
          </p:nvPr>
        </p:nvSpPr>
        <p:spPr>
          <a:xfrm>
            <a:off x="838200" y="1865966"/>
            <a:ext cx="10515600" cy="4351338"/>
          </a:xfrm>
        </p:spPr>
        <p:txBody>
          <a:bodyPr/>
          <a:lstStyle/>
          <a:p>
            <a:r>
              <a:rPr lang="en-US" dirty="0" smtClean="0"/>
              <a:t>England v Scotland</a:t>
            </a:r>
          </a:p>
          <a:p>
            <a:endParaRPr lang="en-US" dirty="0"/>
          </a:p>
        </p:txBody>
      </p:sp>
      <p:pic>
        <p:nvPicPr>
          <p:cNvPr id="9" name="Content Placeholder 5"/>
          <p:cNvPicPr>
            <a:picLocks noChangeAspect="1"/>
          </p:cNvPicPr>
          <p:nvPr/>
        </p:nvPicPr>
        <p:blipFill>
          <a:blip r:embed="rId4"/>
          <a:stretch>
            <a:fillRect/>
          </a:stretch>
        </p:blipFill>
        <p:spPr>
          <a:xfrm>
            <a:off x="874779" y="1609832"/>
            <a:ext cx="5943600" cy="3343275"/>
          </a:xfrm>
          <a:prstGeom prst="rect">
            <a:avLst/>
          </a:prstGeom>
        </p:spPr>
      </p:pic>
    </p:spTree>
    <p:extLst>
      <p:ext uri="{BB962C8B-B14F-4D97-AF65-F5344CB8AC3E}">
        <p14:creationId xmlns:p14="http://schemas.microsoft.com/office/powerpoint/2010/main" val="339214727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50100" t="51885" b="24214"/>
          <a:stretch/>
        </p:blipFill>
        <p:spPr>
          <a:xfrm>
            <a:off x="3415555" y="376517"/>
            <a:ext cx="6360458" cy="5341064"/>
          </a:xfrm>
          <a:prstGeom prst="rect">
            <a:avLst/>
          </a:prstGeom>
        </p:spPr>
      </p:pic>
      <p:sp>
        <p:nvSpPr>
          <p:cNvPr id="3" name="Rectangle 2"/>
          <p:cNvSpPr/>
          <p:nvPr/>
        </p:nvSpPr>
        <p:spPr>
          <a:xfrm>
            <a:off x="1121430" y="5866509"/>
            <a:ext cx="10658193" cy="1200329"/>
          </a:xfrm>
          <a:prstGeom prst="rect">
            <a:avLst/>
          </a:prstGeom>
        </p:spPr>
        <p:txBody>
          <a:bodyPr wrap="square">
            <a:spAutoFit/>
          </a:bodyPr>
          <a:lstStyle/>
          <a:p>
            <a:r>
              <a:rPr lang="en-US" dirty="0" smtClean="0"/>
              <a:t>David Squires on … football and Remembrance Day, </a:t>
            </a:r>
            <a:r>
              <a:rPr lang="en-US" i="1" dirty="0" smtClean="0"/>
              <a:t>The Guardian</a:t>
            </a:r>
            <a:r>
              <a:rPr lang="en-US" dirty="0" smtClean="0"/>
              <a:t>, November 10 2016 (</a:t>
            </a:r>
            <a:r>
              <a:rPr lang="en-US" dirty="0" smtClean="0">
                <a:hlinkClick r:id="rId4"/>
              </a:rPr>
              <a:t>https://www.theguardian.com/football/picture/2015/nov/10/david-squires-on-football-and-remembrance-day</a:t>
            </a:r>
            <a:r>
              <a:rPr lang="en-US" dirty="0"/>
              <a:t>)</a:t>
            </a:r>
            <a:endParaRPr lang="en-US" dirty="0" smtClean="0"/>
          </a:p>
          <a:p>
            <a:r>
              <a:rPr lang="en-US" dirty="0" smtClean="0"/>
              <a:t> </a:t>
            </a:r>
          </a:p>
          <a:p>
            <a:r>
              <a:rPr lang="en-US" dirty="0" smtClean="0"/>
              <a:t> </a:t>
            </a:r>
            <a:endParaRPr lang="en-US" dirty="0"/>
          </a:p>
        </p:txBody>
      </p:sp>
    </p:spTree>
    <p:extLst>
      <p:ext uri="{BB962C8B-B14F-4D97-AF65-F5344CB8AC3E}">
        <p14:creationId xmlns:p14="http://schemas.microsoft.com/office/powerpoint/2010/main" val="46032385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747712" y="1119187"/>
            <a:ext cx="7646279" cy="4443413"/>
          </a:xfrm>
          <a:prstGeom prst="rect">
            <a:avLst/>
          </a:prstGeom>
        </p:spPr>
      </p:pic>
      <p:pic>
        <p:nvPicPr>
          <p:cNvPr id="3" name="Picture 2"/>
          <p:cNvPicPr>
            <a:picLocks noChangeAspect="1"/>
          </p:cNvPicPr>
          <p:nvPr/>
        </p:nvPicPr>
        <p:blipFill>
          <a:blip r:embed="rId4"/>
          <a:stretch>
            <a:fillRect/>
          </a:stretch>
        </p:blipFill>
        <p:spPr>
          <a:xfrm>
            <a:off x="8705850" y="1119186"/>
            <a:ext cx="2924175" cy="4177393"/>
          </a:xfrm>
          <a:prstGeom prst="rect">
            <a:avLst/>
          </a:prstGeom>
        </p:spPr>
      </p:pic>
      <p:sp>
        <p:nvSpPr>
          <p:cNvPr id="4" name="Title 1"/>
          <p:cNvSpPr txBox="1">
            <a:spLocks/>
          </p:cNvSpPr>
          <p:nvPr/>
        </p:nvSpPr>
        <p:spPr>
          <a:xfrm>
            <a:off x="1530760" y="365125"/>
            <a:ext cx="913048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smtClean="0"/>
              <a:t>Purple Poppy (est. by Animal Aid, 2006)</a:t>
            </a:r>
            <a:endParaRPr lang="en-US" dirty="0"/>
          </a:p>
        </p:txBody>
      </p:sp>
    </p:spTree>
    <p:extLst>
      <p:ext uri="{BB962C8B-B14F-4D97-AF65-F5344CB8AC3E}">
        <p14:creationId xmlns:p14="http://schemas.microsoft.com/office/powerpoint/2010/main" val="417124632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Title 1"/>
          <p:cNvSpPr txBox="1">
            <a:spLocks/>
          </p:cNvSpPr>
          <p:nvPr/>
        </p:nvSpPr>
        <p:spPr>
          <a:xfrm>
            <a:off x="747712" y="365125"/>
            <a:ext cx="10739438"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smtClean="0"/>
              <a:t>Purple Poppy (replaced by Purple Paw, 2015)</a:t>
            </a:r>
            <a:endParaRPr lang="en-US" dirty="0"/>
          </a:p>
        </p:txBody>
      </p:sp>
      <p:pic>
        <p:nvPicPr>
          <p:cNvPr id="5" name="Picture 4"/>
          <p:cNvPicPr>
            <a:picLocks noChangeAspect="1"/>
          </p:cNvPicPr>
          <p:nvPr/>
        </p:nvPicPr>
        <p:blipFill>
          <a:blip r:embed="rId3"/>
          <a:stretch>
            <a:fillRect/>
          </a:stretch>
        </p:blipFill>
        <p:spPr>
          <a:xfrm>
            <a:off x="466725" y="1690688"/>
            <a:ext cx="2690812" cy="2690812"/>
          </a:xfrm>
          <a:prstGeom prst="rect">
            <a:avLst/>
          </a:prstGeom>
        </p:spPr>
      </p:pic>
      <p:sp>
        <p:nvSpPr>
          <p:cNvPr id="6" name="Rectangle 5"/>
          <p:cNvSpPr/>
          <p:nvPr/>
        </p:nvSpPr>
        <p:spPr>
          <a:xfrm>
            <a:off x="3438524" y="1225689"/>
            <a:ext cx="8329613" cy="5632311"/>
          </a:xfrm>
          <a:prstGeom prst="rect">
            <a:avLst/>
          </a:prstGeom>
        </p:spPr>
        <p:txBody>
          <a:bodyPr wrap="square">
            <a:spAutoFit/>
          </a:bodyPr>
          <a:lstStyle/>
          <a:p>
            <a:r>
              <a:rPr lang="en-US" dirty="0" smtClean="0"/>
              <a:t>When we at Animal Aid launched our purple poppy initiative – to commemorate the animal victims of war – no other </a:t>
            </a:r>
            <a:r>
              <a:rPr lang="en-US" dirty="0" err="1" smtClean="0"/>
              <a:t>organisation</a:t>
            </a:r>
            <a:r>
              <a:rPr lang="en-US" dirty="0" smtClean="0"/>
              <a:t> seemed to be addressing the issue. Our aim was to make it clear that animals used in warfare are indeed victims, not heroes. They do not give their lives; their lives are taken from them.</a:t>
            </a:r>
          </a:p>
          <a:p>
            <a:endParaRPr lang="en-US" dirty="0" smtClean="0"/>
          </a:p>
          <a:p>
            <a:r>
              <a:rPr lang="en-US" dirty="0" smtClean="0"/>
              <a:t>But too often the narrative promoted by the media has been one of animals as the valiant servants of people in violent conflict. This is precisely the opposite message to that which we intended. An equivalent situation would be if animal victims of laboratory research were to be presented as brave heroes in the service of human beings – with Animal Aid’s name attached to that idea. Having said that, many of our poppy sellers have worked extraordinarily hard and with great passion on this campaign. Certainly, our message, via their work, has to a degree got through. But the dominant narrative (animal victims of war are heroes who died for us) is so deeply embedded that only a huge effort (costly in every way) can uproot it and lay down something that will benefit the animals. We considered the massive-effort option but decided that Animal Aid’s finite resources are best used on other urgent, more productive campaigns.</a:t>
            </a:r>
          </a:p>
          <a:p>
            <a:endParaRPr lang="en-GB" dirty="0"/>
          </a:p>
          <a:p>
            <a:r>
              <a:rPr lang="en-GB" dirty="0" smtClean="0"/>
              <a:t>Animal Aid website statement, https://www.animalaidshop.org.uk/accessories/the-purple-poppy</a:t>
            </a:r>
            <a:endParaRPr lang="en-US" dirty="0"/>
          </a:p>
        </p:txBody>
      </p:sp>
    </p:spTree>
    <p:extLst>
      <p:ext uri="{BB962C8B-B14F-4D97-AF65-F5344CB8AC3E}">
        <p14:creationId xmlns:p14="http://schemas.microsoft.com/office/powerpoint/2010/main" val="39842275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580</TotalTime>
  <Words>3314</Words>
  <Application>Microsoft Office PowerPoint</Application>
  <PresentationFormat>Widescreen</PresentationFormat>
  <Paragraphs>248</Paragraphs>
  <Slides>38</Slides>
  <Notes>38</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38</vt:i4>
      </vt:variant>
    </vt:vector>
  </HeadingPairs>
  <TitlesOfParts>
    <vt:vector size="46" baseType="lpstr">
      <vt:lpstr>Arial</vt:lpstr>
      <vt:lpstr>Calibri</vt:lpstr>
      <vt:lpstr>Calibri Light</vt:lpstr>
      <vt:lpstr>Times New Roman</vt:lpstr>
      <vt:lpstr>Office Theme</vt:lpstr>
      <vt:lpstr>1_Office Theme</vt:lpstr>
      <vt:lpstr>3_Office Theme</vt:lpstr>
      <vt:lpstr>4_Office Theme</vt:lpstr>
      <vt:lpstr>PowerPoint Presentation</vt:lpstr>
      <vt:lpstr>Memory studies</vt:lpstr>
      <vt:lpstr>PowerPoint Presentation</vt:lpstr>
      <vt:lpstr>PowerPoint Presentation</vt:lpstr>
      <vt:lpstr>PowerPoint Presentation</vt:lpstr>
      <vt:lpstr>PowerPoint Presentation</vt:lpstr>
      <vt:lpstr>WWI and Memory Studies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 Flanders Fields,’  Lieutenant-Colonel John Alexander McCrae (1915)</vt:lpstr>
      <vt:lpstr>PowerPoint Presentation</vt:lpstr>
      <vt:lpstr>Moina Belle Michael  Anna E. Guérin</vt:lpstr>
      <vt:lpstr>PowerPoint Presentation</vt:lpstr>
      <vt:lpstr>PowerPoint Presentation</vt:lpstr>
      <vt:lpstr>PowerPoint Presentation</vt:lpstr>
      <vt:lpstr>PowerPoint Presentation</vt:lpstr>
      <vt:lpstr>Contemporary debates</vt:lpstr>
      <vt:lpstr>Contemporary debates</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17</cp:revision>
  <cp:lastPrinted>2017-03-02T10:29:14Z</cp:lastPrinted>
  <dcterms:created xsi:type="dcterms:W3CDTF">2017-02-28T15:15:01Z</dcterms:created>
  <dcterms:modified xsi:type="dcterms:W3CDTF">2017-03-06T10:02:46Z</dcterms:modified>
</cp:coreProperties>
</file>