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210F8"/>
    <a:srgbClr val="1EC8EA"/>
    <a:srgbClr val="2E9DDA"/>
    <a:srgbClr val="03817E"/>
    <a:srgbClr val="1616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B0683-6371-4304-8391-EAB114EA6C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24671B-DB2B-4143-BDFF-78901BF539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50C4D-03EF-410D-9F5F-34256D36B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61439-6D61-4E08-83B3-1E39DBF60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743F4-B6B5-4A00-9E11-E4DD693C8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536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2E181-5A70-4128-8E14-87CF570DE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A74F4-0400-478C-AA96-7F8A7EBD0D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69852E-AB16-44E2-8EC7-9237BF66F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FA8C9F-6B85-4C95-84F8-BDF2B2FFE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75C61-E873-45A5-8869-8F102A4E6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08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C28C4-9130-4F3D-9707-18617AA99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8AD7B-9DC9-421F-BA4C-A25D419FA5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EAA0A-F141-4682-B2DB-FDBBC476C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72777C-3112-4A6E-8292-9FACEE017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7F1843-4C45-42FB-92E8-C3673D401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777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10F06-5C33-4E6F-A3D5-3CFBCF922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685F7-5EB9-45C2-994E-9B5EF8E80A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726870-29F9-4F70-8ABE-EAB0C84DAA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816C49-CB84-4D4B-899D-7EF90FBB3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923686-5F5D-49E3-9BD8-D629D1A24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BA751-DADA-48A4-8A53-DD1354D6C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852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F2D6D-33AA-4F70-9C63-17281C964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3C6D4-441A-43C8-A018-9450E1C45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305619-88C5-4A75-A850-8A3E127C0B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C8FB51-C82D-4602-AA95-8A29C46420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F19C97-A934-4E21-9B8B-FA5F3485D2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09839B-58AA-47E3-A787-EDE7D93EF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E63815-5747-44BE-B60B-7F0899A4F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C973EF-A50D-4CB4-BD16-8A63446D4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779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33157-9D91-4EE9-80C1-68822DF37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5AF0C8-1679-4336-BDE1-3C6B07B4C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6A88B5-5C45-4746-8F37-AF8D67C52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01262C-A55B-460C-939B-A14855139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659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792B18-8163-4E8A-B696-5C8125916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F2E2DF-766C-4980-9E31-D338DFE42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72CC5E-388B-4C68-A809-B092697F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883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DC15B-757A-48EA-BDAE-93563B528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AC42D-9370-461D-81B8-0726D8968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1C60A7-45C0-4E2D-8EF2-747AA250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B62FD8-BDDD-421C-AD9E-E7F4A356D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216A9C-3592-47A9-BE29-7F9F26ECA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8EC7AC-B027-4D50-AFA7-405396D5C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05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261D2-2812-486A-A16B-CDDA52D04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D56A96-83DD-497F-9D42-03F9B6B2E3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4E772F-E42B-46D0-A7DD-0AFBF952F4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DBE7B9-0AFE-48AF-8BF6-C1120F5AC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44EF06-3373-4503-992E-C794A5314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71F036-5897-4F58-849D-089A01AF4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463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846AC-DE62-44E1-9D8B-187DA973E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EF80AE-21AB-495D-BE7E-88B52E7EB4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CBC13A-D2B1-439B-837B-BC830E2D9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6CD21-B45E-4BF3-8731-1DBA080B7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9058B-6E63-4B04-9017-2068FD68F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30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D57D02-2CCA-455D-BE76-89EEA0F219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E30271-4CC1-4724-9CA6-A4F39A7B4F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CC5FD-2613-4DF1-9BC1-BDCEC1B59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CBD0AC-C7D3-4AD8-BAB1-25C08F08F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77CB06-97AB-4B28-9153-0A35FC7A4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42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62AD39-342A-41C5-9C51-CA8A73896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13F4D-A53F-4FCF-A0FE-2B2677702A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03D2E-6FAC-4072-9760-D43BFF7D42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048D82-4416-4E64-9220-6D32E6BCF668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BBC806-7A88-49FE-A791-5B86FFCE28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0D091-6A7D-4886-84EC-2828E7DC3C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C95F5D-4D54-4E20-9D01-D413408EE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42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C4C88343-D658-4950-B3CD-498FCC9BB12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EC8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2DB4AD-4BE8-4C29-951F-33A056209E83}"/>
              </a:ext>
            </a:extLst>
          </p:cNvPr>
          <p:cNvSpPr/>
          <p:nvPr/>
        </p:nvSpPr>
        <p:spPr>
          <a:xfrm>
            <a:off x="58247" y="79514"/>
            <a:ext cx="3288131" cy="67089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AA1E8E-9F86-429D-A375-9F25D8077E35}"/>
              </a:ext>
            </a:extLst>
          </p:cNvPr>
          <p:cNvSpPr txBox="1"/>
          <p:nvPr/>
        </p:nvSpPr>
        <p:spPr>
          <a:xfrm>
            <a:off x="11523" y="4698255"/>
            <a:ext cx="32898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tebyg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NHS (2020) 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tyfu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drawiadau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4BEE5A4-6B5D-4915-ADBA-00AF5DFD7D5E}"/>
              </a:ext>
            </a:extLst>
          </p:cNvPr>
          <p:cNvSpPr/>
          <p:nvPr/>
        </p:nvSpPr>
        <p:spPr>
          <a:xfrm>
            <a:off x="3458817" y="79514"/>
            <a:ext cx="5565913" cy="66580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A4D371-8CEC-4846-8AA4-734B9836A393}"/>
              </a:ext>
            </a:extLst>
          </p:cNvPr>
          <p:cNvSpPr/>
          <p:nvPr/>
        </p:nvSpPr>
        <p:spPr>
          <a:xfrm>
            <a:off x="9125842" y="79515"/>
            <a:ext cx="2996583" cy="665808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97FCA1-5314-4FCD-ACC5-37647801FC06}"/>
              </a:ext>
            </a:extLst>
          </p:cNvPr>
          <p:cNvSpPr txBox="1"/>
          <p:nvPr/>
        </p:nvSpPr>
        <p:spPr>
          <a:xfrm>
            <a:off x="35975" y="428264"/>
            <a:ext cx="3352618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Dywed Epilepsi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Socitey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(Dim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tebyg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trawiadau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bethau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trawiadau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dydyn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dim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wastod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BE22B3-854A-4537-B578-AF5E3924DB26}"/>
              </a:ext>
            </a:extLst>
          </p:cNvPr>
          <p:cNvSpPr txBox="1"/>
          <p:nvPr/>
        </p:nvSpPr>
        <p:spPr>
          <a:xfrm>
            <a:off x="16172" y="1449103"/>
            <a:ext cx="334596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Dywed Epilepsy foundation (2014) </a:t>
            </a: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epilespi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poblogaidd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plant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65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debygol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993499-B8B4-4186-BE35-2CC6FEF9A336}"/>
              </a:ext>
            </a:extLst>
          </p:cNvPr>
          <p:cNvSpPr txBox="1"/>
          <p:nvPr/>
        </p:nvSpPr>
        <p:spPr>
          <a:xfrm>
            <a:off x="24989" y="2146777"/>
            <a:ext cx="3363604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tebyg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Luke Stamatis (2016) </a:t>
            </a: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â diagnosis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trydanol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annormal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trawiadau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ginetig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4928E1-CABA-400C-BA4D-B40B984BC049}"/>
              </a:ext>
            </a:extLst>
          </p:cNvPr>
          <p:cNvSpPr txBox="1"/>
          <p:nvPr/>
        </p:nvSpPr>
        <p:spPr>
          <a:xfrm>
            <a:off x="21860" y="3070286"/>
            <a:ext cx="338440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Dywed Mayo clinic (2022) 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anhwylder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niwrolegol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annormal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trawiadau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anarferol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144B2E-1CB8-48CE-B6D7-DA2B061297DC}"/>
              </a:ext>
            </a:extLst>
          </p:cNvPr>
          <p:cNvSpPr txBox="1"/>
          <p:nvPr/>
        </p:nvSpPr>
        <p:spPr>
          <a:xfrm>
            <a:off x="26932" y="3885893"/>
            <a:ext cx="333562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Ar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Epilepsy action (2021) 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driniaeth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epilepsy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meddigyniaeth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llawdriniaeth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bod epilepsy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A389F0C-568E-4983-BC5D-10B85B21FB51}"/>
              </a:ext>
            </a:extLst>
          </p:cNvPr>
          <p:cNvSpPr/>
          <p:nvPr/>
        </p:nvSpPr>
        <p:spPr>
          <a:xfrm>
            <a:off x="686484" y="-31640"/>
            <a:ext cx="193993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cap="none" spc="50" dirty="0" err="1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Epilepsi</a:t>
            </a:r>
            <a:endParaRPr lang="en-US" sz="3200" b="1" cap="none" spc="50" dirty="0">
              <a:ln w="0"/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76B2B1-471D-492C-96D0-3A3FFF21910C}"/>
              </a:ext>
            </a:extLst>
          </p:cNvPr>
          <p:cNvSpPr txBox="1"/>
          <p:nvPr/>
        </p:nvSpPr>
        <p:spPr>
          <a:xfrm>
            <a:off x="43718" y="5166803"/>
            <a:ext cx="332788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Dywed J, Carvalho (2018) 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disgnosis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triniaeth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ddiagnosio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158F19-1516-4F85-92AD-84176017751E}"/>
              </a:ext>
            </a:extLst>
          </p:cNvPr>
          <p:cNvSpPr txBox="1"/>
          <p:nvPr/>
        </p:nvSpPr>
        <p:spPr>
          <a:xfrm>
            <a:off x="3406266" y="46929"/>
            <a:ext cx="5657801" cy="78021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Dywed CDC (2020) 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fathau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drawiadau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trawiad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clonic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tonic a absent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trawiad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absent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Dywed R,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Shouri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(2021)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Trawiadau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symptom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symptomau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cyhyrau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annormal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colli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consciousness neu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confused</a:t>
            </a:r>
          </a:p>
          <a:p>
            <a:pPr algn="just"/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Dywed Epliepsy Action (2020) 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ofn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trawiad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hiechyd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tymor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Dywed Health talk (Dim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byddant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ên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Dywed CDC (2021)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“seizure action plan”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agos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efo’r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Dywed Epilepsy society (2021)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siŵr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ymarferwyd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hyfforddiant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trawiadau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ddiogelwch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Ar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Epilepsy connections (Dim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) 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tua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63,400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Deyrnas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meddyginiaethau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effeithio’r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cof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ymddwyn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50%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cystal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pam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roi’r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arnyn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Dywed Caring for kids (2021)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dibynnu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oedran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pa mor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Epilepsy Ontario (2018)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Dyle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thyle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 dim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dibynnu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mor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dal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effeithiau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iechyd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oedran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Dywed ELC (2020)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ADLN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Dywed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Cymru (2020)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agos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doctor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ymwelydd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iechyd er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phawb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epilepsi'r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Gov.uk (Dim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) 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cydsyniad er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ymweld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gartref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Dywed C,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Melinonsky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(2020) 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feddyginiaethau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dal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dim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 20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meddyginiaethau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cymerud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gyfreithiol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4C3917-971B-41A4-8741-20B392716B73}"/>
              </a:ext>
            </a:extLst>
          </p:cNvPr>
          <p:cNvSpPr txBox="1"/>
          <p:nvPr/>
        </p:nvSpPr>
        <p:spPr>
          <a:xfrm>
            <a:off x="9098734" y="46929"/>
            <a:ext cx="2996582" cy="5747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Dywed NHS (Dim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bosib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llawdriniaeth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gwared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trawiadau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Epilepsy foundation (Dim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) Mae 7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10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feddyginiaeth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Dywed PMC (2019) 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diagnosio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nag un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trawiad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24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 dim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rheswm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Dywed Weill Cornell centre (2021) 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symptomau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mor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absent seizures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Symptom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wyneb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twitchan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symptom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Ar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Dr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Nemma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(2022) 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achosion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anhybys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Dywed Better Health (2021)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bosib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Ar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NIH (2020)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Fam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dwy’r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Tad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risg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5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100.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Dywed Young Epilepsy (Dim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) 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dibynnu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gormod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annibyniaeth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8C700A5-E41B-4957-BF54-D772DB0D6998}"/>
              </a:ext>
            </a:extLst>
          </p:cNvPr>
          <p:cNvSpPr txBox="1"/>
          <p:nvPr/>
        </p:nvSpPr>
        <p:spPr>
          <a:xfrm>
            <a:off x="43718" y="5968157"/>
            <a:ext cx="326799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Dywed NHS (2020) Mae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trawiadau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dibynnu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ran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Ac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BDA1685-1AD7-44F6-957E-8A65C835F60A}"/>
              </a:ext>
            </a:extLst>
          </p:cNvPr>
          <p:cNvSpPr txBox="1"/>
          <p:nvPr/>
        </p:nvSpPr>
        <p:spPr>
          <a:xfrm>
            <a:off x="10516566" y="5753539"/>
            <a:ext cx="1667634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Google images https://www.brainandlife.org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8521CCD-A29E-41A8-8182-BA05350DAC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1118" y="5733583"/>
            <a:ext cx="1323767" cy="862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487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1E35ACA-FC21-4305-A98E-074730229E8F}"/>
              </a:ext>
            </a:extLst>
          </p:cNvPr>
          <p:cNvSpPr txBox="1"/>
          <p:nvPr/>
        </p:nvSpPr>
        <p:spPr>
          <a:xfrm>
            <a:off x="0" y="0"/>
            <a:ext cx="10400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1902357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EA1186-916C-47E0-8FF6-F0CA5D4839D3}"/>
              </a:ext>
            </a:extLst>
          </p:cNvPr>
          <p:cNvSpPr txBox="1"/>
          <p:nvPr/>
        </p:nvSpPr>
        <p:spPr>
          <a:xfrm>
            <a:off x="4734560" y="0"/>
            <a:ext cx="256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Nifer</a:t>
            </a:r>
            <a:r>
              <a:rPr lang="en-GB" sz="1600" dirty="0"/>
              <a:t> o </a:t>
            </a:r>
            <a:r>
              <a:rPr lang="en-GB" sz="1600" dirty="0" err="1"/>
              <a:t>eiriau</a:t>
            </a:r>
            <a:r>
              <a:rPr lang="en-GB" sz="1600" dirty="0"/>
              <a:t>: 1,000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81D7CD-5B67-4466-B306-59E50F21F401}"/>
              </a:ext>
            </a:extLst>
          </p:cNvPr>
          <p:cNvSpPr txBox="1"/>
          <p:nvPr/>
        </p:nvSpPr>
        <p:spPr>
          <a:xfrm>
            <a:off x="10989364" y="0"/>
            <a:ext cx="12026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EYCE600C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9FB2A4-A0B8-4F85-BB87-3DB1727BDBAB}"/>
              </a:ext>
            </a:extLst>
          </p:cNvPr>
          <p:cNvSpPr txBox="1"/>
          <p:nvPr/>
        </p:nvSpPr>
        <p:spPr>
          <a:xfrm>
            <a:off x="137491" y="338554"/>
            <a:ext cx="11917017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Better Health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Epilepsy in children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https://www.betterhealth.vic.gov.au/health/conditionsandtreatments/epilepsy-in-children (Accessed 18th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Melinonsky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Drugs for Children With Epilepsy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https://www.webmd.com/epilepsy/medicines-for-children-with-epilepsy (Accessed 16th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Caring for kids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Epilepsy at school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https://caringforkids.cps.ca/handouts/health-conditions-and-treatments/epilepsy-at-school (Accessed 16th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CDC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Types of Seizures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https://www.cdc.gov/epilepsy/about/types-of-seizures.htm (Accessed 3rd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CDC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Epilepsy at School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https://www.cdc.gov/epilepsy/communications/features/epilepsy-in-children (Accessed 7th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Epilepsy Wales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https://www.dewis.wales/ResourceDirectory/ViewResource.aspx?id=2247 (Accessed 15th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Nemma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Epilepsy In Children: Types, Symptoms, Causes, Treatment And Prevention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https://www.momjunction.com/articles/children-epilepsy-symptoms-treatment-prevention_00781776/ (Accessed 16th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ELC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Identifying additional support needs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://www.eastlothian.gov.uk/info/210557/schools_and_learning/12322/additional_support_for_learning (Accessed 7th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Epilepsy action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Treatments for epilepsy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https://www.epilepsy.org.uk/info/treatment (Accessed 3rd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Epilepsy connections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Why is Epilepsy Awareness in Schools important?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https://www.epilepsyconnections.org.uk/services/awareness-in-schools (Accessed 10th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Epilepsy foundation (2014)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Who Gets Epilepsy?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https://www.epilepsy.com/learn/about-epilepsy-basics/who-gets-epilepsy (Accessed 3rd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Epilepsy foundation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Medicines Work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https://www.epilepsy.com/learn/treating-seizures-and-epilepsy/seizure-and-epilepsy-medicines/how-medicines-work (Accessed 16th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Epilepsy Ontario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Getting Support for Parents, Children, and Youth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https://epilepsyontario.org/living-with-epilepsy/9473-2/support-for-children-youth/ (Accessed 16th of February 2022) 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38016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4B0801-1CB7-4081-B055-523242F8C7A7}"/>
              </a:ext>
            </a:extLst>
          </p:cNvPr>
          <p:cNvSpPr txBox="1"/>
          <p:nvPr/>
        </p:nvSpPr>
        <p:spPr>
          <a:xfrm>
            <a:off x="0" y="0"/>
            <a:ext cx="11887201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Epilepsy society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School, education and epilepsy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https://epilepsysociety.org.uk/about-epilepsy/information-parents/school-education-and-epilepsy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15th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Epilepsy society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What is Epilepsy?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https://epilepsysociety.org.uk/about-epilepsy/what-epilepsy (Accessed 3rd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Epliepsy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Action (2020)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Will my child have problems with learning and behaviour?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at: https://www.epilepsy.org.uk/info/education/learning-and-behaviour  (Accessed 7th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Google images: https://www.brainandlife.org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Children with special educational needs and disabilities (SEND)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https://www.gov.uk/children-with-special-educational-needs (Accessed 15th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 talk 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epilepsy affects education [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On-line] Available at: https://healthtalk.org/epilepsy/how-epilepsy-affects-education (Accessed 7th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J, Carvalho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Early Diagnosis, Anti-epileptic Treatment Benefits 3 Children with Dravet, Autism, Study Reports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https://dravetsyndromenews.com/2018/09/11/early-diagnosis-antiepileptic-therapies-benefits (Accessed 3rd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Luke Stamatis (2016)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Epilepsy fact sheet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https://www.brainandspine.org.uk/our-publications/our-fact-sheets/epilepsy (Accessed 3rd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Mayo clinic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Epilepsy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https://www.mayoclinic.org/diseases-conditions/epilepsy/symptoms-causes/syc-20350093 (Accessed 3rd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(2020)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Epilepsy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 https://www.gosh.nhs.uk/conditions-and-treatments/conditions-we-treat/epilepsy/ (Accessed 3rd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Symptoms Epilepsy [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On-line] Available at: https://www.nhs.uk/conditions/epilepsy/symptoms/ (Accessed 3rd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[On-line] Available at: https://www.nhs.uk/conditions/epilepsy/treatment/ (Accessed 16th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NIH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Juvenile myoclonic epilepsy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https://medlineplus.gov/genetics/condition/juvenile-myoclonic-epilepsy (Accessed 18th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PMC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Epilepsy in Children: From Diagnosis to Treatment with Focus on Emergency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[On-line] Available at: https://www.ncbi.nlm.nih.gov/pmc/articles/PMC6352402/ (Accessed 16th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Shouri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Symptoms of Epilepsy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https://www.verywellhealth.com/symptoms-of-epilepsy-1204509 (Accessed 3rd of February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8049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CD8580-7FEC-4BCC-B081-5A627225B0C5}"/>
              </a:ext>
            </a:extLst>
          </p:cNvPr>
          <p:cNvSpPr txBox="1"/>
          <p:nvPr/>
        </p:nvSpPr>
        <p:spPr>
          <a:xfrm>
            <a:off x="119270" y="99391"/>
            <a:ext cx="118176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Weill Cornell centre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Epilepsy in Children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 https://weillcornellbrainandspine.org/condition/epilepsy-children/symptoms-epilepsy-children (Accessed 16th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Young Epilepsy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Epilepsy in children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[On-line] Available at: https://www.youngepilepsy.org.uk/about-epilepsy/living-with-epilepsy/epilepsy-in-children/?jjj=1645215979370 (Accessed 18th of February 2022)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96806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1157</TotalTime>
  <Words>2104</Words>
  <Application>Microsoft Office PowerPoint</Application>
  <PresentationFormat>Widescreen</PresentationFormat>
  <Paragraphs>120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Angharad Walters</dc:creator>
  <cp:lastModifiedBy>Angharad Walters</cp:lastModifiedBy>
  <cp:revision>40</cp:revision>
  <dcterms:created xsi:type="dcterms:W3CDTF">2022-02-02T22:24:58Z</dcterms:created>
  <dcterms:modified xsi:type="dcterms:W3CDTF">2022-02-20T13:46:00Z</dcterms:modified>
</cp:coreProperties>
</file>