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6"/>
  </p:notesMasterIdLst>
  <p:sldIdLst>
    <p:sldId id="351" r:id="rId3"/>
    <p:sldId id="301" r:id="rId4"/>
    <p:sldId id="267" r:id="rId5"/>
    <p:sldId id="731" r:id="rId6"/>
    <p:sldId id="734" r:id="rId7"/>
    <p:sldId id="322" r:id="rId8"/>
    <p:sldId id="732" r:id="rId9"/>
    <p:sldId id="296" r:id="rId10"/>
    <p:sldId id="736" r:id="rId11"/>
    <p:sldId id="733" r:id="rId12"/>
    <p:sldId id="735" r:id="rId13"/>
    <p:sldId id="737" r:id="rId14"/>
    <p:sldId id="73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9D8F"/>
    <a:srgbClr val="EE4266"/>
    <a:srgbClr val="561CE2"/>
    <a:srgbClr val="FFD23F"/>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063727-28D5-4C49-AC5D-5B0B8D2053F9}" v="24" dt="2026-10-13T13:5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910" autoAdjust="0"/>
  </p:normalViewPr>
  <p:slideViewPr>
    <p:cSldViewPr snapToGrid="0">
      <p:cViewPr varScale="1">
        <p:scale>
          <a:sx n="81" d="100"/>
          <a:sy n="81" d="100"/>
        </p:scale>
        <p:origin x="6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undo custSel addSld modSld">
      <pc:chgData name="Christian Felices" userId="8e38ee09-c2ff-4103-943a-2518637016e9" providerId="ADAL" clId="{3D4A4162-3B1C-4C16-B3BC-185E2CDA108B}" dt="2026-10-13T13:55:55.405" v="3844" actId="1076"/>
      <pc:docMkLst>
        <pc:docMk/>
      </pc:docMkLst>
      <pc:sldChg chg="modSp mod modTransition">
        <pc:chgData name="Christian Felices" userId="8e38ee09-c2ff-4103-943a-2518637016e9" providerId="ADAL" clId="{3D4A4162-3B1C-4C16-B3BC-185E2CDA108B}" dt="2026-10-12T13:59:36.924" v="420"/>
        <pc:sldMkLst>
          <pc:docMk/>
          <pc:sldMk cId="3650600554" sldId="267"/>
        </pc:sldMkLst>
        <pc:spChg chg="mod">
          <ac:chgData name="Christian Felices" userId="8e38ee09-c2ff-4103-943a-2518637016e9" providerId="ADAL" clId="{3D4A4162-3B1C-4C16-B3BC-185E2CDA108B}" dt="2026-10-12T13:20:25.613" v="54" actId="14100"/>
          <ac:spMkLst>
            <pc:docMk/>
            <pc:sldMk cId="3650600554" sldId="267"/>
            <ac:spMk id="5" creationId="{811D3571-BDF7-3890-22E1-2FD9A843A8B9}"/>
          </ac:spMkLst>
        </pc:spChg>
      </pc:sldChg>
      <pc:sldChg chg="addSp delSp modSp mod">
        <pc:chgData name="Christian Felices" userId="8e38ee09-c2ff-4103-943a-2518637016e9" providerId="ADAL" clId="{3D4A4162-3B1C-4C16-B3BC-185E2CDA108B}" dt="2026-10-13T12:11:18.146" v="1496" actId="15"/>
        <pc:sldMkLst>
          <pc:docMk/>
          <pc:sldMk cId="1697139123" sldId="296"/>
        </pc:sldMkLst>
        <pc:spChg chg="add mod">
          <ac:chgData name="Christian Felices" userId="8e38ee09-c2ff-4103-943a-2518637016e9" providerId="ADAL" clId="{3D4A4162-3B1C-4C16-B3BC-185E2CDA108B}" dt="2026-10-13T12:11:18.146" v="1496" actId="15"/>
          <ac:spMkLst>
            <pc:docMk/>
            <pc:sldMk cId="1697139123" sldId="296"/>
            <ac:spMk id="4" creationId="{DA02E867-EEA3-45DD-ECCB-EB6B466D3049}"/>
          </ac:spMkLst>
        </pc:spChg>
        <pc:spChg chg="mod">
          <ac:chgData name="Christian Felices" userId="8e38ee09-c2ff-4103-943a-2518637016e9" providerId="ADAL" clId="{3D4A4162-3B1C-4C16-B3BC-185E2CDA108B}" dt="2026-10-13T12:08:45.266" v="1264" actId="20577"/>
          <ac:spMkLst>
            <pc:docMk/>
            <pc:sldMk cId="1697139123" sldId="296"/>
            <ac:spMk id="6" creationId="{7A7A8209-FB3F-9246-98C9-F488A7F43964}"/>
          </ac:spMkLst>
        </pc:spChg>
        <pc:picChg chg="add mod modCrop">
          <ac:chgData name="Christian Felices" userId="8e38ee09-c2ff-4103-943a-2518637016e9" providerId="ADAL" clId="{3D4A4162-3B1C-4C16-B3BC-185E2CDA108B}" dt="2026-10-13T12:08:59.236" v="1267" actId="1076"/>
          <ac:picMkLst>
            <pc:docMk/>
            <pc:sldMk cId="1697139123" sldId="296"/>
            <ac:picMk id="2" creationId="{2752491D-FB29-F58B-1D69-F161DE6D363D}"/>
          </ac:picMkLst>
        </pc:picChg>
        <pc:picChg chg="del">
          <ac:chgData name="Christian Felices" userId="8e38ee09-c2ff-4103-943a-2518637016e9" providerId="ADAL" clId="{3D4A4162-3B1C-4C16-B3BC-185E2CDA108B}" dt="2026-10-13T12:07:53.354" v="1211" actId="478"/>
          <ac:picMkLst>
            <pc:docMk/>
            <pc:sldMk cId="1697139123" sldId="296"/>
            <ac:picMk id="3" creationId="{11C42446-7F06-D166-3496-44B924FA168E}"/>
          </ac:picMkLst>
        </pc:picChg>
      </pc:sldChg>
      <pc:sldChg chg="addSp modSp mod modAnim">
        <pc:chgData name="Christian Felices" userId="8e38ee09-c2ff-4103-943a-2518637016e9" providerId="ADAL" clId="{3D4A4162-3B1C-4C16-B3BC-185E2CDA108B}" dt="2026-10-13T09:49:56.855" v="804" actId="113"/>
        <pc:sldMkLst>
          <pc:docMk/>
          <pc:sldMk cId="2614075413" sldId="322"/>
        </pc:sldMkLst>
        <pc:spChg chg="mod">
          <ac:chgData name="Christian Felices" userId="8e38ee09-c2ff-4103-943a-2518637016e9" providerId="ADAL" clId="{3D4A4162-3B1C-4C16-B3BC-185E2CDA108B}" dt="2026-10-13T09:38:18.067" v="456" actId="20577"/>
          <ac:spMkLst>
            <pc:docMk/>
            <pc:sldMk cId="2614075413" sldId="322"/>
            <ac:spMk id="2" creationId="{0046F082-F4D9-A044-B2B1-85C2596EA0BA}"/>
          </ac:spMkLst>
        </pc:spChg>
        <pc:spChg chg="mod">
          <ac:chgData name="Christian Felices" userId="8e38ee09-c2ff-4103-943a-2518637016e9" providerId="ADAL" clId="{3D4A4162-3B1C-4C16-B3BC-185E2CDA108B}" dt="2026-10-13T09:40:11.685" v="486" actId="1076"/>
          <ac:spMkLst>
            <pc:docMk/>
            <pc:sldMk cId="2614075413" sldId="322"/>
            <ac:spMk id="3" creationId="{33FE8F1C-4DC0-2CCD-9684-101BE41D6BC8}"/>
          </ac:spMkLst>
        </pc:spChg>
        <pc:spChg chg="add mod">
          <ac:chgData name="Christian Felices" userId="8e38ee09-c2ff-4103-943a-2518637016e9" providerId="ADAL" clId="{3D4A4162-3B1C-4C16-B3BC-185E2CDA108B}" dt="2026-10-13T09:44:08.543" v="788" actId="1038"/>
          <ac:spMkLst>
            <pc:docMk/>
            <pc:sldMk cId="2614075413" sldId="322"/>
            <ac:spMk id="4" creationId="{B540A8B3-2337-AA13-9138-598A3F7F7771}"/>
          </ac:spMkLst>
        </pc:spChg>
        <pc:spChg chg="add mod">
          <ac:chgData name="Christian Felices" userId="8e38ee09-c2ff-4103-943a-2518637016e9" providerId="ADAL" clId="{3D4A4162-3B1C-4C16-B3BC-185E2CDA108B}" dt="2026-10-13T09:44:08.543" v="788" actId="1038"/>
          <ac:spMkLst>
            <pc:docMk/>
            <pc:sldMk cId="2614075413" sldId="322"/>
            <ac:spMk id="6" creationId="{313141F1-ED72-A71D-22A8-376A6835DBBE}"/>
          </ac:spMkLst>
        </pc:spChg>
        <pc:spChg chg="add mod">
          <ac:chgData name="Christian Felices" userId="8e38ee09-c2ff-4103-943a-2518637016e9" providerId="ADAL" clId="{3D4A4162-3B1C-4C16-B3BC-185E2CDA108B}" dt="2026-10-13T09:44:08.543" v="788" actId="1038"/>
          <ac:spMkLst>
            <pc:docMk/>
            <pc:sldMk cId="2614075413" sldId="322"/>
            <ac:spMk id="8" creationId="{2425067B-CC79-A512-9838-23F64BC3A6BB}"/>
          </ac:spMkLst>
        </pc:spChg>
        <pc:spChg chg="add mod">
          <ac:chgData name="Christian Felices" userId="8e38ee09-c2ff-4103-943a-2518637016e9" providerId="ADAL" clId="{3D4A4162-3B1C-4C16-B3BC-185E2CDA108B}" dt="2026-10-13T09:49:56.855" v="804" actId="113"/>
          <ac:spMkLst>
            <pc:docMk/>
            <pc:sldMk cId="2614075413" sldId="322"/>
            <ac:spMk id="10" creationId="{A360E8DF-3A76-29B2-9128-26F0C14EC1B3}"/>
          </ac:spMkLst>
        </pc:spChg>
        <pc:picChg chg="add mod modCrop">
          <ac:chgData name="Christian Felices" userId="8e38ee09-c2ff-4103-943a-2518637016e9" providerId="ADAL" clId="{3D4A4162-3B1C-4C16-B3BC-185E2CDA108B}" dt="2026-10-13T09:48:32.231" v="802" actId="1036"/>
          <ac:picMkLst>
            <pc:docMk/>
            <pc:sldMk cId="2614075413" sldId="322"/>
            <ac:picMk id="11" creationId="{9FAC486D-EEA0-218F-0A57-A055E07704F5}"/>
          </ac:picMkLst>
        </pc:picChg>
      </pc:sldChg>
      <pc:sldChg chg="addSp delSp modSp mod modTransition delAnim modAnim">
        <pc:chgData name="Christian Felices" userId="8e38ee09-c2ff-4103-943a-2518637016e9" providerId="ADAL" clId="{3D4A4162-3B1C-4C16-B3BC-185E2CDA108B}" dt="2026-10-12T13:58:50.067" v="418"/>
        <pc:sldMkLst>
          <pc:docMk/>
          <pc:sldMk cId="2807621035" sldId="731"/>
        </pc:sldMkLst>
        <pc:spChg chg="mod">
          <ac:chgData name="Christian Felices" userId="8e38ee09-c2ff-4103-943a-2518637016e9" providerId="ADAL" clId="{3D4A4162-3B1C-4C16-B3BC-185E2CDA108B}" dt="2026-10-12T13:47:17.760" v="389" actId="20577"/>
          <ac:spMkLst>
            <pc:docMk/>
            <pc:sldMk cId="2807621035" sldId="731"/>
            <ac:spMk id="2" creationId="{00000000-0000-0000-0000-000000000000}"/>
          </ac:spMkLst>
        </pc:spChg>
        <pc:spChg chg="mod">
          <ac:chgData name="Christian Felices" userId="8e38ee09-c2ff-4103-943a-2518637016e9" providerId="ADAL" clId="{3D4A4162-3B1C-4C16-B3BC-185E2CDA108B}" dt="2026-10-12T13:58:41.720" v="417" actId="1076"/>
          <ac:spMkLst>
            <pc:docMk/>
            <pc:sldMk cId="2807621035" sldId="731"/>
            <ac:spMk id="5" creationId="{AF3DD4A7-5A37-8FBC-C6F5-A0D011B4944C}"/>
          </ac:spMkLst>
        </pc:spChg>
        <pc:spChg chg="del">
          <ac:chgData name="Christian Felices" userId="8e38ee09-c2ff-4103-943a-2518637016e9" providerId="ADAL" clId="{3D4A4162-3B1C-4C16-B3BC-185E2CDA108B}" dt="2026-10-12T13:27:37.380" v="124" actId="478"/>
          <ac:spMkLst>
            <pc:docMk/>
            <pc:sldMk cId="2807621035" sldId="731"/>
            <ac:spMk id="7" creationId="{3A511DA9-84B4-D163-0A45-45E9CFF6B60E}"/>
          </ac:spMkLst>
        </pc:spChg>
        <pc:spChg chg="add mod ord">
          <ac:chgData name="Christian Felices" userId="8e38ee09-c2ff-4103-943a-2518637016e9" providerId="ADAL" clId="{3D4A4162-3B1C-4C16-B3BC-185E2CDA108B}" dt="2026-10-12T13:46:31.885" v="357" actId="14100"/>
          <ac:spMkLst>
            <pc:docMk/>
            <pc:sldMk cId="2807621035" sldId="731"/>
            <ac:spMk id="8" creationId="{894B0EFA-8657-D790-6E6C-2152E4538EBD}"/>
          </ac:spMkLst>
        </pc:spChg>
        <pc:spChg chg="add del mod">
          <ac:chgData name="Christian Felices" userId="8e38ee09-c2ff-4103-943a-2518637016e9" providerId="ADAL" clId="{3D4A4162-3B1C-4C16-B3BC-185E2CDA108B}" dt="2026-10-12T13:58:38.109" v="416" actId="478"/>
          <ac:spMkLst>
            <pc:docMk/>
            <pc:sldMk cId="2807621035" sldId="731"/>
            <ac:spMk id="9" creationId="{AEC05DF6-6947-0D88-4805-EB4AD34D078E}"/>
          </ac:spMkLst>
        </pc:spChg>
        <pc:picChg chg="add mod ord modCrop">
          <ac:chgData name="Christian Felices" userId="8e38ee09-c2ff-4103-943a-2518637016e9" providerId="ADAL" clId="{3D4A4162-3B1C-4C16-B3BC-185E2CDA108B}" dt="2026-10-12T13:46:44.577" v="372" actId="732"/>
          <ac:picMkLst>
            <pc:docMk/>
            <pc:sldMk cId="2807621035" sldId="731"/>
            <ac:picMk id="4" creationId="{1694BDD1-CCC2-0A37-3952-30B749FBF916}"/>
          </ac:picMkLst>
        </pc:picChg>
        <pc:picChg chg="del">
          <ac:chgData name="Christian Felices" userId="8e38ee09-c2ff-4103-943a-2518637016e9" providerId="ADAL" clId="{3D4A4162-3B1C-4C16-B3BC-185E2CDA108B}" dt="2026-10-12T13:25:51.577" v="87" actId="478"/>
          <ac:picMkLst>
            <pc:docMk/>
            <pc:sldMk cId="2807621035" sldId="731"/>
            <ac:picMk id="6" creationId="{ADC1A1EA-0F32-E591-F24F-60A36C797356}"/>
          </ac:picMkLst>
        </pc:picChg>
        <pc:picChg chg="add del mod">
          <ac:chgData name="Christian Felices" userId="8e38ee09-c2ff-4103-943a-2518637016e9" providerId="ADAL" clId="{3D4A4162-3B1C-4C16-B3BC-185E2CDA108B}" dt="2026-10-12T13:56:46.993" v="403" actId="478"/>
          <ac:picMkLst>
            <pc:docMk/>
            <pc:sldMk cId="2807621035" sldId="731"/>
            <ac:picMk id="10" creationId="{F0B333B2-6340-98D8-630A-6393F09DBB04}"/>
          </ac:picMkLst>
        </pc:picChg>
        <pc:picChg chg="add del mod modCrop">
          <ac:chgData name="Christian Felices" userId="8e38ee09-c2ff-4103-943a-2518637016e9" providerId="ADAL" clId="{3D4A4162-3B1C-4C16-B3BC-185E2CDA108B}" dt="2026-10-12T13:58:34.554" v="415" actId="478"/>
          <ac:picMkLst>
            <pc:docMk/>
            <pc:sldMk cId="2807621035" sldId="731"/>
            <ac:picMk id="11" creationId="{5D13052E-608F-3CDB-7933-A94926699489}"/>
          </ac:picMkLst>
        </pc:picChg>
      </pc:sldChg>
      <pc:sldChg chg="addSp delSp modSp mod modNotesTx">
        <pc:chgData name="Christian Felices" userId="8e38ee09-c2ff-4103-943a-2518637016e9" providerId="ADAL" clId="{3D4A4162-3B1C-4C16-B3BC-185E2CDA108B}" dt="2026-10-13T12:46:07.265" v="2794" actId="20577"/>
        <pc:sldMkLst>
          <pc:docMk/>
          <pc:sldMk cId="2978215625" sldId="732"/>
        </pc:sldMkLst>
        <pc:spChg chg="mod">
          <ac:chgData name="Christian Felices" userId="8e38ee09-c2ff-4103-943a-2518637016e9" providerId="ADAL" clId="{3D4A4162-3B1C-4C16-B3BC-185E2CDA108B}" dt="2026-10-13T11:42:32.416" v="825" actId="20577"/>
          <ac:spMkLst>
            <pc:docMk/>
            <pc:sldMk cId="2978215625" sldId="732"/>
            <ac:spMk id="2" creationId="{3484D720-3FD3-B523-5736-1A02D8CBD212}"/>
          </ac:spMkLst>
        </pc:spChg>
        <pc:spChg chg="del">
          <ac:chgData name="Christian Felices" userId="8e38ee09-c2ff-4103-943a-2518637016e9" providerId="ADAL" clId="{3D4A4162-3B1C-4C16-B3BC-185E2CDA108B}" dt="2026-10-13T11:42:22.040" v="805" actId="478"/>
          <ac:spMkLst>
            <pc:docMk/>
            <pc:sldMk cId="2978215625" sldId="732"/>
            <ac:spMk id="3" creationId="{A49E3B60-C8D9-28FB-A4C5-AFAA075DA9AE}"/>
          </ac:spMkLst>
        </pc:spChg>
        <pc:spChg chg="add mod">
          <ac:chgData name="Christian Felices" userId="8e38ee09-c2ff-4103-943a-2518637016e9" providerId="ADAL" clId="{3D4A4162-3B1C-4C16-B3BC-185E2CDA108B}" dt="2026-10-13T11:44:13.323" v="841" actId="207"/>
          <ac:spMkLst>
            <pc:docMk/>
            <pc:sldMk cId="2978215625" sldId="732"/>
            <ac:spMk id="6" creationId="{20832E56-3C06-4517-AE27-283D6C0F374B}"/>
          </ac:spMkLst>
        </pc:spChg>
        <pc:spChg chg="add mod">
          <ac:chgData name="Christian Felices" userId="8e38ee09-c2ff-4103-943a-2518637016e9" providerId="ADAL" clId="{3D4A4162-3B1C-4C16-B3BC-185E2CDA108B}" dt="2026-10-13T11:44:54.659" v="851" actId="207"/>
          <ac:spMkLst>
            <pc:docMk/>
            <pc:sldMk cId="2978215625" sldId="732"/>
            <ac:spMk id="7" creationId="{59A308BE-7083-3D32-5527-7280816F92E7}"/>
          </ac:spMkLst>
        </pc:spChg>
        <pc:spChg chg="add mod">
          <ac:chgData name="Christian Felices" userId="8e38ee09-c2ff-4103-943a-2518637016e9" providerId="ADAL" clId="{3D4A4162-3B1C-4C16-B3BC-185E2CDA108B}" dt="2026-10-13T11:45:03.097" v="853" actId="207"/>
          <ac:spMkLst>
            <pc:docMk/>
            <pc:sldMk cId="2978215625" sldId="732"/>
            <ac:spMk id="9" creationId="{097BDB89-BBCA-BBA4-D27A-092021EAF261}"/>
          </ac:spMkLst>
        </pc:spChg>
        <pc:spChg chg="add mod">
          <ac:chgData name="Christian Felices" userId="8e38ee09-c2ff-4103-943a-2518637016e9" providerId="ADAL" clId="{3D4A4162-3B1C-4C16-B3BC-185E2CDA108B}" dt="2026-10-13T11:44:46.316" v="849" actId="207"/>
          <ac:spMkLst>
            <pc:docMk/>
            <pc:sldMk cId="2978215625" sldId="732"/>
            <ac:spMk id="11" creationId="{B4FD72DF-AB19-1075-08B6-C7356F6A8FEF}"/>
          </ac:spMkLst>
        </pc:spChg>
        <pc:spChg chg="add mod">
          <ac:chgData name="Christian Felices" userId="8e38ee09-c2ff-4103-943a-2518637016e9" providerId="ADAL" clId="{3D4A4162-3B1C-4C16-B3BC-185E2CDA108B}" dt="2026-10-13T11:51:05.281" v="1210" actId="1076"/>
          <ac:spMkLst>
            <pc:docMk/>
            <pc:sldMk cId="2978215625" sldId="732"/>
            <ac:spMk id="12" creationId="{548D3EED-0B0B-1308-5333-112C0C581846}"/>
          </ac:spMkLst>
        </pc:spChg>
        <pc:picChg chg="add del mod">
          <ac:chgData name="Christian Felices" userId="8e38ee09-c2ff-4103-943a-2518637016e9" providerId="ADAL" clId="{3D4A4162-3B1C-4C16-B3BC-185E2CDA108B}" dt="2026-10-13T11:43:15.533" v="830" actId="478"/>
          <ac:picMkLst>
            <pc:docMk/>
            <pc:sldMk cId="2978215625" sldId="732"/>
            <ac:picMk id="4" creationId="{468B3E23-1CDA-5387-5992-F76C54A5D25F}"/>
          </ac:picMkLst>
        </pc:picChg>
        <pc:picChg chg="add mod modCrop">
          <ac:chgData name="Christian Felices" userId="8e38ee09-c2ff-4103-943a-2518637016e9" providerId="ADAL" clId="{3D4A4162-3B1C-4C16-B3BC-185E2CDA108B}" dt="2026-10-13T11:43:52.841" v="838" actId="14100"/>
          <ac:picMkLst>
            <pc:docMk/>
            <pc:sldMk cId="2978215625" sldId="732"/>
            <ac:picMk id="5" creationId="{4AD02190-79FB-BF27-3A32-86CBEBAE24AD}"/>
          </ac:picMkLst>
        </pc:picChg>
      </pc:sldChg>
      <pc:sldChg chg="addSp delSp modSp mod modNotesTx">
        <pc:chgData name="Christian Felices" userId="8e38ee09-c2ff-4103-943a-2518637016e9" providerId="ADAL" clId="{3D4A4162-3B1C-4C16-B3BC-185E2CDA108B}" dt="2026-10-13T12:56:18.050" v="3244" actId="20577"/>
        <pc:sldMkLst>
          <pc:docMk/>
          <pc:sldMk cId="598635878" sldId="733"/>
        </pc:sldMkLst>
        <pc:spChg chg="del">
          <ac:chgData name="Christian Felices" userId="8e38ee09-c2ff-4103-943a-2518637016e9" providerId="ADAL" clId="{3D4A4162-3B1C-4C16-B3BC-185E2CDA108B}" dt="2026-10-13T12:14:35.120" v="1499" actId="478"/>
          <ac:spMkLst>
            <pc:docMk/>
            <pc:sldMk cId="598635878" sldId="733"/>
            <ac:spMk id="5" creationId="{DB7DE9F7-3696-FEEC-265A-87200C3370A3}"/>
          </ac:spMkLst>
        </pc:spChg>
        <pc:spChg chg="mod">
          <ac:chgData name="Christian Felices" userId="8e38ee09-c2ff-4103-943a-2518637016e9" providerId="ADAL" clId="{3D4A4162-3B1C-4C16-B3BC-185E2CDA108B}" dt="2026-10-13T12:18:01.959" v="1550" actId="20577"/>
          <ac:spMkLst>
            <pc:docMk/>
            <pc:sldMk cId="598635878" sldId="733"/>
            <ac:spMk id="6" creationId="{47028315-52E0-7217-E761-45DC579B4416}"/>
          </ac:spMkLst>
        </pc:spChg>
        <pc:spChg chg="add mod">
          <ac:chgData name="Christian Felices" userId="8e38ee09-c2ff-4103-943a-2518637016e9" providerId="ADAL" clId="{3D4A4162-3B1C-4C16-B3BC-185E2CDA108B}" dt="2026-10-13T12:24:11.697" v="1581" actId="113"/>
          <ac:spMkLst>
            <pc:docMk/>
            <pc:sldMk cId="598635878" sldId="733"/>
            <ac:spMk id="7" creationId="{584E2D37-0D9C-F425-9F87-F311F384C8DD}"/>
          </ac:spMkLst>
        </pc:spChg>
        <pc:spChg chg="del">
          <ac:chgData name="Christian Felices" userId="8e38ee09-c2ff-4103-943a-2518637016e9" providerId="ADAL" clId="{3D4A4162-3B1C-4C16-B3BC-185E2CDA108B}" dt="2026-10-13T12:14:32.370" v="1498" actId="478"/>
          <ac:spMkLst>
            <pc:docMk/>
            <pc:sldMk cId="598635878" sldId="733"/>
            <ac:spMk id="8" creationId="{55874DED-6577-86C6-1B3C-555C21DBC652}"/>
          </ac:spMkLst>
        </pc:spChg>
        <pc:spChg chg="mod">
          <ac:chgData name="Christian Felices" userId="8e38ee09-c2ff-4103-943a-2518637016e9" providerId="ADAL" clId="{3D4A4162-3B1C-4C16-B3BC-185E2CDA108B}" dt="2026-10-13T12:23:07.803" v="1569" actId="14100"/>
          <ac:spMkLst>
            <pc:docMk/>
            <pc:sldMk cId="598635878" sldId="733"/>
            <ac:spMk id="13" creationId="{E034C0BE-1261-1947-AFA1-994B2BA05325}"/>
          </ac:spMkLst>
        </pc:spChg>
        <pc:picChg chg="add mod">
          <ac:chgData name="Christian Felices" userId="8e38ee09-c2ff-4103-943a-2518637016e9" providerId="ADAL" clId="{3D4A4162-3B1C-4C16-B3BC-185E2CDA108B}" dt="2026-10-13T12:22:43.648" v="1567" actId="1076"/>
          <ac:picMkLst>
            <pc:docMk/>
            <pc:sldMk cId="598635878" sldId="733"/>
            <ac:picMk id="2" creationId="{AF9CB30D-860F-4159-7B8F-6FC7ECF7120E}"/>
          </ac:picMkLst>
        </pc:picChg>
        <pc:picChg chg="del">
          <ac:chgData name="Christian Felices" userId="8e38ee09-c2ff-4103-943a-2518637016e9" providerId="ADAL" clId="{3D4A4162-3B1C-4C16-B3BC-185E2CDA108B}" dt="2026-10-13T12:14:29.834" v="1497" actId="478"/>
          <ac:picMkLst>
            <pc:docMk/>
            <pc:sldMk cId="598635878" sldId="733"/>
            <ac:picMk id="4" creationId="{37BB96A0-B2FD-2C44-1643-589DC7845C51}"/>
          </ac:picMkLst>
        </pc:picChg>
        <pc:cxnChg chg="del mod">
          <ac:chgData name="Christian Felices" userId="8e38ee09-c2ff-4103-943a-2518637016e9" providerId="ADAL" clId="{3D4A4162-3B1C-4C16-B3BC-185E2CDA108B}" dt="2026-10-13T12:14:38.926" v="1503" actId="478"/>
          <ac:cxnSpMkLst>
            <pc:docMk/>
            <pc:sldMk cId="598635878" sldId="733"/>
            <ac:cxnSpMk id="10" creationId="{5D6F0141-D755-F5AD-7C4B-AA6F5F8FC25F}"/>
          </ac:cxnSpMkLst>
        </pc:cxnChg>
        <pc:cxnChg chg="del mod">
          <ac:chgData name="Christian Felices" userId="8e38ee09-c2ff-4103-943a-2518637016e9" providerId="ADAL" clId="{3D4A4162-3B1C-4C16-B3BC-185E2CDA108B}" dt="2026-10-13T12:14:37.747" v="1501" actId="478"/>
          <ac:cxnSpMkLst>
            <pc:docMk/>
            <pc:sldMk cId="598635878" sldId="733"/>
            <ac:cxnSpMk id="12" creationId="{D01BD98C-C29C-8EBD-83DA-87F36225F410}"/>
          </ac:cxnSpMkLst>
        </pc:cxnChg>
      </pc:sldChg>
      <pc:sldChg chg="delSp add mod modTransition modAnim">
        <pc:chgData name="Christian Felices" userId="8e38ee09-c2ff-4103-943a-2518637016e9" providerId="ADAL" clId="{3D4A4162-3B1C-4C16-B3BC-185E2CDA108B}" dt="2026-10-12T13:59:30.505" v="419"/>
        <pc:sldMkLst>
          <pc:docMk/>
          <pc:sldMk cId="479691552" sldId="734"/>
        </pc:sldMkLst>
        <pc:picChg chg="del">
          <ac:chgData name="Christian Felices" userId="8e38ee09-c2ff-4103-943a-2518637016e9" providerId="ADAL" clId="{3D4A4162-3B1C-4C16-B3BC-185E2CDA108B}" dt="2026-10-12T13:58:25.880" v="413" actId="478"/>
          <ac:picMkLst>
            <pc:docMk/>
            <pc:sldMk cId="479691552" sldId="734"/>
            <ac:picMk id="4" creationId="{86FA3389-D740-482D-4D48-3C9F5E7310D9}"/>
          </ac:picMkLst>
        </pc:picChg>
      </pc:sldChg>
      <pc:sldChg chg="delSp modSp add mod">
        <pc:chgData name="Christian Felices" userId="8e38ee09-c2ff-4103-943a-2518637016e9" providerId="ADAL" clId="{3D4A4162-3B1C-4C16-B3BC-185E2CDA108B}" dt="2026-10-13T12:32:50.055" v="2337" actId="20577"/>
        <pc:sldMkLst>
          <pc:docMk/>
          <pc:sldMk cId="3732314891" sldId="735"/>
        </pc:sldMkLst>
        <pc:spChg chg="mod">
          <ac:chgData name="Christian Felices" userId="8e38ee09-c2ff-4103-943a-2518637016e9" providerId="ADAL" clId="{3D4A4162-3B1C-4C16-B3BC-185E2CDA108B}" dt="2026-10-13T12:25:41.257" v="1619" actId="20577"/>
          <ac:spMkLst>
            <pc:docMk/>
            <pc:sldMk cId="3732314891" sldId="735"/>
            <ac:spMk id="6" creationId="{E773231A-CD99-01E2-E892-900931EDF7C9}"/>
          </ac:spMkLst>
        </pc:spChg>
        <pc:spChg chg="mod">
          <ac:chgData name="Christian Felices" userId="8e38ee09-c2ff-4103-943a-2518637016e9" providerId="ADAL" clId="{3D4A4162-3B1C-4C16-B3BC-185E2CDA108B}" dt="2026-10-13T12:32:50.055" v="2337" actId="20577"/>
          <ac:spMkLst>
            <pc:docMk/>
            <pc:sldMk cId="3732314891" sldId="735"/>
            <ac:spMk id="7" creationId="{31CEC235-BAE4-A4F9-832B-095263C05403}"/>
          </ac:spMkLst>
        </pc:spChg>
        <pc:spChg chg="mod">
          <ac:chgData name="Christian Felices" userId="8e38ee09-c2ff-4103-943a-2518637016e9" providerId="ADAL" clId="{3D4A4162-3B1C-4C16-B3BC-185E2CDA108B}" dt="2026-10-13T12:26:22.462" v="1702" actId="14100"/>
          <ac:spMkLst>
            <pc:docMk/>
            <pc:sldMk cId="3732314891" sldId="735"/>
            <ac:spMk id="13" creationId="{2CF9E80D-DAA3-7064-3349-003BEC338290}"/>
          </ac:spMkLst>
        </pc:spChg>
        <pc:picChg chg="del">
          <ac:chgData name="Christian Felices" userId="8e38ee09-c2ff-4103-943a-2518637016e9" providerId="ADAL" clId="{3D4A4162-3B1C-4C16-B3BC-185E2CDA108B}" dt="2026-10-13T12:25:43.855" v="1620" actId="478"/>
          <ac:picMkLst>
            <pc:docMk/>
            <pc:sldMk cId="3732314891" sldId="735"/>
            <ac:picMk id="2" creationId="{B3DBAC14-EE33-309F-294A-18C4677D5725}"/>
          </ac:picMkLst>
        </pc:picChg>
      </pc:sldChg>
      <pc:sldChg chg="addSp delSp modSp add mod modNotesTx">
        <pc:chgData name="Christian Felices" userId="8e38ee09-c2ff-4103-943a-2518637016e9" providerId="ADAL" clId="{3D4A4162-3B1C-4C16-B3BC-185E2CDA108B}" dt="2026-10-13T12:55:08.433" v="3237" actId="20577"/>
        <pc:sldMkLst>
          <pc:docMk/>
          <pc:sldMk cId="1263342171" sldId="736"/>
        </pc:sldMkLst>
        <pc:spChg chg="mod">
          <ac:chgData name="Christian Felices" userId="8e38ee09-c2ff-4103-943a-2518637016e9" providerId="ADAL" clId="{3D4A4162-3B1C-4C16-B3BC-185E2CDA108B}" dt="2026-10-13T12:42:01.617" v="2737" actId="20577"/>
          <ac:spMkLst>
            <pc:docMk/>
            <pc:sldMk cId="1263342171" sldId="736"/>
            <ac:spMk id="4" creationId="{0EC46215-F7BD-3456-42C8-36883A1E1B90}"/>
          </ac:spMkLst>
        </pc:spChg>
        <pc:spChg chg="mod">
          <ac:chgData name="Christian Felices" userId="8e38ee09-c2ff-4103-943a-2518637016e9" providerId="ADAL" clId="{3D4A4162-3B1C-4C16-B3BC-185E2CDA108B}" dt="2026-10-13T12:37:12.607" v="2374" actId="20577"/>
          <ac:spMkLst>
            <pc:docMk/>
            <pc:sldMk cId="1263342171" sldId="736"/>
            <ac:spMk id="6" creationId="{7C57D437-3D97-09D2-773C-3418C0C8D7A5}"/>
          </ac:spMkLst>
        </pc:spChg>
        <pc:picChg chg="del">
          <ac:chgData name="Christian Felices" userId="8e38ee09-c2ff-4103-943a-2518637016e9" providerId="ADAL" clId="{3D4A4162-3B1C-4C16-B3BC-185E2CDA108B}" dt="2026-10-13T12:34:53.460" v="2339" actId="478"/>
          <ac:picMkLst>
            <pc:docMk/>
            <pc:sldMk cId="1263342171" sldId="736"/>
            <ac:picMk id="2" creationId="{974BE7A9-9ACE-8B16-0AB4-9037E4F63EA4}"/>
          </ac:picMkLst>
        </pc:picChg>
        <pc:picChg chg="add mod modCrop">
          <ac:chgData name="Christian Felices" userId="8e38ee09-c2ff-4103-943a-2518637016e9" providerId="ADAL" clId="{3D4A4162-3B1C-4C16-B3BC-185E2CDA108B}" dt="2026-10-13T12:35:14.853" v="2344" actId="1076"/>
          <ac:picMkLst>
            <pc:docMk/>
            <pc:sldMk cId="1263342171" sldId="736"/>
            <ac:picMk id="5" creationId="{D5A05538-5B6F-BBA9-E5DC-B4D9843A1BF8}"/>
          </ac:picMkLst>
        </pc:picChg>
      </pc:sldChg>
      <pc:sldChg chg="addSp delSp modSp add mod">
        <pc:chgData name="Christian Felices" userId="8e38ee09-c2ff-4103-943a-2518637016e9" providerId="ADAL" clId="{3D4A4162-3B1C-4C16-B3BC-185E2CDA108B}" dt="2026-10-13T13:55:55.405" v="3844" actId="1076"/>
        <pc:sldMkLst>
          <pc:docMk/>
          <pc:sldMk cId="2599343874" sldId="737"/>
        </pc:sldMkLst>
        <pc:spChg chg="mod">
          <ac:chgData name="Christian Felices" userId="8e38ee09-c2ff-4103-943a-2518637016e9" providerId="ADAL" clId="{3D4A4162-3B1C-4C16-B3BC-185E2CDA108B}" dt="2026-10-13T13:55:47.253" v="3843" actId="1038"/>
          <ac:spMkLst>
            <pc:docMk/>
            <pc:sldMk cId="2599343874" sldId="737"/>
            <ac:spMk id="4" creationId="{2AC3EFD3-0C2D-B008-167C-379F89BA9B91}"/>
          </ac:spMkLst>
        </pc:spChg>
        <pc:spChg chg="mod">
          <ac:chgData name="Christian Felices" userId="8e38ee09-c2ff-4103-943a-2518637016e9" providerId="ADAL" clId="{3D4A4162-3B1C-4C16-B3BC-185E2CDA108B}" dt="2026-10-13T13:52:00.931" v="3622" actId="20577"/>
          <ac:spMkLst>
            <pc:docMk/>
            <pc:sldMk cId="2599343874" sldId="737"/>
            <ac:spMk id="6" creationId="{C0C4CC3E-4790-1BD8-7915-496945822E76}"/>
          </ac:spMkLst>
        </pc:spChg>
        <pc:spChg chg="del">
          <ac:chgData name="Christian Felices" userId="8e38ee09-c2ff-4103-943a-2518637016e9" providerId="ADAL" clId="{3D4A4162-3B1C-4C16-B3BC-185E2CDA108B}" dt="2026-10-13T13:52:37.838" v="3625" actId="478"/>
          <ac:spMkLst>
            <pc:docMk/>
            <pc:sldMk cId="2599343874" sldId="737"/>
            <ac:spMk id="7" creationId="{CFB16ED5-2EFC-C88B-33D5-EBB1C5E88600}"/>
          </ac:spMkLst>
        </pc:spChg>
        <pc:spChg chg="mod">
          <ac:chgData name="Christian Felices" userId="8e38ee09-c2ff-4103-943a-2518637016e9" providerId="ADAL" clId="{3D4A4162-3B1C-4C16-B3BC-185E2CDA108B}" dt="2026-10-13T13:52:34.102" v="3624" actId="20577"/>
          <ac:spMkLst>
            <pc:docMk/>
            <pc:sldMk cId="2599343874" sldId="737"/>
            <ac:spMk id="13" creationId="{58872FDB-E964-5C92-DB97-F774BF522DFE}"/>
          </ac:spMkLst>
        </pc:spChg>
        <pc:graphicFrameChg chg="add mod modGraphic">
          <ac:chgData name="Christian Felices" userId="8e38ee09-c2ff-4103-943a-2518637016e9" providerId="ADAL" clId="{3D4A4162-3B1C-4C16-B3BC-185E2CDA108B}" dt="2026-10-13T13:55:55.405" v="3844" actId="1076"/>
          <ac:graphicFrameMkLst>
            <pc:docMk/>
            <pc:sldMk cId="2599343874" sldId="737"/>
            <ac:graphicFrameMk id="2" creationId="{DC96DC56-5AE9-D384-8D20-F685B92BDB31}"/>
          </ac:graphicFrameMkLst>
        </pc:graphicFrameChg>
      </pc:sldChg>
      <pc:sldChg chg="delSp modSp add mod">
        <pc:chgData name="Christian Felices" userId="8e38ee09-c2ff-4103-943a-2518637016e9" providerId="ADAL" clId="{3D4A4162-3B1C-4C16-B3BC-185E2CDA108B}" dt="2026-10-13T13:41:52.008" v="3590" actId="20577"/>
        <pc:sldMkLst>
          <pc:docMk/>
          <pc:sldMk cId="648921491" sldId="738"/>
        </pc:sldMkLst>
        <pc:spChg chg="mod">
          <ac:chgData name="Christian Felices" userId="8e38ee09-c2ff-4103-943a-2518637016e9" providerId="ADAL" clId="{3D4A4162-3B1C-4C16-B3BC-185E2CDA108B}" dt="2026-10-13T13:01:03.392" v="3574" actId="20577"/>
          <ac:spMkLst>
            <pc:docMk/>
            <pc:sldMk cId="648921491" sldId="738"/>
            <ac:spMk id="6" creationId="{74B96D1C-1454-3F03-8BC4-F31D66E72AF6}"/>
          </ac:spMkLst>
        </pc:spChg>
        <pc:spChg chg="mod">
          <ac:chgData name="Christian Felices" userId="8e38ee09-c2ff-4103-943a-2518637016e9" providerId="ADAL" clId="{3D4A4162-3B1C-4C16-B3BC-185E2CDA108B}" dt="2026-10-13T13:41:52.008" v="3590" actId="20577"/>
          <ac:spMkLst>
            <pc:docMk/>
            <pc:sldMk cId="648921491" sldId="738"/>
            <ac:spMk id="7" creationId="{BDCAD3ED-0F36-C70D-B2C1-F770888A696F}"/>
          </ac:spMkLst>
        </pc:spChg>
        <pc:spChg chg="del">
          <ac:chgData name="Christian Felices" userId="8e38ee09-c2ff-4103-943a-2518637016e9" providerId="ADAL" clId="{3D4A4162-3B1C-4C16-B3BC-185E2CDA108B}" dt="2026-10-13T13:01:07.746" v="3575" actId="478"/>
          <ac:spMkLst>
            <pc:docMk/>
            <pc:sldMk cId="648921491" sldId="738"/>
            <ac:spMk id="13" creationId="{C908D695-A3F3-4AEA-D413-4BE1A6A9D0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90856-2303-C223-2CF1-57FACA37CF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640AF1-A0CC-8350-5F7A-BF36649A1C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649CB7-5EF4-0492-4B6F-0A99164D34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B49199-B9D1-708C-D66F-A5D7F4F4F107}"/>
              </a:ext>
            </a:extLst>
          </p:cNvPr>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841329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4302D-B325-7579-295E-BC189FDB4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DD40E-15A6-E703-8C80-3A917B54A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CAC26-4675-07AE-7C2C-47CDA79137E9}"/>
              </a:ext>
            </a:extLst>
          </p:cNvPr>
          <p:cNvSpPr>
            <a:spLocks noGrp="1"/>
          </p:cNvSpPr>
          <p:nvPr>
            <p:ph type="body" idx="1"/>
          </p:nvPr>
        </p:nvSpPr>
        <p:spPr/>
        <p:txBody>
          <a:bodyPr/>
          <a:lstStyle/>
          <a:p>
            <a:r>
              <a:rPr lang="en-US" dirty="0" err="1"/>
              <a:t>Mendalow’s</a:t>
            </a:r>
            <a:r>
              <a:rPr lang="en-US" dirty="0"/>
              <a:t> Power-Interest matrix for stakeholder mapping</a:t>
            </a:r>
          </a:p>
        </p:txBody>
      </p:sp>
      <p:sp>
        <p:nvSpPr>
          <p:cNvPr id="4" name="Slide Number Placeholder 3">
            <a:extLst>
              <a:ext uri="{FF2B5EF4-FFF2-40B4-BE49-F238E27FC236}">
                <a16:creationId xmlns:a16="http://schemas.microsoft.com/office/drawing/2014/main" id="{B133E744-8620-4F27-43AB-7E62F29DF539}"/>
              </a:ext>
            </a:extLst>
          </p:cNvPr>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996097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42D4C-D185-82BE-2732-AD2047CA8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095B3-463E-2887-B716-E6A5FDDEFA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37FCFC-FA33-4A80-D065-A1CDCA031486}"/>
              </a:ext>
            </a:extLst>
          </p:cNvPr>
          <p:cNvSpPr>
            <a:spLocks noGrp="1"/>
          </p:cNvSpPr>
          <p:nvPr>
            <p:ph type="body" idx="1"/>
          </p:nvPr>
        </p:nvSpPr>
        <p:spPr/>
        <p:txBody>
          <a:bodyPr/>
          <a:lstStyle/>
          <a:p>
            <a:r>
              <a:rPr lang="en-US" dirty="0"/>
              <a:t>We can suggest that this strongly connects with the Design Thinking approach to stakeholder mapping: Local = Internal, National = External, Global = Public.</a:t>
            </a:r>
          </a:p>
          <a:p>
            <a:endParaRPr lang="en-US" dirty="0"/>
          </a:p>
          <a:p>
            <a:r>
              <a:rPr lang="en-US" dirty="0"/>
              <a:t>This model allows us to understand levels of power held by each voice/actor, what type of power it is, and what environment they yield this power. Allowing us to fully understand, and make effective decisions.</a:t>
            </a:r>
          </a:p>
        </p:txBody>
      </p:sp>
      <p:sp>
        <p:nvSpPr>
          <p:cNvPr id="4" name="Slide Number Placeholder 3">
            <a:extLst>
              <a:ext uri="{FF2B5EF4-FFF2-40B4-BE49-F238E27FC236}">
                <a16:creationId xmlns:a16="http://schemas.microsoft.com/office/drawing/2014/main" id="{F82C0912-C729-7A2C-FDB0-892E451BD91A}"/>
              </a:ext>
            </a:extLst>
          </p:cNvPr>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973938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8625E-3F6B-1F4E-93CD-E47FD8A1E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57614-C002-B421-5A83-07644DADA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2BB98-07C8-22A6-97F6-6E70D4E9542D}"/>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Intersectionality theory, coined by Kimberlé Crenshaw in 1989, explains how overlapping identities—such as race, gender, class, and sexuality—create unique and compounded forms of discrimination, particularly for Black women.</a:t>
            </a:r>
          </a:p>
          <a:p>
            <a:r>
              <a:rPr lang="en-GB" sz="1200" b="1" i="0" kern="1200" dirty="0">
                <a:solidFill>
                  <a:schemeClr val="tx1"/>
                </a:solidFill>
                <a:effectLst/>
                <a:latin typeface="+mn-lt"/>
                <a:ea typeface="+mn-ea"/>
                <a:cs typeface="+mn-cs"/>
              </a:rPr>
              <a:t>Overview</a:t>
            </a:r>
          </a:p>
          <a:p>
            <a:r>
              <a:rPr lang="en-GB" sz="1200" b="0" i="0" kern="1200" dirty="0">
                <a:solidFill>
                  <a:schemeClr val="tx1"/>
                </a:solidFill>
                <a:effectLst/>
                <a:latin typeface="+mn-lt"/>
                <a:ea typeface="+mn-ea"/>
                <a:cs typeface="+mn-cs"/>
              </a:rPr>
              <a:t>Intersectionality is a framework for understanding how multiple social identities interact to shape experiences of oppression or privilege.</a:t>
            </a:r>
          </a:p>
          <a:p>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Concepts</a:t>
            </a:r>
          </a:p>
          <a:p>
            <a:r>
              <a:rPr lang="en-GB" sz="1200" b="1" kern="1200" dirty="0">
                <a:solidFill>
                  <a:schemeClr val="tx1"/>
                </a:solidFill>
                <a:effectLst/>
                <a:latin typeface="+mn-lt"/>
                <a:ea typeface="+mn-ea"/>
                <a:cs typeface="+mn-cs"/>
              </a:rPr>
              <a:t>1. Overlapping Systems of Oppression</a:t>
            </a:r>
          </a:p>
          <a:p>
            <a:r>
              <a:rPr lang="en-GB" sz="1200" b="0" kern="1200" dirty="0">
                <a:solidFill>
                  <a:schemeClr val="tx1"/>
                </a:solidFill>
                <a:effectLst/>
                <a:latin typeface="+mn-lt"/>
                <a:ea typeface="+mn-ea"/>
                <a:cs typeface="+mn-cs"/>
              </a:rPr>
              <a:t>Crenshaw argued that discrimination cannot be understood through single categories (e.g., only race or only gender). Instead, identities intersect to produce distinct experiences</a:t>
            </a:r>
          </a:p>
          <a:p>
            <a:r>
              <a:rPr lang="en-GB" sz="1200" b="1" kern="1200" dirty="0">
                <a:solidFill>
                  <a:schemeClr val="tx1"/>
                </a:solidFill>
                <a:effectLst/>
                <a:latin typeface="+mn-lt"/>
                <a:ea typeface="+mn-ea"/>
                <a:cs typeface="+mn-cs"/>
              </a:rPr>
              <a:t>2. Structural Intersectionality</a:t>
            </a:r>
          </a:p>
          <a:p>
            <a:r>
              <a:rPr lang="en-GB" sz="1200" b="0" kern="1200" dirty="0">
                <a:solidFill>
                  <a:schemeClr val="tx1"/>
                </a:solidFill>
                <a:effectLst/>
                <a:latin typeface="+mn-lt"/>
                <a:ea typeface="+mn-ea"/>
                <a:cs typeface="+mn-cs"/>
              </a:rPr>
              <a:t>This refers to how institutions and policies marginalize individuals through combined effects of race, gender, class, and other identities.</a:t>
            </a:r>
          </a:p>
          <a:p>
            <a:r>
              <a:rPr lang="en-GB" sz="1200" b="1" kern="1200" dirty="0">
                <a:solidFill>
                  <a:schemeClr val="tx1"/>
                </a:solidFill>
                <a:effectLst/>
                <a:latin typeface="+mn-lt"/>
                <a:ea typeface="+mn-ea"/>
                <a:cs typeface="+mn-cs"/>
              </a:rPr>
              <a:t>3. Political Intersectionality</a:t>
            </a:r>
          </a:p>
          <a:p>
            <a:r>
              <a:rPr lang="en-GB" sz="1200" b="0" kern="1200" dirty="0">
                <a:solidFill>
                  <a:schemeClr val="tx1"/>
                </a:solidFill>
                <a:effectLst/>
                <a:latin typeface="+mn-lt"/>
                <a:ea typeface="+mn-ea"/>
                <a:cs typeface="+mn-cs"/>
              </a:rPr>
              <a:t>Crenshaw showed how feminist and antiracist movements often overlook the needs of those who sit at the intersection of both categories, such as Black women. </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5DB66449-BB05-D74B-B984-587692F1BE86}"/>
              </a:ext>
            </a:extLst>
          </p:cNvPr>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81544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7356B-21D1-DE92-675D-2E1CB41A0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B6E74D-8796-BA1F-4187-B1D1021204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6BBF93-65FB-44ED-5499-35BADF50BDD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7CFCD66-0B1C-5092-E872-78BEC6B68F1C}"/>
              </a:ext>
            </a:extLst>
          </p:cNvPr>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2392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CB2D1-AEA0-C9C3-C416-05E125FD5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3FAA6-2A20-F1D2-185B-0A38862C9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962035-77CA-4D7F-EA60-4D53DD81E6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F12425-3183-A186-6047-D87AC6890CDE}"/>
              </a:ext>
            </a:extLst>
          </p:cNvPr>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615294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32348-B71D-2A8C-CF04-EA1D353038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106E8-0A30-7AC0-680E-AC2D3DAA59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AE1C3A-C5AD-C37E-8E91-510F592F2F8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5A5ECC-7B08-C41D-7B75-BEFAC8BD4B4D}"/>
              </a:ext>
            </a:extLst>
          </p:cNvPr>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97151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13/10/2026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13/10/2026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13/10/2026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13/10/2026</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lnSpc>
                <a:spcPct val="150000"/>
              </a:lnSpc>
              <a:defRPr/>
            </a:pPr>
            <a:br>
              <a:rPr lang="en-GB" sz="2400" b="1" dirty="0">
                <a:ea typeface="Calibri" panose="020F0502020204030204" pitchFamily="34" charset="0"/>
              </a:rPr>
            </a:br>
            <a:br>
              <a:rPr lang="en-GB" altLang="en-US" sz="2400" dirty="0"/>
            </a:br>
            <a:br>
              <a:rPr lang="en-GB" altLang="en-US" sz="2400" dirty="0"/>
            </a:br>
            <a:r>
              <a:rPr lang="en-GB" altLang="en-US" sz="2400" dirty="0"/>
              <a:t>Module: BMSE5000D</a:t>
            </a:r>
            <a:br>
              <a:rPr lang="en-GB" altLang="en-US" sz="2400" dirty="0"/>
            </a:br>
            <a:r>
              <a:rPr lang="en-GB" sz="2400" dirty="0"/>
              <a:t>Design Thinking &amp; Co-Production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Online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6</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1462372" y="1815259"/>
            <a:ext cx="4508122" cy="2356691"/>
          </a:xfrm>
        </p:spPr>
        <p:txBody>
          <a:bodyPr/>
          <a:lstStyle/>
          <a:p>
            <a:r>
              <a:rPr lang="en-GB" sz="2800" dirty="0"/>
              <a:t>Stakeholder analysis</a:t>
            </a:r>
          </a:p>
          <a:p>
            <a:r>
              <a:rPr lang="en-GB" sz="2800" dirty="0"/>
              <a:t>Power Relations</a:t>
            </a:r>
          </a:p>
          <a:p>
            <a:r>
              <a:rPr lang="en-GB" sz="2800" dirty="0"/>
              <a:t>Voice &amp; Inclusion</a:t>
            </a:r>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4B0EFA-8657-D790-6E6C-2152E4538EBD}"/>
              </a:ext>
            </a:extLst>
          </p:cNvPr>
          <p:cNvSpPr/>
          <p:nvPr/>
        </p:nvSpPr>
        <p:spPr>
          <a:xfrm>
            <a:off x="-64655" y="-1"/>
            <a:ext cx="6483928" cy="5708157"/>
          </a:xfrm>
          <a:prstGeom prst="rect">
            <a:avLst/>
          </a:prstGeom>
          <a:solidFill>
            <a:srgbClr val="F0F0F0"/>
          </a:solidFill>
          <a:ln>
            <a:solidFill>
              <a:srgbClr val="F0F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694BDD1-CCC2-0A37-3952-30B749FBF916}"/>
              </a:ext>
            </a:extLst>
          </p:cNvPr>
          <p:cNvPicPr>
            <a:picLocks noChangeAspect="1"/>
          </p:cNvPicPr>
          <p:nvPr/>
        </p:nvPicPr>
        <p:blipFill>
          <a:blip r:embed="rId3">
            <a:alphaModFix amt="16000"/>
          </a:blip>
          <a:srcRect b="2212"/>
          <a:stretch>
            <a:fillRect/>
          </a:stretch>
        </p:blipFill>
        <p:spPr>
          <a:xfrm>
            <a:off x="6419273" y="-7624"/>
            <a:ext cx="5772727" cy="5715780"/>
          </a:xfrm>
          <a:prstGeom prst="rect">
            <a:avLst/>
          </a:prstGeom>
        </p:spPr>
      </p:pic>
      <p:sp>
        <p:nvSpPr>
          <p:cNvPr id="2" name="Title 1"/>
          <p:cNvSpPr>
            <a:spLocks noGrp="1"/>
          </p:cNvSpPr>
          <p:nvPr>
            <p:ph type="title"/>
          </p:nvPr>
        </p:nvSpPr>
        <p:spPr>
          <a:xfrm>
            <a:off x="578564" y="149514"/>
            <a:ext cx="11345957" cy="1143000"/>
          </a:xfrm>
        </p:spPr>
        <p:txBody>
          <a:bodyPr>
            <a:normAutofit/>
          </a:bodyPr>
          <a:lstStyle/>
          <a:p>
            <a:r>
              <a:rPr lang="en-GB" dirty="0"/>
              <a:t>Arnstein’s Ladder of Participation revisited</a:t>
            </a:r>
          </a:p>
        </p:txBody>
      </p:sp>
      <p:sp>
        <p:nvSpPr>
          <p:cNvPr id="5" name="Content Placeholder 4">
            <a:extLst>
              <a:ext uri="{FF2B5EF4-FFF2-40B4-BE49-F238E27FC236}">
                <a16:creationId xmlns:a16="http://schemas.microsoft.com/office/drawing/2014/main" id="{AF3DD4A7-5A37-8FBC-C6F5-A0D011B4944C}"/>
              </a:ext>
            </a:extLst>
          </p:cNvPr>
          <p:cNvSpPr>
            <a:spLocks noGrp="1"/>
          </p:cNvSpPr>
          <p:nvPr>
            <p:ph idx="1"/>
          </p:nvPr>
        </p:nvSpPr>
        <p:spPr>
          <a:xfrm>
            <a:off x="1507328" y="2656829"/>
            <a:ext cx="3983182" cy="1256132"/>
          </a:xfrm>
        </p:spPr>
        <p:txBody>
          <a:bodyPr/>
          <a:lstStyle/>
          <a:p>
            <a:r>
              <a:rPr lang="en-GB" sz="2400" b="1" dirty="0"/>
              <a:t>Levels of Power </a:t>
            </a:r>
            <a:r>
              <a:rPr lang="en-GB" sz="2400" dirty="0"/>
              <a:t>and how  citizens can influence decision-making</a:t>
            </a:r>
          </a:p>
        </p:txBody>
      </p:sp>
    </p:spTree>
    <p:extLst>
      <p:ext uri="{BB962C8B-B14F-4D97-AF65-F5344CB8AC3E}">
        <p14:creationId xmlns:p14="http://schemas.microsoft.com/office/powerpoint/2010/main" val="2807621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D347C-D336-721F-5F8D-D45C73D885F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8BDC4EB-93DC-28A0-71C2-B8524661C9FD}"/>
              </a:ext>
            </a:extLst>
          </p:cNvPr>
          <p:cNvSpPr/>
          <p:nvPr/>
        </p:nvSpPr>
        <p:spPr>
          <a:xfrm>
            <a:off x="-64655" y="-1"/>
            <a:ext cx="6483928" cy="5708157"/>
          </a:xfrm>
          <a:prstGeom prst="rect">
            <a:avLst/>
          </a:prstGeom>
          <a:solidFill>
            <a:srgbClr val="F0F0F0"/>
          </a:solidFill>
          <a:ln>
            <a:solidFill>
              <a:srgbClr val="F0F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F91B61C-395D-9A26-9A1A-1D852F11D4A9}"/>
              </a:ext>
            </a:extLst>
          </p:cNvPr>
          <p:cNvSpPr>
            <a:spLocks noGrp="1"/>
          </p:cNvSpPr>
          <p:nvPr>
            <p:ph type="title"/>
          </p:nvPr>
        </p:nvSpPr>
        <p:spPr>
          <a:xfrm>
            <a:off x="578564" y="149514"/>
            <a:ext cx="11345957" cy="1143000"/>
          </a:xfrm>
        </p:spPr>
        <p:txBody>
          <a:bodyPr>
            <a:normAutofit/>
          </a:bodyPr>
          <a:lstStyle/>
          <a:p>
            <a:r>
              <a:rPr lang="en-GB" dirty="0"/>
              <a:t>Arnstein’s Ladder of Participation revisited</a:t>
            </a:r>
          </a:p>
        </p:txBody>
      </p:sp>
      <p:sp>
        <p:nvSpPr>
          <p:cNvPr id="5" name="Content Placeholder 4">
            <a:extLst>
              <a:ext uri="{FF2B5EF4-FFF2-40B4-BE49-F238E27FC236}">
                <a16:creationId xmlns:a16="http://schemas.microsoft.com/office/drawing/2014/main" id="{A371DB77-6DFA-38E1-12B7-8BD3BE839710}"/>
              </a:ext>
            </a:extLst>
          </p:cNvPr>
          <p:cNvSpPr>
            <a:spLocks noGrp="1"/>
          </p:cNvSpPr>
          <p:nvPr>
            <p:ph idx="1"/>
          </p:nvPr>
        </p:nvSpPr>
        <p:spPr>
          <a:xfrm>
            <a:off x="1634973" y="1934934"/>
            <a:ext cx="3983182" cy="1256132"/>
          </a:xfrm>
        </p:spPr>
        <p:txBody>
          <a:bodyPr/>
          <a:lstStyle/>
          <a:p>
            <a:r>
              <a:rPr lang="en-GB" sz="2400" b="1" dirty="0"/>
              <a:t>Levels of Power </a:t>
            </a:r>
            <a:r>
              <a:rPr lang="en-GB" sz="2400" dirty="0"/>
              <a:t>and how  citizens can influence decision-making</a:t>
            </a:r>
          </a:p>
        </p:txBody>
      </p:sp>
      <p:sp>
        <p:nvSpPr>
          <p:cNvPr id="9" name="TextBox 8">
            <a:extLst>
              <a:ext uri="{FF2B5EF4-FFF2-40B4-BE49-F238E27FC236}">
                <a16:creationId xmlns:a16="http://schemas.microsoft.com/office/drawing/2014/main" id="{78A2E450-294E-17AE-0CCF-B678EAFF9E0F}"/>
              </a:ext>
            </a:extLst>
          </p:cNvPr>
          <p:cNvSpPr txBox="1"/>
          <p:nvPr/>
        </p:nvSpPr>
        <p:spPr>
          <a:xfrm>
            <a:off x="578564" y="4113254"/>
            <a:ext cx="6096000" cy="923330"/>
          </a:xfrm>
          <a:prstGeom prst="rect">
            <a:avLst/>
          </a:prstGeom>
          <a:noFill/>
        </p:spPr>
        <p:txBody>
          <a:bodyPr wrap="square" rtlCol="0">
            <a:spAutoFit/>
          </a:bodyPr>
          <a:lstStyle/>
          <a:p>
            <a:r>
              <a:rPr lang="en-GB" b="1" dirty="0"/>
              <a:t>Foucault</a:t>
            </a:r>
            <a:r>
              <a:rPr lang="en-GB" dirty="0"/>
              <a:t> (1975) Sees power not as something possessed but as a network of relations that shape what people can do, think, and become</a:t>
            </a:r>
          </a:p>
        </p:txBody>
      </p:sp>
      <p:pic>
        <p:nvPicPr>
          <p:cNvPr id="11" name="Picture 10" descr="Michel Foucault quote: One should try to locate power at the extreme of...">
            <a:extLst>
              <a:ext uri="{FF2B5EF4-FFF2-40B4-BE49-F238E27FC236}">
                <a16:creationId xmlns:a16="http://schemas.microsoft.com/office/drawing/2014/main" id="{F65496AA-B5E4-8F55-C902-074B8B94D59D}"/>
              </a:ext>
            </a:extLst>
          </p:cNvPr>
          <p:cNvPicPr>
            <a:picLocks noChangeAspect="1"/>
          </p:cNvPicPr>
          <p:nvPr/>
        </p:nvPicPr>
        <p:blipFill>
          <a:blip r:embed="rId3"/>
          <a:srcRect r="64083"/>
          <a:stretch>
            <a:fillRect/>
          </a:stretch>
        </p:blipFill>
        <p:spPr>
          <a:xfrm>
            <a:off x="7903322" y="0"/>
            <a:ext cx="4356660" cy="5708156"/>
          </a:xfrm>
          <a:prstGeom prst="rect">
            <a:avLst/>
          </a:prstGeom>
        </p:spPr>
      </p:pic>
    </p:spTree>
    <p:extLst>
      <p:ext uri="{BB962C8B-B14F-4D97-AF65-F5344CB8AC3E}">
        <p14:creationId xmlns:p14="http://schemas.microsoft.com/office/powerpoint/2010/main" val="479691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Who is connected to the challenge?</a:t>
            </a:r>
          </a:p>
        </p:txBody>
      </p:sp>
      <p:sp>
        <p:nvSpPr>
          <p:cNvPr id="3" name="TextBox 2">
            <a:extLst>
              <a:ext uri="{FF2B5EF4-FFF2-40B4-BE49-F238E27FC236}">
                <a16:creationId xmlns:a16="http://schemas.microsoft.com/office/drawing/2014/main" id="{33FE8F1C-4DC0-2CCD-9684-101BE41D6BC8}"/>
              </a:ext>
            </a:extLst>
          </p:cNvPr>
          <p:cNvSpPr txBox="1"/>
          <p:nvPr/>
        </p:nvSpPr>
        <p:spPr>
          <a:xfrm>
            <a:off x="838200" y="1079386"/>
            <a:ext cx="9412606" cy="923330"/>
          </a:xfrm>
          <a:prstGeom prst="rect">
            <a:avLst/>
          </a:prstGeom>
          <a:noFill/>
        </p:spPr>
        <p:txBody>
          <a:bodyPr wrap="square" rtlCol="0">
            <a:spAutoFit/>
          </a:bodyPr>
          <a:lstStyle/>
          <a:p>
            <a:r>
              <a:rPr lang="en-GB" b="1" dirty="0"/>
              <a:t>Previously we have looked at:</a:t>
            </a:r>
          </a:p>
          <a:p>
            <a:pPr algn="r"/>
            <a:endParaRPr lang="en-GB" b="1" dirty="0"/>
          </a:p>
          <a:p>
            <a:endParaRPr lang="en-GB" dirty="0"/>
          </a:p>
        </p:txBody>
      </p:sp>
      <p:sp>
        <p:nvSpPr>
          <p:cNvPr id="4" name="TextBox 3">
            <a:extLst>
              <a:ext uri="{FF2B5EF4-FFF2-40B4-BE49-F238E27FC236}">
                <a16:creationId xmlns:a16="http://schemas.microsoft.com/office/drawing/2014/main" id="{B540A8B3-2337-AA13-9138-598A3F7F7771}"/>
              </a:ext>
            </a:extLst>
          </p:cNvPr>
          <p:cNvSpPr txBox="1"/>
          <p:nvPr/>
        </p:nvSpPr>
        <p:spPr>
          <a:xfrm>
            <a:off x="1417097" y="1690692"/>
            <a:ext cx="3886641" cy="369332"/>
          </a:xfrm>
          <a:prstGeom prst="rect">
            <a:avLst/>
          </a:prstGeom>
          <a:noFill/>
        </p:spPr>
        <p:txBody>
          <a:bodyPr wrap="none" rtlCol="0">
            <a:spAutoFit/>
          </a:bodyPr>
          <a:lstStyle/>
          <a:p>
            <a:r>
              <a:rPr lang="en-GB" dirty="0"/>
              <a:t>Session 2 - What is Design Thinking</a:t>
            </a:r>
          </a:p>
        </p:txBody>
      </p:sp>
      <p:sp>
        <p:nvSpPr>
          <p:cNvPr id="6" name="TextBox 5">
            <a:extLst>
              <a:ext uri="{FF2B5EF4-FFF2-40B4-BE49-F238E27FC236}">
                <a16:creationId xmlns:a16="http://schemas.microsoft.com/office/drawing/2014/main" id="{313141F1-ED72-A71D-22A8-376A6835DBBE}"/>
              </a:ext>
            </a:extLst>
          </p:cNvPr>
          <p:cNvSpPr txBox="1"/>
          <p:nvPr/>
        </p:nvSpPr>
        <p:spPr>
          <a:xfrm>
            <a:off x="1417097" y="2220283"/>
            <a:ext cx="9734396" cy="369332"/>
          </a:xfrm>
          <a:prstGeom prst="rect">
            <a:avLst/>
          </a:prstGeom>
          <a:noFill/>
        </p:spPr>
        <p:txBody>
          <a:bodyPr wrap="none" rtlCol="0">
            <a:spAutoFit/>
          </a:bodyPr>
          <a:lstStyle/>
          <a:p>
            <a:r>
              <a:rPr lang="en-GB" dirty="0"/>
              <a:t>Session 3 - That we need to understand different perspectives of the challenge being explored</a:t>
            </a:r>
          </a:p>
        </p:txBody>
      </p:sp>
      <p:sp>
        <p:nvSpPr>
          <p:cNvPr id="8" name="TextBox 7">
            <a:extLst>
              <a:ext uri="{FF2B5EF4-FFF2-40B4-BE49-F238E27FC236}">
                <a16:creationId xmlns:a16="http://schemas.microsoft.com/office/drawing/2014/main" id="{2425067B-CC79-A512-9838-23F64BC3A6BB}"/>
              </a:ext>
            </a:extLst>
          </p:cNvPr>
          <p:cNvSpPr txBox="1"/>
          <p:nvPr/>
        </p:nvSpPr>
        <p:spPr>
          <a:xfrm>
            <a:off x="1417097" y="2807182"/>
            <a:ext cx="6041077" cy="369332"/>
          </a:xfrm>
          <a:prstGeom prst="rect">
            <a:avLst/>
          </a:prstGeom>
          <a:noFill/>
        </p:spPr>
        <p:txBody>
          <a:bodyPr wrap="none" rtlCol="0">
            <a:spAutoFit/>
          </a:bodyPr>
          <a:lstStyle/>
          <a:p>
            <a:r>
              <a:rPr lang="en-GB" dirty="0"/>
              <a:t>Session 4 - That we need to Collaborate and Co-Produce</a:t>
            </a:r>
          </a:p>
        </p:txBody>
      </p:sp>
      <p:sp>
        <p:nvSpPr>
          <p:cNvPr id="10" name="TextBox 9">
            <a:extLst>
              <a:ext uri="{FF2B5EF4-FFF2-40B4-BE49-F238E27FC236}">
                <a16:creationId xmlns:a16="http://schemas.microsoft.com/office/drawing/2014/main" id="{A360E8DF-3A76-29B2-9128-26F0C14EC1B3}"/>
              </a:ext>
            </a:extLst>
          </p:cNvPr>
          <p:cNvSpPr txBox="1"/>
          <p:nvPr/>
        </p:nvSpPr>
        <p:spPr>
          <a:xfrm>
            <a:off x="838200" y="3429000"/>
            <a:ext cx="10123284" cy="369332"/>
          </a:xfrm>
          <a:prstGeom prst="rect">
            <a:avLst/>
          </a:prstGeom>
          <a:noFill/>
        </p:spPr>
        <p:txBody>
          <a:bodyPr wrap="none" rtlCol="0">
            <a:spAutoFit/>
          </a:bodyPr>
          <a:lstStyle/>
          <a:p>
            <a:r>
              <a:rPr lang="en-GB" b="1" dirty="0"/>
              <a:t>Now</a:t>
            </a:r>
            <a:r>
              <a:rPr lang="en-GB" dirty="0"/>
              <a:t> – it becomes about </a:t>
            </a:r>
            <a:r>
              <a:rPr lang="en-GB" b="1" dirty="0">
                <a:solidFill>
                  <a:srgbClr val="FF0000"/>
                </a:solidFill>
              </a:rPr>
              <a:t>WHO</a:t>
            </a:r>
            <a:r>
              <a:rPr lang="en-GB" dirty="0"/>
              <a:t> needs to be engaged with, and </a:t>
            </a:r>
            <a:r>
              <a:rPr lang="en-GB" b="1" dirty="0">
                <a:solidFill>
                  <a:srgbClr val="FF0000"/>
                </a:solidFill>
              </a:rPr>
              <a:t>HOW</a:t>
            </a:r>
            <a:r>
              <a:rPr lang="en-GB" dirty="0"/>
              <a:t> we can actively involve them</a:t>
            </a:r>
          </a:p>
        </p:txBody>
      </p:sp>
      <p:pic>
        <p:nvPicPr>
          <p:cNvPr id="11" name="Picture 10" descr="Community Engagement Stock Photos, Images and Backgrounds for Free Download">
            <a:extLst>
              <a:ext uri="{FF2B5EF4-FFF2-40B4-BE49-F238E27FC236}">
                <a16:creationId xmlns:a16="http://schemas.microsoft.com/office/drawing/2014/main" id="{9FAC486D-EEA0-218F-0A57-A055E07704F5}"/>
              </a:ext>
            </a:extLst>
          </p:cNvPr>
          <p:cNvPicPr>
            <a:picLocks noChangeAspect="1"/>
          </p:cNvPicPr>
          <p:nvPr/>
        </p:nvPicPr>
        <p:blipFill>
          <a:blip r:embed="rId3"/>
          <a:srcRect t="61684" b="17033"/>
          <a:stretch>
            <a:fillRect/>
          </a:stretch>
        </p:blipFill>
        <p:spPr>
          <a:xfrm>
            <a:off x="0" y="3990489"/>
            <a:ext cx="12192000" cy="1729829"/>
          </a:xfrm>
          <a:prstGeom prst="rect">
            <a:avLst/>
          </a:prstGeom>
        </p:spPr>
      </p:pic>
    </p:spTree>
    <p:extLst>
      <p:ext uri="{BB962C8B-B14F-4D97-AF65-F5344CB8AC3E}">
        <p14:creationId xmlns:p14="http://schemas.microsoft.com/office/powerpoint/2010/main" val="261407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80E45-410D-321A-E8DA-07CE740201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4D720-3FD3-B523-5736-1A02D8CBD212}"/>
              </a:ext>
            </a:extLst>
          </p:cNvPr>
          <p:cNvSpPr>
            <a:spLocks noGrp="1"/>
          </p:cNvSpPr>
          <p:nvPr>
            <p:ph type="title"/>
          </p:nvPr>
        </p:nvSpPr>
        <p:spPr/>
        <p:txBody>
          <a:bodyPr/>
          <a:lstStyle/>
          <a:p>
            <a:r>
              <a:rPr lang="en-US" dirty="0"/>
              <a:t>Stakeholder mapping</a:t>
            </a:r>
            <a:br>
              <a:rPr lang="en-US" dirty="0"/>
            </a:br>
            <a:endParaRPr lang="en-US" dirty="0"/>
          </a:p>
        </p:txBody>
      </p:sp>
      <p:pic>
        <p:nvPicPr>
          <p:cNvPr id="5" name="Picture 4" descr="Free Lean Stakeholder Map Template to Edit Online">
            <a:extLst>
              <a:ext uri="{FF2B5EF4-FFF2-40B4-BE49-F238E27FC236}">
                <a16:creationId xmlns:a16="http://schemas.microsoft.com/office/drawing/2014/main" id="{4AD02190-79FB-BF27-3A32-86CBEBAE24AD}"/>
              </a:ext>
            </a:extLst>
          </p:cNvPr>
          <p:cNvPicPr>
            <a:picLocks noChangeAspect="1"/>
          </p:cNvPicPr>
          <p:nvPr/>
        </p:nvPicPr>
        <p:blipFill>
          <a:blip r:embed="rId3"/>
          <a:srcRect t="6532"/>
          <a:stretch>
            <a:fillRect/>
          </a:stretch>
        </p:blipFill>
        <p:spPr>
          <a:xfrm>
            <a:off x="5090145" y="141668"/>
            <a:ext cx="6972165" cy="5490372"/>
          </a:xfrm>
          <a:prstGeom prst="rect">
            <a:avLst/>
          </a:prstGeom>
        </p:spPr>
      </p:pic>
      <p:sp>
        <p:nvSpPr>
          <p:cNvPr id="6" name="Rectangle 5">
            <a:extLst>
              <a:ext uri="{FF2B5EF4-FFF2-40B4-BE49-F238E27FC236}">
                <a16:creationId xmlns:a16="http://schemas.microsoft.com/office/drawing/2014/main" id="{20832E56-3C06-4517-AE27-283D6C0F374B}"/>
              </a:ext>
            </a:extLst>
          </p:cNvPr>
          <p:cNvSpPr/>
          <p:nvPr/>
        </p:nvSpPr>
        <p:spPr>
          <a:xfrm>
            <a:off x="6096000" y="1448873"/>
            <a:ext cx="2165797" cy="734096"/>
          </a:xfrm>
          <a:prstGeom prst="rect">
            <a:avLst/>
          </a:prstGeom>
          <a:solidFill>
            <a:srgbClr val="FFD23F"/>
          </a:solidFill>
          <a:ln>
            <a:solidFill>
              <a:srgbClr val="FFD23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9A308BE-7083-3D32-5527-7280816F92E7}"/>
              </a:ext>
            </a:extLst>
          </p:cNvPr>
          <p:cNvSpPr/>
          <p:nvPr/>
        </p:nvSpPr>
        <p:spPr>
          <a:xfrm>
            <a:off x="9330744" y="1596980"/>
            <a:ext cx="1738648" cy="457200"/>
          </a:xfrm>
          <a:prstGeom prst="rect">
            <a:avLst/>
          </a:prstGeom>
          <a:solidFill>
            <a:srgbClr val="EE4266"/>
          </a:solidFill>
          <a:ln>
            <a:solidFill>
              <a:srgbClr val="EE426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97BDB89-BBCA-BBA4-D27A-092021EAF261}"/>
              </a:ext>
            </a:extLst>
          </p:cNvPr>
          <p:cNvSpPr/>
          <p:nvPr/>
        </p:nvSpPr>
        <p:spPr>
          <a:xfrm>
            <a:off x="9392992" y="3538310"/>
            <a:ext cx="1738648" cy="457200"/>
          </a:xfrm>
          <a:prstGeom prst="rect">
            <a:avLst/>
          </a:prstGeom>
          <a:solidFill>
            <a:srgbClr val="2A9D8F"/>
          </a:solidFill>
          <a:ln>
            <a:solidFill>
              <a:srgbClr val="2A9D8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4FD72DF-AB19-1075-08B6-C7356F6A8FEF}"/>
              </a:ext>
            </a:extLst>
          </p:cNvPr>
          <p:cNvSpPr/>
          <p:nvPr/>
        </p:nvSpPr>
        <p:spPr>
          <a:xfrm>
            <a:off x="6309574" y="3538310"/>
            <a:ext cx="1738648" cy="512096"/>
          </a:xfrm>
          <a:prstGeom prst="rect">
            <a:avLst/>
          </a:prstGeom>
          <a:solidFill>
            <a:srgbClr val="561CE2"/>
          </a:solidFill>
          <a:ln>
            <a:solidFill>
              <a:srgbClr val="561C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48D3EED-0B0B-1308-5333-112C0C581846}"/>
              </a:ext>
            </a:extLst>
          </p:cNvPr>
          <p:cNvSpPr txBox="1"/>
          <p:nvPr/>
        </p:nvSpPr>
        <p:spPr>
          <a:xfrm>
            <a:off x="450761" y="1506828"/>
            <a:ext cx="4250028" cy="2862322"/>
          </a:xfrm>
          <a:prstGeom prst="rect">
            <a:avLst/>
          </a:prstGeom>
          <a:noFill/>
        </p:spPr>
        <p:txBody>
          <a:bodyPr wrap="square" rtlCol="0">
            <a:spAutoFit/>
          </a:bodyPr>
          <a:lstStyle/>
          <a:p>
            <a:r>
              <a:rPr lang="en-GB" dirty="0"/>
              <a:t>Stakeholder mapping is a process of identifying all the different voices/actors that may have a connection to the subject area being explored, however trivial it may be.</a:t>
            </a:r>
          </a:p>
          <a:p>
            <a:endParaRPr lang="en-GB" dirty="0"/>
          </a:p>
          <a:p>
            <a:r>
              <a:rPr lang="en-GB" dirty="0"/>
              <a:t>The process usually explores those voices/actors and their level of influence and interest in the project, to determine how they should be engaged with.</a:t>
            </a:r>
          </a:p>
        </p:txBody>
      </p:sp>
    </p:spTree>
    <p:extLst>
      <p:ext uri="{BB962C8B-B14F-4D97-AF65-F5344CB8AC3E}">
        <p14:creationId xmlns:p14="http://schemas.microsoft.com/office/powerpoint/2010/main" val="297821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Design Thinking Stakeholder Mapping</a:t>
            </a:r>
          </a:p>
        </p:txBody>
      </p:sp>
      <p:pic>
        <p:nvPicPr>
          <p:cNvPr id="2" name="Picture 1" descr="10 Design Thinking Templates [High-Resolution Download in PDF]">
            <a:extLst>
              <a:ext uri="{FF2B5EF4-FFF2-40B4-BE49-F238E27FC236}">
                <a16:creationId xmlns:a16="http://schemas.microsoft.com/office/drawing/2014/main" id="{2752491D-FB29-F58B-1D69-F161DE6D363D}"/>
              </a:ext>
            </a:extLst>
          </p:cNvPr>
          <p:cNvPicPr>
            <a:picLocks noChangeAspect="1"/>
          </p:cNvPicPr>
          <p:nvPr/>
        </p:nvPicPr>
        <p:blipFill>
          <a:blip r:embed="rId3"/>
          <a:srcRect l="5463" t="9875" r="3310" b="12880"/>
          <a:stretch>
            <a:fillRect/>
          </a:stretch>
        </p:blipFill>
        <p:spPr>
          <a:xfrm>
            <a:off x="3867009" y="598458"/>
            <a:ext cx="8202276" cy="4976209"/>
          </a:xfrm>
          <a:prstGeom prst="rect">
            <a:avLst/>
          </a:prstGeom>
        </p:spPr>
      </p:pic>
      <p:sp>
        <p:nvSpPr>
          <p:cNvPr id="4" name="TextBox 3">
            <a:extLst>
              <a:ext uri="{FF2B5EF4-FFF2-40B4-BE49-F238E27FC236}">
                <a16:creationId xmlns:a16="http://schemas.microsoft.com/office/drawing/2014/main" id="{DA02E867-EEA3-45DD-ECCB-EB6B466D3049}"/>
              </a:ext>
            </a:extLst>
          </p:cNvPr>
          <p:cNvSpPr txBox="1"/>
          <p:nvPr/>
        </p:nvSpPr>
        <p:spPr>
          <a:xfrm>
            <a:off x="329184" y="960120"/>
            <a:ext cx="3537825" cy="3728649"/>
          </a:xfrm>
          <a:prstGeom prst="rect">
            <a:avLst/>
          </a:prstGeom>
          <a:noFill/>
        </p:spPr>
        <p:txBody>
          <a:bodyPr wrap="square" rtlCol="0">
            <a:spAutoFit/>
          </a:bodyPr>
          <a:lstStyle/>
          <a:p>
            <a:r>
              <a:rPr lang="en-GB" sz="2000" dirty="0"/>
              <a:t>For </a:t>
            </a:r>
            <a:r>
              <a:rPr lang="en-GB" sz="2000" b="1" dirty="0"/>
              <a:t>Design Thinking </a:t>
            </a:r>
            <a:r>
              <a:rPr lang="en-GB" sz="2000" dirty="0"/>
              <a:t>this is further developed through the inclusion of the layers that identify how they’re connected to the challenge:</a:t>
            </a:r>
          </a:p>
          <a:p>
            <a:endParaRPr lang="en-GB" sz="2000" dirty="0"/>
          </a:p>
          <a:p>
            <a:pPr marL="800100" lvl="1" indent="-342900">
              <a:lnSpc>
                <a:spcPct val="150000"/>
              </a:lnSpc>
              <a:buAutoNum type="arabicPeriod"/>
            </a:pPr>
            <a:r>
              <a:rPr lang="en-GB" sz="2000" dirty="0"/>
              <a:t>Team</a:t>
            </a:r>
          </a:p>
          <a:p>
            <a:pPr marL="800100" lvl="1" indent="-342900">
              <a:lnSpc>
                <a:spcPct val="150000"/>
              </a:lnSpc>
              <a:buAutoNum type="arabicPeriod"/>
            </a:pPr>
            <a:r>
              <a:rPr lang="en-GB" sz="2000" dirty="0"/>
              <a:t>Internal</a:t>
            </a:r>
          </a:p>
          <a:p>
            <a:pPr marL="800100" lvl="1" indent="-342900">
              <a:lnSpc>
                <a:spcPct val="150000"/>
              </a:lnSpc>
              <a:buAutoNum type="arabicPeriod"/>
            </a:pPr>
            <a:r>
              <a:rPr lang="en-GB" sz="2000" dirty="0"/>
              <a:t>External</a:t>
            </a:r>
          </a:p>
          <a:p>
            <a:pPr marL="800100" lvl="1" indent="-342900">
              <a:lnSpc>
                <a:spcPct val="150000"/>
              </a:lnSpc>
              <a:buAutoNum type="arabicPeriod"/>
            </a:pPr>
            <a:r>
              <a:rPr lang="en-GB" sz="2000" dirty="0"/>
              <a:t>Public</a:t>
            </a:r>
          </a:p>
        </p:txBody>
      </p:sp>
    </p:spTree>
    <p:extLst>
      <p:ext uri="{BB962C8B-B14F-4D97-AF65-F5344CB8AC3E}">
        <p14:creationId xmlns:p14="http://schemas.microsoft.com/office/powerpoint/2010/main" val="169713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59339-A6B6-DB4B-55B5-063DC019FF0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C57D437-3D97-09D2-773C-3418C0C8D7A5}"/>
              </a:ext>
            </a:extLst>
          </p:cNvPr>
          <p:cNvSpPr>
            <a:spLocks noGrp="1"/>
          </p:cNvSpPr>
          <p:nvPr>
            <p:ph type="title"/>
          </p:nvPr>
        </p:nvSpPr>
        <p:spPr>
          <a:xfrm>
            <a:off x="755891" y="161955"/>
            <a:ext cx="10649272" cy="1143000"/>
          </a:xfrm>
        </p:spPr>
        <p:txBody>
          <a:bodyPr>
            <a:normAutofit/>
          </a:bodyPr>
          <a:lstStyle/>
          <a:p>
            <a:r>
              <a:rPr lang="en-GB" dirty="0" err="1"/>
              <a:t>Gaventa’s</a:t>
            </a:r>
            <a:r>
              <a:rPr lang="en-GB" dirty="0"/>
              <a:t> Power Cube (2005)</a:t>
            </a:r>
          </a:p>
        </p:txBody>
      </p:sp>
      <p:sp>
        <p:nvSpPr>
          <p:cNvPr id="4" name="TextBox 3">
            <a:extLst>
              <a:ext uri="{FF2B5EF4-FFF2-40B4-BE49-F238E27FC236}">
                <a16:creationId xmlns:a16="http://schemas.microsoft.com/office/drawing/2014/main" id="{0EC46215-F7BD-3456-42C8-36883A1E1B90}"/>
              </a:ext>
            </a:extLst>
          </p:cNvPr>
          <p:cNvSpPr txBox="1"/>
          <p:nvPr/>
        </p:nvSpPr>
        <p:spPr>
          <a:xfrm>
            <a:off x="329184" y="960120"/>
            <a:ext cx="4279392" cy="4093428"/>
          </a:xfrm>
          <a:prstGeom prst="rect">
            <a:avLst/>
          </a:prstGeom>
          <a:noFill/>
        </p:spPr>
        <p:txBody>
          <a:bodyPr wrap="square" rtlCol="0">
            <a:spAutoFit/>
          </a:bodyPr>
          <a:lstStyle/>
          <a:p>
            <a:r>
              <a:rPr lang="en-GB" sz="2000" dirty="0"/>
              <a:t>The ‘Power Cube’ presents a way in which to understand determinants of power across three core areas:</a:t>
            </a:r>
          </a:p>
          <a:p>
            <a:endParaRPr lang="en-GB" sz="2000" dirty="0"/>
          </a:p>
          <a:p>
            <a:pPr marL="457200" indent="-457200">
              <a:buAutoNum type="arabicPeriod"/>
            </a:pPr>
            <a:r>
              <a:rPr lang="en-GB" sz="2000" b="1" dirty="0">
                <a:solidFill>
                  <a:srgbClr val="FF0000"/>
                </a:solidFill>
              </a:rPr>
              <a:t>Levels</a:t>
            </a:r>
            <a:r>
              <a:rPr lang="en-GB" sz="2000" dirty="0"/>
              <a:t> – Is this at a local, national, or global level</a:t>
            </a:r>
          </a:p>
          <a:p>
            <a:pPr marL="457200" indent="-457200">
              <a:buAutoNum type="arabicPeriod"/>
            </a:pPr>
            <a:r>
              <a:rPr lang="en-GB" sz="2000" b="1" dirty="0">
                <a:solidFill>
                  <a:srgbClr val="FF0000"/>
                </a:solidFill>
              </a:rPr>
              <a:t>Forms</a:t>
            </a:r>
            <a:r>
              <a:rPr lang="en-GB" sz="2000" dirty="0"/>
              <a:t> – How does power manifest/ present?</a:t>
            </a:r>
          </a:p>
          <a:p>
            <a:pPr marL="457200" indent="-457200">
              <a:buAutoNum type="arabicPeriod"/>
            </a:pPr>
            <a:r>
              <a:rPr lang="en-GB" sz="2000" b="1" dirty="0">
                <a:solidFill>
                  <a:srgbClr val="FF0000"/>
                </a:solidFill>
              </a:rPr>
              <a:t>Spaces</a:t>
            </a:r>
            <a:r>
              <a:rPr lang="en-GB" sz="2000" dirty="0"/>
              <a:t> – what environment is presented for decision-making</a:t>
            </a:r>
          </a:p>
          <a:p>
            <a:pPr marL="457200" indent="-457200">
              <a:buAutoNum type="arabicPeriod"/>
            </a:pPr>
            <a:endParaRPr lang="en-GB" sz="2000" dirty="0"/>
          </a:p>
          <a:p>
            <a:r>
              <a:rPr lang="en-GB" sz="2000" dirty="0"/>
              <a:t>Make sure to watch the video for more on this model!</a:t>
            </a:r>
          </a:p>
        </p:txBody>
      </p:sp>
      <p:pic>
        <p:nvPicPr>
          <p:cNvPr id="5" name="Picture 4">
            <a:extLst>
              <a:ext uri="{FF2B5EF4-FFF2-40B4-BE49-F238E27FC236}">
                <a16:creationId xmlns:a16="http://schemas.microsoft.com/office/drawing/2014/main" id="{D5A05538-5B6F-BBA9-E5DC-B4D9843A1BF8}"/>
              </a:ext>
            </a:extLst>
          </p:cNvPr>
          <p:cNvPicPr>
            <a:picLocks noChangeAspect="1"/>
          </p:cNvPicPr>
          <p:nvPr/>
        </p:nvPicPr>
        <p:blipFill>
          <a:blip r:embed="rId3"/>
          <a:srcRect r="10090"/>
          <a:stretch>
            <a:fillRect/>
          </a:stretch>
        </p:blipFill>
        <p:spPr>
          <a:xfrm>
            <a:off x="4871846" y="630267"/>
            <a:ext cx="7088506" cy="4923363"/>
          </a:xfrm>
          <a:prstGeom prst="rect">
            <a:avLst/>
          </a:prstGeom>
        </p:spPr>
      </p:pic>
    </p:spTree>
    <p:extLst>
      <p:ext uri="{BB962C8B-B14F-4D97-AF65-F5344CB8AC3E}">
        <p14:creationId xmlns:p14="http://schemas.microsoft.com/office/powerpoint/2010/main" val="1263342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DBB86-5160-33DB-6621-64D0F73D31A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47028315-52E0-7217-E761-45DC579B4416}"/>
              </a:ext>
            </a:extLst>
          </p:cNvPr>
          <p:cNvSpPr>
            <a:spLocks noGrp="1"/>
          </p:cNvSpPr>
          <p:nvPr>
            <p:ph type="title"/>
          </p:nvPr>
        </p:nvSpPr>
        <p:spPr>
          <a:xfrm>
            <a:off x="755891" y="161955"/>
            <a:ext cx="10649272" cy="1143000"/>
          </a:xfrm>
        </p:spPr>
        <p:txBody>
          <a:bodyPr>
            <a:normAutofit/>
          </a:bodyPr>
          <a:lstStyle/>
          <a:p>
            <a:r>
              <a:rPr lang="en-GB" dirty="0"/>
              <a:t>Intersectionality Theory (Crenshaw, 1989)</a:t>
            </a:r>
          </a:p>
        </p:txBody>
      </p:sp>
      <p:sp>
        <p:nvSpPr>
          <p:cNvPr id="13" name="TextBox 12">
            <a:extLst>
              <a:ext uri="{FF2B5EF4-FFF2-40B4-BE49-F238E27FC236}">
                <a16:creationId xmlns:a16="http://schemas.microsoft.com/office/drawing/2014/main" id="{E034C0BE-1261-1947-AFA1-994B2BA05325}"/>
              </a:ext>
            </a:extLst>
          </p:cNvPr>
          <p:cNvSpPr txBox="1"/>
          <p:nvPr/>
        </p:nvSpPr>
        <p:spPr>
          <a:xfrm>
            <a:off x="5815584" y="971919"/>
            <a:ext cx="6135624" cy="1323439"/>
          </a:xfrm>
          <a:prstGeom prst="rect">
            <a:avLst/>
          </a:prstGeom>
          <a:noFill/>
        </p:spPr>
        <p:txBody>
          <a:bodyPr wrap="square" rtlCol="0">
            <a:spAutoFit/>
          </a:bodyPr>
          <a:lstStyle/>
          <a:p>
            <a:r>
              <a:rPr lang="en-GB" sz="2000" dirty="0"/>
              <a:t>How overlapping identities - such as race, gender, and class - create unique forms of discrimination that cannot be understood by looking at each identity in isolation.</a:t>
            </a:r>
          </a:p>
        </p:txBody>
      </p:sp>
      <p:pic>
        <p:nvPicPr>
          <p:cNvPr id="2" name="Picture 1" descr="Big Ideas: Intersectionality – JASS">
            <a:extLst>
              <a:ext uri="{FF2B5EF4-FFF2-40B4-BE49-F238E27FC236}">
                <a16:creationId xmlns:a16="http://schemas.microsoft.com/office/drawing/2014/main" id="{AF9CB30D-860F-4159-7B8F-6FC7ECF7120E}"/>
              </a:ext>
            </a:extLst>
          </p:cNvPr>
          <p:cNvPicPr>
            <a:picLocks noChangeAspect="1"/>
          </p:cNvPicPr>
          <p:nvPr/>
        </p:nvPicPr>
        <p:blipFill>
          <a:blip r:embed="rId3"/>
          <a:stretch>
            <a:fillRect/>
          </a:stretch>
        </p:blipFill>
        <p:spPr>
          <a:xfrm>
            <a:off x="361950" y="646938"/>
            <a:ext cx="5178903" cy="5143500"/>
          </a:xfrm>
          <a:prstGeom prst="rect">
            <a:avLst/>
          </a:prstGeom>
        </p:spPr>
      </p:pic>
      <p:sp>
        <p:nvSpPr>
          <p:cNvPr id="7" name="TextBox 6">
            <a:extLst>
              <a:ext uri="{FF2B5EF4-FFF2-40B4-BE49-F238E27FC236}">
                <a16:creationId xmlns:a16="http://schemas.microsoft.com/office/drawing/2014/main" id="{584E2D37-0D9C-F425-9F87-F311F384C8DD}"/>
              </a:ext>
            </a:extLst>
          </p:cNvPr>
          <p:cNvSpPr txBox="1"/>
          <p:nvPr/>
        </p:nvSpPr>
        <p:spPr>
          <a:xfrm>
            <a:off x="5856732" y="2895522"/>
            <a:ext cx="6094476" cy="1631216"/>
          </a:xfrm>
          <a:prstGeom prst="rect">
            <a:avLst/>
          </a:prstGeom>
          <a:noFill/>
        </p:spPr>
        <p:txBody>
          <a:bodyPr wrap="square">
            <a:spAutoFit/>
          </a:bodyPr>
          <a:lstStyle/>
          <a:p>
            <a:r>
              <a:rPr lang="en-GB" sz="2000" b="1" i="0" dirty="0">
                <a:solidFill>
                  <a:srgbClr val="FF0000"/>
                </a:solidFill>
                <a:effectLst/>
                <a:latin typeface="+mn-lt"/>
              </a:rPr>
              <a:t>Intersectionality</a:t>
            </a:r>
            <a:r>
              <a:rPr lang="en-GB" sz="2000" i="0" dirty="0">
                <a:solidFill>
                  <a:schemeClr val="tx1"/>
                </a:solidFill>
                <a:effectLst/>
                <a:latin typeface="+mn-lt"/>
              </a:rPr>
              <a:t> strengthens </a:t>
            </a:r>
            <a:r>
              <a:rPr lang="en-GB" sz="2000" dirty="0">
                <a:solidFill>
                  <a:schemeClr val="tx1"/>
                </a:solidFill>
                <a:effectLst/>
                <a:latin typeface="+mn-lt"/>
              </a:rPr>
              <a:t>stakeholder mapping</a:t>
            </a:r>
            <a:r>
              <a:rPr lang="en-GB" sz="2000" i="0" dirty="0">
                <a:solidFill>
                  <a:schemeClr val="tx1"/>
                </a:solidFill>
                <a:effectLst/>
                <a:latin typeface="+mn-lt"/>
              </a:rPr>
              <a:t> by revealing how overlapping identities shape people’s </a:t>
            </a:r>
            <a:r>
              <a:rPr lang="en-GB" sz="2000" b="1" i="0" dirty="0">
                <a:solidFill>
                  <a:srgbClr val="FF0000"/>
                </a:solidFill>
                <a:effectLst/>
                <a:latin typeface="+mn-lt"/>
              </a:rPr>
              <a:t>power</a:t>
            </a:r>
            <a:r>
              <a:rPr lang="en-GB" sz="2000" i="0" dirty="0">
                <a:solidFill>
                  <a:schemeClr val="tx1"/>
                </a:solidFill>
                <a:effectLst/>
                <a:latin typeface="+mn-lt"/>
              </a:rPr>
              <a:t>, </a:t>
            </a:r>
            <a:r>
              <a:rPr lang="en-GB" sz="2000" b="1" i="0" dirty="0">
                <a:solidFill>
                  <a:srgbClr val="FF0000"/>
                </a:solidFill>
                <a:effectLst/>
                <a:latin typeface="+mn-lt"/>
              </a:rPr>
              <a:t>interests</a:t>
            </a:r>
            <a:r>
              <a:rPr lang="en-GB" sz="2000" i="0" dirty="0">
                <a:solidFill>
                  <a:schemeClr val="tx1"/>
                </a:solidFill>
                <a:effectLst/>
                <a:latin typeface="+mn-lt"/>
              </a:rPr>
              <a:t> and </a:t>
            </a:r>
            <a:r>
              <a:rPr lang="en-GB" sz="2000" b="1" i="0" dirty="0">
                <a:solidFill>
                  <a:srgbClr val="FF0000"/>
                </a:solidFill>
                <a:effectLst/>
                <a:latin typeface="+mn-lt"/>
              </a:rPr>
              <a:t>impacts</a:t>
            </a:r>
            <a:r>
              <a:rPr lang="en-GB" sz="2000" i="0" dirty="0">
                <a:solidFill>
                  <a:schemeClr val="tx1"/>
                </a:solidFill>
                <a:effectLst/>
                <a:latin typeface="+mn-lt"/>
              </a:rPr>
              <a:t>, ensuring marginalised groups are identified and engaged meaningfully.</a:t>
            </a:r>
            <a:endParaRPr lang="en-GB" sz="2000" dirty="0"/>
          </a:p>
        </p:txBody>
      </p:sp>
    </p:spTree>
    <p:extLst>
      <p:ext uri="{BB962C8B-B14F-4D97-AF65-F5344CB8AC3E}">
        <p14:creationId xmlns:p14="http://schemas.microsoft.com/office/powerpoint/2010/main" val="598635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B899C-809F-A3AA-B342-B1891D4835F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773231A-CD99-01E2-E892-900931EDF7C9}"/>
              </a:ext>
            </a:extLst>
          </p:cNvPr>
          <p:cNvSpPr>
            <a:spLocks noGrp="1"/>
          </p:cNvSpPr>
          <p:nvPr>
            <p:ph type="title"/>
          </p:nvPr>
        </p:nvSpPr>
        <p:spPr>
          <a:xfrm>
            <a:off x="755891" y="161955"/>
            <a:ext cx="10649272" cy="1143000"/>
          </a:xfrm>
        </p:spPr>
        <p:txBody>
          <a:bodyPr>
            <a:normAutofit/>
          </a:bodyPr>
          <a:lstStyle/>
          <a:p>
            <a:r>
              <a:rPr lang="en-GB" dirty="0"/>
              <a:t>How Intersectionality Connects with Stakeholder Mapping</a:t>
            </a:r>
          </a:p>
        </p:txBody>
      </p:sp>
      <p:sp>
        <p:nvSpPr>
          <p:cNvPr id="13" name="TextBox 12">
            <a:extLst>
              <a:ext uri="{FF2B5EF4-FFF2-40B4-BE49-F238E27FC236}">
                <a16:creationId xmlns:a16="http://schemas.microsoft.com/office/drawing/2014/main" id="{2CF9E80D-DAA3-7064-3349-003BEC338290}"/>
              </a:ext>
            </a:extLst>
          </p:cNvPr>
          <p:cNvSpPr txBox="1"/>
          <p:nvPr/>
        </p:nvSpPr>
        <p:spPr>
          <a:xfrm>
            <a:off x="755890" y="862191"/>
            <a:ext cx="8570989" cy="400110"/>
          </a:xfrm>
          <a:prstGeom prst="rect">
            <a:avLst/>
          </a:prstGeom>
          <a:noFill/>
        </p:spPr>
        <p:txBody>
          <a:bodyPr wrap="square" rtlCol="0">
            <a:spAutoFit/>
          </a:bodyPr>
          <a:lstStyle/>
          <a:p>
            <a:r>
              <a:rPr lang="en-GB" sz="2000" dirty="0"/>
              <a:t>Intersectionality enhances stakeholder mapping in three main ways:</a:t>
            </a:r>
          </a:p>
        </p:txBody>
      </p:sp>
      <p:sp>
        <p:nvSpPr>
          <p:cNvPr id="7" name="TextBox 6">
            <a:extLst>
              <a:ext uri="{FF2B5EF4-FFF2-40B4-BE49-F238E27FC236}">
                <a16:creationId xmlns:a16="http://schemas.microsoft.com/office/drawing/2014/main" id="{31CEC235-BAE4-A4F9-832B-095263C05403}"/>
              </a:ext>
            </a:extLst>
          </p:cNvPr>
          <p:cNvSpPr txBox="1"/>
          <p:nvPr/>
        </p:nvSpPr>
        <p:spPr>
          <a:xfrm>
            <a:off x="1225296" y="1770810"/>
            <a:ext cx="9674352" cy="3170099"/>
          </a:xfrm>
          <a:prstGeom prst="rect">
            <a:avLst/>
          </a:prstGeom>
          <a:noFill/>
        </p:spPr>
        <p:txBody>
          <a:bodyPr wrap="square">
            <a:spAutoFit/>
          </a:bodyPr>
          <a:lstStyle/>
          <a:p>
            <a:pPr marL="457200" indent="-457200">
              <a:buAutoNum type="arabicPeriod"/>
            </a:pPr>
            <a:r>
              <a:rPr lang="en-GB" sz="2000" b="1" i="0" dirty="0">
                <a:solidFill>
                  <a:srgbClr val="FF0000"/>
                </a:solidFill>
                <a:effectLst/>
                <a:latin typeface="+mn-lt"/>
              </a:rPr>
              <a:t>Identifying overl</a:t>
            </a:r>
            <a:r>
              <a:rPr lang="en-GB" sz="2000" b="1" dirty="0">
                <a:solidFill>
                  <a:srgbClr val="FF0000"/>
                </a:solidFill>
              </a:rPr>
              <a:t>ooked stakeholders </a:t>
            </a:r>
            <a:r>
              <a:rPr lang="en-GB" sz="2000" dirty="0"/>
              <a:t>– can help reveal groups who experience high impact but low visibility</a:t>
            </a:r>
          </a:p>
          <a:p>
            <a:pPr marL="457200" indent="-457200">
              <a:buAutoNum type="arabicPeriod"/>
            </a:pPr>
            <a:r>
              <a:rPr lang="en-GB" sz="2000" b="1" dirty="0">
                <a:solidFill>
                  <a:srgbClr val="FF0000"/>
                </a:solidFill>
              </a:rPr>
              <a:t>Understanding stakes more accurately </a:t>
            </a:r>
            <a:r>
              <a:rPr lang="en-GB" sz="2000" dirty="0"/>
              <a:t>– Through documenting assets (power, resources etc.), intersectionality helps identify what can be lost or gained by actions.</a:t>
            </a:r>
          </a:p>
          <a:p>
            <a:pPr marL="457200" indent="-457200">
              <a:buAutoNum type="arabicPeriod"/>
            </a:pPr>
            <a:r>
              <a:rPr lang="en-GB" sz="2000" b="1" dirty="0">
                <a:solidFill>
                  <a:srgbClr val="FF0000"/>
                </a:solidFill>
              </a:rPr>
              <a:t>Designing equitable engagement strategies </a:t>
            </a:r>
            <a:r>
              <a:rPr lang="en-GB" sz="2000" dirty="0"/>
              <a:t>– Stakeholder mapping emphasises tailored engagement approaches dependent on levels of power, influence, and impact. Inclusion of intersectionality adds that engagement must consider barriers linked to identity, such as accessibility, culture, gender etc.</a:t>
            </a:r>
          </a:p>
          <a:p>
            <a:pPr marL="457200" indent="-457200">
              <a:buAutoNum type="arabicPeriod"/>
            </a:pPr>
            <a:endParaRPr lang="en-GB" sz="2000" dirty="0"/>
          </a:p>
        </p:txBody>
      </p:sp>
    </p:spTree>
    <p:extLst>
      <p:ext uri="{BB962C8B-B14F-4D97-AF65-F5344CB8AC3E}">
        <p14:creationId xmlns:p14="http://schemas.microsoft.com/office/powerpoint/2010/main" val="3732314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76E73-D446-92AD-EDF1-FB2847039AE9}"/>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0C4CC3E-4790-1BD8-7915-496945822E76}"/>
              </a:ext>
            </a:extLst>
          </p:cNvPr>
          <p:cNvSpPr>
            <a:spLocks noGrp="1"/>
          </p:cNvSpPr>
          <p:nvPr>
            <p:ph type="title"/>
          </p:nvPr>
        </p:nvSpPr>
        <p:spPr>
          <a:xfrm>
            <a:off x="755891" y="161955"/>
            <a:ext cx="10649272" cy="1143000"/>
          </a:xfrm>
        </p:spPr>
        <p:txBody>
          <a:bodyPr>
            <a:normAutofit/>
          </a:bodyPr>
          <a:lstStyle/>
          <a:p>
            <a:r>
              <a:rPr lang="en-GB" dirty="0"/>
              <a:t>Theory of Recognition and Redistribution (Fraser, 1995 &amp; 2008)</a:t>
            </a:r>
          </a:p>
        </p:txBody>
      </p:sp>
      <p:sp>
        <p:nvSpPr>
          <p:cNvPr id="13" name="TextBox 12">
            <a:extLst>
              <a:ext uri="{FF2B5EF4-FFF2-40B4-BE49-F238E27FC236}">
                <a16:creationId xmlns:a16="http://schemas.microsoft.com/office/drawing/2014/main" id="{58872FDB-E964-5C92-DB97-F774BF522DFE}"/>
              </a:ext>
            </a:extLst>
          </p:cNvPr>
          <p:cNvSpPr txBox="1"/>
          <p:nvPr/>
        </p:nvSpPr>
        <p:spPr>
          <a:xfrm>
            <a:off x="755890" y="862191"/>
            <a:ext cx="8570989" cy="1477328"/>
          </a:xfrm>
          <a:prstGeom prst="rect">
            <a:avLst/>
          </a:prstGeom>
          <a:noFill/>
        </p:spPr>
        <p:txBody>
          <a:bodyPr wrap="square" rtlCol="0">
            <a:spAutoFit/>
          </a:bodyPr>
          <a:lstStyle/>
          <a:p>
            <a:pPr fontAlgn="t">
              <a:lnSpc>
                <a:spcPct val="100000"/>
              </a:lnSpc>
              <a:buNone/>
            </a:pPr>
            <a:r>
              <a:rPr lang="en-GB" b="1" dirty="0"/>
              <a:t>Recognition</a:t>
            </a:r>
            <a:r>
              <a:rPr lang="en-GB" dirty="0"/>
              <a:t> focuses on whose identities, experiences, knowledge and voices are valued and respected within society.</a:t>
            </a:r>
          </a:p>
          <a:p>
            <a:pPr fontAlgn="t">
              <a:lnSpc>
                <a:spcPct val="100000"/>
              </a:lnSpc>
              <a:buNone/>
            </a:pPr>
            <a:endParaRPr lang="en-GB" dirty="0"/>
          </a:p>
          <a:p>
            <a:pPr fontAlgn="t">
              <a:lnSpc>
                <a:spcPct val="100000"/>
              </a:lnSpc>
              <a:buNone/>
            </a:pPr>
            <a:r>
              <a:rPr lang="en-GB" b="1" dirty="0"/>
              <a:t>Redistribution</a:t>
            </a:r>
            <a:r>
              <a:rPr lang="en-GB" dirty="0"/>
              <a:t> focuses on how resources, opportunities and decision-making power are shared across groups.</a:t>
            </a:r>
          </a:p>
        </p:txBody>
      </p:sp>
      <p:graphicFrame>
        <p:nvGraphicFramePr>
          <p:cNvPr id="2" name="Table 1">
            <a:extLst>
              <a:ext uri="{FF2B5EF4-FFF2-40B4-BE49-F238E27FC236}">
                <a16:creationId xmlns:a16="http://schemas.microsoft.com/office/drawing/2014/main" id="{DC96DC56-5AE9-D384-8D20-F685B92BDB31}"/>
              </a:ext>
            </a:extLst>
          </p:cNvPr>
          <p:cNvGraphicFramePr>
            <a:graphicFrameLocks noGrp="1"/>
          </p:cNvGraphicFramePr>
          <p:nvPr>
            <p:extLst>
              <p:ext uri="{D42A27DB-BD31-4B8C-83A1-F6EECF244321}">
                <p14:modId xmlns:p14="http://schemas.microsoft.com/office/powerpoint/2010/main" val="1383631168"/>
              </p:ext>
            </p:extLst>
          </p:nvPr>
        </p:nvGraphicFramePr>
        <p:xfrm>
          <a:off x="1997418" y="2682473"/>
          <a:ext cx="8128000" cy="1981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19603390"/>
                    </a:ext>
                  </a:extLst>
                </a:gridCol>
                <a:gridCol w="4064000">
                  <a:extLst>
                    <a:ext uri="{9D8B030D-6E8A-4147-A177-3AD203B41FA5}">
                      <a16:colId xmlns:a16="http://schemas.microsoft.com/office/drawing/2014/main" val="906734396"/>
                    </a:ext>
                  </a:extLst>
                </a:gridCol>
              </a:tblGrid>
              <a:tr h="370840">
                <a:tc>
                  <a:txBody>
                    <a:bodyPr/>
                    <a:lstStyle/>
                    <a:p>
                      <a:r>
                        <a:rPr lang="en-GB" sz="2000" dirty="0"/>
                        <a:t>Recognition</a:t>
                      </a:r>
                    </a:p>
                  </a:txBody>
                  <a:tcPr/>
                </a:tc>
                <a:tc>
                  <a:txBody>
                    <a:bodyPr/>
                    <a:lstStyle/>
                    <a:p>
                      <a:r>
                        <a:rPr lang="en-GB" sz="2000" dirty="0"/>
                        <a:t>Redistribution</a:t>
                      </a:r>
                    </a:p>
                  </a:txBody>
                  <a:tcPr/>
                </a:tc>
                <a:extLst>
                  <a:ext uri="{0D108BD9-81ED-4DB2-BD59-A6C34878D82A}">
                    <a16:rowId xmlns:a16="http://schemas.microsoft.com/office/drawing/2014/main" val="1730938017"/>
                  </a:ext>
                </a:extLst>
              </a:tr>
              <a:tr h="370840">
                <a:tc>
                  <a:txBody>
                    <a:bodyPr/>
                    <a:lstStyle/>
                    <a:p>
                      <a:r>
                        <a:rPr lang="en-GB" sz="2000" dirty="0"/>
                        <a:t>Valuing voices</a:t>
                      </a:r>
                    </a:p>
                  </a:txBody>
                  <a:tcPr/>
                </a:tc>
                <a:tc>
                  <a:txBody>
                    <a:bodyPr/>
                    <a:lstStyle/>
                    <a:p>
                      <a:r>
                        <a:rPr lang="en-GB" sz="2000" dirty="0"/>
                        <a:t>Sharing resources</a:t>
                      </a:r>
                    </a:p>
                  </a:txBody>
                  <a:tcPr/>
                </a:tc>
                <a:extLst>
                  <a:ext uri="{0D108BD9-81ED-4DB2-BD59-A6C34878D82A}">
                    <a16:rowId xmlns:a16="http://schemas.microsoft.com/office/drawing/2014/main" val="169413241"/>
                  </a:ext>
                </a:extLst>
              </a:tr>
              <a:tr h="370840">
                <a:tc>
                  <a:txBody>
                    <a:bodyPr/>
                    <a:lstStyle/>
                    <a:p>
                      <a:r>
                        <a:rPr lang="en-GB" sz="2000" dirty="0"/>
                        <a:t>Respecting identities</a:t>
                      </a:r>
                    </a:p>
                  </a:txBody>
                  <a:tcPr/>
                </a:tc>
                <a:tc>
                  <a:txBody>
                    <a:bodyPr/>
                    <a:lstStyle/>
                    <a:p>
                      <a:r>
                        <a:rPr lang="en-GB" sz="2000" dirty="0"/>
                        <a:t>Sharing opportunities</a:t>
                      </a:r>
                    </a:p>
                  </a:txBody>
                  <a:tcPr/>
                </a:tc>
                <a:extLst>
                  <a:ext uri="{0D108BD9-81ED-4DB2-BD59-A6C34878D82A}">
                    <a16:rowId xmlns:a16="http://schemas.microsoft.com/office/drawing/2014/main" val="240186523"/>
                  </a:ext>
                </a:extLst>
              </a:tr>
              <a:tr h="370840">
                <a:tc>
                  <a:txBody>
                    <a:bodyPr/>
                    <a:lstStyle/>
                    <a:p>
                      <a:r>
                        <a:rPr lang="en-GB" sz="2000" dirty="0"/>
                        <a:t>Acknowledging expertise</a:t>
                      </a:r>
                    </a:p>
                  </a:txBody>
                  <a:tcPr/>
                </a:tc>
                <a:tc>
                  <a:txBody>
                    <a:bodyPr/>
                    <a:lstStyle/>
                    <a:p>
                      <a:r>
                        <a:rPr lang="en-GB" sz="2000" dirty="0"/>
                        <a:t>Sharing power</a:t>
                      </a:r>
                    </a:p>
                  </a:txBody>
                  <a:tcPr/>
                </a:tc>
                <a:extLst>
                  <a:ext uri="{0D108BD9-81ED-4DB2-BD59-A6C34878D82A}">
                    <a16:rowId xmlns:a16="http://schemas.microsoft.com/office/drawing/2014/main" val="3491996503"/>
                  </a:ext>
                </a:extLst>
              </a:tr>
              <a:tr h="370840">
                <a:tc>
                  <a:txBody>
                    <a:bodyPr/>
                    <a:lstStyle/>
                    <a:p>
                      <a:r>
                        <a:rPr lang="en-GB" sz="2000" dirty="0"/>
                        <a:t>Inclusive participation</a:t>
                      </a:r>
                    </a:p>
                  </a:txBody>
                  <a:tcPr/>
                </a:tc>
                <a:tc>
                  <a:txBody>
                    <a:bodyPr/>
                    <a:lstStyle/>
                    <a:p>
                      <a:r>
                        <a:rPr lang="en-GB" sz="2000" dirty="0"/>
                        <a:t>Equitable outcomes</a:t>
                      </a:r>
                    </a:p>
                  </a:txBody>
                  <a:tcPr/>
                </a:tc>
                <a:extLst>
                  <a:ext uri="{0D108BD9-81ED-4DB2-BD59-A6C34878D82A}">
                    <a16:rowId xmlns:a16="http://schemas.microsoft.com/office/drawing/2014/main" val="3211423360"/>
                  </a:ext>
                </a:extLst>
              </a:tr>
            </a:tbl>
          </a:graphicData>
        </a:graphic>
      </p:graphicFrame>
      <p:sp>
        <p:nvSpPr>
          <p:cNvPr id="4" name="TextBox 3">
            <a:extLst>
              <a:ext uri="{FF2B5EF4-FFF2-40B4-BE49-F238E27FC236}">
                <a16:creationId xmlns:a16="http://schemas.microsoft.com/office/drawing/2014/main" id="{2AC3EFD3-0C2D-B008-167C-379F89BA9B91}"/>
              </a:ext>
            </a:extLst>
          </p:cNvPr>
          <p:cNvSpPr txBox="1"/>
          <p:nvPr/>
        </p:nvSpPr>
        <p:spPr>
          <a:xfrm>
            <a:off x="298694" y="5006627"/>
            <a:ext cx="11525448" cy="461665"/>
          </a:xfrm>
          <a:prstGeom prst="rect">
            <a:avLst/>
          </a:prstGeom>
          <a:noFill/>
        </p:spPr>
        <p:txBody>
          <a:bodyPr wrap="square">
            <a:spAutoFit/>
          </a:bodyPr>
          <a:lstStyle/>
          <a:p>
            <a:pPr fontAlgn="t">
              <a:lnSpc>
                <a:spcPct val="100000"/>
              </a:lnSpc>
              <a:buNone/>
            </a:pPr>
            <a:r>
              <a:rPr lang="en-GB" sz="2400" b="1" i="1">
                <a:solidFill>
                  <a:srgbClr val="FF0000"/>
                </a:solidFill>
                <a:effectLst/>
                <a:latin typeface="+mn-lt"/>
              </a:rPr>
              <a:t>"Justice requires both recognition of difference and redistribution of power."</a:t>
            </a:r>
            <a:endParaRPr lang="en-GB" sz="2400" b="1" i="1">
              <a:solidFill>
                <a:srgbClr val="FF0000"/>
              </a:solidFill>
              <a:effectLst/>
              <a:latin typeface="Segoe UI" panose="020B0502040204020203" pitchFamily="34" charset="0"/>
            </a:endParaRPr>
          </a:p>
        </p:txBody>
      </p:sp>
    </p:spTree>
    <p:extLst>
      <p:ext uri="{BB962C8B-B14F-4D97-AF65-F5344CB8AC3E}">
        <p14:creationId xmlns:p14="http://schemas.microsoft.com/office/powerpoint/2010/main" val="2599343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B2FD9-2C74-6038-49BF-A0739F16A9D3}"/>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4B96D1C-1454-3F03-8BC4-F31D66E72AF6}"/>
              </a:ext>
            </a:extLst>
          </p:cNvPr>
          <p:cNvSpPr>
            <a:spLocks noGrp="1"/>
          </p:cNvSpPr>
          <p:nvPr>
            <p:ph type="title"/>
          </p:nvPr>
        </p:nvSpPr>
        <p:spPr>
          <a:xfrm>
            <a:off x="755891" y="161955"/>
            <a:ext cx="10649272" cy="1143000"/>
          </a:xfrm>
        </p:spPr>
        <p:txBody>
          <a:bodyPr>
            <a:normAutofit/>
          </a:bodyPr>
          <a:lstStyle/>
          <a:p>
            <a:r>
              <a:rPr lang="en-GB" dirty="0"/>
              <a:t>Summary</a:t>
            </a:r>
          </a:p>
        </p:txBody>
      </p:sp>
      <p:sp>
        <p:nvSpPr>
          <p:cNvPr id="7" name="TextBox 6">
            <a:extLst>
              <a:ext uri="{FF2B5EF4-FFF2-40B4-BE49-F238E27FC236}">
                <a16:creationId xmlns:a16="http://schemas.microsoft.com/office/drawing/2014/main" id="{BDCAD3ED-0F36-C70D-B2C1-F770888A696F}"/>
              </a:ext>
            </a:extLst>
          </p:cNvPr>
          <p:cNvSpPr txBox="1"/>
          <p:nvPr/>
        </p:nvSpPr>
        <p:spPr>
          <a:xfrm>
            <a:off x="1243351" y="1816530"/>
            <a:ext cx="9674352" cy="1938992"/>
          </a:xfrm>
          <a:prstGeom prst="rect">
            <a:avLst/>
          </a:prstGeom>
          <a:noFill/>
        </p:spPr>
        <p:txBody>
          <a:bodyPr wrap="square">
            <a:spAutoFit/>
          </a:bodyPr>
          <a:lstStyle/>
          <a:p>
            <a:r>
              <a:rPr lang="en-GB" sz="2000" i="0" dirty="0">
                <a:effectLst/>
                <a:latin typeface="+mn-lt"/>
              </a:rPr>
              <a:t>Through the </a:t>
            </a:r>
            <a:r>
              <a:rPr lang="en-GB" sz="2000" b="1" i="0" dirty="0">
                <a:solidFill>
                  <a:srgbClr val="FF0000"/>
                </a:solidFill>
                <a:effectLst/>
                <a:latin typeface="+mn-lt"/>
              </a:rPr>
              <a:t>integration</a:t>
            </a:r>
            <a:r>
              <a:rPr lang="en-GB" sz="2000" i="0" dirty="0">
                <a:effectLst/>
                <a:latin typeface="+mn-lt"/>
              </a:rPr>
              <a:t> of these concepts, we can </a:t>
            </a:r>
            <a:r>
              <a:rPr lang="en-GB" sz="2000" b="1" i="0" dirty="0">
                <a:solidFill>
                  <a:srgbClr val="FF0000"/>
                </a:solidFill>
                <a:effectLst/>
                <a:latin typeface="+mn-lt"/>
              </a:rPr>
              <a:t>identify</a:t>
            </a:r>
            <a:r>
              <a:rPr lang="en-GB" sz="2000" i="0" dirty="0">
                <a:effectLst/>
                <a:latin typeface="+mn-lt"/>
              </a:rPr>
              <a:t> who </a:t>
            </a:r>
            <a:r>
              <a:rPr lang="en-GB" sz="2000" i="0">
                <a:effectLst/>
                <a:latin typeface="+mn-lt"/>
              </a:rPr>
              <a:t>needs to be </a:t>
            </a:r>
            <a:r>
              <a:rPr lang="en-GB" sz="2000" i="0" dirty="0">
                <a:effectLst/>
                <a:latin typeface="+mn-lt"/>
              </a:rPr>
              <a:t>engaged with and </a:t>
            </a:r>
            <a:r>
              <a:rPr lang="en-GB" sz="2000" b="1" i="0" dirty="0">
                <a:solidFill>
                  <a:srgbClr val="FF0000"/>
                </a:solidFill>
                <a:effectLst/>
                <a:latin typeface="+mn-lt"/>
              </a:rPr>
              <a:t>empowered</a:t>
            </a:r>
            <a:r>
              <a:rPr lang="en-GB" sz="2000" i="0" dirty="0">
                <a:effectLst/>
                <a:latin typeface="+mn-lt"/>
              </a:rPr>
              <a:t>. Who, and how these voices may impact and shape knowledge and understanding.</a:t>
            </a:r>
          </a:p>
          <a:p>
            <a:endParaRPr lang="en-GB" sz="2000" dirty="0"/>
          </a:p>
          <a:p>
            <a:r>
              <a:rPr lang="en-GB" sz="2000" i="0" dirty="0">
                <a:effectLst/>
                <a:latin typeface="+mn-lt"/>
              </a:rPr>
              <a:t>Giving each voice </a:t>
            </a:r>
            <a:r>
              <a:rPr lang="en-GB" sz="2000" b="1" i="0" dirty="0">
                <a:solidFill>
                  <a:srgbClr val="FF0000"/>
                </a:solidFill>
                <a:effectLst/>
                <a:latin typeface="+mn-lt"/>
              </a:rPr>
              <a:t>meaning</a:t>
            </a:r>
            <a:r>
              <a:rPr lang="en-GB" sz="2000" i="0" dirty="0">
                <a:effectLst/>
                <a:latin typeface="+mn-lt"/>
              </a:rPr>
              <a:t> and </a:t>
            </a:r>
            <a:r>
              <a:rPr lang="en-GB" sz="2000" b="1" i="0" dirty="0">
                <a:solidFill>
                  <a:srgbClr val="FF0000"/>
                </a:solidFill>
                <a:effectLst/>
                <a:latin typeface="+mn-lt"/>
              </a:rPr>
              <a:t>inclusion</a:t>
            </a:r>
            <a:r>
              <a:rPr lang="en-GB" sz="2000" i="0" dirty="0">
                <a:effectLst/>
                <a:latin typeface="+mn-lt"/>
              </a:rPr>
              <a:t>, in shaping the direction of decision-making</a:t>
            </a:r>
            <a:endParaRPr lang="en-GB" sz="2000" dirty="0"/>
          </a:p>
        </p:txBody>
      </p:sp>
    </p:spTree>
    <p:extLst>
      <p:ext uri="{BB962C8B-B14F-4D97-AF65-F5344CB8AC3E}">
        <p14:creationId xmlns:p14="http://schemas.microsoft.com/office/powerpoint/2010/main" val="648921491"/>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834</Words>
  <Application>Microsoft Office PowerPoint</Application>
  <PresentationFormat>Widescreen</PresentationFormat>
  <Paragraphs>89</Paragraphs>
  <Slides>13</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Calibri</vt:lpstr>
      <vt:lpstr>Calibri Light</vt:lpstr>
      <vt:lpstr>Segoe UI</vt:lpstr>
      <vt:lpstr>3_Title Slide 1</vt:lpstr>
      <vt:lpstr>ALAMO Theme</vt:lpstr>
      <vt:lpstr>   Module: BMSE5000D Design Thinking &amp; Co-Production   </vt:lpstr>
      <vt:lpstr>PowerPoint Presentation</vt:lpstr>
      <vt:lpstr>Agenda:</vt:lpstr>
      <vt:lpstr>Arnstein’s Ladder of Participation revisited</vt:lpstr>
      <vt:lpstr>Arnstein’s Ladder of Participation revisited</vt:lpstr>
      <vt:lpstr>Who is connected to the challenge?</vt:lpstr>
      <vt:lpstr>Stakeholder mapping </vt:lpstr>
      <vt:lpstr>Design Thinking Stakeholder Mapping</vt:lpstr>
      <vt:lpstr>Gaventa’s Power Cube (2005)</vt:lpstr>
      <vt:lpstr>Intersectionality Theory (Crenshaw, 1989)</vt:lpstr>
      <vt:lpstr>How Intersectionality Connects with Stakeholder Mapping</vt:lpstr>
      <vt:lpstr>Theory of Recognition and Redistribution (Fraser, 1995 &amp; 2008)</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13</cp:revision>
  <dcterms:created xsi:type="dcterms:W3CDTF">2017-12-11T18:00:04Z</dcterms:created>
  <dcterms:modified xsi:type="dcterms:W3CDTF">2026-10-13T13:56:01Z</dcterms:modified>
</cp:coreProperties>
</file>