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460" r:id="rId3"/>
    <p:sldId id="461" r:id="rId4"/>
    <p:sldId id="462" r:id="rId5"/>
    <p:sldId id="463" r:id="rId6"/>
    <p:sldId id="464" r:id="rId7"/>
    <p:sldId id="465" r:id="rId8"/>
    <p:sldId id="412" r:id="rId9"/>
    <p:sldId id="466" r:id="rId10"/>
    <p:sldId id="468" r:id="rId11"/>
    <p:sldId id="469" r:id="rId12"/>
    <p:sldId id="500" r:id="rId13"/>
    <p:sldId id="501" r:id="rId14"/>
    <p:sldId id="502" r:id="rId15"/>
    <p:sldId id="499" r:id="rId16"/>
    <p:sldId id="498" r:id="rId17"/>
    <p:sldId id="497" r:id="rId18"/>
    <p:sldId id="476" r:id="rId19"/>
    <p:sldId id="478" r:id="rId20"/>
    <p:sldId id="479" r:id="rId21"/>
    <p:sldId id="480" r:id="rId22"/>
    <p:sldId id="481" r:id="rId23"/>
    <p:sldId id="484" r:id="rId24"/>
    <p:sldId id="339" r:id="rId25"/>
    <p:sldId id="485" r:id="rId26"/>
    <p:sldId id="486" r:id="rId27"/>
    <p:sldId id="488" r:id="rId28"/>
    <p:sldId id="489" r:id="rId29"/>
    <p:sldId id="491" r:id="rId30"/>
    <p:sldId id="490" r:id="rId31"/>
    <p:sldId id="492" r:id="rId32"/>
    <p:sldId id="493" r:id="rId33"/>
    <p:sldId id="494" r:id="rId34"/>
    <p:sldId id="459" r:id="rId35"/>
    <p:sldId id="495" r:id="rId36"/>
    <p:sldId id="496" r:id="rId37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3399FF"/>
    <a:srgbClr val="FFFF99"/>
    <a:srgbClr val="99FF99"/>
    <a:srgbClr val="CCCC00"/>
    <a:srgbClr val="FF0000"/>
    <a:srgbClr val="0033CC"/>
    <a:srgbClr val="99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58" autoAdjust="0"/>
    <p:restoredTop sz="94660"/>
  </p:normalViewPr>
  <p:slideViewPr>
    <p:cSldViewPr>
      <p:cViewPr varScale="1">
        <p:scale>
          <a:sx n="106" d="100"/>
          <a:sy n="106" d="100"/>
        </p:scale>
        <p:origin x="-11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A3475E-8B68-4CB8-9816-61E197E8357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011053-4874-4129-BA4C-04E0D20203A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EFC2F4-CF1F-427F-A83A-8C812A9F97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DEFE62-0DEF-477C-B2E4-3A29235CCE1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FE2ED8-226B-4F53-AF5C-CE2F5E20F73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62F2D6-905E-4E3B-B593-E2B498C3892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5F0921-4F09-4BA5-A770-2FB204901D2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64B49B-D865-4E5E-B69A-F7450BDE3A7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2F3EA6-59AC-4AFB-96DA-86BB6426419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201396-9A80-4DF4-97B4-29EADE0F5CD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34E3D2-4BF4-428F-87EC-E8F0C512D3F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fld id="{E71BAC4E-2287-4390-A666-1A2227A3A5A7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12027.html" TargetMode="Externa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6868.html" TargetMode="Externa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3046.html" TargetMode="Externa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6870.html" TargetMode="Externa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boat.html" TargetMode="Externa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train.html" TargetMode="Externa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clock-22.html" TargetMode="Externa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clock-2.html" TargetMode="Externa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clock-24.html" TargetMode="Externa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clock-periods3.html" TargetMode="Externa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clock-periods9.html" TargetMode="Externa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clock-periods6.html" TargetMode="Externa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7" Type="http://schemas.openxmlformats.org/officeDocument/2006/relationships/image" Target="../media/image5.gi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.gif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gif"/><Relationship Id="rId3" Type="http://schemas.openxmlformats.org/officeDocument/2006/relationships/image" Target="../media/image19.png"/><Relationship Id="rId7" Type="http://schemas.openxmlformats.org/officeDocument/2006/relationships/image" Target="../media/image21.jpe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gif"/><Relationship Id="rId5" Type="http://schemas.openxmlformats.org/officeDocument/2006/relationships/image" Target="../media/image1.gif"/><Relationship Id="rId4" Type="http://schemas.openxmlformats.org/officeDocument/2006/relationships/image" Target="../media/image20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5.gi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.gif"/><Relationship Id="rId5" Type="http://schemas.openxmlformats.org/officeDocument/2006/relationships/image" Target="../media/image23.gif"/><Relationship Id="rId4" Type="http://schemas.openxmlformats.org/officeDocument/2006/relationships/image" Target="../media/image2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5.gi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.gif"/><Relationship Id="rId5" Type="http://schemas.openxmlformats.org/officeDocument/2006/relationships/image" Target="../media/image23.gif"/><Relationship Id="rId4" Type="http://schemas.openxmlformats.org/officeDocument/2006/relationships/image" Target="../media/image20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5.gi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.gif"/><Relationship Id="rId5" Type="http://schemas.openxmlformats.org/officeDocument/2006/relationships/image" Target="../media/image23.gif"/><Relationship Id="rId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1" name="AutoShape 23"/>
          <p:cNvSpPr>
            <a:spLocks noChangeArrowheads="1"/>
          </p:cNvSpPr>
          <p:nvPr/>
        </p:nvSpPr>
        <p:spPr bwMode="auto">
          <a:xfrm rot="920627">
            <a:off x="4716463" y="5013325"/>
            <a:ext cx="1944687" cy="1582738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1" name="AutoShape 13"/>
          <p:cNvSpPr>
            <a:spLocks noChangeArrowheads="1"/>
          </p:cNvSpPr>
          <p:nvPr/>
        </p:nvSpPr>
        <p:spPr bwMode="auto">
          <a:xfrm rot="1194916">
            <a:off x="2700338" y="3357563"/>
            <a:ext cx="3246437" cy="2881312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7" name="AutoShape 9"/>
          <p:cNvSpPr>
            <a:spLocks noChangeArrowheads="1"/>
          </p:cNvSpPr>
          <p:nvPr/>
        </p:nvSpPr>
        <p:spPr bwMode="auto">
          <a:xfrm rot="-399915">
            <a:off x="1692275" y="-892175"/>
            <a:ext cx="3960813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0" name="AutoShape 12"/>
          <p:cNvSpPr>
            <a:spLocks noChangeArrowheads="1"/>
          </p:cNvSpPr>
          <p:nvPr/>
        </p:nvSpPr>
        <p:spPr bwMode="auto">
          <a:xfrm rot="-866279">
            <a:off x="3132138" y="1341438"/>
            <a:ext cx="2520950" cy="2376487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9" name="AutoShape 11"/>
          <p:cNvSpPr>
            <a:spLocks noChangeArrowheads="1"/>
          </p:cNvSpPr>
          <p:nvPr/>
        </p:nvSpPr>
        <p:spPr bwMode="auto">
          <a:xfrm rot="1558088">
            <a:off x="5903913" y="3429000"/>
            <a:ext cx="3240087" cy="29511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8" name="AutoShape 10"/>
          <p:cNvSpPr>
            <a:spLocks noChangeArrowheads="1"/>
          </p:cNvSpPr>
          <p:nvPr/>
        </p:nvSpPr>
        <p:spPr bwMode="auto">
          <a:xfrm rot="983546">
            <a:off x="-541338" y="1412875"/>
            <a:ext cx="2952751" cy="273526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5" name="AutoShape 7"/>
          <p:cNvSpPr>
            <a:spLocks noChangeArrowheads="1"/>
          </p:cNvSpPr>
          <p:nvPr/>
        </p:nvSpPr>
        <p:spPr bwMode="auto">
          <a:xfrm rot="-410465">
            <a:off x="0" y="3933825"/>
            <a:ext cx="2952750" cy="2735263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4" name="AutoShape 6"/>
          <p:cNvSpPr>
            <a:spLocks noChangeArrowheads="1"/>
          </p:cNvSpPr>
          <p:nvPr/>
        </p:nvSpPr>
        <p:spPr bwMode="auto">
          <a:xfrm rot="920627">
            <a:off x="5724525" y="-531813"/>
            <a:ext cx="3960813" cy="3311526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6" name="AutoShape 8"/>
          <p:cNvSpPr>
            <a:spLocks noChangeArrowheads="1"/>
          </p:cNvSpPr>
          <p:nvPr/>
        </p:nvSpPr>
        <p:spPr bwMode="auto">
          <a:xfrm rot="-1275751">
            <a:off x="4284663" y="1484313"/>
            <a:ext cx="3960812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2" name="AutoShape 24"/>
          <p:cNvSpPr>
            <a:spLocks noChangeArrowheads="1"/>
          </p:cNvSpPr>
          <p:nvPr/>
        </p:nvSpPr>
        <p:spPr bwMode="auto">
          <a:xfrm rot="-1275751">
            <a:off x="1547813" y="2781300"/>
            <a:ext cx="2001837" cy="1858963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3" name="AutoShape 25"/>
          <p:cNvSpPr>
            <a:spLocks noChangeArrowheads="1"/>
          </p:cNvSpPr>
          <p:nvPr/>
        </p:nvSpPr>
        <p:spPr bwMode="auto">
          <a:xfrm rot="-866279">
            <a:off x="4932363" y="476250"/>
            <a:ext cx="1308100" cy="12239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4" name="AutoShape 26"/>
          <p:cNvSpPr>
            <a:spLocks noChangeArrowheads="1"/>
          </p:cNvSpPr>
          <p:nvPr/>
        </p:nvSpPr>
        <p:spPr bwMode="auto">
          <a:xfrm rot="983546">
            <a:off x="7885113" y="2708275"/>
            <a:ext cx="1458912" cy="133191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5" name="Rectangle 27"/>
          <p:cNvSpPr>
            <a:spLocks noChangeArrowheads="1"/>
          </p:cNvSpPr>
          <p:nvPr/>
        </p:nvSpPr>
        <p:spPr bwMode="auto">
          <a:xfrm>
            <a:off x="7308850" y="188913"/>
            <a:ext cx="1835150" cy="576262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6" name="Text Box 28"/>
          <p:cNvSpPr txBox="1">
            <a:spLocks noChangeArrowheads="1"/>
          </p:cNvSpPr>
          <p:nvPr/>
        </p:nvSpPr>
        <p:spPr bwMode="auto">
          <a:xfrm>
            <a:off x="7451725" y="260350"/>
            <a:ext cx="1223963" cy="4318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sp>
        <p:nvSpPr>
          <p:cNvPr id="2077" name="Rectangle 29"/>
          <p:cNvSpPr>
            <a:spLocks noChangeArrowheads="1"/>
          </p:cNvSpPr>
          <p:nvPr/>
        </p:nvSpPr>
        <p:spPr bwMode="auto">
          <a:xfrm>
            <a:off x="0" y="2349500"/>
            <a:ext cx="6227763" cy="2374900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8" name="Text Box 30"/>
          <p:cNvSpPr txBox="1">
            <a:spLocks noChangeArrowheads="1"/>
          </p:cNvSpPr>
          <p:nvPr/>
        </p:nvSpPr>
        <p:spPr bwMode="auto">
          <a:xfrm>
            <a:off x="323850" y="2565400"/>
            <a:ext cx="5184775" cy="1223963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6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6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107" name="Picture 59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260350"/>
            <a:ext cx="1944688" cy="162083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112" name="Picture 64" descr="32964050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7900" y="3500438"/>
            <a:ext cx="3333750" cy="228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5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5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5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5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5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5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5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5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5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1" grpId="0" animBg="1"/>
      <p:bldP spid="2061" grpId="0" animBg="1"/>
      <p:bldP spid="2057" grpId="0" animBg="1"/>
      <p:bldP spid="2060" grpId="0" animBg="1"/>
      <p:bldP spid="2059" grpId="0" animBg="1"/>
      <p:bldP spid="2058" grpId="0" animBg="1"/>
      <p:bldP spid="2055" grpId="0" animBg="1"/>
      <p:bldP spid="2052" grpId="0" animBg="1"/>
      <p:bldP spid="2054" grpId="0" animBg="1"/>
      <p:bldP spid="2056" grpId="0" animBg="1"/>
      <p:bldP spid="2072" grpId="0" animBg="1"/>
      <p:bldP spid="2073" grpId="0" animBg="1"/>
      <p:bldP spid="2074" grpId="0" animBg="1"/>
      <p:bldP spid="2075" grpId="0" animBg="1"/>
      <p:bldP spid="207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53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8535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8536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8537" name="Rectangle 9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awyren / awyrennau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278539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78540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78541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78544" name="Rectangle 16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8545" name="Text Box 17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78546" name="Picture 18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8547" name="Rectangle 19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8548" name="Text Box 20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78549" name="Picture 21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  <p:pic>
        <p:nvPicPr>
          <p:cNvPr id="278551" name="Picture 23" descr="Plane Taking Off Clipart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43250" y="2547938"/>
            <a:ext cx="2857500" cy="17621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85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8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8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785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785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785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8535" grpId="0" animBg="1"/>
      <p:bldP spid="278536" grpId="0"/>
      <p:bldP spid="27853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55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9555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9556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9557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beic / beiciau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279558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7955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7956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79561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956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79563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9564" name="Rectangle 12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9565" name="Text Box 13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79566" name="Picture 14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  <p:pic>
        <p:nvPicPr>
          <p:cNvPr id="279569" name="Picture 17" descr="Bicycle Clipart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43250" y="2419350"/>
            <a:ext cx="2857500" cy="20193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9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9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9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795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795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795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9555" grpId="0" animBg="1"/>
      <p:bldP spid="279556" grpId="0"/>
      <p:bldP spid="27955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7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0579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0580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80581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bws / bysiau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28058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80583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80584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80585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0586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80587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80588" name="Rectangle 12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0589" name="Text Box 13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80590" name="Picture 14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  <p:pic>
        <p:nvPicPr>
          <p:cNvPr id="280593" name="Picture 17" descr="Bus2 Clipart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43250" y="2562225"/>
            <a:ext cx="2857500" cy="1733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0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0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80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8058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805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805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0579" grpId="0" animBg="1"/>
      <p:bldP spid="280580" grpId="0"/>
      <p:bldP spid="28058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1603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1604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81605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car / ceir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281606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8160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8160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8160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161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81611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81612" name="Rectangle 12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1613" name="Text Box 13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81614" name="Picture 14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  <p:pic>
        <p:nvPicPr>
          <p:cNvPr id="281617" name="Picture 17" descr="Piggybank Clipart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43250" y="2714625"/>
            <a:ext cx="2857500" cy="1428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1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1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81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8160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816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816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3" grpId="0" animBg="1"/>
      <p:bldP spid="281604" grpId="0"/>
      <p:bldP spid="28160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62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2627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2628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82629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llong / llongau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282630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8263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8263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8263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263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8263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82636" name="Rectangle 12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2637" name="Text Box 13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82638" name="Picture 14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  <p:pic>
        <p:nvPicPr>
          <p:cNvPr id="282641" name="Picture 17" descr="Boat Clipart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43250" y="2952750"/>
            <a:ext cx="2857500" cy="952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2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2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82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826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826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826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2627" grpId="0" animBg="1"/>
      <p:bldP spid="282628" grpId="0"/>
      <p:bldP spid="2826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65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3651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3652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83653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trên / trenau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283654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8365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8365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83657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365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83659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83660" name="Rectangle 12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3661" name="Text Box 13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83662" name="Picture 14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  <p:pic>
        <p:nvPicPr>
          <p:cNvPr id="283665" name="Picture 17" descr="Train Clipart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43250" y="2781300"/>
            <a:ext cx="2857500" cy="1295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3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3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83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836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836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836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3651" grpId="0" animBg="1"/>
      <p:bldP spid="283652" grpId="0"/>
      <p:bldP spid="28365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534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185349" name="Text Box 5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in the</a:t>
            </a:r>
          </a:p>
        </p:txBody>
      </p:sp>
      <p:sp>
        <p:nvSpPr>
          <p:cNvPr id="185350" name="Text Box 6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yn y</a:t>
            </a:r>
          </a:p>
        </p:txBody>
      </p:sp>
      <p:sp>
        <p:nvSpPr>
          <p:cNvPr id="185356" name="Rectangle 1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85357" name="Group 1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85358" name="Picture 1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85359" name="Picture 1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85372" name="Rectangle 2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5373" name="Text Box 2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185374" name="Picture 30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185375" name="Rectangle 31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5376" name="Text Box 32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185379" name="Picture 35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5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5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5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53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53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85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853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53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5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346" grpId="0" animBg="1"/>
      <p:bldP spid="185347" grpId="0"/>
      <p:bldP spid="185349" grpId="0"/>
      <p:bldP spid="18535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674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4675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84676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in a</a:t>
            </a:r>
          </a:p>
        </p:txBody>
      </p:sp>
      <p:sp>
        <p:nvSpPr>
          <p:cNvPr id="284677" name="Text Box 5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mewn</a:t>
            </a:r>
          </a:p>
        </p:txBody>
      </p:sp>
      <p:sp>
        <p:nvSpPr>
          <p:cNvPr id="284678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84679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8468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84681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84682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4683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84684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84685" name="Rectangle 13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4686" name="Text Box 14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84687" name="Picture 15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4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4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84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846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846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84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846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846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84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4674" grpId="0" animBg="1"/>
      <p:bldP spid="284675" grpId="0"/>
      <p:bldP spid="284676" grpId="0"/>
      <p:bldP spid="28467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2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23" name="Rectangle 3"/>
          <p:cNvSpPr>
            <a:spLocks noChangeArrowheads="1"/>
          </p:cNvSpPr>
          <p:nvPr/>
        </p:nvSpPr>
        <p:spPr bwMode="auto">
          <a:xfrm>
            <a:off x="0" y="1125538"/>
            <a:ext cx="2555875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6724" name="Text Box 4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86725" name="Text Box 5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86726" name="Text Box 6"/>
          <p:cNvSpPr txBox="1">
            <a:spLocks noChangeArrowheads="1"/>
          </p:cNvSpPr>
          <p:nvPr/>
        </p:nvSpPr>
        <p:spPr bwMode="auto">
          <a:xfrm>
            <a:off x="1619250" y="3716338"/>
            <a:ext cx="6048375" cy="528637"/>
          </a:xfrm>
          <a:prstGeom prst="rect">
            <a:avLst/>
          </a:prstGeom>
          <a:noFill/>
          <a:ln w="9525">
            <a:solidFill>
              <a:srgbClr val="66CC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/>
              <a:t>Yr amser</a:t>
            </a:r>
            <a:r>
              <a:rPr lang="en-GB" sz="2800"/>
              <a:t> – The time</a:t>
            </a:r>
          </a:p>
        </p:txBody>
      </p:sp>
      <p:grpSp>
        <p:nvGrpSpPr>
          <p:cNvPr id="286727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8672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86729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86730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6731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86732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86733" name="Rectangle 13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6734" name="Text Box 14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86735" name="Picture 15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86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86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23" grpId="0" animBg="1"/>
      <p:bldP spid="286724" grpId="0"/>
      <p:bldP spid="286725" grpId="0"/>
      <p:bldP spid="28672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74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774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8774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(At) what time?</a:t>
            </a:r>
          </a:p>
        </p:txBody>
      </p:sp>
      <p:sp>
        <p:nvSpPr>
          <p:cNvPr id="287749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064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(Am) faint o’r gloch?</a:t>
            </a:r>
          </a:p>
        </p:txBody>
      </p:sp>
      <p:sp>
        <p:nvSpPr>
          <p:cNvPr id="28775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87751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8775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87753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87754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7755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87756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87757" name="Rectangle 13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87758" name="Text Box 14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87759" name="Picture 15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7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7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87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877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877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87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877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877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87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7746" grpId="0" animBg="1"/>
      <p:bldP spid="287747" grpId="0"/>
      <p:bldP spid="287748" grpId="0"/>
      <p:bldP spid="28774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49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9491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9492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319493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un o’r gloch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319494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1949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1949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319497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949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19499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19500" name="Rectangle 12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9501" name="Text Box 13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319502" name="Picture 14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  <p:pic>
        <p:nvPicPr>
          <p:cNvPr id="319505" name="Picture 17" descr="Clock Clipart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43250" y="2000250"/>
            <a:ext cx="2857500" cy="285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94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94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9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1949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1949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1949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9491" grpId="0" animBg="1"/>
      <p:bldP spid="319492" grpId="0"/>
      <p:bldP spid="31949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51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0515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20516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320517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unarddeg o’r gloch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320518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2051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2052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320521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2052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20523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20524" name="Rectangle 12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20525" name="Text Box 13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320526" name="Picture 14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  <p:pic>
        <p:nvPicPr>
          <p:cNvPr id="320529" name="Picture 17" descr="Clock Clipart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43250" y="2000250"/>
            <a:ext cx="2857500" cy="285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05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05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20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205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205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205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0515" grpId="0" animBg="1"/>
      <p:bldP spid="320516" grpId="0"/>
      <p:bldP spid="3205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53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1539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21540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321541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deuddeg o’r gloch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32154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21543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21544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321545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21546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21547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21548" name="Rectangle 12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21549" name="Text Box 13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321550" name="Picture 14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  <p:pic>
        <p:nvPicPr>
          <p:cNvPr id="321553" name="Picture 17" descr="Clock Clipart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43250" y="2000250"/>
            <a:ext cx="2857500" cy="285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15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1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21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215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215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215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1539" grpId="0" animBg="1"/>
      <p:bldP spid="321540" grpId="0"/>
      <p:bldP spid="32154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46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467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8468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318469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chwarter i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318470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1847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1847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31847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847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1847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18476" name="Rectangle 12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8477" name="Text Box 13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318478" name="Picture 14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  <p:pic>
        <p:nvPicPr>
          <p:cNvPr id="318481" name="Picture 17" descr="Clock Periods Clipart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43250" y="2000250"/>
            <a:ext cx="2857500" cy="285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84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84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8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1846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184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184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8467" grpId="0" animBg="1"/>
      <p:bldP spid="318468" grpId="0"/>
      <p:bldP spid="31846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4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43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7444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317445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chwarter wedi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317446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1744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1744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31744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745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17451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17452" name="Rectangle 12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7453" name="Text Box 13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317454" name="Picture 14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  <p:pic>
        <p:nvPicPr>
          <p:cNvPr id="317457" name="Picture 17" descr="Clock Periods Clipart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43250" y="2000250"/>
            <a:ext cx="2857500" cy="285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7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174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174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174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43" grpId="0" animBg="1"/>
      <p:bldP spid="317444" grpId="0"/>
      <p:bldP spid="31744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6419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6420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316421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hanner awr wedi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31642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16423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16424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316425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6426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16427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16428" name="Rectangle 12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6429" name="Text Box 13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316430" name="Picture 14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  <p:pic>
        <p:nvPicPr>
          <p:cNvPr id="316433" name="Picture 17" descr="Clock Periods Clipart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43250" y="2000250"/>
            <a:ext cx="2857500" cy="285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64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64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6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164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164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164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6419" grpId="0" animBg="1"/>
      <p:bldP spid="316420" grpId="0"/>
      <p:bldP spid="31642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914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4915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94916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Where did you go?</a:t>
            </a:r>
            <a:endParaRPr lang="en-GB" sz="3200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94917" name="Text Box 5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Ble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est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ti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?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94918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94919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9492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94921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94922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4923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94924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94925" name="Rectangle 13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4926" name="Text Box 14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94927" name="Picture 15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4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4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94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949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949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94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949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949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949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4914" grpId="0" animBg="1"/>
      <p:bldP spid="294915" grpId="0"/>
      <p:bldP spid="294916" grpId="0"/>
      <p:bldP spid="29491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6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63" name="Rectangle 3"/>
          <p:cNvSpPr>
            <a:spLocks noChangeArrowheads="1"/>
          </p:cNvSpPr>
          <p:nvPr/>
        </p:nvSpPr>
        <p:spPr bwMode="auto">
          <a:xfrm>
            <a:off x="0" y="1125538"/>
            <a:ext cx="2555875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6964" name="Text Box 4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96965" name="Text Box 5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96966" name="Text Box 6"/>
          <p:cNvSpPr txBox="1">
            <a:spLocks noChangeArrowheads="1"/>
          </p:cNvSpPr>
          <p:nvPr/>
        </p:nvSpPr>
        <p:spPr bwMode="auto">
          <a:xfrm>
            <a:off x="1619250" y="3716338"/>
            <a:ext cx="6048375" cy="528637"/>
          </a:xfrm>
          <a:prstGeom prst="rect">
            <a:avLst/>
          </a:prstGeom>
          <a:noFill/>
          <a:ln w="9525">
            <a:solidFill>
              <a:srgbClr val="66CC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/>
              <a:t>Berfau</a:t>
            </a:r>
            <a:r>
              <a:rPr lang="en-GB" sz="2800"/>
              <a:t> – Verbs</a:t>
            </a:r>
          </a:p>
        </p:txBody>
      </p:sp>
      <p:grpSp>
        <p:nvGrpSpPr>
          <p:cNvPr id="296967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9696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96969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96970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6971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96972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96973" name="Rectangle 13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6974" name="Text Box 14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96975" name="Picture 15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96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96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69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69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63" grpId="0" animBg="1"/>
      <p:bldP spid="296964" grpId="0"/>
      <p:bldP spid="296965" grpId="0"/>
      <p:bldP spid="29696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98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798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9798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to walk</a:t>
            </a:r>
          </a:p>
        </p:txBody>
      </p:sp>
      <p:sp>
        <p:nvSpPr>
          <p:cNvPr id="297989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064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cerdded</a:t>
            </a:r>
          </a:p>
        </p:txBody>
      </p:sp>
      <p:sp>
        <p:nvSpPr>
          <p:cNvPr id="29799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97991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9799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97993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97994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7995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97996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97997" name="Rectangle 13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7998" name="Text Box 14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97999" name="Picture 15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79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7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979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979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979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97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979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979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97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986" grpId="0" animBg="1"/>
      <p:bldP spid="297987" grpId="0"/>
      <p:bldP spid="297988" grpId="0"/>
      <p:bldP spid="29798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010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9011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99012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to arrive</a:t>
            </a:r>
          </a:p>
        </p:txBody>
      </p:sp>
      <p:sp>
        <p:nvSpPr>
          <p:cNvPr id="299013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064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cyrraedd</a:t>
            </a:r>
          </a:p>
        </p:txBody>
      </p:sp>
      <p:sp>
        <p:nvSpPr>
          <p:cNvPr id="299014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99015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9901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99017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99018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9019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99020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99021" name="Rectangle 13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9022" name="Text Box 14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99023" name="Picture 15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9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9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990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990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990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99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990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990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99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9010" grpId="0" animBg="1"/>
      <p:bldP spid="299011" grpId="0"/>
      <p:bldP spid="299012" grpId="0"/>
      <p:bldP spid="29901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034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0035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300036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to catch</a:t>
            </a:r>
          </a:p>
        </p:txBody>
      </p:sp>
      <p:sp>
        <p:nvSpPr>
          <p:cNvPr id="300037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064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dal</a:t>
            </a:r>
          </a:p>
        </p:txBody>
      </p:sp>
      <p:sp>
        <p:nvSpPr>
          <p:cNvPr id="300038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00039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0004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00041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300042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0043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00044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00045" name="Rectangle 13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0046" name="Text Box 14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300047" name="Picture 15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0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0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00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0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0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0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0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0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0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0034" grpId="0" animBg="1"/>
      <p:bldP spid="300035" grpId="0"/>
      <p:bldP spid="300036" grpId="0"/>
      <p:bldP spid="30003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10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310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30310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to travel</a:t>
            </a:r>
          </a:p>
        </p:txBody>
      </p:sp>
      <p:sp>
        <p:nvSpPr>
          <p:cNvPr id="303109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064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</a:t>
            </a:r>
          </a:p>
        </p:txBody>
      </p:sp>
      <p:sp>
        <p:nvSpPr>
          <p:cNvPr id="30311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03111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0311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03113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303114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3115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03116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03117" name="Rectangle 13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3118" name="Text Box 14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303119" name="Picture 15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3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3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03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3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3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3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3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3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3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3106" grpId="0" animBg="1"/>
      <p:bldP spid="303107" grpId="0"/>
      <p:bldP spid="303108" grpId="0"/>
      <p:bldP spid="30310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9" name="Rectangle 15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03440" name="Text Box 1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103469" name="Rectangle 45"/>
          <p:cNvSpPr>
            <a:spLocks noChangeArrowheads="1"/>
          </p:cNvSpPr>
          <p:nvPr/>
        </p:nvSpPr>
        <p:spPr bwMode="auto">
          <a:xfrm>
            <a:off x="755650" y="3114675"/>
            <a:ext cx="7345363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>
                <a:solidFill>
                  <a:srgbClr val="FF0000"/>
                </a:solidFill>
              </a:rPr>
              <a:t>Beth ydy hwn?</a:t>
            </a:r>
          </a:p>
          <a:p>
            <a:r>
              <a:rPr lang="cy-GB"/>
              <a:t>	</a:t>
            </a:r>
            <a:r>
              <a:rPr lang="cy-GB" i="1"/>
              <a:t>What’s this?</a:t>
            </a:r>
            <a:endParaRPr lang="en-GB" i="1"/>
          </a:p>
        </p:txBody>
      </p:sp>
      <p:grpSp>
        <p:nvGrpSpPr>
          <p:cNvPr id="103471" name="Group 4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03472" name="Picture 4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03473" name="Picture 4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03490" name="Rectangle 66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03491" name="Text Box 67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103492" name="Picture 68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103493" name="Rectangle 69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03494" name="Text Box 70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03495" name="Picture 71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3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39" grpId="0" animBg="1"/>
      <p:bldP spid="10344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13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4131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4132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304133" name="Rectangle 5"/>
          <p:cNvSpPr>
            <a:spLocks noChangeArrowheads="1"/>
          </p:cNvSpPr>
          <p:nvPr/>
        </p:nvSpPr>
        <p:spPr bwMode="auto">
          <a:xfrm>
            <a:off x="755650" y="3114675"/>
            <a:ext cx="7345363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>
                <a:solidFill>
                  <a:srgbClr val="FF0000"/>
                </a:solidFill>
              </a:rPr>
              <a:t>Sut wyt ti’n dod i’r </a:t>
            </a:r>
            <a:r>
              <a:rPr lang="cy-GB" u="sng">
                <a:solidFill>
                  <a:srgbClr val="FF0000"/>
                </a:solidFill>
              </a:rPr>
              <a:t>ysgol</a:t>
            </a:r>
            <a:r>
              <a:rPr lang="cy-GB">
                <a:solidFill>
                  <a:srgbClr val="FF0000"/>
                </a:solidFill>
              </a:rPr>
              <a:t>?</a:t>
            </a:r>
          </a:p>
          <a:p>
            <a:r>
              <a:rPr lang="cy-GB"/>
              <a:t>	</a:t>
            </a:r>
            <a:r>
              <a:rPr lang="cy-GB" i="1"/>
              <a:t>How do you come to </a:t>
            </a:r>
            <a:r>
              <a:rPr lang="cy-GB" i="1" u="sng"/>
              <a:t>school</a:t>
            </a:r>
            <a:r>
              <a:rPr lang="cy-GB" i="1"/>
              <a:t>?</a:t>
            </a:r>
            <a:endParaRPr lang="en-GB" i="1"/>
          </a:p>
        </p:txBody>
      </p:sp>
      <p:grpSp>
        <p:nvGrpSpPr>
          <p:cNvPr id="304134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0413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0413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304137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413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04139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04140" name="Rectangle 12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4141" name="Text Box 13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304142" name="Picture 14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4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4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04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4131" grpId="0" animBg="1"/>
      <p:bldP spid="30413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15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5155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5156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305157" name="Rectangle 5"/>
          <p:cNvSpPr>
            <a:spLocks noChangeArrowheads="1"/>
          </p:cNvSpPr>
          <p:nvPr/>
        </p:nvSpPr>
        <p:spPr bwMode="auto">
          <a:xfrm>
            <a:off x="755650" y="3110468"/>
            <a:ext cx="7345363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dirty="0">
                <a:solidFill>
                  <a:srgbClr val="FF0000"/>
                </a:solidFill>
              </a:rPr>
              <a:t>Sut mae e’n mynd i’r </a:t>
            </a:r>
            <a:r>
              <a:rPr lang="cy-GB" u="sng" dirty="0" smtClean="0">
                <a:solidFill>
                  <a:srgbClr val="FF0000"/>
                </a:solidFill>
              </a:rPr>
              <a:t>ysgol</a:t>
            </a:r>
            <a:r>
              <a:rPr lang="cy-GB" dirty="0" smtClean="0">
                <a:solidFill>
                  <a:srgbClr val="FF0000"/>
                </a:solidFill>
              </a:rPr>
              <a:t>?</a:t>
            </a:r>
            <a:endParaRPr lang="cy-GB" dirty="0">
              <a:solidFill>
                <a:srgbClr val="FF0000"/>
              </a:solidFill>
            </a:endParaRPr>
          </a:p>
          <a:p>
            <a:r>
              <a:rPr lang="cy-GB" dirty="0"/>
              <a:t>	</a:t>
            </a:r>
            <a:r>
              <a:rPr lang="cy-GB" i="1" dirty="0"/>
              <a:t>How does he go to </a:t>
            </a:r>
            <a:r>
              <a:rPr lang="cy-GB" i="1" dirty="0" smtClean="0"/>
              <a:t>school?</a:t>
            </a:r>
            <a:endParaRPr lang="en-GB" i="1" dirty="0"/>
          </a:p>
        </p:txBody>
      </p:sp>
      <p:grpSp>
        <p:nvGrpSpPr>
          <p:cNvPr id="305158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0515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0516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305161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516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05163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05164" name="Rectangle 12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5165" name="Text Box 13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305166" name="Picture 14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5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5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05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5155" grpId="0" animBg="1"/>
      <p:bldP spid="30515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03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7204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307205" name="Rectangle 5"/>
          <p:cNvSpPr>
            <a:spLocks noChangeArrowheads="1"/>
          </p:cNvSpPr>
          <p:nvPr/>
        </p:nvSpPr>
        <p:spPr bwMode="auto">
          <a:xfrm>
            <a:off x="755650" y="3135908"/>
            <a:ext cx="7345363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dirty="0" smtClean="0">
                <a:solidFill>
                  <a:srgbClr val="FF0000"/>
                </a:solidFill>
              </a:rPr>
              <a:t>Pryd mae’r </a:t>
            </a:r>
            <a:r>
              <a:rPr lang="cy-GB" u="sng" dirty="0">
                <a:solidFill>
                  <a:srgbClr val="FF0000"/>
                </a:solidFill>
              </a:rPr>
              <a:t>awyren</a:t>
            </a:r>
            <a:r>
              <a:rPr lang="cy-GB" dirty="0">
                <a:solidFill>
                  <a:srgbClr val="FF0000"/>
                </a:solidFill>
              </a:rPr>
              <a:t> yn gadael?</a:t>
            </a:r>
          </a:p>
          <a:p>
            <a:r>
              <a:rPr lang="cy-GB" dirty="0"/>
              <a:t>	</a:t>
            </a:r>
            <a:r>
              <a:rPr lang="cy-GB" i="1" dirty="0" smtClean="0"/>
              <a:t>When does </a:t>
            </a:r>
            <a:r>
              <a:rPr lang="cy-GB" i="1" dirty="0"/>
              <a:t>the </a:t>
            </a:r>
            <a:r>
              <a:rPr lang="cy-GB" i="1" u="sng" dirty="0"/>
              <a:t>plane</a:t>
            </a:r>
            <a:r>
              <a:rPr lang="cy-GB" i="1" dirty="0"/>
              <a:t> leave? </a:t>
            </a:r>
          </a:p>
          <a:p>
            <a:endParaRPr lang="cy-GB" i="1" dirty="0"/>
          </a:p>
          <a:p>
            <a:r>
              <a:rPr lang="cy-GB" i="1" dirty="0">
                <a:solidFill>
                  <a:srgbClr val="0033CC"/>
                </a:solidFill>
              </a:rPr>
              <a:t>Mae’r </a:t>
            </a:r>
            <a:r>
              <a:rPr lang="cy-GB" i="1" u="sng" dirty="0">
                <a:solidFill>
                  <a:srgbClr val="0033CC"/>
                </a:solidFill>
              </a:rPr>
              <a:t>awyren</a:t>
            </a:r>
            <a:r>
              <a:rPr lang="cy-GB" i="1" dirty="0">
                <a:solidFill>
                  <a:srgbClr val="0033CC"/>
                </a:solidFill>
              </a:rPr>
              <a:t> yn gadael am </a:t>
            </a:r>
            <a:r>
              <a:rPr lang="cy-GB" i="1" u="sng" dirty="0">
                <a:solidFill>
                  <a:srgbClr val="0033CC"/>
                </a:solidFill>
              </a:rPr>
              <a:t>hanner awr wedi wyth.</a:t>
            </a:r>
          </a:p>
          <a:p>
            <a:r>
              <a:rPr lang="cy-GB" i="1" dirty="0"/>
              <a:t>	The </a:t>
            </a:r>
            <a:r>
              <a:rPr lang="cy-GB" i="1" u="sng" dirty="0"/>
              <a:t>plane</a:t>
            </a:r>
            <a:r>
              <a:rPr lang="cy-GB" i="1" dirty="0"/>
              <a:t> leaves at </a:t>
            </a:r>
            <a:r>
              <a:rPr lang="cy-GB" i="1" u="sng" dirty="0"/>
              <a:t>half past eight</a:t>
            </a:r>
            <a:r>
              <a:rPr lang="cy-GB" i="1" dirty="0"/>
              <a:t>.</a:t>
            </a:r>
            <a:endParaRPr lang="en-GB" i="1" dirty="0"/>
          </a:p>
        </p:txBody>
      </p:sp>
      <p:grpSp>
        <p:nvGrpSpPr>
          <p:cNvPr id="307206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0720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0720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30720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721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07211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07212" name="Rectangle 12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7213" name="Text Box 13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307214" name="Picture 14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07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03" grpId="0" animBg="1"/>
      <p:bldP spid="30720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22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227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8228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308229" name="Rectangle 5"/>
          <p:cNvSpPr>
            <a:spLocks noChangeArrowheads="1"/>
          </p:cNvSpPr>
          <p:nvPr/>
        </p:nvSpPr>
        <p:spPr bwMode="auto">
          <a:xfrm>
            <a:off x="468313" y="3135908"/>
            <a:ext cx="7777162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dirty="0" smtClean="0">
                <a:solidFill>
                  <a:srgbClr val="FF0000"/>
                </a:solidFill>
              </a:rPr>
              <a:t>Pryd mae’r </a:t>
            </a:r>
            <a:r>
              <a:rPr lang="cy-GB" u="sng" dirty="0">
                <a:solidFill>
                  <a:srgbClr val="FF0000"/>
                </a:solidFill>
              </a:rPr>
              <a:t>trên</a:t>
            </a:r>
            <a:r>
              <a:rPr lang="cy-GB" dirty="0">
                <a:solidFill>
                  <a:srgbClr val="FF0000"/>
                </a:solidFill>
              </a:rPr>
              <a:t> yn cyrraedd </a:t>
            </a:r>
            <a:r>
              <a:rPr lang="cy-GB" u="sng" dirty="0">
                <a:solidFill>
                  <a:srgbClr val="FF0000"/>
                </a:solidFill>
              </a:rPr>
              <a:t>Caerdydd</a:t>
            </a:r>
            <a:r>
              <a:rPr lang="cy-GB" dirty="0">
                <a:solidFill>
                  <a:srgbClr val="FF0000"/>
                </a:solidFill>
              </a:rPr>
              <a:t>?</a:t>
            </a:r>
          </a:p>
          <a:p>
            <a:r>
              <a:rPr lang="cy-GB" dirty="0"/>
              <a:t>	</a:t>
            </a:r>
            <a:r>
              <a:rPr lang="cy-GB" i="1" dirty="0" smtClean="0"/>
              <a:t>When does </a:t>
            </a:r>
            <a:r>
              <a:rPr lang="cy-GB" i="1" dirty="0"/>
              <a:t>the </a:t>
            </a:r>
            <a:r>
              <a:rPr lang="cy-GB" i="1" u="sng" dirty="0"/>
              <a:t>train</a:t>
            </a:r>
            <a:r>
              <a:rPr lang="cy-GB" i="1" dirty="0"/>
              <a:t> arrive at </a:t>
            </a:r>
            <a:r>
              <a:rPr lang="cy-GB" i="1" u="sng" dirty="0"/>
              <a:t>Cardiff</a:t>
            </a:r>
            <a:r>
              <a:rPr lang="cy-GB" i="1" dirty="0"/>
              <a:t>? </a:t>
            </a:r>
          </a:p>
          <a:p>
            <a:endParaRPr lang="cy-GB" i="1" dirty="0">
              <a:solidFill>
                <a:srgbClr val="0033CC"/>
              </a:solidFill>
            </a:endParaRPr>
          </a:p>
          <a:p>
            <a:r>
              <a:rPr lang="en-GB" i="1" u="sng" dirty="0" err="1">
                <a:solidFill>
                  <a:srgbClr val="0033CC"/>
                </a:solidFill>
              </a:rPr>
              <a:t>Deuddeg</a:t>
            </a:r>
            <a:r>
              <a:rPr lang="cy-GB" i="1" u="sng" dirty="0">
                <a:solidFill>
                  <a:srgbClr val="0033CC"/>
                </a:solidFill>
              </a:rPr>
              <a:t> o’r gloch.</a:t>
            </a:r>
          </a:p>
          <a:p>
            <a:r>
              <a:rPr lang="cy-GB" i="1" dirty="0"/>
              <a:t>	</a:t>
            </a:r>
            <a:r>
              <a:rPr lang="en-GB" i="1" u="sng" dirty="0"/>
              <a:t>Twelve o’clock</a:t>
            </a:r>
            <a:r>
              <a:rPr lang="cy-GB" i="1" dirty="0"/>
              <a:t>. </a:t>
            </a:r>
          </a:p>
        </p:txBody>
      </p:sp>
      <p:grpSp>
        <p:nvGrpSpPr>
          <p:cNvPr id="308230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0823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0823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30823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823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0823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08236" name="Rectangle 12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8237" name="Text Box 13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308238" name="Picture 14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8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8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08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227" grpId="0" animBg="1"/>
      <p:bldP spid="30822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27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0275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0276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310277" name="Rectangle 5"/>
          <p:cNvSpPr>
            <a:spLocks noChangeArrowheads="1"/>
          </p:cNvSpPr>
          <p:nvPr/>
        </p:nvSpPr>
        <p:spPr bwMode="auto">
          <a:xfrm>
            <a:off x="468313" y="3135908"/>
            <a:ext cx="7777162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dirty="0">
                <a:solidFill>
                  <a:srgbClr val="FF0000"/>
                </a:solidFill>
              </a:rPr>
              <a:t>Oes </a:t>
            </a:r>
            <a:r>
              <a:rPr lang="cy-GB" u="sng" dirty="0">
                <a:solidFill>
                  <a:srgbClr val="FF0000"/>
                </a:solidFill>
              </a:rPr>
              <a:t>beic</a:t>
            </a:r>
            <a:r>
              <a:rPr lang="cy-GB" dirty="0">
                <a:solidFill>
                  <a:srgbClr val="FF0000"/>
                </a:solidFill>
              </a:rPr>
              <a:t> ‘da </a:t>
            </a:r>
            <a:r>
              <a:rPr lang="cy-GB" dirty="0" smtClean="0">
                <a:solidFill>
                  <a:srgbClr val="FF0000"/>
                </a:solidFill>
              </a:rPr>
              <a:t>ti?</a:t>
            </a:r>
            <a:endParaRPr lang="cy-GB" dirty="0">
              <a:solidFill>
                <a:srgbClr val="FF0000"/>
              </a:solidFill>
            </a:endParaRPr>
          </a:p>
          <a:p>
            <a:r>
              <a:rPr lang="cy-GB" dirty="0"/>
              <a:t>	</a:t>
            </a:r>
            <a:r>
              <a:rPr lang="cy-GB" i="1" dirty="0"/>
              <a:t>Have you got a </a:t>
            </a:r>
            <a:r>
              <a:rPr lang="cy-GB" i="1" u="sng" dirty="0"/>
              <a:t>bike</a:t>
            </a:r>
            <a:r>
              <a:rPr lang="cy-GB" i="1" dirty="0"/>
              <a:t>? </a:t>
            </a:r>
          </a:p>
          <a:p>
            <a:endParaRPr lang="cy-GB" i="1" dirty="0">
              <a:solidFill>
                <a:srgbClr val="0033CC"/>
              </a:solidFill>
            </a:endParaRPr>
          </a:p>
          <a:p>
            <a:r>
              <a:rPr lang="cy-GB" i="1" dirty="0">
                <a:solidFill>
                  <a:srgbClr val="0033CC"/>
                </a:solidFill>
              </a:rPr>
              <a:t>Oes / Nac oes</a:t>
            </a:r>
          </a:p>
          <a:p>
            <a:r>
              <a:rPr lang="cy-GB" i="1" dirty="0"/>
              <a:t>	Yes / No</a:t>
            </a:r>
            <a:endParaRPr lang="en-GB" i="1" dirty="0"/>
          </a:p>
        </p:txBody>
      </p:sp>
      <p:grpSp>
        <p:nvGrpSpPr>
          <p:cNvPr id="310278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1027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1028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310281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028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10283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10284" name="Rectangle 12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0285" name="Text Box 13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310286" name="Picture 14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0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0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0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275" grpId="0" animBg="1"/>
      <p:bldP spid="31027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25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51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9252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309253" name="Rectangle 5"/>
          <p:cNvSpPr>
            <a:spLocks noChangeArrowheads="1"/>
          </p:cNvSpPr>
          <p:nvPr/>
        </p:nvSpPr>
        <p:spPr bwMode="auto">
          <a:xfrm>
            <a:off x="468312" y="2951242"/>
            <a:ext cx="8352159" cy="2215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 anchor="ctr">
            <a:spAutoFit/>
          </a:bodyPr>
          <a:lstStyle/>
          <a:p>
            <a:r>
              <a:rPr lang="cy-GB" dirty="0" smtClean="0">
                <a:solidFill>
                  <a:srgbClr val="FF0000"/>
                </a:solidFill>
              </a:rPr>
              <a:t>Ble est ti?</a:t>
            </a:r>
            <a:endParaRPr lang="cy-GB" dirty="0">
              <a:solidFill>
                <a:srgbClr val="FF0000"/>
              </a:solidFill>
            </a:endParaRPr>
          </a:p>
          <a:p>
            <a:r>
              <a:rPr lang="cy-GB" dirty="0"/>
              <a:t>	</a:t>
            </a:r>
            <a:r>
              <a:rPr lang="cy-GB" i="1" dirty="0" smtClean="0"/>
              <a:t>Wher did you go? </a:t>
            </a:r>
            <a:endParaRPr lang="cy-GB" i="1" dirty="0"/>
          </a:p>
          <a:p>
            <a:endParaRPr lang="cy-GB" i="1" dirty="0">
              <a:solidFill>
                <a:srgbClr val="0033CC"/>
              </a:solidFill>
            </a:endParaRPr>
          </a:p>
          <a:p>
            <a:r>
              <a:rPr lang="cy-GB" i="1" dirty="0" smtClean="0">
                <a:solidFill>
                  <a:srgbClr val="0033CC"/>
                </a:solidFill>
              </a:rPr>
              <a:t>Es i Sbaen mewn awyren yn yr haf gyda fy ffrind Emma.</a:t>
            </a:r>
            <a:endParaRPr lang="cy-GB" i="1" dirty="0">
              <a:solidFill>
                <a:srgbClr val="0033CC"/>
              </a:solidFill>
            </a:endParaRPr>
          </a:p>
          <a:p>
            <a:r>
              <a:rPr lang="cy-GB" i="1" dirty="0" smtClean="0"/>
              <a:t>I went to Spain in a plane in the summer with my friend Emma</a:t>
            </a:r>
            <a:endParaRPr lang="en-GB" i="1" dirty="0"/>
          </a:p>
        </p:txBody>
      </p:sp>
      <p:grpSp>
        <p:nvGrpSpPr>
          <p:cNvPr id="309254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0925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0925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309257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925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09259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09260" name="Rectangle 12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9261" name="Text Box 13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309262" name="Picture 14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9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9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09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9251" grpId="0" animBg="1"/>
      <p:bldP spid="30925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29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1299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1300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311301" name="Rectangle 5"/>
          <p:cNvSpPr>
            <a:spLocks noChangeArrowheads="1"/>
          </p:cNvSpPr>
          <p:nvPr/>
        </p:nvSpPr>
        <p:spPr bwMode="auto">
          <a:xfrm>
            <a:off x="468313" y="3135908"/>
            <a:ext cx="7777162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dirty="0" smtClean="0">
                <a:solidFill>
                  <a:srgbClr val="FF0000"/>
                </a:solidFill>
              </a:rPr>
              <a:t>Beth fwytais ti?</a:t>
            </a:r>
            <a:endParaRPr lang="cy-GB" dirty="0">
              <a:solidFill>
                <a:srgbClr val="FF0000"/>
              </a:solidFill>
            </a:endParaRPr>
          </a:p>
          <a:p>
            <a:r>
              <a:rPr lang="cy-GB" i="1" dirty="0"/>
              <a:t>W</a:t>
            </a:r>
            <a:r>
              <a:rPr lang="cy-GB" i="1" dirty="0" smtClean="0"/>
              <a:t>hat did you eat? </a:t>
            </a:r>
            <a:endParaRPr lang="cy-GB" i="1" dirty="0"/>
          </a:p>
          <a:p>
            <a:endParaRPr lang="cy-GB" i="1" dirty="0"/>
          </a:p>
          <a:p>
            <a:r>
              <a:rPr lang="cy-GB" i="1" dirty="0" smtClean="0">
                <a:solidFill>
                  <a:srgbClr val="0033CC"/>
                </a:solidFill>
              </a:rPr>
              <a:t>Bwytais i </a:t>
            </a:r>
            <a:r>
              <a:rPr lang="cy-GB" i="1" u="sng" dirty="0" smtClean="0">
                <a:solidFill>
                  <a:srgbClr val="0033CC"/>
                </a:solidFill>
              </a:rPr>
              <a:t>paella</a:t>
            </a:r>
            <a:r>
              <a:rPr lang="cy-GB" i="1" dirty="0" smtClean="0">
                <a:solidFill>
                  <a:srgbClr val="0033CC"/>
                </a:solidFill>
              </a:rPr>
              <a:t> ac yfais i </a:t>
            </a:r>
            <a:r>
              <a:rPr lang="cy-GB" i="1" u="sng" dirty="0" smtClean="0">
                <a:solidFill>
                  <a:srgbClr val="0033CC"/>
                </a:solidFill>
              </a:rPr>
              <a:t>gwin coch</a:t>
            </a:r>
            <a:r>
              <a:rPr lang="cy-GB" i="1" dirty="0" smtClean="0">
                <a:solidFill>
                  <a:srgbClr val="0033CC"/>
                </a:solidFill>
              </a:rPr>
              <a:t>.</a:t>
            </a:r>
            <a:endParaRPr lang="cy-GB" i="1" dirty="0">
              <a:solidFill>
                <a:srgbClr val="0033CC"/>
              </a:solidFill>
            </a:endParaRPr>
          </a:p>
          <a:p>
            <a:r>
              <a:rPr lang="cy-GB" i="1" dirty="0" smtClean="0"/>
              <a:t>I ate </a:t>
            </a:r>
            <a:r>
              <a:rPr lang="cy-GB" i="1" u="sng" dirty="0" smtClean="0"/>
              <a:t>paella</a:t>
            </a:r>
            <a:r>
              <a:rPr lang="cy-GB" i="1" dirty="0" smtClean="0"/>
              <a:t> and i drank </a:t>
            </a:r>
            <a:r>
              <a:rPr lang="cy-GB" i="1" u="sng" dirty="0" smtClean="0"/>
              <a:t>red wine</a:t>
            </a:r>
            <a:r>
              <a:rPr lang="cy-GB" i="1" dirty="0" smtClean="0"/>
              <a:t>.</a:t>
            </a:r>
            <a:endParaRPr lang="cy-GB" i="1" dirty="0"/>
          </a:p>
        </p:txBody>
      </p:sp>
      <p:grpSp>
        <p:nvGrpSpPr>
          <p:cNvPr id="31130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11303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11304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311305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1306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11307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11308" name="Rectangle 12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1309" name="Text Box 13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311310" name="Picture 14" descr="32964050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1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1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1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1299" grpId="0" animBg="1"/>
      <p:bldP spid="311300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32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312323" name="Picture 3" descr="327623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1173823">
            <a:off x="179388" y="260350"/>
            <a:ext cx="971550" cy="67945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312325" name="Group 5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312326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1232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312352" name="Rectangle 32"/>
          <p:cNvSpPr>
            <a:spLocks noChangeArrowheads="1"/>
          </p:cNvSpPr>
          <p:nvPr/>
        </p:nvSpPr>
        <p:spPr bwMode="auto">
          <a:xfrm>
            <a:off x="338138" y="1268413"/>
            <a:ext cx="40894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0" anchor="ctr">
            <a:spAutoFit/>
          </a:bodyPr>
          <a:lstStyle/>
          <a:p>
            <a:pPr algn="ctr"/>
            <a:r>
              <a:rPr lang="cy-GB" sz="2000" b="1"/>
              <a:t>Sgwrs yn swyddfa’r cwmni bysiau</a:t>
            </a:r>
            <a:endParaRPr lang="en-GB" sz="2000"/>
          </a:p>
        </p:txBody>
      </p:sp>
      <p:sp>
        <p:nvSpPr>
          <p:cNvPr id="312353" name="Rectangle 3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2354" name="Text Box 3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12355" name="Picture 35" descr="transparentccclog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12356" name="Rectangle 36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2357" name="Text Box 37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312358" name="Picture 38" descr="32964050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  <p:graphicFrame>
        <p:nvGraphicFramePr>
          <p:cNvPr id="312409" name="Group 89"/>
          <p:cNvGraphicFramePr>
            <a:graphicFrameLocks noGrp="1"/>
          </p:cNvGraphicFramePr>
          <p:nvPr/>
        </p:nvGraphicFramePr>
        <p:xfrm>
          <a:off x="250825" y="1557338"/>
          <a:ext cx="7993063" cy="4572000"/>
        </p:xfrm>
        <a:graphic>
          <a:graphicData uri="http://schemas.openxmlformats.org/drawingml/2006/table">
            <a:tbl>
              <a:tblPr/>
              <a:tblGrid>
                <a:gridCol w="733425"/>
                <a:gridCol w="7259638"/>
              </a:tblGrid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Am faint o’r gloch mae’r 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bws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yn mynd i 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Aberystwyth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P2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Am 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ddeg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o’r gloch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y bore.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Am faint o’r gloch mae o’n cyrraedd 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Aberystwyth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P2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Mae o’n cyrraedd 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Aberystwyth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am 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chwarter i ddau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Dw i eisiau dod adre hefyd.  Am faint o’r gloch mae’r 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trên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yn gadael 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Aberystwyth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P2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Mae o’n gadael 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Aberystwyth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am 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chwarter i ddeg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y nos.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O, dyna hwyr.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P2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Ie, mae o’n cyrraedd nôl yma am 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ddau o’r gloch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y bore achos mae’n aros yn 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Llambed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am 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hanner awr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Diolch yn fawr.  Hwyl.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P2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Hwyl fawr.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34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13349" name="Group 5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313350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1335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313356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3357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13358" name="Picture 14" descr="transparentccc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13359" name="Rectangle 15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3360" name="Text Box 16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313361" name="Picture 17" descr="32964050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  <p:pic>
        <p:nvPicPr>
          <p:cNvPr id="313388" name="Picture 44" descr="bgcolor-2[1]"/>
          <p:cNvPicPr>
            <a:picLocks noChangeAspect="1" noChangeArrowheads="1"/>
          </p:cNvPicPr>
          <p:nvPr/>
        </p:nvPicPr>
        <p:blipFill>
          <a:blip r:embed="rId7" cstate="print"/>
          <a:srcRect t="11385" b="28127"/>
          <a:stretch>
            <a:fillRect/>
          </a:stretch>
        </p:blipFill>
        <p:spPr bwMode="auto">
          <a:xfrm>
            <a:off x="684213" y="2133600"/>
            <a:ext cx="6926262" cy="3914775"/>
          </a:xfrm>
          <a:prstGeom prst="rect">
            <a:avLst/>
          </a:prstGeom>
          <a:noFill/>
          <a:ln w="9525" algn="in">
            <a:solidFill>
              <a:srgbClr val="CCCCCC"/>
            </a:solidFill>
            <a:miter lim="800000"/>
            <a:headEnd/>
            <a:tailEnd/>
          </a:ln>
          <a:effectLst/>
        </p:spPr>
      </p:pic>
      <p:sp>
        <p:nvSpPr>
          <p:cNvPr id="313389" name="Rectangle 45"/>
          <p:cNvSpPr>
            <a:spLocks noChangeArrowheads="1"/>
          </p:cNvSpPr>
          <p:nvPr/>
        </p:nvSpPr>
        <p:spPr bwMode="auto">
          <a:xfrm>
            <a:off x="827088" y="3500438"/>
            <a:ext cx="5329237" cy="1427162"/>
          </a:xfrm>
          <a:prstGeom prst="rect">
            <a:avLst/>
          </a:prstGeom>
          <a:solidFill>
            <a:srgbClr val="FFFFFF"/>
          </a:solidFill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3390" name="Text Box 46"/>
          <p:cNvSpPr txBox="1">
            <a:spLocks noChangeArrowheads="1"/>
          </p:cNvSpPr>
          <p:nvPr/>
        </p:nvSpPr>
        <p:spPr bwMode="auto">
          <a:xfrm>
            <a:off x="755650" y="2238375"/>
            <a:ext cx="503238" cy="182563"/>
          </a:xfrm>
          <a:prstGeom prst="rect">
            <a:avLst/>
          </a:prstGeom>
          <a:solidFill>
            <a:srgbClr val="DDDDDD"/>
          </a:solidFill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700">
                <a:solidFill>
                  <a:srgbClr val="000000"/>
                </a:solidFill>
                <a:latin typeface="Arial" charset="0"/>
              </a:rPr>
              <a:t>Oddi wrth</a:t>
            </a:r>
            <a:endParaRPr lang="en-GB" sz="700"/>
          </a:p>
        </p:txBody>
      </p:sp>
      <p:sp>
        <p:nvSpPr>
          <p:cNvPr id="313391" name="Rectangle 47"/>
          <p:cNvSpPr>
            <a:spLocks noChangeArrowheads="1"/>
          </p:cNvSpPr>
          <p:nvPr/>
        </p:nvSpPr>
        <p:spPr bwMode="auto">
          <a:xfrm>
            <a:off x="1258888" y="2205038"/>
            <a:ext cx="6049962" cy="215900"/>
          </a:xfrm>
          <a:prstGeom prst="rect">
            <a:avLst/>
          </a:prstGeom>
          <a:solidFill>
            <a:srgbClr val="FFFFFF"/>
          </a:solidFill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endParaRPr lang="en-US"/>
          </a:p>
        </p:txBody>
      </p:sp>
      <p:sp>
        <p:nvSpPr>
          <p:cNvPr id="313392" name="Text Box 48"/>
          <p:cNvSpPr txBox="1">
            <a:spLocks noChangeArrowheads="1"/>
          </p:cNvSpPr>
          <p:nvPr/>
        </p:nvSpPr>
        <p:spPr bwMode="auto">
          <a:xfrm>
            <a:off x="971550" y="2454275"/>
            <a:ext cx="214313" cy="182563"/>
          </a:xfrm>
          <a:prstGeom prst="rect">
            <a:avLst/>
          </a:prstGeom>
          <a:solidFill>
            <a:srgbClr val="DDDDDD"/>
          </a:solidFill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700">
                <a:solidFill>
                  <a:srgbClr val="000000"/>
                </a:solidFill>
                <a:latin typeface="Arial" charset="0"/>
              </a:rPr>
              <a:t>At</a:t>
            </a:r>
            <a:endParaRPr lang="en-GB" sz="700"/>
          </a:p>
        </p:txBody>
      </p:sp>
      <p:sp>
        <p:nvSpPr>
          <p:cNvPr id="313393" name="Text Box 49"/>
          <p:cNvSpPr txBox="1">
            <a:spLocks noChangeArrowheads="1"/>
          </p:cNvSpPr>
          <p:nvPr/>
        </p:nvSpPr>
        <p:spPr bwMode="auto">
          <a:xfrm>
            <a:off x="971550" y="2924175"/>
            <a:ext cx="214313" cy="182563"/>
          </a:xfrm>
          <a:prstGeom prst="rect">
            <a:avLst/>
          </a:prstGeom>
          <a:solidFill>
            <a:srgbClr val="DDDDDD"/>
          </a:solidFill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endParaRPr lang="en-US"/>
          </a:p>
        </p:txBody>
      </p:sp>
      <p:sp>
        <p:nvSpPr>
          <p:cNvPr id="313394" name="Text Box 50"/>
          <p:cNvSpPr txBox="1">
            <a:spLocks noChangeArrowheads="1"/>
          </p:cNvSpPr>
          <p:nvPr/>
        </p:nvSpPr>
        <p:spPr bwMode="auto">
          <a:xfrm>
            <a:off x="742950" y="2689225"/>
            <a:ext cx="444500" cy="185738"/>
          </a:xfrm>
          <a:prstGeom prst="rect">
            <a:avLst/>
          </a:prstGeom>
          <a:solidFill>
            <a:srgbClr val="DDDDDD"/>
          </a:solidFill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700">
                <a:solidFill>
                  <a:srgbClr val="000000"/>
                </a:solidFill>
                <a:latin typeface="Arial" charset="0"/>
              </a:rPr>
              <a:t>Dyddiad</a:t>
            </a:r>
            <a:endParaRPr lang="en-GB" sz="700"/>
          </a:p>
        </p:txBody>
      </p:sp>
      <p:sp>
        <p:nvSpPr>
          <p:cNvPr id="313395" name="Text Box 51"/>
          <p:cNvSpPr txBox="1">
            <a:spLocks noChangeArrowheads="1"/>
          </p:cNvSpPr>
          <p:nvPr/>
        </p:nvSpPr>
        <p:spPr bwMode="auto">
          <a:xfrm>
            <a:off x="755650" y="3141663"/>
            <a:ext cx="403225" cy="185737"/>
          </a:xfrm>
          <a:prstGeom prst="rect">
            <a:avLst/>
          </a:prstGeom>
          <a:solidFill>
            <a:srgbClr val="DDDDDD"/>
          </a:solidFill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700">
                <a:solidFill>
                  <a:srgbClr val="000000"/>
                </a:solidFill>
                <a:latin typeface="Arial" charset="0"/>
              </a:rPr>
              <a:t>Pwnc</a:t>
            </a:r>
            <a:endParaRPr lang="en-GB" sz="700"/>
          </a:p>
        </p:txBody>
      </p:sp>
      <p:sp>
        <p:nvSpPr>
          <p:cNvPr id="313396" name="Text Box 52"/>
          <p:cNvSpPr txBox="1">
            <a:spLocks noChangeArrowheads="1"/>
          </p:cNvSpPr>
          <p:nvPr/>
        </p:nvSpPr>
        <p:spPr bwMode="auto">
          <a:xfrm>
            <a:off x="1258888" y="2420938"/>
            <a:ext cx="800100" cy="2047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r>
              <a:rPr lang="en-GB" sz="700">
                <a:solidFill>
                  <a:srgbClr val="000000"/>
                </a:solidFill>
                <a:latin typeface="Arial" charset="0"/>
              </a:rPr>
              <a:t>Mam-gu</a:t>
            </a:r>
            <a:endParaRPr lang="en-GB"/>
          </a:p>
        </p:txBody>
      </p:sp>
      <p:sp>
        <p:nvSpPr>
          <p:cNvPr id="313397" name="Text Box 53"/>
          <p:cNvSpPr txBox="1">
            <a:spLocks noChangeArrowheads="1"/>
          </p:cNvSpPr>
          <p:nvPr/>
        </p:nvSpPr>
        <p:spPr bwMode="auto">
          <a:xfrm>
            <a:off x="1258888" y="3154363"/>
            <a:ext cx="2217737" cy="2032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r>
              <a:rPr lang="en-GB" sz="700">
                <a:solidFill>
                  <a:srgbClr val="000000"/>
                </a:solidFill>
                <a:latin typeface="Arial" charset="0"/>
              </a:rPr>
              <a:t>Gwyliau</a:t>
            </a:r>
            <a:endParaRPr lang="en-GB"/>
          </a:p>
        </p:txBody>
      </p:sp>
      <p:sp>
        <p:nvSpPr>
          <p:cNvPr id="313398" name="Text Box 54"/>
          <p:cNvSpPr txBox="1">
            <a:spLocks noChangeArrowheads="1"/>
          </p:cNvSpPr>
          <p:nvPr/>
        </p:nvSpPr>
        <p:spPr bwMode="auto">
          <a:xfrm>
            <a:off x="827088" y="3500438"/>
            <a:ext cx="6697662" cy="247015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r>
              <a:rPr lang="cy-GB" sz="1400" dirty="0">
                <a:solidFill>
                  <a:srgbClr val="000000"/>
                </a:solidFill>
                <a:latin typeface="Arial" charset="0"/>
              </a:rPr>
              <a:t>Helo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Mam-gu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,</a:t>
            </a:r>
          </a:p>
          <a:p>
            <a:r>
              <a:rPr lang="cy-GB" sz="1400" dirty="0">
                <a:solidFill>
                  <a:srgbClr val="000000"/>
                </a:solidFill>
                <a:latin typeface="Arial" charset="0"/>
              </a:rPr>
              <a:t>Rydyn ni’n mynd ar ein gwyliau yfory.  Rydyn ni’n gadael y t</a:t>
            </a:r>
            <a:r>
              <a:rPr lang="en-US" sz="1400" dirty="0">
                <a:solidFill>
                  <a:srgbClr val="000000"/>
                </a:solidFill>
                <a:latin typeface="Arial" charset="0"/>
              </a:rPr>
              <a:t>ŷ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 am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ddau o’r gloch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yn y car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.  Wedyn rydyn ni'n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dal y trên 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am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chwarter i dri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.  Mae'r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trên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 yn mynd i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Reading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.  Mae e'n cyrraedd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Reading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 am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chwarter i bump.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  Am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hanner awr wedi pump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 rydyn ni'n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dal y bws i Heathrow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.  Rydyn ni'n cyrraedd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Heathrow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 am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chwarter wedi chwech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.  Wedyn rhaid aros am yr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awyren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.  Mae'r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awyren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 i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America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 yn gadael am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hanner awr wedi naw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.  Dw i ddim yn siwr am faint o’r gloch mae’r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awyren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 yn cyrraedd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America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 - </a:t>
            </a:r>
            <a:r>
              <a:rPr lang="cy-GB" sz="1400" u="sng" dirty="0">
                <a:solidFill>
                  <a:srgbClr val="000000"/>
                </a:solidFill>
                <a:latin typeface="Arial" charset="0"/>
              </a:rPr>
              <a:t>fory</a:t>
            </a:r>
            <a:r>
              <a:rPr lang="cy-GB" sz="1400" dirty="0">
                <a:solidFill>
                  <a:srgbClr val="000000"/>
                </a:solidFill>
                <a:latin typeface="Arial" charset="0"/>
              </a:rPr>
              <a:t>!</a:t>
            </a:r>
          </a:p>
          <a:p>
            <a:endParaRPr lang="cy-GB" sz="1400" dirty="0">
              <a:solidFill>
                <a:srgbClr val="000000"/>
              </a:solidFill>
              <a:latin typeface="Arial" charset="0"/>
            </a:endParaRPr>
          </a:p>
          <a:p>
            <a:r>
              <a:rPr lang="cy-GB" sz="1400" dirty="0">
                <a:solidFill>
                  <a:srgbClr val="000000"/>
                </a:solidFill>
                <a:latin typeface="Arial" charset="0"/>
              </a:rPr>
              <a:t>Hwyl</a:t>
            </a:r>
          </a:p>
          <a:p>
            <a:r>
              <a:rPr lang="cy-GB" sz="1400" dirty="0">
                <a:solidFill>
                  <a:srgbClr val="000000"/>
                </a:solidFill>
                <a:latin typeface="Arial" charset="0"/>
              </a:rPr>
              <a:t>Ashton</a:t>
            </a:r>
            <a:endParaRPr lang="en-GB" sz="1400" dirty="0"/>
          </a:p>
        </p:txBody>
      </p:sp>
      <p:sp>
        <p:nvSpPr>
          <p:cNvPr id="313399" name="Text Box 55"/>
          <p:cNvSpPr txBox="1">
            <a:spLocks noChangeArrowheads="1"/>
          </p:cNvSpPr>
          <p:nvPr/>
        </p:nvSpPr>
        <p:spPr bwMode="auto">
          <a:xfrm>
            <a:off x="1258888" y="2205038"/>
            <a:ext cx="747712" cy="19367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r>
              <a:rPr lang="en-GB" sz="700">
                <a:solidFill>
                  <a:srgbClr val="000000"/>
                </a:solidFill>
                <a:latin typeface="Arial" charset="0"/>
              </a:rPr>
              <a:t>Ashton</a:t>
            </a:r>
            <a:endParaRPr lang="en-GB"/>
          </a:p>
        </p:txBody>
      </p:sp>
      <p:sp>
        <p:nvSpPr>
          <p:cNvPr id="313400" name="Text Box 56"/>
          <p:cNvSpPr txBox="1">
            <a:spLocks noChangeArrowheads="1"/>
          </p:cNvSpPr>
          <p:nvPr/>
        </p:nvSpPr>
        <p:spPr bwMode="auto">
          <a:xfrm>
            <a:off x="1258888" y="2708275"/>
            <a:ext cx="2217737" cy="2032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r>
              <a:rPr lang="en-GB" sz="700">
                <a:solidFill>
                  <a:srgbClr val="000000"/>
                </a:solidFill>
                <a:latin typeface="Arial" charset="0"/>
              </a:rPr>
              <a:t>2 Awst</a:t>
            </a:r>
            <a:endParaRPr lang="en-GB"/>
          </a:p>
        </p:txBody>
      </p:sp>
      <p:pic>
        <p:nvPicPr>
          <p:cNvPr id="313401" name="Picture 57" descr="32837385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-1749615">
            <a:off x="-107950" y="0"/>
            <a:ext cx="107950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50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7508" name="Group 4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277509" name="Picture 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77510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pic>
        <p:nvPicPr>
          <p:cNvPr id="277513" name="Picture 9" descr="3265596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-1280574">
            <a:off x="179388" y="188913"/>
            <a:ext cx="657225" cy="56197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7517" name="Rectangle 13"/>
          <p:cNvSpPr>
            <a:spLocks noChangeArrowheads="1"/>
          </p:cNvSpPr>
          <p:nvPr/>
        </p:nvSpPr>
        <p:spPr bwMode="auto">
          <a:xfrm>
            <a:off x="250825" y="1989138"/>
            <a:ext cx="784860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pPr marL="342900" indent="-342900"/>
            <a:r>
              <a:rPr lang="cy-GB" sz="1800" b="1"/>
              <a:t>Gweithgareddau</a:t>
            </a:r>
          </a:p>
          <a:p>
            <a:pPr marL="342900" indent="-342900"/>
            <a:endParaRPr lang="cy-GB" sz="1800"/>
          </a:p>
          <a:p>
            <a:pPr marL="342900" indent="-342900"/>
            <a:r>
              <a:rPr lang="cy-GB" sz="1800"/>
              <a:t>1.	Ysgrifennwch yr amser.</a:t>
            </a:r>
            <a:endParaRPr lang="en-GB" sz="1800"/>
          </a:p>
        </p:txBody>
      </p:sp>
      <p:sp>
        <p:nvSpPr>
          <p:cNvPr id="277525" name="Rectangle 21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7526" name="Text Box 2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77527" name="Picture 23" descr="transparentccclog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7528" name="Rectangle 24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7529" name="Text Box 25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7530" name="Picture 26" descr="32964050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  <p:graphicFrame>
        <p:nvGraphicFramePr>
          <p:cNvPr id="277659" name="Group 155"/>
          <p:cNvGraphicFramePr>
            <a:graphicFrameLocks noGrp="1"/>
          </p:cNvGraphicFramePr>
          <p:nvPr/>
        </p:nvGraphicFramePr>
        <p:xfrm>
          <a:off x="1116013" y="2997200"/>
          <a:ext cx="4476750" cy="731520"/>
        </p:xfrm>
        <a:graphic>
          <a:graphicData uri="http://schemas.openxmlformats.org/drawingml/2006/table">
            <a:tbl>
              <a:tblPr/>
              <a:tblGrid>
                <a:gridCol w="895350"/>
                <a:gridCol w="895350"/>
                <a:gridCol w="895350"/>
                <a:gridCol w="895350"/>
                <a:gridCol w="895350"/>
              </a:tblGrid>
              <a:tr h="228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12.00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11.15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2.30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2.45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11.45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7.30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10.15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3.00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3.45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4.00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37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14372" name="Group 4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314373" name="Picture 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14374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pic>
        <p:nvPicPr>
          <p:cNvPr id="314377" name="Picture 9" descr="3265596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-1280574">
            <a:off x="179388" y="188913"/>
            <a:ext cx="657225" cy="56197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14381" name="Rectangle 1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4382" name="Text Box 1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14383" name="Picture 15" descr="transparentccclog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14384" name="Rectangle 16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4385" name="Text Box 17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314386" name="Picture 18" descr="32964050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  <p:sp>
        <p:nvSpPr>
          <p:cNvPr id="314408" name="Rectangle 40"/>
          <p:cNvSpPr>
            <a:spLocks noChangeArrowheads="1"/>
          </p:cNvSpPr>
          <p:nvPr/>
        </p:nvSpPr>
        <p:spPr bwMode="auto">
          <a:xfrm>
            <a:off x="179388" y="2636838"/>
            <a:ext cx="7993062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1800"/>
              <a:t>2.	Gweithiwch gyda’ch partner.  Partner 1 a Partner 2 – llenwch linell 	gyntaf y grid amdanoch chi (about you).  Wedyn, rhaid i Bartner 1 	ofyn cwestiynau i Bartner 2, er mwyn llenwi’r bylchau yn y grid.  	Rhaid i Bartner 2 ofyn cwestiynau i Bartner 1 i lenwi’r bylchau.  	Ydy’r ddau grid yn edrych yr un peth (the same) erbyn y diwedd?</a:t>
            </a:r>
            <a:endParaRPr lang="en-GB" sz="1800"/>
          </a:p>
          <a:p>
            <a:r>
              <a:rPr lang="en-GB" sz="1800"/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39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15396" name="Group 4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315397" name="Picture 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15398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pic>
        <p:nvPicPr>
          <p:cNvPr id="315401" name="Picture 9" descr="3265596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-1280574">
            <a:off x="179388" y="188913"/>
            <a:ext cx="657225" cy="56197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15404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5405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15406" name="Picture 14" descr="transparentccclog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15407" name="Rectangle 15"/>
          <p:cNvSpPr>
            <a:spLocks noChangeArrowheads="1"/>
          </p:cNvSpPr>
          <p:nvPr/>
        </p:nvSpPr>
        <p:spPr bwMode="auto">
          <a:xfrm>
            <a:off x="3563938" y="115888"/>
            <a:ext cx="558006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5408" name="Text Box 16"/>
          <p:cNvSpPr txBox="1">
            <a:spLocks noChangeArrowheads="1"/>
          </p:cNvSpPr>
          <p:nvPr/>
        </p:nvSpPr>
        <p:spPr bwMode="auto">
          <a:xfrm>
            <a:off x="3563938" y="188913"/>
            <a:ext cx="550703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TEITHIO A GWYLIAU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315409" name="Picture 17" descr="32964050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775" y="549275"/>
            <a:ext cx="1081088" cy="741363"/>
          </a:xfrm>
          <a:prstGeom prst="rect">
            <a:avLst/>
          </a:prstGeom>
          <a:noFill/>
        </p:spPr>
      </p:pic>
      <p:graphicFrame>
        <p:nvGraphicFramePr>
          <p:cNvPr id="315656" name="Group 264"/>
          <p:cNvGraphicFramePr>
            <a:graphicFrameLocks noGrp="1"/>
          </p:cNvGraphicFramePr>
          <p:nvPr/>
        </p:nvGraphicFramePr>
        <p:xfrm>
          <a:off x="755650" y="1773238"/>
          <a:ext cx="6624638" cy="1828800"/>
        </p:xfrm>
        <a:graphic>
          <a:graphicData uri="http://schemas.openxmlformats.org/drawingml/2006/table">
            <a:tbl>
              <a:tblPr/>
              <a:tblGrid>
                <a:gridCol w="946150"/>
                <a:gridCol w="1352550"/>
                <a:gridCol w="1350963"/>
                <a:gridCol w="1522412"/>
                <a:gridCol w="1452563"/>
              </a:tblGrid>
              <a:tr h="195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Enw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ysgol – sut?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dref – sut?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sinema – sut?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gwaith – sut?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</a:tr>
              <a:tr h="18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Ti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Ben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cerdded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car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bws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F5F5F"/>
                    </a:solidFill>
                  </a:tcPr>
                </a:tc>
              </a:tr>
              <a:tr h="18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Nia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F5F5F"/>
                    </a:solidFill>
                  </a:tcPr>
                </a:tc>
              </a:tr>
              <a:tr h="18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Jade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F5F5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bws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cerdded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beic,  trên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Gwion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F5F5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315655" name="Group 263"/>
          <p:cNvGraphicFramePr>
            <a:graphicFrameLocks noGrp="1"/>
          </p:cNvGraphicFramePr>
          <p:nvPr/>
        </p:nvGraphicFramePr>
        <p:xfrm>
          <a:off x="755650" y="4076700"/>
          <a:ext cx="6624638" cy="1828800"/>
        </p:xfrm>
        <a:graphic>
          <a:graphicData uri="http://schemas.openxmlformats.org/drawingml/2006/table">
            <a:tbl>
              <a:tblPr/>
              <a:tblGrid>
                <a:gridCol w="946150"/>
                <a:gridCol w="1352550"/>
                <a:gridCol w="1350963"/>
                <a:gridCol w="1522412"/>
                <a:gridCol w="1452563"/>
              </a:tblGrid>
              <a:tr h="195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Enw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ysgol – sut?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dref – sut?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sinema – sut?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gwaith – sut?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</a:tr>
              <a:tr h="18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Ti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Ben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F5F5F"/>
                    </a:solidFill>
                  </a:tcPr>
                </a:tc>
              </a:tr>
              <a:tr h="18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Nia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bws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bws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cerdded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F5F5F"/>
                    </a:solidFill>
                  </a:tcPr>
                </a:tc>
              </a:tr>
              <a:tr h="18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Jade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F5F5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Gwion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F5F5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cerdded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beic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car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5657" name="Rectangle 265"/>
          <p:cNvSpPr>
            <a:spLocks noChangeArrowheads="1"/>
          </p:cNvSpPr>
          <p:nvPr/>
        </p:nvSpPr>
        <p:spPr bwMode="auto">
          <a:xfrm>
            <a:off x="755650" y="1341438"/>
            <a:ext cx="1414463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0" anchor="ctr">
            <a:spAutoFit/>
          </a:bodyPr>
          <a:lstStyle/>
          <a:p>
            <a:pPr algn="ctr"/>
            <a:r>
              <a:rPr lang="cy-GB" b="1"/>
              <a:t>Partner 1</a:t>
            </a:r>
            <a:endParaRPr lang="en-GB"/>
          </a:p>
          <a:p>
            <a:pPr algn="ctr"/>
            <a:r>
              <a:rPr lang="en-GB"/>
              <a:t> </a:t>
            </a:r>
          </a:p>
        </p:txBody>
      </p:sp>
      <p:sp>
        <p:nvSpPr>
          <p:cNvPr id="315658" name="Rectangle 266"/>
          <p:cNvSpPr>
            <a:spLocks noChangeArrowheads="1"/>
          </p:cNvSpPr>
          <p:nvPr/>
        </p:nvSpPr>
        <p:spPr bwMode="auto">
          <a:xfrm>
            <a:off x="755650" y="3706813"/>
            <a:ext cx="1414463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0" anchor="ctr">
            <a:spAutoFit/>
          </a:bodyPr>
          <a:lstStyle/>
          <a:p>
            <a:pPr algn="ctr"/>
            <a:r>
              <a:rPr lang="cy-GB" b="1"/>
              <a:t>Partner 2</a:t>
            </a:r>
            <a:endParaRPr lang="en-GB"/>
          </a:p>
          <a:p>
            <a:pPr algn="ctr"/>
            <a:r>
              <a:rPr lang="en-GB"/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641</TotalTime>
  <Words>677</Words>
  <Application>Microsoft Office PowerPoint</Application>
  <PresentationFormat>On-screen Show (4:3)</PresentationFormat>
  <Paragraphs>278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9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</vt:vector>
  </TitlesOfParts>
  <Company>Research Machines plc.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Catrin Phillips</dc:creator>
  <cp:lastModifiedBy>Natalie</cp:lastModifiedBy>
  <cp:revision>201</cp:revision>
  <dcterms:created xsi:type="dcterms:W3CDTF">2009-02-16T19:58:08Z</dcterms:created>
  <dcterms:modified xsi:type="dcterms:W3CDTF">2016-04-12T08:58:24Z</dcterms:modified>
</cp:coreProperties>
</file>