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15487E-27A4-40BC-99B0-B75EA12EEBEF}" type="datetimeFigureOut">
              <a:rPr lang="en-GB" smtClean="0"/>
              <a:t>09/09/2018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69DC25-1547-4055-A098-CD4DD1B0F36F}" type="slidenum">
              <a:rPr lang="en-GB" smtClean="0"/>
              <a:t>‹#›</a:t>
            </a:fld>
            <a:endParaRPr lang="en-GB"/>
          </a:p>
        </p:txBody>
      </p:sp>
    </p:spTree>
    <p:extLst>
      <p:ext uri="{BB962C8B-B14F-4D97-AF65-F5344CB8AC3E}">
        <p14:creationId xmlns:p14="http://schemas.microsoft.com/office/powerpoint/2010/main" val="2860828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EA748-7130-4367-B5A7-66778D2FAD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F2BA58-137C-40D9-9084-F1E0D42EEF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8A5731-D6CB-404C-AD9D-201A5D991EF3}"/>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5" name="Footer Placeholder 4">
            <a:extLst>
              <a:ext uri="{FF2B5EF4-FFF2-40B4-BE49-F238E27FC236}">
                <a16:creationId xmlns:a16="http://schemas.microsoft.com/office/drawing/2014/main" id="{4AE17EE0-2679-4696-8A0B-66E78535D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425AF6-1EF5-47B0-8C33-FB859D4969CE}"/>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3161176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52008-27BD-4DF7-8D5E-96FB0ED8DB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0464D6-C1B2-45B1-84DB-1BACA17F821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6B84EF-B0BF-4C97-A800-F7A1F6DC48BF}"/>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5" name="Footer Placeholder 4">
            <a:extLst>
              <a:ext uri="{FF2B5EF4-FFF2-40B4-BE49-F238E27FC236}">
                <a16:creationId xmlns:a16="http://schemas.microsoft.com/office/drawing/2014/main" id="{F8787457-AB49-4D61-92FC-C3C17CCB5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BFCACA-A2D9-4E49-B44D-A26720F11B6F}"/>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312206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C913-AFD8-4362-9426-4358384247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02DDA6-F3AE-4323-BAFF-CAAC6BF9E3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8252C65-408C-46D9-8E6B-159457CAC755}"/>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5" name="Footer Placeholder 4">
            <a:extLst>
              <a:ext uri="{FF2B5EF4-FFF2-40B4-BE49-F238E27FC236}">
                <a16:creationId xmlns:a16="http://schemas.microsoft.com/office/drawing/2014/main" id="{8D26B480-D5AA-4697-BD9F-FFC29A1F6B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DCF6D6-27CC-4F9C-84B8-2082DA3751C1}"/>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94246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4C09C-723B-4B02-AA94-68B6A1F1E0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5A9DED-46A0-426A-A150-10530AF6737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D785F8-A912-40BC-80CF-9D58AD1C187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44B754-E73B-40CB-A8C8-1F75B6F28F7D}"/>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6" name="Footer Placeholder 5">
            <a:extLst>
              <a:ext uri="{FF2B5EF4-FFF2-40B4-BE49-F238E27FC236}">
                <a16:creationId xmlns:a16="http://schemas.microsoft.com/office/drawing/2014/main" id="{8FDE2F57-E852-42B0-A290-1D40647942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BA30A9-2093-4A0F-8A99-C2E79E0C3A83}"/>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1669436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524F-8011-41A9-8136-995E5D51A7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003B36-D135-4FAC-9CD8-B54D805ABD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EBAD72B-8E73-442D-89CC-0974EBE2F01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723AC4-FAF6-47A8-8863-94C76E71F7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EA2B0F-90F1-4CF7-9BEB-5D4DF2E495A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72EEA9-9C2A-4798-88D3-57CB1C12BD1E}"/>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8" name="Footer Placeholder 7">
            <a:extLst>
              <a:ext uri="{FF2B5EF4-FFF2-40B4-BE49-F238E27FC236}">
                <a16:creationId xmlns:a16="http://schemas.microsoft.com/office/drawing/2014/main" id="{29F11BC0-9728-4352-8EFF-A474A84465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187927-FB6F-4F1B-AA0A-EBB38179B907}"/>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1607104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6A883-B2C8-4C0F-A5F4-E8817D2CA2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215F79-5266-47E7-AF16-31BE49045FE3}"/>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4" name="Footer Placeholder 3">
            <a:extLst>
              <a:ext uri="{FF2B5EF4-FFF2-40B4-BE49-F238E27FC236}">
                <a16:creationId xmlns:a16="http://schemas.microsoft.com/office/drawing/2014/main" id="{50484FE5-69B0-4A00-AE0E-9E3340ECB4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202389-63E2-445E-9814-57A4E38CDCE7}"/>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2139428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871703-4510-4E04-BD25-3438D659EE9C}"/>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3" name="Footer Placeholder 2">
            <a:extLst>
              <a:ext uri="{FF2B5EF4-FFF2-40B4-BE49-F238E27FC236}">
                <a16:creationId xmlns:a16="http://schemas.microsoft.com/office/drawing/2014/main" id="{C60225FD-7E6D-424A-BD60-81090ECB28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137C78-B4A7-41C9-AB49-7EC117208FA9}"/>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2686770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249C-FEAC-4A67-90A6-437CEA5DF2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F49F27-5BB1-45F5-B36F-EEFD231C92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FC6F50-D8E7-48EA-BE9B-8C597D8628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A83B2BC-67FC-4E57-9DEA-F9D381B75892}"/>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6" name="Footer Placeholder 5">
            <a:extLst>
              <a:ext uri="{FF2B5EF4-FFF2-40B4-BE49-F238E27FC236}">
                <a16:creationId xmlns:a16="http://schemas.microsoft.com/office/drawing/2014/main" id="{3A7F0F6F-5221-4BE5-8BD6-095BFDB7C4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163563-22DF-4C8E-920C-768C50308BF2}"/>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3303452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C61-F862-45DC-BCA8-902B42259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AF1EEE-CF55-4B78-BBCF-886C1679B4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C48C88-C11A-4980-A1F9-0E63563AF9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2223FEE-1099-4D90-8582-3B1D41DBBC72}"/>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6" name="Footer Placeholder 5">
            <a:extLst>
              <a:ext uri="{FF2B5EF4-FFF2-40B4-BE49-F238E27FC236}">
                <a16:creationId xmlns:a16="http://schemas.microsoft.com/office/drawing/2014/main" id="{78D34A7E-54D8-47CF-BE59-AD9906FC03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1C3DF0-3A50-461B-8F79-5C81E8ECD67A}"/>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283077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C75C-CFB9-46F9-8956-354EEEF251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6C64A2-85C0-4D0C-A9B8-866FA5C2FD9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633123-5124-435E-8AF4-B3D593812378}"/>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5" name="Footer Placeholder 4">
            <a:extLst>
              <a:ext uri="{FF2B5EF4-FFF2-40B4-BE49-F238E27FC236}">
                <a16:creationId xmlns:a16="http://schemas.microsoft.com/office/drawing/2014/main" id="{2570C81C-D782-4590-9402-B0DDBA570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7BD1B-079C-4B8B-8B5B-D7976E59E800}"/>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3463132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556E46-7179-4091-9259-46C9EBC9A1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A93650-D52E-4428-9D3C-8DD3A4D28DF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2C3A9B-8F83-4E50-AEAA-700BC3E9103B}"/>
              </a:ext>
            </a:extLst>
          </p:cNvPr>
          <p:cNvSpPr>
            <a:spLocks noGrp="1"/>
          </p:cNvSpPr>
          <p:nvPr>
            <p:ph type="dt" sz="half" idx="10"/>
          </p:nvPr>
        </p:nvSpPr>
        <p:spPr/>
        <p:txBody>
          <a:bodyPr/>
          <a:lstStyle/>
          <a:p>
            <a:fld id="{2357AE46-68E8-4A96-9328-B07EB2E5B1CD}" type="datetimeFigureOut">
              <a:rPr lang="en-GB" smtClean="0"/>
              <a:t>09/09/2018</a:t>
            </a:fld>
            <a:endParaRPr lang="en-GB"/>
          </a:p>
        </p:txBody>
      </p:sp>
      <p:sp>
        <p:nvSpPr>
          <p:cNvPr id="5" name="Footer Placeholder 4">
            <a:extLst>
              <a:ext uri="{FF2B5EF4-FFF2-40B4-BE49-F238E27FC236}">
                <a16:creationId xmlns:a16="http://schemas.microsoft.com/office/drawing/2014/main" id="{02E32948-D26A-4D6E-9BD0-6B905DDEEB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57BF7E-00EB-4D0E-A4C9-86EEB757748E}"/>
              </a:ext>
            </a:extLst>
          </p:cNvPr>
          <p:cNvSpPr>
            <a:spLocks noGrp="1"/>
          </p:cNvSpPr>
          <p:nvPr>
            <p:ph type="sldNum" sz="quarter" idx="12"/>
          </p:nvPr>
        </p:nvSpPr>
        <p:spPr/>
        <p:txBody>
          <a:bodyPr/>
          <a:lstStyle/>
          <a:p>
            <a:fld id="{1E6667EF-FC14-4D94-B91E-CBE9F312655C}" type="slidenum">
              <a:rPr lang="en-GB" smtClean="0"/>
              <a:t>‹#›</a:t>
            </a:fld>
            <a:endParaRPr lang="en-GB"/>
          </a:p>
        </p:txBody>
      </p:sp>
    </p:spTree>
    <p:extLst>
      <p:ext uri="{BB962C8B-B14F-4D97-AF65-F5344CB8AC3E}">
        <p14:creationId xmlns:p14="http://schemas.microsoft.com/office/powerpoint/2010/main" val="4240646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CA3CEA-592F-4030-A0AF-B5D0E932EA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457069-3022-43D8-858D-A6DD222C57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4A0C67-2A5C-42A9-9442-3AB1107768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57AE46-68E8-4A96-9328-B07EB2E5B1CD}" type="datetimeFigureOut">
              <a:rPr lang="en-GB" smtClean="0"/>
              <a:t>09/09/2018</a:t>
            </a:fld>
            <a:endParaRPr lang="en-GB"/>
          </a:p>
        </p:txBody>
      </p:sp>
      <p:sp>
        <p:nvSpPr>
          <p:cNvPr id="5" name="Footer Placeholder 4">
            <a:extLst>
              <a:ext uri="{FF2B5EF4-FFF2-40B4-BE49-F238E27FC236}">
                <a16:creationId xmlns:a16="http://schemas.microsoft.com/office/drawing/2014/main" id="{55CD8694-047F-47A9-BA68-617EF243BF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2E5342F-0439-49A1-AF4C-9DDADCCF49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6667EF-FC14-4D94-B91E-CBE9F312655C}" type="slidenum">
              <a:rPr lang="en-GB" smtClean="0"/>
              <a:t>‹#›</a:t>
            </a:fld>
            <a:endParaRPr lang="en-GB"/>
          </a:p>
        </p:txBody>
      </p:sp>
    </p:spTree>
    <p:extLst>
      <p:ext uri="{BB962C8B-B14F-4D97-AF65-F5344CB8AC3E}">
        <p14:creationId xmlns:p14="http://schemas.microsoft.com/office/powerpoint/2010/main" val="4036045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childreninwales.org.uk/" TargetMode="External"/><Relationship Id="rId3" Type="http://schemas.openxmlformats.org/officeDocument/2006/relationships/hyperlink" Target="http://www.gov.wales.uk/" TargetMode="External"/><Relationship Id="rId7" Type="http://schemas.openxmlformats.org/officeDocument/2006/relationships/hyperlink" Target="http://www.bbcnews.co.uk/" TargetMode="External"/><Relationship Id="rId2" Type="http://schemas.openxmlformats.org/officeDocument/2006/relationships/hyperlink" Target="http://www.josephrowntreefoundation.org.uk/" TargetMode="External"/><Relationship Id="rId1" Type="http://schemas.openxmlformats.org/officeDocument/2006/relationships/slideLayout" Target="../slideLayouts/slideLayout7.xml"/><Relationship Id="rId6" Type="http://schemas.openxmlformats.org/officeDocument/2006/relationships/hyperlink" Target="http://www.bevanfoundation.org.uk/" TargetMode="External"/><Relationship Id="rId5" Type="http://schemas.openxmlformats.org/officeDocument/2006/relationships/hyperlink" Target="http://www.blogs.wordbank.org.uk/" TargetMode="External"/><Relationship Id="rId4" Type="http://schemas.openxmlformats.org/officeDocument/2006/relationships/hyperlink" Target="http://www.theguardian.co.uk/" TargetMode="External"/><Relationship Id="rId9" Type="http://schemas.openxmlformats.org/officeDocument/2006/relationships/hyperlink" Target="http://ww.walesonline.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141435D-5863-4F0A-89DD-08902012455D}"/>
              </a:ext>
            </a:extLst>
          </p:cNvPr>
          <p:cNvSpPr txBox="1"/>
          <p:nvPr/>
        </p:nvSpPr>
        <p:spPr>
          <a:xfrm>
            <a:off x="3677172" y="0"/>
            <a:ext cx="4320209" cy="923330"/>
          </a:xfrm>
          <a:prstGeom prst="rect">
            <a:avLst/>
          </a:prstGeom>
          <a:solidFill>
            <a:schemeClr val="accent5">
              <a:lumMod val="40000"/>
              <a:lumOff val="60000"/>
            </a:schemeClr>
          </a:solidFill>
        </p:spPr>
        <p:txBody>
          <a:bodyPr wrap="square" rtlCol="0">
            <a:spAutoFit/>
          </a:bodyPr>
          <a:lstStyle/>
          <a:p>
            <a:pPr algn="ctr"/>
            <a:r>
              <a:rPr lang="en-GB" b="1" u="sng" dirty="0">
                <a:solidFill>
                  <a:schemeClr val="accent6">
                    <a:lumMod val="50000"/>
                  </a:schemeClr>
                </a:solidFill>
              </a:rPr>
              <a:t>Reviewing Evidence, Critically analyse the Link Between Poverty and Educational Attainment. </a:t>
            </a:r>
          </a:p>
        </p:txBody>
      </p:sp>
      <p:sp>
        <p:nvSpPr>
          <p:cNvPr id="7" name="TextBox 6">
            <a:extLst>
              <a:ext uri="{FF2B5EF4-FFF2-40B4-BE49-F238E27FC236}">
                <a16:creationId xmlns:a16="http://schemas.microsoft.com/office/drawing/2014/main" id="{1E93B6F4-6123-48D4-B83D-342B024440AB}"/>
              </a:ext>
            </a:extLst>
          </p:cNvPr>
          <p:cNvSpPr txBox="1"/>
          <p:nvPr/>
        </p:nvSpPr>
        <p:spPr>
          <a:xfrm>
            <a:off x="140677" y="182880"/>
            <a:ext cx="3066757" cy="3600986"/>
          </a:xfrm>
          <a:prstGeom prst="rect">
            <a:avLst/>
          </a:prstGeom>
          <a:solidFill>
            <a:schemeClr val="accent5">
              <a:lumMod val="40000"/>
              <a:lumOff val="60000"/>
            </a:schemeClr>
          </a:solidFill>
        </p:spPr>
        <p:txBody>
          <a:bodyPr wrap="square" rtlCol="0">
            <a:spAutoFit/>
          </a:bodyPr>
          <a:lstStyle/>
          <a:p>
            <a:pPr algn="ctr"/>
            <a:r>
              <a:rPr lang="en-GB" sz="1400" b="1" u="sng" dirty="0">
                <a:solidFill>
                  <a:schemeClr val="accent6">
                    <a:lumMod val="50000"/>
                  </a:schemeClr>
                </a:solidFill>
              </a:rPr>
              <a:t>What is Social Inclusion &amp; Exclusion?</a:t>
            </a:r>
          </a:p>
          <a:p>
            <a:r>
              <a:rPr lang="en-GB" sz="1200" dirty="0"/>
              <a:t>Social  inclusion is the process of improving the terms in which individual sand groups of people take part in society. Social inclusion within communities provides individuals with opportunities to further education and knowledge, have equal opportunities and enhance their wellbeing. Social inclusion programmes and projects are offered to those who are at a greater disadvantage within society. Social inclusion occurs in schools, workplaces and communities. Providing an inclusive environment enables access to resources, voices to be heard and rights to be respected. Social exclusion can begin as early as childhood. Social exclusion goes hand in hand with, racism, discrimination and poverty. </a:t>
            </a:r>
          </a:p>
          <a:p>
            <a:r>
              <a:rPr lang="en-GB" sz="1200" dirty="0"/>
              <a:t>Social inclusion is essential for boosting prosperity in many communities. </a:t>
            </a:r>
          </a:p>
        </p:txBody>
      </p:sp>
      <p:sp>
        <p:nvSpPr>
          <p:cNvPr id="8" name="TextBox 7">
            <a:extLst>
              <a:ext uri="{FF2B5EF4-FFF2-40B4-BE49-F238E27FC236}">
                <a16:creationId xmlns:a16="http://schemas.microsoft.com/office/drawing/2014/main" id="{4FE6AC76-A618-4F08-9668-14004360B186}"/>
              </a:ext>
            </a:extLst>
          </p:cNvPr>
          <p:cNvSpPr txBox="1"/>
          <p:nvPr/>
        </p:nvSpPr>
        <p:spPr>
          <a:xfrm>
            <a:off x="8568499" y="182883"/>
            <a:ext cx="3093618" cy="2739211"/>
          </a:xfrm>
          <a:prstGeom prst="rect">
            <a:avLst/>
          </a:prstGeom>
          <a:solidFill>
            <a:schemeClr val="accent5">
              <a:lumMod val="40000"/>
              <a:lumOff val="60000"/>
            </a:schemeClr>
          </a:solidFill>
        </p:spPr>
        <p:txBody>
          <a:bodyPr wrap="square" rtlCol="0">
            <a:spAutoFit/>
          </a:bodyPr>
          <a:lstStyle/>
          <a:p>
            <a:pPr algn="ctr"/>
            <a:r>
              <a:rPr lang="en-GB" sz="1400" b="1" u="sng" dirty="0">
                <a:solidFill>
                  <a:schemeClr val="accent6">
                    <a:lumMod val="50000"/>
                  </a:schemeClr>
                </a:solidFill>
              </a:rPr>
              <a:t>Who is Affected by Social Exclusion?</a:t>
            </a:r>
          </a:p>
          <a:p>
            <a:r>
              <a:rPr lang="en-GB" sz="1400" dirty="0">
                <a:solidFill>
                  <a:schemeClr val="accent6">
                    <a:lumMod val="50000"/>
                  </a:schemeClr>
                </a:solidFill>
              </a:rPr>
              <a:t> </a:t>
            </a:r>
            <a:r>
              <a:rPr lang="en-GB" sz="1200" dirty="0"/>
              <a:t>There are many individuals and groups of individuals who are affected by not being socially included within communities within society. Many people are discriminated against because of their identity and they in wish they choose to live their lives.</a:t>
            </a:r>
          </a:p>
          <a:p>
            <a:r>
              <a:rPr lang="en-GB" sz="1200" dirty="0"/>
              <a:t>Some of the people include:- Individuals with a disability, individuals with an ALN or SEN, individuals who are refugees, individuals who are part o f the gypsy and traveller community, individuals who follow a certain faith and individuals from disadvantaged backgrounds, possible living in poverty. </a:t>
            </a:r>
            <a:endParaRPr lang="en-GB" sz="1400" dirty="0"/>
          </a:p>
        </p:txBody>
      </p:sp>
      <p:sp>
        <p:nvSpPr>
          <p:cNvPr id="9" name="Footer Placeholder 8">
            <a:extLst>
              <a:ext uri="{FF2B5EF4-FFF2-40B4-BE49-F238E27FC236}">
                <a16:creationId xmlns:a16="http://schemas.microsoft.com/office/drawing/2014/main" id="{0D06CA9B-E844-4318-94A8-D77F901E628C}"/>
              </a:ext>
            </a:extLst>
          </p:cNvPr>
          <p:cNvSpPr>
            <a:spLocks noGrp="1"/>
          </p:cNvSpPr>
          <p:nvPr>
            <p:ph type="ftr" sz="quarter" idx="11"/>
          </p:nvPr>
        </p:nvSpPr>
        <p:spPr/>
        <p:txBody>
          <a:bodyPr/>
          <a:lstStyle/>
          <a:p>
            <a:r>
              <a:rPr lang="en-GB"/>
              <a:t>SJIE5003                                                                                                             1301324</a:t>
            </a:r>
          </a:p>
        </p:txBody>
      </p:sp>
      <p:sp>
        <p:nvSpPr>
          <p:cNvPr id="11" name="TextBox 10">
            <a:extLst>
              <a:ext uri="{FF2B5EF4-FFF2-40B4-BE49-F238E27FC236}">
                <a16:creationId xmlns:a16="http://schemas.microsoft.com/office/drawing/2014/main" id="{8E653379-AF79-406E-891A-B37063C355F3}"/>
              </a:ext>
            </a:extLst>
          </p:cNvPr>
          <p:cNvSpPr txBox="1"/>
          <p:nvPr/>
        </p:nvSpPr>
        <p:spPr>
          <a:xfrm>
            <a:off x="309489" y="4023360"/>
            <a:ext cx="2433711" cy="2739211"/>
          </a:xfrm>
          <a:prstGeom prst="rect">
            <a:avLst/>
          </a:prstGeom>
          <a:solidFill>
            <a:schemeClr val="accent5">
              <a:lumMod val="40000"/>
              <a:lumOff val="60000"/>
            </a:schemeClr>
          </a:solidFill>
        </p:spPr>
        <p:txBody>
          <a:bodyPr wrap="square" rtlCol="0">
            <a:spAutoFit/>
          </a:bodyPr>
          <a:lstStyle/>
          <a:p>
            <a:pPr algn="ctr"/>
            <a:r>
              <a:rPr lang="en-GB" sz="1400" b="1" u="sng" dirty="0">
                <a:solidFill>
                  <a:schemeClr val="accent6">
                    <a:lumMod val="50000"/>
                  </a:schemeClr>
                </a:solidFill>
              </a:rPr>
              <a:t>Reasons Why Children Experience Poverty</a:t>
            </a:r>
            <a:endParaRPr lang="en-GB" sz="1200" b="1" u="sng" dirty="0">
              <a:solidFill>
                <a:schemeClr val="accent6">
                  <a:lumMod val="50000"/>
                </a:schemeClr>
              </a:solidFill>
            </a:endParaRPr>
          </a:p>
          <a:p>
            <a:r>
              <a:rPr lang="en-GB" sz="1200" dirty="0"/>
              <a:t>There are many factors as to why many children and young adults are experiencing poverty, many factors are beyond their control. </a:t>
            </a:r>
          </a:p>
          <a:p>
            <a:pPr marL="285750" indent="-285750">
              <a:buFont typeface="Arial" panose="020B0604020202020204" pitchFamily="34" charset="0"/>
              <a:buChar char="•"/>
            </a:pPr>
            <a:r>
              <a:rPr lang="en-GB" sz="1200" dirty="0"/>
              <a:t>Living in overcrowded housing.</a:t>
            </a:r>
          </a:p>
          <a:p>
            <a:pPr marL="285750" indent="-285750">
              <a:buFont typeface="Arial" panose="020B0604020202020204" pitchFamily="34" charset="0"/>
              <a:buChar char="•"/>
            </a:pPr>
            <a:r>
              <a:rPr lang="en-GB" sz="1200" dirty="0"/>
              <a:t>Less parental involvement in education.</a:t>
            </a:r>
          </a:p>
          <a:p>
            <a:pPr marL="285750" indent="-285750">
              <a:buFont typeface="Arial" panose="020B0604020202020204" pitchFamily="34" charset="0"/>
              <a:buChar char="•"/>
            </a:pPr>
            <a:r>
              <a:rPr lang="en-GB" sz="1200" dirty="0"/>
              <a:t>Emotional &amp; behavioural difficulties.</a:t>
            </a:r>
          </a:p>
          <a:p>
            <a:pPr marL="285750" indent="-285750">
              <a:buFont typeface="Arial" panose="020B0604020202020204" pitchFamily="34" charset="0"/>
              <a:buChar char="•"/>
            </a:pPr>
            <a:r>
              <a:rPr lang="en-GB" sz="1200" dirty="0"/>
              <a:t>Additional learning needs.</a:t>
            </a:r>
          </a:p>
          <a:p>
            <a:pPr marL="285750" indent="-285750">
              <a:buFont typeface="Arial" panose="020B0604020202020204" pitchFamily="34" charset="0"/>
              <a:buChar char="•"/>
            </a:pPr>
            <a:r>
              <a:rPr lang="en-GB" sz="1200" dirty="0"/>
              <a:t>The influences of people in society.</a:t>
            </a:r>
            <a:endParaRPr lang="en-GB" sz="1400" dirty="0"/>
          </a:p>
        </p:txBody>
      </p:sp>
      <p:sp>
        <p:nvSpPr>
          <p:cNvPr id="12" name="TextBox 11">
            <a:extLst>
              <a:ext uri="{FF2B5EF4-FFF2-40B4-BE49-F238E27FC236}">
                <a16:creationId xmlns:a16="http://schemas.microsoft.com/office/drawing/2014/main" id="{F9341B03-A283-404E-9653-064638D69E44}"/>
              </a:ext>
            </a:extLst>
          </p:cNvPr>
          <p:cNvSpPr txBox="1"/>
          <p:nvPr/>
        </p:nvSpPr>
        <p:spPr>
          <a:xfrm>
            <a:off x="8568499" y="3041571"/>
            <a:ext cx="3093618" cy="3816429"/>
          </a:xfrm>
          <a:prstGeom prst="rect">
            <a:avLst/>
          </a:prstGeom>
          <a:solidFill>
            <a:schemeClr val="accent5">
              <a:lumMod val="40000"/>
              <a:lumOff val="60000"/>
            </a:schemeClr>
          </a:solidFill>
        </p:spPr>
        <p:txBody>
          <a:bodyPr wrap="square" rtlCol="0">
            <a:spAutoFit/>
          </a:bodyPr>
          <a:lstStyle/>
          <a:p>
            <a:pPr algn="ctr"/>
            <a:r>
              <a:rPr lang="en-GB" sz="1400" b="1" u="sng" dirty="0">
                <a:solidFill>
                  <a:schemeClr val="accent6">
                    <a:lumMod val="50000"/>
                  </a:schemeClr>
                </a:solidFill>
              </a:rPr>
              <a:t>Links Between Poverty &amp; Education</a:t>
            </a:r>
          </a:p>
          <a:p>
            <a:r>
              <a:rPr lang="en-GB" sz="1200" dirty="0"/>
              <a:t>Under achieving can be seen in education settings in Wales from as early as 3 years. Many more children entering nursery &amp; school requiring free school meals. Many families relying heavily on the pupil deprivation grant. There is a greater gap between educational attainment, children receiving free school meals achieve poorer results in school in comparison to their peers who do not receive FSM. Children who have fallen behind at age 5 will remain behind in school for the duration of their education. Children who have been raised in poverty are likely to live in poverty as adults, due to being put at a disadvantage from an early age. ‘The Social Mobility Commission’ shows that children from disadvantaged backgrounds loose out the most. Pembrokeshire had one of the biggest percentages of poor attainment in Wales</a:t>
            </a:r>
            <a:r>
              <a:rPr lang="en-GB" sz="1200" dirty="0">
                <a:solidFill>
                  <a:schemeClr val="accent6">
                    <a:lumMod val="50000"/>
                  </a:schemeClr>
                </a:solidFill>
              </a:rPr>
              <a:t>. </a:t>
            </a:r>
          </a:p>
        </p:txBody>
      </p:sp>
      <p:sp>
        <p:nvSpPr>
          <p:cNvPr id="13" name="TextBox 12">
            <a:extLst>
              <a:ext uri="{FF2B5EF4-FFF2-40B4-BE49-F238E27FC236}">
                <a16:creationId xmlns:a16="http://schemas.microsoft.com/office/drawing/2014/main" id="{6FCEA652-0662-46D0-805D-8D8F1AD83278}"/>
              </a:ext>
            </a:extLst>
          </p:cNvPr>
          <p:cNvSpPr txBox="1"/>
          <p:nvPr/>
        </p:nvSpPr>
        <p:spPr>
          <a:xfrm>
            <a:off x="4038600" y="1139483"/>
            <a:ext cx="3740834" cy="3262432"/>
          </a:xfrm>
          <a:prstGeom prst="rect">
            <a:avLst/>
          </a:prstGeom>
          <a:solidFill>
            <a:schemeClr val="accent5">
              <a:lumMod val="40000"/>
              <a:lumOff val="60000"/>
            </a:schemeClr>
          </a:solidFill>
        </p:spPr>
        <p:txBody>
          <a:bodyPr wrap="square" rtlCol="0">
            <a:spAutoFit/>
          </a:bodyPr>
          <a:lstStyle/>
          <a:p>
            <a:pPr algn="ctr"/>
            <a:r>
              <a:rPr lang="en-GB" sz="1400" b="1" u="sng" dirty="0">
                <a:solidFill>
                  <a:schemeClr val="accent6">
                    <a:lumMod val="50000"/>
                  </a:schemeClr>
                </a:solidFill>
              </a:rPr>
              <a:t>Organisations &amp; Services</a:t>
            </a:r>
          </a:p>
          <a:p>
            <a:r>
              <a:rPr lang="en-GB" sz="1200" dirty="0"/>
              <a:t>Low skilled employment is slowly dyeing out within Pembrokeshire. Increase with employment in local </a:t>
            </a:r>
            <a:r>
              <a:rPr lang="en-GB" sz="1200" dirty="0" err="1"/>
              <a:t>refinerys</a:t>
            </a:r>
            <a:r>
              <a:rPr lang="en-GB" sz="1200" dirty="0"/>
              <a:t> and the NHS. Welsh Governments plans and policies have been implemented to improve educational performance. High intake in local evening classes in colleges and community centres in Pembrokeshire. Springboard programme works with children and parents inside &amp; outside of school on projects to enhance their own learning &amp; skills. Flying start has been introduced within primary schools within many deprived areas in Wales, which provide free childcare &amp; as a result of this, young children are learning many skills and developing their learning from an early age, such as communication and social skills. However 45% of children living in deprived areas are not entitled to attend flying start sessions.  </a:t>
            </a:r>
          </a:p>
        </p:txBody>
      </p:sp>
      <p:sp>
        <p:nvSpPr>
          <p:cNvPr id="16" name="TextBox 15">
            <a:extLst>
              <a:ext uri="{FF2B5EF4-FFF2-40B4-BE49-F238E27FC236}">
                <a16:creationId xmlns:a16="http://schemas.microsoft.com/office/drawing/2014/main" id="{F6EC204D-ADC5-4274-B638-12FF7F40FEE5}"/>
              </a:ext>
            </a:extLst>
          </p:cNvPr>
          <p:cNvSpPr txBox="1"/>
          <p:nvPr/>
        </p:nvSpPr>
        <p:spPr>
          <a:xfrm>
            <a:off x="3833191" y="4618068"/>
            <a:ext cx="4320209" cy="1785104"/>
          </a:xfrm>
          <a:prstGeom prst="rect">
            <a:avLst/>
          </a:prstGeom>
          <a:solidFill>
            <a:schemeClr val="accent5">
              <a:lumMod val="40000"/>
              <a:lumOff val="60000"/>
            </a:schemeClr>
          </a:solidFill>
        </p:spPr>
        <p:txBody>
          <a:bodyPr wrap="square" rtlCol="0">
            <a:spAutoFit/>
          </a:bodyPr>
          <a:lstStyle/>
          <a:p>
            <a:pPr algn="ctr"/>
            <a:r>
              <a:rPr lang="en-GB" sz="1400" b="1" u="sng" dirty="0">
                <a:solidFill>
                  <a:schemeClr val="accent6">
                    <a:lumMod val="50000"/>
                  </a:schemeClr>
                </a:solidFill>
              </a:rPr>
              <a:t>Future Plans Set Out By Welsh Government.</a:t>
            </a:r>
          </a:p>
          <a:p>
            <a:r>
              <a:rPr lang="en-GB" sz="1200" dirty="0"/>
              <a:t>By 2020, Welsh Government has highlighted that no children should be living in poverty in Wales. Through Welsh Governments endless work with services and agencies to provide equal opportunities and chances to many individuals who are at risk of being socially excluded from society.</a:t>
            </a:r>
          </a:p>
          <a:p>
            <a:r>
              <a:rPr lang="en-GB" sz="1200" dirty="0"/>
              <a:t>Welsh Government will continue to work with </a:t>
            </a:r>
            <a:r>
              <a:rPr lang="en-GB" sz="1200" dirty="0" err="1"/>
              <a:t>nurserys</a:t>
            </a:r>
            <a:r>
              <a:rPr lang="en-GB" sz="1200" dirty="0"/>
              <a:t>, primary &amp; secondary schools to ensure </a:t>
            </a:r>
            <a:r>
              <a:rPr lang="en-GB" sz="1200" dirty="0" err="1"/>
              <a:t>childrens</a:t>
            </a:r>
            <a:r>
              <a:rPr lang="en-GB" sz="1200" dirty="0"/>
              <a:t> rights are respected and wellbeing is being met continuously</a:t>
            </a:r>
            <a:r>
              <a:rPr lang="en-GB" sz="1200" dirty="0">
                <a:solidFill>
                  <a:schemeClr val="accent6">
                    <a:lumMod val="50000"/>
                  </a:schemeClr>
                </a:solidFill>
              </a:rPr>
              <a:t>. </a:t>
            </a:r>
          </a:p>
        </p:txBody>
      </p:sp>
    </p:spTree>
    <p:extLst>
      <p:ext uri="{BB962C8B-B14F-4D97-AF65-F5344CB8AC3E}">
        <p14:creationId xmlns:p14="http://schemas.microsoft.com/office/powerpoint/2010/main" val="204308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A8BFC32-6B6A-435D-A414-36601D00DB55}"/>
              </a:ext>
            </a:extLst>
          </p:cNvPr>
          <p:cNvSpPr/>
          <p:nvPr/>
        </p:nvSpPr>
        <p:spPr>
          <a:xfrm>
            <a:off x="1378633" y="454628"/>
            <a:ext cx="8806375" cy="5948744"/>
          </a:xfrm>
          <a:prstGeom prst="rect">
            <a:avLst/>
          </a:prstGeom>
          <a:solidFill>
            <a:schemeClr val="accent1">
              <a:lumMod val="40000"/>
              <a:lumOff val="60000"/>
            </a:schemeClr>
          </a:solidFill>
        </p:spPr>
        <p:txBody>
          <a:bodyPr wrap="square">
            <a:spAutoFit/>
          </a:bodyPr>
          <a:lstStyle/>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Egan, D.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Http://www.josephrowntreefoundation.org.uk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Poverty And Low Educational Achievement In Wales’ : February 2018 [ Accessed: July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James, J.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Http://www.gov.wales.uk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‘Enabling Gypsies Roma and Travellers’ </a:t>
            </a:r>
            <a:r>
              <a:rPr lang="en-GB" sz="1200" dirty="0">
                <a:latin typeface="Arial" panose="020B0604020202020204" pitchFamily="34" charset="0"/>
                <a:ea typeface="Calibri" panose="020F0502020204030204" pitchFamily="34" charset="0"/>
                <a:cs typeface="Times New Roman" panose="02020603050405020304" pitchFamily="18" charset="0"/>
              </a:rPr>
              <a:t>:June 2018 [Accessed: July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Le Bas, D.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Http://www.theguardian.co.uk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Gypsies Lag In Education’ </a:t>
            </a:r>
            <a:r>
              <a:rPr lang="en-GB" sz="1200" dirty="0">
                <a:latin typeface="Arial" panose="020B0604020202020204" pitchFamily="34" charset="0"/>
                <a:ea typeface="Calibri" panose="020F0502020204030204" pitchFamily="34" charset="0"/>
                <a:cs typeface="Times New Roman" panose="02020603050405020304" pitchFamily="18" charset="0"/>
              </a:rPr>
              <a:t>:January 2014 [Accessed: July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err="1">
                <a:latin typeface="Arial" panose="020B0604020202020204" pitchFamily="34" charset="0"/>
                <a:ea typeface="Calibri" panose="020F0502020204030204" pitchFamily="34" charset="0"/>
                <a:cs typeface="Times New Roman" panose="02020603050405020304" pitchFamily="18" charset="0"/>
              </a:rPr>
              <a:t>Sivorren</a:t>
            </a:r>
            <a:r>
              <a:rPr lang="en-GB" sz="1200" dirty="0">
                <a:latin typeface="Arial" panose="020B0604020202020204" pitchFamily="34" charset="0"/>
                <a:ea typeface="Calibri" panose="020F0502020204030204" pitchFamily="34" charset="0"/>
                <a:cs typeface="Times New Roman" panose="02020603050405020304" pitchFamily="18" charset="0"/>
              </a:rPr>
              <a:t>, L.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rPr>
              <a:t>Http://www.blogs.wordbank.org.uk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Social Inclusion – Essential For Eradicating Poverty’ </a:t>
            </a:r>
            <a:r>
              <a:rPr lang="en-GB" sz="1200" dirty="0">
                <a:latin typeface="Arial" panose="020B0604020202020204" pitchFamily="34" charset="0"/>
                <a:ea typeface="Calibri" panose="020F0502020204030204" pitchFamily="34" charset="0"/>
                <a:cs typeface="Times New Roman" panose="02020603050405020304" pitchFamily="18" charset="0"/>
              </a:rPr>
              <a:t>:April 2017 [Accessed: July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No Author.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6"/>
              </a:rPr>
              <a:t>Http://www.bevanfoundation.org.uk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‘Understanding Poverty In Pembrokeshire’ </a:t>
            </a:r>
            <a:r>
              <a:rPr lang="en-GB" sz="1200" dirty="0">
                <a:latin typeface="Arial" panose="020B0604020202020204" pitchFamily="34" charset="0"/>
                <a:ea typeface="Calibri" panose="020F0502020204030204" pitchFamily="34" charset="0"/>
                <a:cs typeface="Times New Roman" panose="02020603050405020304" pitchFamily="18" charset="0"/>
              </a:rPr>
              <a:t>:February 2018 [Accessed: August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No Author.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7"/>
              </a:rPr>
              <a:t>Http://www.bbcnews.co.uk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‘Social Mobility – Affluent Areas Failing Poorer Children’ </a:t>
            </a:r>
            <a:r>
              <a:rPr lang="en-GB" sz="1200" dirty="0">
                <a:latin typeface="Arial" panose="020B0604020202020204" pitchFamily="34" charset="0"/>
                <a:ea typeface="Calibri" panose="020F0502020204030204" pitchFamily="34" charset="0"/>
                <a:cs typeface="Times New Roman" panose="02020603050405020304" pitchFamily="18" charset="0"/>
              </a:rPr>
              <a:t>:November 2017 [Accessed: July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No Author.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8"/>
              </a:rPr>
              <a:t>Http://www.childreninwales.org.uk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Child Poverty And Social Exclusion In Rural Wales’ </a:t>
            </a:r>
            <a:r>
              <a:rPr lang="en-GB" sz="1200" dirty="0">
                <a:latin typeface="Arial" panose="020B0604020202020204" pitchFamily="34" charset="0"/>
                <a:ea typeface="Calibri" panose="020F0502020204030204" pitchFamily="34" charset="0"/>
                <a:cs typeface="Times New Roman" panose="02020603050405020304" pitchFamily="18" charset="0"/>
              </a:rPr>
              <a:t>:October 2009 [Accessed: August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No Author.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Http://www.gov.wales.uk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‘Child Poverty In Wales’ </a:t>
            </a:r>
            <a:r>
              <a:rPr lang="en-GB" sz="1200" dirty="0">
                <a:latin typeface="Arial" panose="020B0604020202020204" pitchFamily="34" charset="0"/>
                <a:ea typeface="Calibri" panose="020F0502020204030204" pitchFamily="34" charset="0"/>
                <a:cs typeface="Times New Roman" panose="02020603050405020304" pitchFamily="18" charset="0"/>
              </a:rPr>
              <a:t>[Accessed: August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No Author.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Http://www.gov.wales.uk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Tackling Deprivation in Education’ </a:t>
            </a:r>
            <a:r>
              <a:rPr lang="en-GB" sz="1200" dirty="0">
                <a:latin typeface="Arial" panose="020B0604020202020204" pitchFamily="34" charset="0"/>
                <a:ea typeface="Calibri" panose="020F0502020204030204" pitchFamily="34" charset="0"/>
                <a:cs typeface="Times New Roman" panose="02020603050405020304" pitchFamily="18" charset="0"/>
              </a:rPr>
              <a:t>:May 2017 [Accessed: July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No Author.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9"/>
              </a:rPr>
              <a:t>Http://ww.walesonline.co.uk</a:t>
            </a:r>
            <a:r>
              <a:rPr lang="en-GB" sz="1200" dirty="0">
                <a:latin typeface="Arial" panose="020B0604020202020204" pitchFamily="34" charset="0"/>
                <a:ea typeface="Calibri" panose="020F0502020204030204" pitchFamily="34" charset="0"/>
                <a:cs typeface="Times New Roman" panose="02020603050405020304" pitchFamily="18" charset="0"/>
              </a:rPr>
              <a:t> ‘</a:t>
            </a:r>
            <a:r>
              <a:rPr lang="en-GB" sz="1200" i="1" dirty="0">
                <a:latin typeface="Arial" panose="020B0604020202020204" pitchFamily="34" charset="0"/>
                <a:ea typeface="Calibri" panose="020F0502020204030204" pitchFamily="34" charset="0"/>
                <a:cs typeface="Times New Roman" panose="02020603050405020304" pitchFamily="18" charset="0"/>
              </a:rPr>
              <a:t>The Devastating Effect Poverty Is Having On Young </a:t>
            </a:r>
            <a:r>
              <a:rPr lang="en-GB" sz="1200" i="1" dirty="0" err="1">
                <a:latin typeface="Arial" panose="020B0604020202020204" pitchFamily="34" charset="0"/>
                <a:ea typeface="Calibri" panose="020F0502020204030204" pitchFamily="34" charset="0"/>
                <a:cs typeface="Times New Roman" panose="02020603050405020304" pitchFamily="18" charset="0"/>
              </a:rPr>
              <a:t>Childrens</a:t>
            </a:r>
            <a:r>
              <a:rPr lang="en-GB" sz="1200" i="1" dirty="0">
                <a:latin typeface="Arial" panose="020B0604020202020204" pitchFamily="34" charset="0"/>
                <a:ea typeface="Calibri" panose="020F0502020204030204" pitchFamily="34" charset="0"/>
                <a:cs typeface="Times New Roman" panose="02020603050405020304" pitchFamily="18" charset="0"/>
              </a:rPr>
              <a:t> Education In Wales’ </a:t>
            </a:r>
            <a:r>
              <a:rPr lang="en-GB" sz="1200" dirty="0">
                <a:latin typeface="Arial" panose="020B0604020202020204" pitchFamily="34" charset="0"/>
                <a:ea typeface="Calibri" panose="020F0502020204030204" pitchFamily="34" charset="0"/>
                <a:cs typeface="Times New Roman" panose="02020603050405020304" pitchFamily="18" charset="0"/>
              </a:rPr>
              <a:t>No Date. [Accessed: July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84386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970</Words>
  <Application>Microsoft Office PowerPoint</Application>
  <PresentationFormat>Widescreen</PresentationFormat>
  <Paragraphs>32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Glenise Jones</dc:creator>
  <cp:lastModifiedBy>Glenise Jones</cp:lastModifiedBy>
  <cp:revision>14</cp:revision>
  <dcterms:created xsi:type="dcterms:W3CDTF">2018-09-09T00:45:54Z</dcterms:created>
  <dcterms:modified xsi:type="dcterms:W3CDTF">2018-09-09T01:40:45Z</dcterms:modified>
</cp:coreProperties>
</file>