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8" r:id="rId4"/>
  </p:sldMasterIdLst>
  <p:notesMasterIdLst>
    <p:notesMasterId r:id="rId25"/>
  </p:notesMasterIdLst>
  <p:handoutMasterIdLst>
    <p:handoutMasterId r:id="rId26"/>
  </p:handoutMasterIdLst>
  <p:sldIdLst>
    <p:sldId id="410" r:id="rId5"/>
    <p:sldId id="383" r:id="rId6"/>
    <p:sldId id="391" r:id="rId7"/>
    <p:sldId id="413" r:id="rId8"/>
    <p:sldId id="414" r:id="rId9"/>
    <p:sldId id="416" r:id="rId10"/>
    <p:sldId id="417" r:id="rId11"/>
    <p:sldId id="418" r:id="rId12"/>
    <p:sldId id="419" r:id="rId13"/>
    <p:sldId id="420" r:id="rId14"/>
    <p:sldId id="421" r:id="rId15"/>
    <p:sldId id="422" r:id="rId16"/>
    <p:sldId id="423" r:id="rId17"/>
    <p:sldId id="424" r:id="rId18"/>
    <p:sldId id="425" r:id="rId19"/>
    <p:sldId id="426" r:id="rId20"/>
    <p:sldId id="427" r:id="rId21"/>
    <p:sldId id="428" r:id="rId22"/>
    <p:sldId id="430" r:id="rId23"/>
    <p:sldId id="42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CA39195-A92A-48BD-A84D-242522923147}">
          <p14:sldIdLst>
            <p14:sldId id="410"/>
            <p14:sldId id="383"/>
            <p14:sldId id="391"/>
            <p14:sldId id="413"/>
            <p14:sldId id="414"/>
            <p14:sldId id="416"/>
            <p14:sldId id="417"/>
            <p14:sldId id="418"/>
            <p14:sldId id="419"/>
            <p14:sldId id="420"/>
            <p14:sldId id="421"/>
            <p14:sldId id="422"/>
            <p14:sldId id="423"/>
            <p14:sldId id="424"/>
            <p14:sldId id="425"/>
            <p14:sldId id="426"/>
            <p14:sldId id="427"/>
            <p14:sldId id="428"/>
            <p14:sldId id="430"/>
            <p14:sldId id="429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8A107856-5554-42FB-B03E-39F5DBC370B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327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33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ddhi Damjibhai Mendpara (2518862)" userId="341487f9-d190-4841-8581-6b5e81df39b8" providerId="ADAL" clId="{37F9467B-4C3B-4481-AFDA-70CDC9911818}"/>
    <pc:docChg chg="undo custSel addSld delSld modSld addSection delSection modSection">
      <pc:chgData name="Riddhi Damjibhai Mendpara (2518862)" userId="341487f9-d190-4841-8581-6b5e81df39b8" providerId="ADAL" clId="{37F9467B-4C3B-4481-AFDA-70CDC9911818}" dt="2026-03-02T02:30:12.414" v="544" actId="20577"/>
      <pc:docMkLst>
        <pc:docMk/>
      </pc:docMkLst>
      <pc:sldChg chg="modSp mod">
        <pc:chgData name="Riddhi Damjibhai Mendpara (2518862)" userId="341487f9-d190-4841-8581-6b5e81df39b8" providerId="ADAL" clId="{37F9467B-4C3B-4481-AFDA-70CDC9911818}" dt="2026-03-02T02:26:54.399" v="485" actId="20577"/>
        <pc:sldMkLst>
          <pc:docMk/>
          <pc:sldMk cId="3346685798" sldId="383"/>
        </pc:sldMkLst>
        <pc:spChg chg="mod">
          <ac:chgData name="Riddhi Damjibhai Mendpara (2518862)" userId="341487f9-d190-4841-8581-6b5e81df39b8" providerId="ADAL" clId="{37F9467B-4C3B-4481-AFDA-70CDC9911818}" dt="2026-03-02T02:26:54.399" v="485" actId="20577"/>
          <ac:spMkLst>
            <pc:docMk/>
            <pc:sldMk cId="3346685798" sldId="383"/>
            <ac:spMk id="3" creationId="{3B8EBC2C-6DD7-5003-38EB-40753046FE8C}"/>
          </ac:spMkLst>
        </pc:spChg>
      </pc:sldChg>
      <pc:sldChg chg="modSp mod modNotesTx">
        <pc:chgData name="Riddhi Damjibhai Mendpara (2518862)" userId="341487f9-d190-4841-8581-6b5e81df39b8" providerId="ADAL" clId="{37F9467B-4C3B-4481-AFDA-70CDC9911818}" dt="2026-03-02T02:17:32.118" v="133" actId="20577"/>
        <pc:sldMkLst>
          <pc:docMk/>
          <pc:sldMk cId="3200312026" sldId="391"/>
        </pc:sldMkLst>
        <pc:spChg chg="mod">
          <ac:chgData name="Riddhi Damjibhai Mendpara (2518862)" userId="341487f9-d190-4841-8581-6b5e81df39b8" providerId="ADAL" clId="{37F9467B-4C3B-4481-AFDA-70CDC9911818}" dt="2026-03-02T01:36:07.572" v="40" actId="20577"/>
          <ac:spMkLst>
            <pc:docMk/>
            <pc:sldMk cId="3200312026" sldId="391"/>
            <ac:spMk id="7" creationId="{F70BD87D-F7DA-961B-4024-A354DC87D168}"/>
          </ac:spMkLst>
        </pc:spChg>
      </pc:sldChg>
      <pc:sldChg chg="addSp delSp modSp del mod">
        <pc:chgData name="Riddhi Damjibhai Mendpara (2518862)" userId="341487f9-d190-4841-8581-6b5e81df39b8" providerId="ADAL" clId="{37F9467B-4C3B-4481-AFDA-70CDC9911818}" dt="2026-03-02T02:22:01.488" v="140" actId="2696"/>
        <pc:sldMkLst>
          <pc:docMk/>
          <pc:sldMk cId="4261132419" sldId="398"/>
        </pc:sldMkLst>
        <pc:spChg chg="mod">
          <ac:chgData name="Riddhi Damjibhai Mendpara (2518862)" userId="341487f9-d190-4841-8581-6b5e81df39b8" providerId="ADAL" clId="{37F9467B-4C3B-4481-AFDA-70CDC9911818}" dt="2026-03-02T02:10:36.582" v="101" actId="207"/>
          <ac:spMkLst>
            <pc:docMk/>
            <pc:sldMk cId="4261132419" sldId="398"/>
            <ac:spMk id="2" creationId="{F810C1B7-6E4E-3DEE-50C0-1CA3B14303EE}"/>
          </ac:spMkLst>
        </pc:spChg>
        <pc:spChg chg="del">
          <ac:chgData name="Riddhi Damjibhai Mendpara (2518862)" userId="341487f9-d190-4841-8581-6b5e81df39b8" providerId="ADAL" clId="{37F9467B-4C3B-4481-AFDA-70CDC9911818}" dt="2026-03-02T02:10:29.996" v="100"/>
          <ac:spMkLst>
            <pc:docMk/>
            <pc:sldMk cId="4261132419" sldId="398"/>
            <ac:spMk id="3" creationId="{8BE734F0-2DDD-AF70-F13D-F9E4C1929411}"/>
          </ac:spMkLst>
        </pc:spChg>
        <pc:spChg chg="add mod">
          <ac:chgData name="Riddhi Damjibhai Mendpara (2518862)" userId="341487f9-d190-4841-8581-6b5e81df39b8" providerId="ADAL" clId="{37F9467B-4C3B-4481-AFDA-70CDC9911818}" dt="2026-03-02T02:21:19.961" v="138" actId="1076"/>
          <ac:spMkLst>
            <pc:docMk/>
            <pc:sldMk cId="4261132419" sldId="398"/>
            <ac:spMk id="4" creationId="{C288BE07-BCD3-E85A-9E38-BD647ED5927E}"/>
          </ac:spMkLst>
        </pc:spChg>
      </pc:sldChg>
      <pc:sldChg chg="modSp mod">
        <pc:chgData name="Riddhi Damjibhai Mendpara (2518862)" userId="341487f9-d190-4841-8581-6b5e81df39b8" providerId="ADAL" clId="{37F9467B-4C3B-4481-AFDA-70CDC9911818}" dt="2026-03-02T02:23:15.681" v="187" actId="20577"/>
        <pc:sldMkLst>
          <pc:docMk/>
          <pc:sldMk cId="3390304222" sldId="410"/>
        </pc:sldMkLst>
        <pc:spChg chg="mod">
          <ac:chgData name="Riddhi Damjibhai Mendpara (2518862)" userId="341487f9-d190-4841-8581-6b5e81df39b8" providerId="ADAL" clId="{37F9467B-4C3B-4481-AFDA-70CDC9911818}" dt="2026-03-02T02:23:15.681" v="187" actId="20577"/>
          <ac:spMkLst>
            <pc:docMk/>
            <pc:sldMk cId="3390304222" sldId="410"/>
            <ac:spMk id="2" creationId="{7AB1D9D6-2977-ABCD-FDF8-51AFA5064E54}"/>
          </ac:spMkLst>
        </pc:spChg>
      </pc:sldChg>
      <pc:sldChg chg="modSp mod modNotesTx">
        <pc:chgData name="Riddhi Damjibhai Mendpara (2518862)" userId="341487f9-d190-4841-8581-6b5e81df39b8" providerId="ADAL" clId="{37F9467B-4C3B-4481-AFDA-70CDC9911818}" dt="2026-03-02T02:17:36.370" v="134" actId="20577"/>
        <pc:sldMkLst>
          <pc:docMk/>
          <pc:sldMk cId="3269815867" sldId="413"/>
        </pc:sldMkLst>
        <pc:spChg chg="mod">
          <ac:chgData name="Riddhi Damjibhai Mendpara (2518862)" userId="341487f9-d190-4841-8581-6b5e81df39b8" providerId="ADAL" clId="{37F9467B-4C3B-4481-AFDA-70CDC9911818}" dt="2026-03-02T01:38:56.220" v="52" actId="20577"/>
          <ac:spMkLst>
            <pc:docMk/>
            <pc:sldMk cId="3269815867" sldId="413"/>
            <ac:spMk id="7" creationId="{E93DCCE5-2068-7814-AFEA-39534D1AD4C1}"/>
          </ac:spMkLst>
        </pc:spChg>
      </pc:sldChg>
      <pc:sldChg chg="modNotesTx">
        <pc:chgData name="Riddhi Damjibhai Mendpara (2518862)" userId="341487f9-d190-4841-8581-6b5e81df39b8" providerId="ADAL" clId="{37F9467B-4C3B-4481-AFDA-70CDC9911818}" dt="2026-03-02T02:17:40.160" v="135" actId="20577"/>
        <pc:sldMkLst>
          <pc:docMk/>
          <pc:sldMk cId="741983274" sldId="414"/>
        </pc:sldMkLst>
      </pc:sldChg>
      <pc:sldChg chg="modSp mod">
        <pc:chgData name="Riddhi Damjibhai Mendpara (2518862)" userId="341487f9-d190-4841-8581-6b5e81df39b8" providerId="ADAL" clId="{37F9467B-4C3B-4481-AFDA-70CDC9911818}" dt="2026-03-02T01:41:46.479" v="68" actId="20577"/>
        <pc:sldMkLst>
          <pc:docMk/>
          <pc:sldMk cId="3826396202" sldId="416"/>
        </pc:sldMkLst>
        <pc:spChg chg="mod">
          <ac:chgData name="Riddhi Damjibhai Mendpara (2518862)" userId="341487f9-d190-4841-8581-6b5e81df39b8" providerId="ADAL" clId="{37F9467B-4C3B-4481-AFDA-70CDC9911818}" dt="2026-03-02T01:41:46.479" v="68" actId="20577"/>
          <ac:spMkLst>
            <pc:docMk/>
            <pc:sldMk cId="3826396202" sldId="416"/>
            <ac:spMk id="7" creationId="{25A74139-4FE2-8A32-F091-46A7C0F09187}"/>
          </ac:spMkLst>
        </pc:spChg>
      </pc:sldChg>
      <pc:sldChg chg="modSp mod">
        <pc:chgData name="Riddhi Damjibhai Mendpara (2518862)" userId="341487f9-d190-4841-8581-6b5e81df39b8" providerId="ADAL" clId="{37F9467B-4C3B-4481-AFDA-70CDC9911818}" dt="2026-03-02T01:42:24.107" v="72" actId="20577"/>
        <pc:sldMkLst>
          <pc:docMk/>
          <pc:sldMk cId="2513438208" sldId="417"/>
        </pc:sldMkLst>
        <pc:spChg chg="mod">
          <ac:chgData name="Riddhi Damjibhai Mendpara (2518862)" userId="341487f9-d190-4841-8581-6b5e81df39b8" providerId="ADAL" clId="{37F9467B-4C3B-4481-AFDA-70CDC9911818}" dt="2026-03-02T01:42:24.107" v="72" actId="20577"/>
          <ac:spMkLst>
            <pc:docMk/>
            <pc:sldMk cId="2513438208" sldId="417"/>
            <ac:spMk id="7" creationId="{0F2BCB35-BD2D-1204-C08F-3A5D5F487E1A}"/>
          </ac:spMkLst>
        </pc:spChg>
      </pc:sldChg>
      <pc:sldChg chg="modSp mod">
        <pc:chgData name="Riddhi Damjibhai Mendpara (2518862)" userId="341487f9-d190-4841-8581-6b5e81df39b8" providerId="ADAL" clId="{37F9467B-4C3B-4481-AFDA-70CDC9911818}" dt="2026-03-02T01:43:49.241" v="91" actId="20577"/>
        <pc:sldMkLst>
          <pc:docMk/>
          <pc:sldMk cId="3914770050" sldId="418"/>
        </pc:sldMkLst>
        <pc:spChg chg="mod">
          <ac:chgData name="Riddhi Damjibhai Mendpara (2518862)" userId="341487f9-d190-4841-8581-6b5e81df39b8" providerId="ADAL" clId="{37F9467B-4C3B-4481-AFDA-70CDC9911818}" dt="2026-03-02T01:43:49.241" v="91" actId="20577"/>
          <ac:spMkLst>
            <pc:docMk/>
            <pc:sldMk cId="3914770050" sldId="418"/>
            <ac:spMk id="7" creationId="{24C54B4D-072C-4F7F-A8E4-2D3EDAE300E5}"/>
          </ac:spMkLst>
        </pc:spChg>
      </pc:sldChg>
      <pc:sldChg chg="modSp mod">
        <pc:chgData name="Riddhi Damjibhai Mendpara (2518862)" userId="341487f9-d190-4841-8581-6b5e81df39b8" providerId="ADAL" clId="{37F9467B-4C3B-4481-AFDA-70CDC9911818}" dt="2026-03-02T01:46:45.288" v="99" actId="20577"/>
        <pc:sldMkLst>
          <pc:docMk/>
          <pc:sldMk cId="3498880218" sldId="422"/>
        </pc:sldMkLst>
        <pc:spChg chg="mod">
          <ac:chgData name="Riddhi Damjibhai Mendpara (2518862)" userId="341487f9-d190-4841-8581-6b5e81df39b8" providerId="ADAL" clId="{37F9467B-4C3B-4481-AFDA-70CDC9911818}" dt="2026-03-02T01:46:45.288" v="99" actId="20577"/>
          <ac:spMkLst>
            <pc:docMk/>
            <pc:sldMk cId="3498880218" sldId="422"/>
            <ac:spMk id="7" creationId="{BB2278D7-853C-116A-EE27-A26BEDC96C91}"/>
          </ac:spMkLst>
        </pc:spChg>
      </pc:sldChg>
      <pc:sldChg chg="addSp modSp new mod">
        <pc:chgData name="Riddhi Damjibhai Mendpara (2518862)" userId="341487f9-d190-4841-8581-6b5e81df39b8" providerId="ADAL" clId="{37F9467B-4C3B-4481-AFDA-70CDC9911818}" dt="2026-03-02T02:27:51.547" v="505" actId="14100"/>
        <pc:sldMkLst>
          <pc:docMk/>
          <pc:sldMk cId="3285677110" sldId="428"/>
        </pc:sldMkLst>
        <pc:spChg chg="mod">
          <ac:chgData name="Riddhi Damjibhai Mendpara (2518862)" userId="341487f9-d190-4841-8581-6b5e81df39b8" providerId="ADAL" clId="{37F9467B-4C3B-4481-AFDA-70CDC9911818}" dt="2026-03-02T02:27:36.869" v="503" actId="20577"/>
          <ac:spMkLst>
            <pc:docMk/>
            <pc:sldMk cId="3285677110" sldId="428"/>
            <ac:spMk id="2" creationId="{634A8466-2D87-15E9-00F9-C7CBB66A2C25}"/>
          </ac:spMkLst>
        </pc:spChg>
        <pc:spChg chg="add mod">
          <ac:chgData name="Riddhi Damjibhai Mendpara (2518862)" userId="341487f9-d190-4841-8581-6b5e81df39b8" providerId="ADAL" clId="{37F9467B-4C3B-4481-AFDA-70CDC9911818}" dt="2026-03-02T02:27:51.547" v="505" actId="14100"/>
          <ac:spMkLst>
            <pc:docMk/>
            <pc:sldMk cId="3285677110" sldId="428"/>
            <ac:spMk id="5" creationId="{DD1EE355-D20E-F055-8EB4-A70500DC07A8}"/>
          </ac:spMkLst>
        </pc:spChg>
      </pc:sldChg>
      <pc:sldChg chg="modSp new mod">
        <pc:chgData name="Riddhi Damjibhai Mendpara (2518862)" userId="341487f9-d190-4841-8581-6b5e81df39b8" providerId="ADAL" clId="{37F9467B-4C3B-4481-AFDA-70CDC9911818}" dt="2026-03-02T02:22:05.974" v="150" actId="20577"/>
        <pc:sldMkLst>
          <pc:docMk/>
          <pc:sldMk cId="845464660" sldId="429"/>
        </pc:sldMkLst>
        <pc:spChg chg="mod">
          <ac:chgData name="Riddhi Damjibhai Mendpara (2518862)" userId="341487f9-d190-4841-8581-6b5e81df39b8" providerId="ADAL" clId="{37F9467B-4C3B-4481-AFDA-70CDC9911818}" dt="2026-03-02T02:22:05.974" v="150" actId="20577"/>
          <ac:spMkLst>
            <pc:docMk/>
            <pc:sldMk cId="845464660" sldId="429"/>
            <ac:spMk id="2" creationId="{142BC80B-13D6-5681-4BEC-5295A922F057}"/>
          </ac:spMkLst>
        </pc:spChg>
      </pc:sldChg>
      <pc:sldChg chg="modSp new mod">
        <pc:chgData name="Riddhi Damjibhai Mendpara (2518862)" userId="341487f9-d190-4841-8581-6b5e81df39b8" providerId="ADAL" clId="{37F9467B-4C3B-4481-AFDA-70CDC9911818}" dt="2026-03-02T02:30:12.414" v="544" actId="20577"/>
        <pc:sldMkLst>
          <pc:docMk/>
          <pc:sldMk cId="2971760502" sldId="430"/>
        </pc:sldMkLst>
        <pc:spChg chg="mod">
          <ac:chgData name="Riddhi Damjibhai Mendpara (2518862)" userId="341487f9-d190-4841-8581-6b5e81df39b8" providerId="ADAL" clId="{37F9467B-4C3B-4481-AFDA-70CDC9911818}" dt="2026-03-02T02:28:57.486" v="520" actId="20577"/>
          <ac:spMkLst>
            <pc:docMk/>
            <pc:sldMk cId="2971760502" sldId="430"/>
            <ac:spMk id="2" creationId="{C901C8C8-48FB-0215-2E30-3EA29F8F9449}"/>
          </ac:spMkLst>
        </pc:spChg>
        <pc:spChg chg="mod">
          <ac:chgData name="Riddhi Damjibhai Mendpara (2518862)" userId="341487f9-d190-4841-8581-6b5e81df39b8" providerId="ADAL" clId="{37F9467B-4C3B-4481-AFDA-70CDC9911818}" dt="2026-03-02T02:30:12.414" v="544" actId="20577"/>
          <ac:spMkLst>
            <pc:docMk/>
            <pc:sldMk cId="2971760502" sldId="430"/>
            <ac:spMk id="3" creationId="{FFED53FE-96F1-D640-75F4-A1A9A57FFC88}"/>
          </ac:spMkLst>
        </pc:spChg>
      </pc:sldChg>
      <pc:sldChg chg="new del">
        <pc:chgData name="Riddhi Damjibhai Mendpara (2518862)" userId="341487f9-d190-4841-8581-6b5e81df39b8" providerId="ADAL" clId="{37F9467B-4C3B-4481-AFDA-70CDC9911818}" dt="2026-03-02T02:28:05.785" v="507" actId="2696"/>
        <pc:sldMkLst>
          <pc:docMk/>
          <pc:sldMk cId="3439319933" sldId="43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F6756E-81DA-9FAC-70D8-556F658BDDA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BEDD12-BCD5-485B-BCBC-34BB01D7923C}" type="datetimeFigureOut">
              <a:rPr lang="en-US" smtClean="0"/>
              <a:t>3/2/2026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1D415-D05A-7067-CCD3-457153D96CD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C230DF-5933-439D-898F-38E9AC9BA68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97095E3-54D2-CFD2-4F49-7536FC8641D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521EE01A-C0B5-5ECF-96DD-768F86AA15C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228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E7A52F-9D89-7442-A8E9-48D1527B5F6B}" type="datetimeFigureOut">
              <a:rPr lang="en-US" smtClean="0"/>
              <a:t>3/2/2026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C7E07-3C67-C64C-8DA0-0404F63039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453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416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276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F073FB-2823-E115-BC0D-8CDDC9151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CA9D1D-C5B0-CA35-33CA-C907E0C952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E3AB7C-CAEB-E285-C095-C343A109F7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33B9D8-C604-C55F-8DF6-9A4108E0AB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8381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DC9396-203B-2830-7E21-270B60C99E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487111-71C5-2B86-0AF6-5594731197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D8A96A-B901-FD74-2AFC-7BD5813AB0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092096-0831-FA80-8E29-AE8ADCD6DB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9836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2E0C6B-316B-3AAE-2897-960C08171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68C8FD-C373-CCE0-08DE-1A13ECE031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C3DBF6-44CD-0520-F127-CBF83495FE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AB3BAD-E8D8-3A97-7BAC-FA4AB50685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103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C2D1AB-C3BF-ECF8-EB11-9929C7B950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125056-230C-D8B5-0F94-2BC233080E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3E9DF5-633B-5840-9BD1-514D7F59A5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635D4B-A1D0-FEF1-A4BF-1CF9C6AC3F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47353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2B55E-1309-D4C5-3519-D1F6182D7B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E510F3-1825-FAFE-EA4A-3D849CFE64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AC1FB0-54E1-9991-66DB-33288F0912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148D8D-77C9-6515-4F21-C54560E3E3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49667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42ECBC-DAF8-356C-1567-641845CAB3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A6C107-8355-30BE-98D2-1AF50EB361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57BDF7-FC0C-F04F-6814-53D2AAA93B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73BD9C-37E9-0639-1FE6-8A33F33B05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2092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53F1FE-AA87-A9AE-A663-AA3C7555A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E64346-C11C-636A-E393-66F380F45B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1D93BE-5BA6-B9C7-B42E-BA37C7B4C3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API FULL FORM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812079-B0CF-BDCB-D043-2FEE3B9F6C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8176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57E3E7-E474-0CA2-D20E-D072CF304F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78BDF5-6D0C-209E-8FAA-C1912C3346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FED3DC-0869-8C2B-978F-B07F9EA63F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2D104C-C3DC-AD71-9E36-ED223F9202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7650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AEBC23-3427-79DE-DDA4-E089C98644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49E1C6-8A38-9E78-2BD6-AD66437C5A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4F4628-41D7-5E01-3A9C-E4D9479051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22B598-F240-971C-BA6E-09A50C8DD9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9632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A91F77-D442-2A45-43DD-316F00DA5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947E50-858F-27CC-D98E-953448F125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6F08DE-4153-3EB7-0F89-6157E5ECBD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7CBA70-D786-38CF-576A-FF2C2ECD7D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3906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177464-5EFB-B297-BAD6-5CE0DF5E21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08B1E3-FA0F-B8E5-2A0B-64C5E42FFD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B9EF11-188B-B809-1899-16470D6878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23E23B-72F6-D2D8-F376-E0F80BBBF0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064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0BFA08-83AF-E294-CBE4-77E8FCC240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041C5B-A91E-D952-BF28-F774A78988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1F661F-DA02-BCC7-B5EC-689D76D606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C132C2-7DA1-B549-D9E8-AC228A4CD4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50545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2D0609-8BEE-CA8F-08BC-A73E32DA6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436522-E58A-5552-BEE1-1B04ABA93C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6BACC1-E657-E602-8644-D21F4DD41D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685578-02E4-1568-9C68-E5760C79FE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9087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B6B663-CC08-D7E2-68C9-0CE26EA4C7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0F7309-F1B1-33FC-DC99-695377A4B3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476270-5567-0AEF-FABA-F11E28A0AB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B07801-DBEF-50CD-3BBF-C1A8CFBD19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8939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09904" y="411479"/>
            <a:ext cx="5486400" cy="32918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lnSpc>
                <a:spcPct val="80000"/>
              </a:lnSpc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09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327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06C6F65-35CD-D64B-992A-0C1C1E003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Shape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189572"/>
            <a:ext cx="6787747" cy="1593507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 spc="50" baseline="0"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186153BD-9D2B-47EB-3553-1D3F6663B2A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4359" y="2281918"/>
            <a:ext cx="6787747" cy="3708517"/>
          </a:xfrm>
        </p:spPr>
        <p:txBody>
          <a:bodyPr lIns="0" tIns="228600" rIns="0" bIns="0">
            <a:normAutofit/>
          </a:bodyPr>
          <a:lstStyle>
            <a:lvl1pPr marL="283464" indent="-283464">
              <a:lnSpc>
                <a:spcPct val="80000"/>
              </a:lnSpc>
              <a:spcBef>
                <a:spcPts val="2200"/>
              </a:spcBef>
              <a:buFont typeface="Arial" panose="020B0604020202020204" pitchFamily="34" charset="0"/>
              <a:buChar char="•"/>
              <a:defRPr lang="en-US" sz="2400" b="1" i="0" kern="1200" dirty="0">
                <a:solidFill>
                  <a:schemeClr val="tx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indent="-283464">
              <a:spcBef>
                <a:spcPts val="600"/>
              </a:spcBef>
              <a:defRPr sz="2000"/>
            </a:lvl2pPr>
            <a:lvl3pPr indent="-283464">
              <a:spcBef>
                <a:spcPts val="1800"/>
              </a:spcBef>
              <a:defRPr sz="2000"/>
            </a:lvl3pPr>
            <a:lvl4pPr indent="-283464">
              <a:spcBef>
                <a:spcPts val="1800"/>
              </a:spcBef>
              <a:defRPr sz="2000"/>
            </a:lvl4pPr>
            <a:lvl5pPr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3" name="Slide Number Placeholder 42">
            <a:extLst>
              <a:ext uri="{FF2B5EF4-FFF2-40B4-BE49-F238E27FC236}">
                <a16:creationId xmlns:a16="http://schemas.microsoft.com/office/drawing/2014/main" id="{D80CCC8F-9CF1-9621-04EB-DFA68FEE42D2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42" name="Date Placeholder 41">
            <a:extLst>
              <a:ext uri="{FF2B5EF4-FFF2-40B4-BE49-F238E27FC236}">
                <a16:creationId xmlns:a16="http://schemas.microsoft.com/office/drawing/2014/main" id="{29CE2856-DB8F-5603-C085-74C70560FAC8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79826C1-7A52-DA25-F422-EE62DED7D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0552" cy="0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8089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79D0555-EBDC-B53A-212D-A5921795FE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80543"/>
          </a:xfrm>
          <a:custGeom>
            <a:avLst/>
            <a:gdLst>
              <a:gd name="connsiteX0" fmla="*/ 6309360 w 12192000"/>
              <a:gd name="connsiteY0" fmla="*/ 3951843 h 6880543"/>
              <a:gd name="connsiteX1" fmla="*/ 6309360 w 12192000"/>
              <a:gd name="connsiteY1" fmla="*/ 4052427 h 6880543"/>
              <a:gd name="connsiteX2" fmla="*/ 8442960 w 12192000"/>
              <a:gd name="connsiteY2" fmla="*/ 4052427 h 6880543"/>
              <a:gd name="connsiteX3" fmla="*/ 8442960 w 12192000"/>
              <a:gd name="connsiteY3" fmla="*/ 3951843 h 6880543"/>
              <a:gd name="connsiteX4" fmla="*/ 0 w 12192000"/>
              <a:gd name="connsiteY4" fmla="*/ 0 h 6880543"/>
              <a:gd name="connsiteX5" fmla="*/ 12192000 w 12192000"/>
              <a:gd name="connsiteY5" fmla="*/ 0 h 6880543"/>
              <a:gd name="connsiteX6" fmla="*/ 12192000 w 12192000"/>
              <a:gd name="connsiteY6" fmla="*/ 6880543 h 6880543"/>
              <a:gd name="connsiteX7" fmla="*/ 0 w 12192000"/>
              <a:gd name="connsiteY7" fmla="*/ 6880543 h 6880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80543">
                <a:moveTo>
                  <a:pt x="6309360" y="3951843"/>
                </a:moveTo>
                <a:lnTo>
                  <a:pt x="6309360" y="4052427"/>
                </a:lnTo>
                <a:lnTo>
                  <a:pt x="8442960" y="4052427"/>
                </a:lnTo>
                <a:lnTo>
                  <a:pt x="8442960" y="3951843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80543"/>
                </a:lnTo>
                <a:lnTo>
                  <a:pt x="0" y="6880543"/>
                </a:lnTo>
                <a:close/>
              </a:path>
            </a:pathLst>
          </a:custGeom>
        </p:spPr>
        <p:txBody>
          <a:bodyPr wrap="square" tIns="182880">
            <a:no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09359" y="444933"/>
            <a:ext cx="5477479" cy="3291840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60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96BA398-1ED2-1FCA-63B9-8915A8C7A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09360" y="3951843"/>
            <a:ext cx="2133600" cy="10058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1695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 userDrawn="1">
          <p15:clr>
            <a:srgbClr val="FBAE40"/>
          </p15:clr>
        </p15:guide>
        <p15:guide id="4" pos="4560" userDrawn="1">
          <p15:clr>
            <a:srgbClr val="FBAE40"/>
          </p15:clr>
        </p15:guide>
        <p15:guide id="8" orient="horz" pos="1848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99835" y="430529"/>
            <a:ext cx="5486400" cy="32918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lnSpc>
                <a:spcPct val="80000"/>
              </a:lnSpc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A9973BC6-F6E5-0B3B-C8AB-0AC4020D4E8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-11113"/>
            <a:ext cx="5791200" cy="6880226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99835" y="4568602"/>
            <a:ext cx="5486400" cy="164592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 b="1" i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9169ED6-4B82-6844-119F-AC15CDF2D3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09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7914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57F1500-1A16-D1EF-4F0C-030852B29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2D07A0BE-3890-193E-9439-F294E61A7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1" name="Freeform 19">
              <a:extLst>
                <a:ext uri="{FF2B5EF4-FFF2-40B4-BE49-F238E27FC236}">
                  <a16:creationId xmlns:a16="http://schemas.microsoft.com/office/drawing/2014/main" id="{C05217ED-C258-E6CE-BA7F-28A6EA41BCD3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20">
              <a:extLst>
                <a:ext uri="{FF2B5EF4-FFF2-40B4-BE49-F238E27FC236}">
                  <a16:creationId xmlns:a16="http://schemas.microsoft.com/office/drawing/2014/main" id="{F3E11A1F-14DD-BA35-D7D7-4D4ADEAA348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3" name="Freeform 21">
              <a:extLst>
                <a:ext uri="{FF2B5EF4-FFF2-40B4-BE49-F238E27FC236}">
                  <a16:creationId xmlns:a16="http://schemas.microsoft.com/office/drawing/2014/main" id="{F14541B0-973F-7E21-1019-D2FB83C8C0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102875"/>
            <a:ext cx="10873740" cy="1680205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F6FE0DC0-B0D7-F4D6-8038-177AD7A8C21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657600" y="2282008"/>
            <a:ext cx="7810500" cy="3699328"/>
          </a:xfrm>
        </p:spPr>
        <p:txBody>
          <a:bodyPr lIns="0" tIns="228600" rIns="0" bIns="0">
            <a:normAutofit/>
          </a:bodyPr>
          <a:lstStyle>
            <a:lvl1pPr marL="283464" indent="-283464">
              <a:spcBef>
                <a:spcPts val="1800"/>
              </a:spcBef>
              <a:buFont typeface="Arial" panose="020B0604020202020204" pitchFamily="34" charset="0"/>
              <a:buChar char="•"/>
              <a:defRPr sz="2000"/>
            </a:lvl1pPr>
            <a:lvl2pPr indent="-283464">
              <a:spcBef>
                <a:spcPts val="1800"/>
              </a:spcBef>
              <a:defRPr sz="2000"/>
            </a:lvl2pPr>
            <a:lvl3pPr indent="-283464">
              <a:spcBef>
                <a:spcPts val="1800"/>
              </a:spcBef>
              <a:defRPr sz="2000"/>
            </a:lvl3pPr>
            <a:lvl4pPr indent="-283464">
              <a:spcBef>
                <a:spcPts val="1800"/>
              </a:spcBef>
              <a:defRPr sz="2000"/>
            </a:lvl4pPr>
            <a:lvl5pPr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ED58739-4346-5104-B1AC-89ED035912A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272B8D-F380-9F1A-C8E6-BDD2352B1763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02964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09904" y="411479"/>
            <a:ext cx="5486400" cy="32918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lnSpc>
                <a:spcPct val="80000"/>
              </a:lnSpc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09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09905" y="4549552"/>
            <a:ext cx="5486400" cy="164592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 b="1" i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C97D5AF2-684A-4A8D-3D82-B57D7AC44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2" name="Freeform 4">
              <a:extLst>
                <a:ext uri="{FF2B5EF4-FFF2-40B4-BE49-F238E27FC236}">
                  <a16:creationId xmlns:a16="http://schemas.microsoft.com/office/drawing/2014/main" id="{8CF5F650-F8F0-F4FE-44DA-1F14ADE428B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8870924-E47D-404F-59B5-BD1C58F7B04C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0806A65-E4FC-2F52-65B3-CC181E620C29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278129"/>
            <a:ext cx="9778365" cy="1494596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F14DA3C5-63E4-BAFB-1D68-47F71EEEE53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94360" y="2676525"/>
            <a:ext cx="4490827" cy="3597470"/>
          </a:xfrm>
        </p:spPr>
        <p:txBody>
          <a:bodyPr lIns="0" tIns="45720" rIns="0" bIns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marL="283464" indent="-283464">
              <a:spcBef>
                <a:spcPts val="1800"/>
              </a:spcBef>
              <a:defRPr sz="2000"/>
            </a:lvl2pPr>
            <a:lvl3pPr marL="594360" indent="-283464">
              <a:spcBef>
                <a:spcPts val="1800"/>
              </a:spcBef>
              <a:defRPr sz="2000"/>
            </a:lvl3pPr>
            <a:lvl4pPr marL="822960" indent="-283464">
              <a:spcBef>
                <a:spcPts val="1800"/>
              </a:spcBef>
              <a:defRPr sz="2000"/>
            </a:lvl4pPr>
            <a:lvl5pPr marL="1005840"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BD11386D-847E-8CF5-E56A-42E80A65A089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881898" y="2676525"/>
            <a:ext cx="4490827" cy="3597470"/>
          </a:xfrm>
        </p:spPr>
        <p:txBody>
          <a:bodyPr lIns="0" tIns="45720" rIns="0" bIns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marL="283464" indent="-283464">
              <a:spcBef>
                <a:spcPts val="1800"/>
              </a:spcBef>
              <a:defRPr sz="2000"/>
            </a:lvl2pPr>
            <a:lvl3pPr marL="548640" indent="-283464">
              <a:spcBef>
                <a:spcPts val="1800"/>
              </a:spcBef>
              <a:defRPr sz="2000"/>
            </a:lvl3pPr>
            <a:lvl4pPr marL="822960" indent="-283464">
              <a:spcBef>
                <a:spcPts val="1800"/>
              </a:spcBef>
              <a:defRPr sz="2000"/>
            </a:lvl4pPr>
            <a:lvl5pPr marL="1005840"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0569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42E558A9-6DD6-E21D-3A8F-6707E1DD1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2" name="AutoShape 24">
              <a:extLst>
                <a:ext uri="{FF2B5EF4-FFF2-40B4-BE49-F238E27FC236}">
                  <a16:creationId xmlns:a16="http://schemas.microsoft.com/office/drawing/2014/main" id="{3FC994E4-318C-1E66-B4E4-8F8FD08E098F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17C00E6B-F625-6D6C-8364-9DD9F3C3628F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6197B87-4F65-7981-9463-84830CD3687F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86AA517C-7217-D864-B7E7-40984A2880D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524013C6-491C-CAA2-5BD6-7C73596711C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18885" y="3499667"/>
            <a:ext cx="4939666" cy="2542810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47460" y="631317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8007FA9C-C4D5-89EC-C457-5F329A338E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03885" y="457201"/>
            <a:ext cx="5198269" cy="2305050"/>
          </a:xfrm>
        </p:spPr>
        <p:txBody>
          <a:bodyPr lIns="0" tIns="274320">
            <a:normAutofit/>
          </a:bodyPr>
          <a:lstStyle>
            <a:lvl1pPr marL="457200" indent="-457200">
              <a:spcBef>
                <a:spcPts val="1800"/>
              </a:spcBef>
              <a:buFont typeface="+mj-lt"/>
              <a:buAutoNum type="arabicPeriod"/>
              <a:defRPr sz="2000"/>
            </a:lvl1pPr>
            <a:lvl2pPr marL="914400" indent="-457200">
              <a:spcBef>
                <a:spcPts val="1800"/>
              </a:spcBef>
              <a:buFont typeface="+mj-lt"/>
              <a:buAutoNum type="alphaLcPeriod"/>
              <a:defRPr sz="2000"/>
            </a:lvl2pPr>
            <a:lvl3pPr marL="1371600" indent="-457200">
              <a:spcBef>
                <a:spcPts val="1800"/>
              </a:spcBef>
              <a:buFont typeface="+mj-lt"/>
              <a:buAutoNum type="arabicParenR"/>
              <a:defRPr sz="2000"/>
            </a:lvl3pPr>
            <a:lvl4pPr marL="1371600" indent="0">
              <a:spcBef>
                <a:spcPts val="1800"/>
              </a:spcBef>
              <a:buFont typeface="+mj-lt"/>
              <a:buNone/>
              <a:defRPr sz="2000"/>
            </a:lvl4pPr>
            <a:lvl5pPr marL="2286000" indent="-457200">
              <a:spcBef>
                <a:spcPts val="180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endParaRPr lang="en-US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3AC171DA-232D-44C1-6B93-40BACB298F4B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94360" y="2810595"/>
            <a:ext cx="5198269" cy="3319513"/>
          </a:xfrm>
        </p:spPr>
        <p:txBody>
          <a:bodyPr lIns="0" tIns="45720" rIns="0" bIns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marL="283464" indent="-283464">
              <a:spcBef>
                <a:spcPts val="1800"/>
              </a:spcBef>
              <a:defRPr sz="2000"/>
            </a:lvl2pPr>
            <a:lvl3pPr marL="548640" indent="-283464">
              <a:spcBef>
                <a:spcPts val="1800"/>
              </a:spcBef>
              <a:defRPr sz="2000"/>
            </a:lvl3pPr>
            <a:lvl4pPr marL="822960" indent="-283464">
              <a:spcBef>
                <a:spcPts val="1800"/>
              </a:spcBef>
              <a:defRPr sz="2000"/>
            </a:lvl4pPr>
            <a:lvl5pPr marL="1005840"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546068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Pictu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5310" y="278129"/>
            <a:ext cx="5063490" cy="2354026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1EF4505D-6803-3813-7738-049963427819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94360" y="3279579"/>
            <a:ext cx="5044440" cy="2994415"/>
          </a:xfrm>
        </p:spPr>
        <p:txBody>
          <a:bodyPr lIns="0" tIns="228600" rIns="0" bIns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indent="-283464">
              <a:spcBef>
                <a:spcPts val="1800"/>
              </a:spcBef>
              <a:defRPr sz="2000"/>
            </a:lvl2pPr>
            <a:lvl3pPr indent="-283464">
              <a:spcBef>
                <a:spcPts val="1800"/>
              </a:spcBef>
              <a:defRPr sz="2000"/>
            </a:lvl3pPr>
            <a:lvl4pPr indent="-283464">
              <a:spcBef>
                <a:spcPts val="1800"/>
              </a:spcBef>
              <a:defRPr sz="2000"/>
            </a:lvl4pPr>
            <a:lvl5pPr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997459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658637A-5D36-6127-19BC-C203E23FA4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6000" y="0"/>
            <a:ext cx="6118225" cy="68580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293197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CF555767-B3D8-BD57-1D42-7F6E1E668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9" name="Freeform 13">
              <a:extLst>
                <a:ext uri="{FF2B5EF4-FFF2-40B4-BE49-F238E27FC236}">
                  <a16:creationId xmlns:a16="http://schemas.microsoft.com/office/drawing/2014/main" id="{BC972B6D-098C-52F6-E990-52623B368FB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3F0D3EE3-9A8C-531D-1EEE-1AFAB9F3BCA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A2BE192C-1768-890B-EC1B-5ED6E1F825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61409" y="4661717"/>
            <a:ext cx="7936230" cy="1380760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70935" y="631317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8007FA9C-C4D5-89EC-C457-5F329A338E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03885" y="584005"/>
            <a:ext cx="2825115" cy="3999060"/>
          </a:xfrm>
        </p:spPr>
        <p:txBody>
          <a:bodyPr lIns="0" tIns="27432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marL="457200" indent="0">
              <a:spcBef>
                <a:spcPts val="1800"/>
              </a:spcBef>
              <a:buNone/>
              <a:defRPr sz="2000"/>
            </a:lvl2pPr>
            <a:lvl3pPr marL="914400" indent="0">
              <a:spcBef>
                <a:spcPts val="1800"/>
              </a:spcBef>
              <a:buNone/>
              <a:defRPr sz="2000"/>
            </a:lvl3pPr>
            <a:lvl4pPr marL="1371600" indent="0">
              <a:spcBef>
                <a:spcPts val="1800"/>
              </a:spcBef>
              <a:buNone/>
              <a:defRPr sz="2000"/>
            </a:lvl4pPr>
            <a:lvl5pPr marL="1828800" indent="0">
              <a:spcBef>
                <a:spcPts val="1800"/>
              </a:spcBef>
              <a:buNone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CAAA28-C292-C527-AD35-90836B8BB97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670934" y="584005"/>
            <a:ext cx="7926705" cy="3999060"/>
          </a:xfrm>
        </p:spPr>
        <p:txBody>
          <a:bodyPr lIns="0">
            <a:normAutofit/>
          </a:bodyPr>
          <a:lstStyle>
            <a:lvl1pPr marL="0" indent="0">
              <a:spcBef>
                <a:spcPts val="1800"/>
              </a:spcBef>
              <a:buNone/>
              <a:defRPr sz="2000"/>
            </a:lvl1pPr>
            <a:lvl2pPr>
              <a:spcBef>
                <a:spcPts val="600"/>
              </a:spcBef>
              <a:defRPr sz="2000"/>
            </a:lvl2pPr>
            <a:lvl3pPr>
              <a:spcBef>
                <a:spcPts val="1800"/>
              </a:spcBef>
              <a:defRPr sz="2000"/>
            </a:lvl3pPr>
            <a:lvl4pPr>
              <a:spcBef>
                <a:spcPts val="1800"/>
              </a:spcBef>
              <a:defRPr sz="2000"/>
            </a:lvl4pPr>
            <a:lvl5pPr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443291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C97D5AF2-684A-4A8D-3D82-B57D7AC44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2" name="Freeform 4">
              <a:extLst>
                <a:ext uri="{FF2B5EF4-FFF2-40B4-BE49-F238E27FC236}">
                  <a16:creationId xmlns:a16="http://schemas.microsoft.com/office/drawing/2014/main" id="{8CF5F650-F8F0-F4FE-44DA-1F14ADE428B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8870924-E47D-404F-59B5-BD1C58F7B04C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0806A65-E4FC-2F52-65B3-CC181E620C29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198408"/>
            <a:ext cx="10972800" cy="1574317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CAAA28-C292-C527-AD35-90836B8BB97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5523" y="2676525"/>
            <a:ext cx="5746750" cy="3597470"/>
          </a:xfrm>
        </p:spPr>
        <p:txBody>
          <a:bodyPr lIns="0">
            <a:normAutofit/>
          </a:bodyPr>
          <a:lstStyle>
            <a:lvl1pPr marL="0" indent="0">
              <a:spcBef>
                <a:spcPts val="1800"/>
              </a:spcBef>
              <a:buNone/>
              <a:defRPr sz="2000"/>
            </a:lvl1pPr>
            <a:lvl2pPr>
              <a:spcBef>
                <a:spcPts val="600"/>
              </a:spcBef>
              <a:defRPr sz="2000"/>
            </a:lvl2pPr>
            <a:lvl3pPr>
              <a:spcBef>
                <a:spcPts val="1800"/>
              </a:spcBef>
              <a:defRPr sz="2000"/>
            </a:lvl3pPr>
            <a:lvl4pPr>
              <a:spcBef>
                <a:spcPts val="1800"/>
              </a:spcBef>
              <a:defRPr sz="2000"/>
            </a:lvl4pPr>
            <a:lvl5pPr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8007FA9C-C4D5-89EC-C457-5F329A338E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620000" y="2676525"/>
            <a:ext cx="3947160" cy="3597470"/>
          </a:xfrm>
        </p:spPr>
        <p:txBody>
          <a:bodyPr lIns="0">
            <a:normAutofit/>
          </a:bodyPr>
          <a:lstStyle>
            <a:lvl1pPr marL="342900" indent="-342900">
              <a:spcBef>
                <a:spcPts val="1800"/>
              </a:spcBef>
              <a:buFont typeface="Arial" panose="020B0604020202020204" pitchFamily="34" charset="0"/>
              <a:buChar char="•"/>
              <a:defRPr sz="2000"/>
            </a:lvl1pPr>
            <a:lvl2pPr>
              <a:spcBef>
                <a:spcPts val="1800"/>
              </a:spcBef>
              <a:defRPr sz="2000"/>
            </a:lvl2pPr>
            <a:lvl3pPr>
              <a:spcBef>
                <a:spcPts val="1800"/>
              </a:spcBef>
              <a:defRPr sz="2000"/>
            </a:lvl3pPr>
            <a:lvl4pPr>
              <a:spcBef>
                <a:spcPts val="1800"/>
              </a:spcBef>
              <a:defRPr sz="2000"/>
            </a:lvl4pPr>
            <a:lvl5pPr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97447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202400"/>
            <a:ext cx="10972800" cy="1570325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9" name="Table Placeholder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594360" y="2628629"/>
            <a:ext cx="10972800" cy="363674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410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4360" y="411479"/>
            <a:ext cx="5486400" cy="32918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lnSpc>
                <a:spcPct val="80000"/>
              </a:lnSpc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flipH="1" flipV="1">
            <a:off x="6092752" y="0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94360" y="4549552"/>
            <a:ext cx="5486400" cy="164592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 b="1" i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8B149C6-5AAC-B8E5-5411-EA38821F6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273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36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itle Placeholder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3648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9436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1" i="0">
                <a:solidFill>
                  <a:schemeClr val="bg1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698" r:id="rId2"/>
    <p:sldLayoutId id="2147483710" r:id="rId3"/>
    <p:sldLayoutId id="2147483700" r:id="rId4"/>
    <p:sldLayoutId id="2147483701" r:id="rId5"/>
    <p:sldLayoutId id="2147483659" r:id="rId6"/>
    <p:sldLayoutId id="2147483709" r:id="rId7"/>
    <p:sldLayoutId id="2147483708" r:id="rId8"/>
    <p:sldLayoutId id="2147483707" r:id="rId9"/>
    <p:sldLayoutId id="2147483706" r:id="rId10"/>
    <p:sldLayoutId id="2147483705" r:id="rId11"/>
    <p:sldLayoutId id="2147483704" r:id="rId12"/>
    <p:sldLayoutId id="2147483703" r:id="rId1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83464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 userDrawn="1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1D9D6-2977-ABCD-FDF8-51AFA5064E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80619" y="1101212"/>
            <a:ext cx="9045677" cy="2595261"/>
          </a:xfrm>
        </p:spPr>
        <p:txBody>
          <a:bodyPr/>
          <a:lstStyle/>
          <a:p>
            <a:pPr>
              <a:lnSpc>
                <a:spcPts val="5800"/>
              </a:lnSpc>
            </a:pPr>
            <a:r>
              <a:rPr lang="en-US" sz="3600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A Lightweight System for Real-Time DDoS Attack Detection in Cloud Networks</a:t>
            </a:r>
          </a:p>
        </p:txBody>
      </p:sp>
    </p:spTree>
    <p:extLst>
      <p:ext uri="{BB962C8B-B14F-4D97-AF65-F5344CB8AC3E}">
        <p14:creationId xmlns:p14="http://schemas.microsoft.com/office/powerpoint/2010/main" val="3390304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0BF65-C84B-45C3-72CA-AFDA6885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89572"/>
            <a:ext cx="6787747" cy="1593507"/>
          </a:xfrm>
        </p:spPr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8EBC2C-6DD7-5003-38EB-40753046FE8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3725" y="2281238"/>
            <a:ext cx="6788150" cy="3709987"/>
          </a:xfrm>
        </p:spPr>
        <p:txBody>
          <a:bodyPr tIns="457200">
            <a:normAutofit fontScale="70000" lnSpcReduction="20000"/>
          </a:bodyPr>
          <a:lstStyle/>
          <a:p>
            <a:r>
              <a:rPr lang="en-US" dirty="0"/>
              <a:t>Research Context &amp; Background</a:t>
            </a:r>
          </a:p>
          <a:p>
            <a:r>
              <a:rPr lang="en-US" dirty="0"/>
              <a:t>Research Problem </a:t>
            </a:r>
          </a:p>
          <a:p>
            <a:r>
              <a:rPr lang="en-US" dirty="0"/>
              <a:t>Research Aim And Objectives</a:t>
            </a:r>
          </a:p>
          <a:p>
            <a:r>
              <a:rPr lang="en-US" dirty="0"/>
              <a:t>Brief Literature Review &amp; Identification of the Gap</a:t>
            </a:r>
          </a:p>
          <a:p>
            <a:r>
              <a:rPr lang="en-US" dirty="0"/>
              <a:t>Research Methodology</a:t>
            </a:r>
          </a:p>
          <a:p>
            <a:r>
              <a:rPr lang="en-US" dirty="0"/>
              <a:t>Project Planning and Resource</a:t>
            </a:r>
          </a:p>
          <a:p>
            <a:r>
              <a:rPr lang="en-US" dirty="0"/>
              <a:t>Potential Impact and Limitations</a:t>
            </a:r>
          </a:p>
          <a:p>
            <a:r>
              <a:rPr lang="en-US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3346685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45D3755-C3E2-975E-DE68-CDECC4B52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8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Growing Threat of DDoS in Cloud Environments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70BD87D-F7DA-961B-4024-A354DC87D16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 fontScale="77500" lnSpcReduction="20000"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Situation: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Distributed Denial-of-Service (DDoS) attacks are a major threat to cloud platforms and online resources [1]. Every day, many companies face these problems.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Growth: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According to Report 2024, DDoS traffic increased by more than </a:t>
            </a:r>
            <a:r>
              <a:rPr lang="en-IN" dirty="0"/>
              <a:t>166% [2]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dirty="0"/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Complexity: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Attacks are not sending a huge amount of traffic nowadays; they use advanced techniques and AI tools [1].</a:t>
            </a:r>
            <a:endParaRPr lang="en-US" dirty="0"/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Cloud Vulnerability: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Many users use cloud services to store data or important information. Just because the resources are shared and centralized.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Need for New Approaches: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Traditional perimeter-based security (like external IDS/IPS) is insufficient as it cannot effectively monitor traffic </a:t>
            </a:r>
            <a:r>
              <a:rPr lang="en-US" i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within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the cloud infrastructure [1], such as East-West traffic between microservices [3].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78CEA4F-D72A-C069-6A51-328B103CA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7E473402-19FD-A5B0-5CB6-E5F3926D3828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79D1CAD-2EA2-9376-7B64-0C3AC590F65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16F8906-918C-BE0B-A4AB-6A1D48150AC7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200312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A5FC51-B584-A10F-58D8-BF8CD226A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38541AD-221A-74F7-D88A-6DF8E0DCA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8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Problem Statement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93DCCE5-2068-7814-AFEA-39534D1AD4C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 fontScale="85000" lnSpcReduction="10000"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Gap: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Currently, many users do not have large budgets or powerful systems. They need security that is affordable and lightweight.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SME Challenge: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This challenge is particularly problematic for small to medium-sized cloud deployments with limited computer resources and budgets [4].</a:t>
            </a:r>
            <a:endParaRPr lang="en-US" dirty="0"/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Internal Blind Spot: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The majority of security facilities are situated outside of the cloud, failing to detect attacks that spread inside the cloud hypervisor.</a:t>
            </a:r>
            <a:endParaRPr lang="en-US" dirty="0"/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East-west Traffic blindness: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Attacks that target the server, high-volume traffic between microservices within the data </a:t>
            </a:r>
            <a:r>
              <a:rPr lang="en-US" dirty="0" err="1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centre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are difficult for traditional methods to monitor and mitigate [3].  </a:t>
            </a:r>
            <a:endParaRPr lang="en-US" dirty="0"/>
          </a:p>
          <a:p>
            <a:pPr marL="342900" indent="-342900" algn="just">
              <a:lnSpc>
                <a:spcPct val="150000"/>
              </a:lnSpc>
              <a:buSzPct val="100000"/>
            </a:pPr>
            <a:endParaRPr lang="en-US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endParaRPr lang="en-US" dirty="0"/>
          </a:p>
          <a:p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6FAE990-2AC4-6264-B1E7-8EC348F5F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0F755D61-611F-7259-B737-A1B8F31DE77D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286F7B0B-7DF3-390F-2A22-CAB30C1547F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B35C69E-73A5-E960-B5DE-235112CECE7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269815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4D53E5-F9A8-78E8-760C-A37064310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FB8FE98-0611-752E-56A4-39DB2A80F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2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Research Aim &amp; SMART Objectives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7633751-0EFE-F943-BF6A-2AE96DA39BD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 fontScale="77500" lnSpcReduction="20000"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Aim: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To Design, develop and evaluate a light-weight, real-time DDOS detection system </a:t>
            </a:r>
            <a:r>
              <a:rPr lang="en-US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for cloud networks that balances high detection accuracy with minimal resource consumption.</a:t>
            </a:r>
            <a:endParaRPr lang="en-US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en-US" b="1" dirty="0" err="1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Analyse</a:t>
            </a: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To </a:t>
            </a:r>
            <a:r>
              <a:rPr lang="en-US" dirty="0" err="1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analyse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current ML-based DDoS detection methods critically and find lightweight algorithms that are appropriate for real-time cloud deployment.</a:t>
            </a:r>
            <a:endParaRPr lang="en-US" dirty="0"/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Design: 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To design a system that consists of four main components: 1. an analysis engine, 2. an alert system, 3. a response module, and 4. a high-frequency traffic monitor.</a:t>
            </a:r>
            <a:endParaRPr lang="en-US" dirty="0"/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Implement: 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To create a prototype utilizing Redis and Python that incorporates a low-latency detection technique.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</a:rPr>
              <a:t>Validate: 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</a:rPr>
              <a:t>To assess the system’s resource efficiency and its capacity to initiate mitigation measures </a:t>
            </a:r>
            <a:r>
              <a:rPr lang="en-US" dirty="0" err="1">
                <a:solidFill>
                  <a:srgbClr val="272525"/>
                </a:solidFill>
                <a:latin typeface="Inter" pitchFamily="34" charset="0"/>
                <a:ea typeface="Inter" pitchFamily="34" charset="-122"/>
              </a:rPr>
              <a:t>ina</a:t>
            </a:r>
            <a:r>
              <a:rPr lang="en-US" dirty="0">
                <a:solidFill>
                  <a:srgbClr val="272525"/>
                </a:solidFill>
                <a:latin typeface="Inter" pitchFamily="34" charset="0"/>
                <a:ea typeface="Inter" pitchFamily="34" charset="-122"/>
              </a:rPr>
              <a:t> cloud environment simulation.</a:t>
            </a:r>
            <a:endParaRPr lang="en-US" b="1" dirty="0"/>
          </a:p>
          <a:p>
            <a:pPr marL="342900" indent="-342900" algn="just">
              <a:lnSpc>
                <a:spcPct val="150000"/>
              </a:lnSpc>
              <a:buSzPct val="100000"/>
            </a:pPr>
            <a:endParaRPr lang="en-US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endParaRPr lang="en-US" dirty="0"/>
          </a:p>
          <a:p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4F95E58-6785-3471-7914-329CFBB68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3CE9D80-0FE2-E229-A0A7-3872DE688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F0284DBE-571F-E650-4B1C-7E1907245BA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C05045AB-460D-0CA7-F67E-669374E501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741983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0F5040-76E8-331A-8B6C-D948FD53F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B987527-4014-3CAA-B1FA-49F978370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8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Review of Detection Methodologies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5A74139-4FE2-8A32-F091-46A7C0F0918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Machine learning</a:t>
            </a:r>
          </a:p>
          <a:p>
            <a:pPr marL="745236" lvl="1" indent="-342900" algn="just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Recent research extensively explores ML for DDoS detection [2].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Sparse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Neural Networks (SNNs) : 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When paired with </a:t>
            </a:r>
            <a:r>
              <a:rPr lang="en-US" sz="1600" dirty="0" err="1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optimisation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algorithms, Sparse Neural Networks have demonstrated potential in precisely identifying traffic in cloud-based systems [5].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Clustering Algorithms: 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By using actual data points as cluster </a:t>
            </a:r>
            <a:r>
              <a:rPr lang="en-US" sz="1600" dirty="0" err="1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centres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K-medoids, an upgrade over K-means, effectively detects abnormal traffic patterns and is powerful against noise.</a:t>
            </a:r>
            <a:endParaRPr lang="en-US" sz="1600" b="1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endParaRPr lang="en-US" dirty="0"/>
          </a:p>
          <a:p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341351C-1CBD-2458-092F-21681D271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14C9558-5503-7CEB-B161-14D9C762271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4E821329-2371-E744-6633-4B5A12922A7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000EB34A-D81F-76F8-6896-09F7F91F1F1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826396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50D39E-B421-F1CC-87AA-6897636351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83B1018-6813-C3A1-BC1C-09C1A9962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850"/>
              </a:lnSpc>
            </a:pPr>
            <a:r>
              <a:rPr lang="en-US" dirty="0"/>
              <a:t>Emerging technologies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F2BCB35-BD2D-1204-C08F-3A5D5F487E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More recent methods make use of kernel-level technologies [3].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b="1" dirty="0" err="1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eBPF</a:t>
            </a:r>
            <a:r>
              <a:rPr lang="en-US" sz="2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/XDP: </a:t>
            </a:r>
            <a:r>
              <a:rPr lang="en-US" sz="2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Extended Berkeley Packet Filter (</a:t>
            </a:r>
            <a:r>
              <a:rPr lang="en-US" sz="2400" dirty="0" err="1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eBPF</a:t>
            </a:r>
            <a:r>
              <a:rPr lang="en-US" sz="2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) and </a:t>
            </a:r>
            <a:r>
              <a:rPr lang="en-US" sz="2400" dirty="0" err="1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eXpress</a:t>
            </a:r>
            <a:r>
              <a:rPr lang="en-US" sz="24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Data Path (XDP) enable low-latency packet filtering and non-intrusive, high-frequency data collecting at the network interface, greatly lowering overhead.</a:t>
            </a:r>
            <a:endParaRPr lang="en-US" b="1" dirty="0"/>
          </a:p>
          <a:p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345BAAF-CDF8-C736-8EA3-E40ACD8F3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5E21B1A-3364-3166-DD48-42B9BA1793D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7712B33E-A5EF-9B38-B475-9D275BDBF13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87CDB76-FDB7-BB17-C6CF-647236223D4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13438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8FDC0C-929C-B288-DA8F-0261696A65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E9412B4-A3CC-FF7C-AF8E-7BB5FECEB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2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The Gap: Lightweight Solutions for Real-World Constraints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C54B4D-072C-4F7F-A8E4-2D3EDAE300E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Review Summary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High-Accuracy Models: 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Although complex hybrid deep learning models are frequently resource-intensive and only tested in simulations, they achieve high accuracy [4].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New Techniques: 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Although lightweight techniques have the potential to be effective, they still need to be further integrated into comprehensive detection and response systems [1][3].</a:t>
            </a:r>
            <a:endParaRPr lang="en-US" sz="1600" b="1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endParaRPr lang="en-US" dirty="0"/>
          </a:p>
          <a:p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3C5BBF6-54CD-0CFE-DA1A-09665017F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09F863DB-3BB8-8740-0457-52193841C663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ACF1A76-74DF-E1CA-DA5B-13DE62F2720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90520A6E-FBA4-91B0-C8E0-DB9FC92231C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914770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E9C2F-429A-EC27-FE68-C5E32448A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74DE532-F750-A32D-6871-F029965A2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2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Methodology &amp; Materials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4EB7D66-24A6-9A53-2A2A-711DC28BBAB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Approach</a:t>
            </a:r>
          </a:p>
          <a:p>
            <a:r>
              <a:rPr lang="en-US" b="1" dirty="0"/>
              <a:t>Design Science Research (DSR): </a:t>
            </a:r>
            <a:r>
              <a:rPr lang="en-US" dirty="0"/>
              <a:t>This is suitable since the project’s main goal is to develop and assess an artefact to address a </a:t>
            </a:r>
            <a:r>
              <a:rPr lang="en-US" dirty="0" err="1"/>
              <a:t>recognised</a:t>
            </a:r>
            <a:r>
              <a:rPr lang="en-US" dirty="0"/>
              <a:t> issue in its surroundings.</a:t>
            </a:r>
            <a:endParaRPr lang="en-US" b="1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4035133-69DB-544E-F538-DE3447A2D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99404688-91FE-E6DF-8535-9ED15EFA52D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9831A436-B5F0-5761-5E94-045E8ABF18F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9D6886F-3ABC-BEC6-1246-7B0D427423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8852834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D8ABFA-7CA6-15BA-D085-11FE74A413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E4B1919-4E3A-3D89-19DC-E1BC42EE9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8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Proposed System Design &amp; Data Pipeline 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508FC40-03A6-5A26-7453-D0BFACE60EC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Architecture</a:t>
            </a:r>
          </a:p>
          <a:p>
            <a:pPr marL="745236" lvl="1" indent="-342900" algn="just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lightweight, cloud-native system with four core components: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Traffic monitor: 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captures packet headers using </a:t>
            </a:r>
            <a:r>
              <a:rPr lang="en-US" sz="1600" dirty="0" err="1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eBPF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or Python.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Analysis engine: 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uses Redis to process data in sliding windows for quick in-memory storage and calculation of metrics like packet rate and byte rate.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Alert system: 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Notifications are send out when irregularities are found.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Response Module: 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uses the cloud platform’s API to implement mitigation measures. </a:t>
            </a:r>
            <a:endParaRPr lang="en-US" sz="1600" b="1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endParaRPr lang="en-US" dirty="0"/>
          </a:p>
          <a:p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A4EC3A4-ECDB-6254-E55B-4F930E527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85C72A7-A033-6912-F114-CC0AE53275CC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AE9290C-3B3D-144E-3E0D-46B26FA97A8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41B31A7-B367-8638-2D4B-B2082106D83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369589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0D80F1-0229-3F95-8CA1-3376E3592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F6EED44-3B00-D940-88B1-871CE386A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8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Proposed System Design &amp; Data Pipeline 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B34F9E-9118-9335-4A1E-9C441A96F0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Data Collection for Evaluation</a:t>
            </a:r>
            <a:endParaRPr lang="en-US" sz="1600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dataset: 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searching dataset by online resource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Metrics: 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To replicate traffic flows, characteristics such as packets per second, total data size, and the quantity of distinct source-destination IP pairs will be retrieved</a:t>
            </a: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endParaRPr lang="en-US" sz="1600" b="1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endParaRPr lang="en-US" dirty="0"/>
          </a:p>
          <a:p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9214603-A1C6-925E-63B5-58C199219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6721F286-3982-AAC6-87AE-5BDB0F870D1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7A32B5DC-C5FD-6A84-47C0-124E62A1833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39547CE-2FCC-1628-C962-D69865A25B2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8029186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B7B623-ECF1-DCE1-C6D9-6BD6AD9DDD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E80FC0E-806B-0145-50E8-D8E29249F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8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Evaluation Strategy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B2278D7-853C-116A-EE27-A26BEDC96C9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 fontScale="92500" lnSpcReduction="20000"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Environment</a:t>
            </a:r>
            <a:endParaRPr lang="en-US" sz="1600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 order to simulate a tiny cloud network, the prototype will be </a:t>
            </a:r>
            <a:r>
              <a:rPr lang="en-US" sz="1600" dirty="0" err="1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containerised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using Docker and set up on a local cloud simulation.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Metrics: 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To replicate traffic flows, characteristics such as packets per second, total data size, and the quantity of distinct source-destination IP pairs will be retrieved</a:t>
            </a:r>
            <a:r>
              <a:rPr lang="en-US" sz="16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</a:t>
            </a:r>
            <a:endParaRPr lang="en-US" sz="1600" b="1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r>
              <a:rPr lang="en-US" sz="2400" b="1" dirty="0"/>
              <a:t>Performance Metrics</a:t>
            </a:r>
          </a:p>
          <a:p>
            <a:r>
              <a:rPr lang="en-US" sz="2200" b="1" dirty="0"/>
              <a:t>Detection Accuracy</a:t>
            </a:r>
          </a:p>
          <a:p>
            <a:r>
              <a:rPr lang="en-US" sz="2200" dirty="0"/>
              <a:t>True Positive Rate(TPR): ability to correctly identify attacks.</a:t>
            </a:r>
          </a:p>
          <a:p>
            <a:r>
              <a:rPr lang="en-US" sz="2200" dirty="0"/>
              <a:t>False Positive Rate(FTP): Rate of incorrectly flagging benign traffic as malicious.</a:t>
            </a:r>
          </a:p>
          <a:p>
            <a:r>
              <a:rPr lang="en-US" sz="2400" dirty="0"/>
              <a:t>Overall accuracy and F1-Score [1].</a:t>
            </a:r>
          </a:p>
          <a:p>
            <a:endParaRPr lang="en-US" sz="2400" dirty="0"/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4B3001F-7DC8-6FEF-F827-0810A5172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593ADC6-4032-4904-A5AB-B7D7ADA8691F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752E12F5-FB11-6BB6-1205-57A3AB4D193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3D3F5C5-0DAA-7D11-B964-0F517A0E548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4988802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0F7897-37DA-A8E3-09B0-65E52DCD2E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095B750-E1CB-80F5-E67C-9C8059723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8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Evaluation Strategy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B0712FC-3D02-AB50-471F-1B3F9AE8F75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Efficiency</a:t>
            </a:r>
            <a:endParaRPr lang="en-US" sz="1600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r>
              <a:rPr lang="en-US" sz="2400" dirty="0"/>
              <a:t>Memory and CPU </a:t>
            </a:r>
            <a:r>
              <a:rPr lang="en-US" sz="2400" dirty="0" err="1"/>
              <a:t>utilisation</a:t>
            </a:r>
            <a:r>
              <a:rPr lang="en-US" sz="2400" dirty="0"/>
              <a:t> of the detecting module. Detection latency, or how long it takes to spot an attack.</a:t>
            </a:r>
          </a:p>
          <a:p>
            <a:r>
              <a:rPr lang="en-US" sz="2400" dirty="0"/>
              <a:t>When a malicious IP is detected, mitigation latency is the amount of time it takes to block it.</a:t>
            </a:r>
          </a:p>
          <a:p>
            <a:r>
              <a:rPr lang="en-US" sz="2400" b="1" dirty="0"/>
              <a:t>Baseline Comparison</a:t>
            </a:r>
          </a:p>
          <a:p>
            <a:r>
              <a:rPr lang="en-US" sz="2400" dirty="0"/>
              <a:t>To illustrate the usefulness of the suggested algorithmic approach, the system’s performance will be contrasted with a more straightforward threshold-based detection technique.</a:t>
            </a: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1CEEA52-9B2E-21F5-6587-6CE9E35D9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8C70AF0-1A3C-ED08-E4C8-1E5457395F4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80AE4AB-99CC-C411-B3D0-E7A82F47605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E58F0BF-E174-D7F0-006D-44DF69272B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188469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C7023E-FA97-E8E8-A0AF-7DF6AA5A8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6594865-4653-6482-5B54-59FAF4C44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8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Project Plan &amp; Resource Management 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D8F86FB-1102-814B-0D2B-A6C405ED3A5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b="1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Project Timeline</a:t>
            </a:r>
            <a:endParaRPr lang="en-US" sz="1600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51E4F88-5A09-6F6C-469D-6A5B54CB1E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9E662E8C-20FE-8059-71BA-2EF7EF3F285D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38EA0873-D407-F4B3-EFE9-FA12D185A303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F37E0969-F633-1598-93D0-345068AC278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828061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E7C6EF-70F7-EC73-1C33-4F87FD07B7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6A2A65D-7738-E5BD-57D1-D1A91B663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8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</a:rPr>
              <a:t>Project Plan &amp; Resource Management 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E0940C5-6A24-CDA6-1432-7578071251A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b="1" dirty="0">
                <a:latin typeface="Inter" panose="020B0604020202020204" charset="0"/>
                <a:ea typeface="Inter" panose="020B0604020202020204" charset="0"/>
              </a:rPr>
              <a:t>Key Resources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b="1" dirty="0">
                <a:solidFill>
                  <a:srgbClr val="272525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Hardware: </a:t>
            </a:r>
            <a:r>
              <a:rPr lang="en-US" sz="2400" dirty="0">
                <a:solidFill>
                  <a:srgbClr val="272525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enough RAM(16GB+) on a personal computer to run Docker containers and process the dataset effectively.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2400" b="1" dirty="0">
                <a:solidFill>
                  <a:srgbClr val="272525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Software: </a:t>
            </a:r>
            <a:r>
              <a:rPr lang="en-US" sz="2400" dirty="0">
                <a:solidFill>
                  <a:srgbClr val="272525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Python, Docker essential libraries(pandas, </a:t>
            </a:r>
            <a:r>
              <a:rPr lang="en-US" sz="2400" dirty="0" err="1">
                <a:solidFill>
                  <a:srgbClr val="272525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scapy</a:t>
            </a:r>
            <a:r>
              <a:rPr lang="en-US" sz="2400" dirty="0">
                <a:solidFill>
                  <a:srgbClr val="272525"/>
                </a:solidFill>
                <a:latin typeface="Inter" panose="020B0604020202020204" charset="0"/>
                <a:ea typeface="Inter" panose="020B0604020202020204" charset="0"/>
                <a:cs typeface="Inter" pitchFamily="34" charset="-120"/>
              </a:rPr>
              <a:t>), and Git for version control.</a:t>
            </a:r>
            <a:endParaRPr lang="en-US" sz="2400" b="1" dirty="0">
              <a:solidFill>
                <a:srgbClr val="272525"/>
              </a:solidFill>
              <a:latin typeface="Inter" panose="020B0604020202020204" charset="0"/>
              <a:ea typeface="Inter" panose="020B0604020202020204" charset="0"/>
              <a:cs typeface="Inter" pitchFamily="34" charset="-120"/>
            </a:endParaRPr>
          </a:p>
          <a:p>
            <a:pPr marL="342900" indent="-342900" algn="just">
              <a:lnSpc>
                <a:spcPct val="150000"/>
              </a:lnSpc>
              <a:buSzPct val="100000"/>
            </a:pPr>
            <a:endParaRPr lang="en-US" sz="1600" b="1" dirty="0">
              <a:solidFill>
                <a:srgbClr val="272525"/>
              </a:solidFill>
              <a:latin typeface="Inter" pitchFamily="34" charset="0"/>
              <a:ea typeface="Inter" pitchFamily="34" charset="-122"/>
              <a:cs typeface="Inter" pitchFamily="34" charset="-12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0309964-73C2-E2F9-B2AE-7DC6823B4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208EAC4-A7C2-4F1F-9D88-48F4561CD52F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4D87372-3E28-57A5-99FB-DF1903797E2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2340AF0-D3D3-B6DE-F431-2134AA43B60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153691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81BA8-867F-9BD0-2BF5-504C2F15B7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1451582-767D-9304-7DB9-BF13A701A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8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Impact &amp; Limitations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513BCD5-66C3-41E9-9613-8406018767C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Being aware of the suggested DDoS detection system’s inherent limitations and potential reach.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latin typeface="Inter" panose="020B0604020202020204" charset="0"/>
                <a:ea typeface="Inter" panose="020B0604020202020204" charset="0"/>
              </a:rPr>
              <a:t>Potential Impact: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latin typeface="Inter" panose="020B0604020202020204" charset="0"/>
                <a:ea typeface="Inter" panose="020B0604020202020204" charset="0"/>
              </a:rPr>
              <a:t>Academic: </a:t>
            </a:r>
            <a:r>
              <a:rPr lang="en-US" sz="1600" dirty="0">
                <a:latin typeface="Inter" panose="020B0604020202020204" charset="0"/>
                <a:ea typeface="Inter" panose="020B0604020202020204" charset="0"/>
              </a:rPr>
              <a:t>Adds to the corpus of knowledge on practical, lightweight DDoS detection, focusing on the particular requirements of resource-constrained environments as noted in recent reviews.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latin typeface="Inter" panose="020B0604020202020204" charset="0"/>
                <a:ea typeface="Inter" panose="020B0604020202020204" charset="0"/>
              </a:rPr>
              <a:t>Professional/Social: </a:t>
            </a:r>
            <a:r>
              <a:rPr lang="en-US" sz="1600" dirty="0">
                <a:latin typeface="Inter" panose="020B0604020202020204" charset="0"/>
                <a:ea typeface="Inter" panose="020B0604020202020204" charset="0"/>
              </a:rPr>
              <a:t>Offers SMEs and small cloud tenants a road map for putting in place an affordable, efficient security solution that lowers their susceptibility to disruptive and financially destructive </a:t>
            </a:r>
            <a:r>
              <a:rPr lang="en-US" sz="1600" dirty="0" err="1">
                <a:latin typeface="Inter" panose="020B0604020202020204" charset="0"/>
                <a:ea typeface="Inter" panose="020B0604020202020204" charset="0"/>
              </a:rPr>
              <a:t>DDos</a:t>
            </a:r>
            <a:r>
              <a:rPr lang="en-US" sz="1600" dirty="0">
                <a:latin typeface="Inter" panose="020B0604020202020204" charset="0"/>
                <a:ea typeface="Inter" panose="020B0604020202020204" charset="0"/>
              </a:rPr>
              <a:t> attacks.</a:t>
            </a:r>
            <a:endParaRPr lang="en-US" sz="1600" b="1" dirty="0">
              <a:latin typeface="Inter" panose="020B0604020202020204" charset="0"/>
              <a:ea typeface="Inter" panose="020B0604020202020204" charset="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0244176-79F6-A720-7F88-D3B678D7D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744079D5-7719-324E-6913-E46937E83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30F9AA1-7B5E-1E09-B22D-CBF17222F20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EF74C3D5-9DEA-B1C7-24C5-7E46718824F6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037494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8B911D-F803-79EE-FF41-6BFEB8EBE5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0DDBC8A-802F-2F0B-9369-DE12A431F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2875"/>
            <a:ext cx="10873740" cy="1680205"/>
          </a:xfrm>
        </p:spPr>
        <p:txBody>
          <a:bodyPr/>
          <a:lstStyle/>
          <a:p>
            <a:pPr>
              <a:lnSpc>
                <a:spcPts val="5850"/>
              </a:lnSpc>
            </a:pPr>
            <a:r>
              <a:rPr lang="en-US" dirty="0">
                <a:solidFill>
                  <a:srgbClr val="000000"/>
                </a:solidFill>
                <a:latin typeface="Petrona Bold" pitchFamily="34" charset="0"/>
                <a:ea typeface="Petrona Bold" pitchFamily="34" charset="-122"/>
                <a:cs typeface="Petrona Bold" pitchFamily="34" charset="-120"/>
              </a:rPr>
              <a:t>Impact &amp; Limitations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467E30-ECFE-81D6-FB8B-8CFB662B78C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0648" y="1783079"/>
            <a:ext cx="7810500" cy="4972045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latin typeface="Inter" panose="020B0604020202020204" charset="0"/>
                <a:ea typeface="Inter" panose="020B0604020202020204" charset="0"/>
              </a:rPr>
              <a:t>Limitations: 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latin typeface="Inter" panose="020B0604020202020204" charset="0"/>
                <a:ea typeface="Inter" panose="020B0604020202020204" charset="0"/>
              </a:rPr>
              <a:t> Simulated Environment: </a:t>
            </a:r>
            <a:r>
              <a:rPr lang="en-US" sz="1600" dirty="0">
                <a:latin typeface="Inter" panose="020B0604020202020204" charset="0"/>
                <a:ea typeface="Inter" panose="020B0604020202020204" charset="0"/>
              </a:rPr>
              <a:t>Rather than a live production cloud with actual user traffic, the evaluation will take place in a simulated environment.</a:t>
            </a:r>
          </a:p>
          <a:p>
            <a:pPr marL="342900" indent="-342900" algn="just">
              <a:lnSpc>
                <a:spcPct val="150000"/>
              </a:lnSpc>
              <a:buSzPct val="100000"/>
            </a:pPr>
            <a:r>
              <a:rPr lang="en-US" sz="1600" b="1" dirty="0">
                <a:latin typeface="Inter" panose="020B0604020202020204" charset="0"/>
                <a:ea typeface="Inter" panose="020B0604020202020204" charset="0"/>
              </a:rPr>
              <a:t>Scope: </a:t>
            </a:r>
            <a:r>
              <a:rPr lang="en-US" sz="1600" dirty="0">
                <a:latin typeface="Inter" panose="020B0604020202020204" charset="0"/>
                <a:ea typeface="Inter" panose="020B0604020202020204" charset="0"/>
              </a:rPr>
              <a:t>Avoids more complicated, low-and-slow application-layer attacks in </a:t>
            </a:r>
            <a:r>
              <a:rPr lang="en-US" sz="1600" dirty="0" err="1">
                <a:latin typeface="Inter" panose="020B0604020202020204" charset="0"/>
                <a:ea typeface="Inter" panose="020B0604020202020204" charset="0"/>
              </a:rPr>
              <a:t>favour</a:t>
            </a:r>
            <a:r>
              <a:rPr lang="en-US" sz="1600" dirty="0">
                <a:latin typeface="Inter" panose="020B0604020202020204" charset="0"/>
                <a:ea typeface="Inter" panose="020B0604020202020204" charset="0"/>
              </a:rPr>
              <a:t> of volume-  and rate-based attacks.</a:t>
            </a:r>
          </a:p>
          <a:p>
            <a:pPr marL="0" indent="0" algn="just">
              <a:lnSpc>
                <a:spcPct val="150000"/>
              </a:lnSpc>
              <a:buSzPct val="100000"/>
              <a:buNone/>
            </a:pPr>
            <a:r>
              <a:rPr lang="en-US" sz="2400" dirty="0">
                <a:latin typeface="Inter" panose="020B0604020202020204" charset="0"/>
                <a:ea typeface="Inter" panose="020B0604020202020204" charset="0"/>
              </a:rPr>
              <a:t> </a:t>
            </a: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  <a:p>
            <a:pPr marL="0" indent="0">
              <a:buNone/>
            </a:pPr>
            <a:endParaRPr lang="en-US" sz="2400" dirty="0">
              <a:latin typeface="Inter" panose="020B0604020202020204" charset="0"/>
              <a:ea typeface="Inter" panose="020B060402020202020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87F5968-EF0C-CFFB-3785-8C53745B4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E41066AD-C9BC-A363-9C29-DDB00CF5530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A0A1EC5-AEDC-792C-FAE7-F6623CE89D6C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328EF3C-8252-1BA8-70CF-9F92C74C9195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079394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A8466-2D87-15E9-00F9-C7CBB66A2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IN" dirty="0"/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F5597C2E-6A56-3107-9C4D-28648C70B33B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/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1EE355-D20E-F055-8EB4-A70500DC07A8}"/>
              </a:ext>
            </a:extLst>
          </p:cNvPr>
          <p:cNvSpPr txBox="1"/>
          <p:nvPr/>
        </p:nvSpPr>
        <p:spPr>
          <a:xfrm>
            <a:off x="594360" y="2551837"/>
            <a:ext cx="109728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[1]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 N. Ahmad and N. Abbas, “Real-Time DDoS Attack Detection in Cloud Computing Using Machine Learning Algorithms,” 2025. 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[2]</a:t>
            </a:r>
            <a:r>
              <a:rPr lang="en-GB" dirty="0">
                <a:solidFill>
                  <a:schemeClr val="bg1"/>
                </a:solidFill>
              </a:rPr>
              <a:t> “A Study on Methods to Collect Metrics for DDoS Attack Detection and Prediction,” 2024.</a:t>
            </a:r>
          </a:p>
          <a:p>
            <a:r>
              <a:rPr lang="en-GB" b="1" dirty="0">
                <a:solidFill>
                  <a:schemeClr val="bg1"/>
                </a:solidFill>
              </a:rPr>
              <a:t>[3]</a:t>
            </a:r>
            <a:r>
              <a:rPr lang="en-GB" dirty="0">
                <a:solidFill>
                  <a:schemeClr val="bg1"/>
                </a:solidFill>
              </a:rPr>
              <a:t> “Efficient DDoS Detection and Mitigation in Cloud Data </a:t>
            </a:r>
            <a:r>
              <a:rPr lang="en-GB" dirty="0" err="1">
                <a:solidFill>
                  <a:schemeClr val="bg1"/>
                </a:solidFill>
              </a:rPr>
              <a:t>Centers</a:t>
            </a:r>
            <a:r>
              <a:rPr lang="en-GB" dirty="0">
                <a:solidFill>
                  <a:schemeClr val="bg1"/>
                </a:solidFill>
              </a:rPr>
              <a:t> Using </a:t>
            </a:r>
            <a:r>
              <a:rPr lang="en-GB" dirty="0" err="1">
                <a:solidFill>
                  <a:schemeClr val="bg1"/>
                </a:solidFill>
              </a:rPr>
              <a:t>eBPF</a:t>
            </a:r>
            <a:r>
              <a:rPr lang="en-GB" dirty="0">
                <a:solidFill>
                  <a:schemeClr val="bg1"/>
                </a:solidFill>
              </a:rPr>
              <a:t> and XDP,” 2024.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[4]</a:t>
            </a:r>
            <a:r>
              <a:rPr lang="en-GB" dirty="0">
                <a:solidFill>
                  <a:schemeClr val="bg1"/>
                </a:solidFill>
              </a:rPr>
              <a:t> “DDoS Attack Detection in Cloud Computing Based on Ensemble Feature Selection and Deep Learning,” </a:t>
            </a:r>
            <a:r>
              <a:rPr lang="en-GB" i="1" dirty="0">
                <a:solidFill>
                  <a:schemeClr val="bg1"/>
                </a:solidFill>
              </a:rPr>
              <a:t>Applied Sciences</a:t>
            </a:r>
            <a:r>
              <a:rPr lang="en-GB" dirty="0">
                <a:solidFill>
                  <a:schemeClr val="bg1"/>
                </a:solidFill>
              </a:rPr>
              <a:t>, 2024. </a:t>
            </a:r>
          </a:p>
          <a:p>
            <a:r>
              <a:rPr lang="en-GB" b="1" dirty="0">
                <a:solidFill>
                  <a:schemeClr val="bg1"/>
                </a:solidFill>
              </a:rPr>
              <a:t>[5]</a:t>
            </a:r>
            <a:r>
              <a:rPr lang="en-GB" dirty="0">
                <a:solidFill>
                  <a:schemeClr val="bg1"/>
                </a:solidFill>
              </a:rPr>
              <a:t> “Efficient Detection of DDoS Attacks in E-Government Clouds Using Sparse Neural Networks,” 2024.</a:t>
            </a:r>
            <a:endParaRPr lang="en-IN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677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1C8C8-48FB-0215-2E30-3EA29F8F9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D53FE-96F1-D640-75F4-A1A9A57FFC8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4359" y="2281918"/>
            <a:ext cx="7330441" cy="3708517"/>
          </a:xfrm>
        </p:spPr>
        <p:txBody>
          <a:bodyPr>
            <a:noAutofit/>
          </a:bodyPr>
          <a:lstStyle/>
          <a:p>
            <a:r>
              <a:rPr lang="en-US" altLang="en-US" sz="1400" dirty="0">
                <a:solidFill>
                  <a:schemeClr val="bg1"/>
                </a:solidFill>
                <a:latin typeface="Franklin Gothic Book (Body)"/>
              </a:rPr>
              <a:t>[1] N. Ahmad and N. Abbas, “Real-Time DDoS Attack Detection in Cloud Computing Using Machine Learning Algorithms,” 2025. </a:t>
            </a:r>
          </a:p>
          <a:p>
            <a:r>
              <a:rPr lang="en-GB" sz="1400" dirty="0">
                <a:solidFill>
                  <a:schemeClr val="bg1"/>
                </a:solidFill>
                <a:latin typeface="Franklin Gothic Book (Body)"/>
              </a:rPr>
              <a:t>[2] “A Study on Methods to Collect Metrics for DDoS Attack Detection and Prediction,” 2024.</a:t>
            </a:r>
          </a:p>
          <a:p>
            <a:r>
              <a:rPr lang="en-GB" sz="1400" dirty="0">
                <a:solidFill>
                  <a:schemeClr val="bg1"/>
                </a:solidFill>
                <a:latin typeface="Franklin Gothic Book (Body)"/>
              </a:rPr>
              <a:t>[3] “Efficient DDoS Detection and Mitigation in Cloud Data Centres Using </a:t>
            </a:r>
            <a:r>
              <a:rPr lang="en-GB" sz="1400" dirty="0" err="1">
                <a:solidFill>
                  <a:schemeClr val="bg1"/>
                </a:solidFill>
                <a:latin typeface="Franklin Gothic Book (Body)"/>
              </a:rPr>
              <a:t>eBPF</a:t>
            </a:r>
            <a:r>
              <a:rPr lang="en-GB" sz="1400" dirty="0">
                <a:solidFill>
                  <a:schemeClr val="bg1"/>
                </a:solidFill>
                <a:latin typeface="Franklin Gothic Book (Body)"/>
              </a:rPr>
              <a:t> and XDP,” 2024.</a:t>
            </a:r>
          </a:p>
          <a:p>
            <a:r>
              <a:rPr lang="en-GB" sz="1400" dirty="0">
                <a:solidFill>
                  <a:schemeClr val="bg1"/>
                </a:solidFill>
                <a:latin typeface="Franklin Gothic Book (Body)"/>
              </a:rPr>
              <a:t>[4] “DDoS Attack Detection in Cloud Computing Based on Ensemble Feature Selection and Deep Learning,” </a:t>
            </a:r>
            <a:r>
              <a:rPr lang="en-GB" sz="1400" i="1" dirty="0">
                <a:solidFill>
                  <a:schemeClr val="bg1"/>
                </a:solidFill>
                <a:latin typeface="Franklin Gothic Book (Body)"/>
              </a:rPr>
              <a:t>Applied Sciences</a:t>
            </a:r>
            <a:r>
              <a:rPr lang="en-GB" sz="1400" dirty="0">
                <a:solidFill>
                  <a:schemeClr val="bg1"/>
                </a:solidFill>
                <a:latin typeface="Franklin Gothic Book (Body)"/>
              </a:rPr>
              <a:t>, 2024. </a:t>
            </a:r>
          </a:p>
          <a:p>
            <a:r>
              <a:rPr lang="en-GB" sz="1400" dirty="0">
                <a:solidFill>
                  <a:schemeClr val="bg1"/>
                </a:solidFill>
                <a:latin typeface="Franklin Gothic Book (Body)"/>
              </a:rPr>
              <a:t>[5] “Efficient Detection of DDoS Attacks in E-Government Clouds Using Sparse Neural Networks,” 2024.</a:t>
            </a:r>
            <a:endParaRPr lang="en-IN" sz="1400" dirty="0">
              <a:solidFill>
                <a:schemeClr val="bg1"/>
              </a:solidFill>
              <a:latin typeface="Franklin Gothic Book (Body)"/>
            </a:endParaRPr>
          </a:p>
          <a:p>
            <a:endParaRPr lang="en-IN" sz="1400" dirty="0">
              <a:latin typeface="Franklin Gothic Book (Body)"/>
            </a:endParaRPr>
          </a:p>
        </p:txBody>
      </p:sp>
    </p:spTree>
    <p:extLst>
      <p:ext uri="{BB962C8B-B14F-4D97-AF65-F5344CB8AC3E}">
        <p14:creationId xmlns:p14="http://schemas.microsoft.com/office/powerpoint/2010/main" val="29717605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BC80B-13D6-5681-4BEC-5295A922F0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4546466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78853419_Win32_SL_V5" id="{958D2C9E-948D-4354-BF9D-DF8AE3C2B240}" vid="{22D4A967-05D2-4D72-8594-54CFF341483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F4B194E-8B30-4377-8C59-ECFB902D2A26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92DB9E12-8AC3-4138-BF4D-720A5525AB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21FFAC0-05A2-416A-B06C-C248395482CF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Geometric annual presentation</Template>
  <TotalTime>241</TotalTime>
  <Words>1370</Words>
  <Application>Microsoft Office PowerPoint</Application>
  <PresentationFormat>Widescreen</PresentationFormat>
  <Paragraphs>126</Paragraphs>
  <Slides>20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Franklin Gothic Book</vt:lpstr>
      <vt:lpstr>Franklin Gothic Book (Body)</vt:lpstr>
      <vt:lpstr>Franklin Gothic Demi</vt:lpstr>
      <vt:lpstr>Inter</vt:lpstr>
      <vt:lpstr>Petrona Bold</vt:lpstr>
      <vt:lpstr>Custom</vt:lpstr>
      <vt:lpstr>A Lightweight System for Real-Time DDoS Attack Detection in Cloud Networks</vt:lpstr>
      <vt:lpstr>Agenda</vt:lpstr>
      <vt:lpstr>The Growing Threat of DDoS in Cloud Environments</vt:lpstr>
      <vt:lpstr>Problem Statement</vt:lpstr>
      <vt:lpstr>Research Aim &amp; SMART Objectives</vt:lpstr>
      <vt:lpstr>Review of Detection Methodologies</vt:lpstr>
      <vt:lpstr>Emerging technologies</vt:lpstr>
      <vt:lpstr>The Gap: Lightweight Solutions for Real-World Constraints</vt:lpstr>
      <vt:lpstr>Methodology &amp; Materials</vt:lpstr>
      <vt:lpstr>Proposed System Design &amp; Data Pipeline </vt:lpstr>
      <vt:lpstr>Proposed System Design &amp; Data Pipeline </vt:lpstr>
      <vt:lpstr>Evaluation Strategy</vt:lpstr>
      <vt:lpstr>Evaluation Strategy</vt:lpstr>
      <vt:lpstr>Project Plan &amp; Resource Management </vt:lpstr>
      <vt:lpstr>Project Plan &amp; Resource Management </vt:lpstr>
      <vt:lpstr>Impact &amp; Limitations</vt:lpstr>
      <vt:lpstr>Impact &amp; Limitations</vt:lpstr>
      <vt:lpstr>References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22bmiit088@gmail.com</dc:creator>
  <cp:lastModifiedBy>22bmiit088@gmail.com</cp:lastModifiedBy>
  <cp:revision>1</cp:revision>
  <dcterms:created xsi:type="dcterms:W3CDTF">2026-03-01T22:14:24Z</dcterms:created>
  <dcterms:modified xsi:type="dcterms:W3CDTF">2026-03-02T02:30:56Z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