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CCCCFF"/>
    <a:srgbClr val="EFE3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7A9FA-D668-40BB-AC01-1C013BD87B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17CC15-B74D-49CB-A64E-4A113C165B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73A063-B223-447E-9A6D-1DAD1F7C4956}"/>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075C36DB-CEDC-4706-A9E9-1EEECB051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13A62-76F0-4CB3-8C4C-21E95E40AE53}"/>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259195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BFA5B-795D-4C21-9226-8C17ECE8CC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4A3A5-51CA-4856-9350-06EE1205F2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1B1BD8-DDDA-4EDE-A1EE-33AD520BC7A0}"/>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1958D002-BD50-4146-8E3A-ABB6C44F0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C675B-C2AD-4DA5-AD2D-104E02EB5A3F}"/>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4286749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97D12-D418-42D1-B6FA-41B380A7A7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233B81-8A3B-432D-8378-D90770351F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D0A158-5B3A-4345-9721-BF7B4AA278B6}"/>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6D1281DF-F8FC-4FD4-A187-0043D1A8F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F840A-FFEA-4720-9037-9E38067EF1F9}"/>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734080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2BA5B-3723-42B2-87FB-EBDD9425D8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92B824-4E5A-4C80-8991-E9C2EEE656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09CB7B-B597-449C-B210-8FD0653459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84F9EC-9895-43AE-A986-D7F7B178D7AC}"/>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6" name="Footer Placeholder 5">
            <a:extLst>
              <a:ext uri="{FF2B5EF4-FFF2-40B4-BE49-F238E27FC236}">
                <a16:creationId xmlns:a16="http://schemas.microsoft.com/office/drawing/2014/main" id="{91C5201B-9C5B-4CE1-A434-ACF293F96A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025FF6-B5DB-494F-A159-FEEB6ACB180A}"/>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3112523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E7C76-F5BC-4089-899D-56728B7300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764322-AFFE-4087-8124-5EC708BDCD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34C8F2-9819-4B59-9441-2D93C574FB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DC3206-2AC8-4227-8CFA-E2E4C806E8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F2DB8F-F383-417A-9C77-0256241B3A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D1DBC1-E6FF-4150-A52B-7EC8F614F643}"/>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8" name="Footer Placeholder 7">
            <a:extLst>
              <a:ext uri="{FF2B5EF4-FFF2-40B4-BE49-F238E27FC236}">
                <a16:creationId xmlns:a16="http://schemas.microsoft.com/office/drawing/2014/main" id="{47E874A3-A1C2-4BE9-860E-599D9B3D4D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91B865-5E0A-412D-B7FF-C2E95F1862D7}"/>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595860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7BEB6-1276-4311-A985-AEFF92DB40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B4EABA-E280-49F1-BE00-7BBC4B4B55A3}"/>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4" name="Footer Placeholder 3">
            <a:extLst>
              <a:ext uri="{FF2B5EF4-FFF2-40B4-BE49-F238E27FC236}">
                <a16:creationId xmlns:a16="http://schemas.microsoft.com/office/drawing/2014/main" id="{D60A5374-4A2F-4538-A334-9CAD83631B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37038-D88C-4DB3-8092-343E97BD61B4}"/>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863039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94AB00-C9A3-47F4-A4F9-C8C62CF193A2}"/>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3" name="Footer Placeholder 2">
            <a:extLst>
              <a:ext uri="{FF2B5EF4-FFF2-40B4-BE49-F238E27FC236}">
                <a16:creationId xmlns:a16="http://schemas.microsoft.com/office/drawing/2014/main" id="{65C657A3-F5C4-4DD5-B059-20EEBEB0A8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FCC31E-960D-4C1E-85D2-1212D4722400}"/>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2844836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02002-AFF6-41CD-89FA-46EDF05587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CE5535-BE5F-4633-88A6-EA3BD554B1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8E5986-38F1-4B46-8497-71F339DF3A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6CFE5-40CC-4E2A-916B-705B60B35B34}"/>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6" name="Footer Placeholder 5">
            <a:extLst>
              <a:ext uri="{FF2B5EF4-FFF2-40B4-BE49-F238E27FC236}">
                <a16:creationId xmlns:a16="http://schemas.microsoft.com/office/drawing/2014/main" id="{509FA0E5-12C8-4E51-B9D7-7341F69F56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194DE1-E362-416B-B50F-906BF9B16B43}"/>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3841788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E50F4-5A66-4EB4-B419-518C7723F3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7AE7DF-5280-46DE-B3B5-0133FE07DF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2E9354-1C24-4B93-8653-A7D3362E17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884F14-6AAA-43EE-A24A-F52482F186AF}"/>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6" name="Footer Placeholder 5">
            <a:extLst>
              <a:ext uri="{FF2B5EF4-FFF2-40B4-BE49-F238E27FC236}">
                <a16:creationId xmlns:a16="http://schemas.microsoft.com/office/drawing/2014/main" id="{ABA06F58-6578-46D7-A980-55A9996FE8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6D9D16-3F03-494B-94AE-9564B7D1D61A}"/>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528265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1665C-927D-4A08-93A4-2729C4708F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2D95BB-896A-4126-A8C1-2DD3278D80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D94E7F-0C7F-46B4-BCF3-17C7D5F06C0E}"/>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9B6EA95E-5309-475E-917D-EF8B4E8FCC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C874B5-6DEA-42F0-9814-3E4A5163CAE4}"/>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2205974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0CE82B-7F58-4BDE-B370-993E311950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F36C05-115B-4741-8687-32BBF00C06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B3ED96-4DFF-4DB6-8BEA-DD07F1659FB7}"/>
              </a:ext>
            </a:extLst>
          </p:cNvPr>
          <p:cNvSpPr>
            <a:spLocks noGrp="1"/>
          </p:cNvSpPr>
          <p:nvPr>
            <p:ph type="dt" sz="half" idx="10"/>
          </p:nvPr>
        </p:nvSpPr>
        <p:spPr/>
        <p:txBody>
          <a:body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05972038-E4B9-4038-A495-D30137CA30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C0FC60-70F1-423B-93F4-C4D7CB601A87}"/>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520718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D3C8CD-D9AD-4206-9CEF-3DAC2C831F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8EBA33-15BE-4A19-898D-754DF75AC8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8EE89-C777-48FA-ADC4-0984726356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157EF0-06ED-4577-88CE-471FF3ADA960}" type="datetimeFigureOut">
              <a:rPr lang="en-GB" smtClean="0"/>
              <a:t>24/02/2021</a:t>
            </a:fld>
            <a:endParaRPr lang="en-GB"/>
          </a:p>
        </p:txBody>
      </p:sp>
      <p:sp>
        <p:nvSpPr>
          <p:cNvPr id="5" name="Footer Placeholder 4">
            <a:extLst>
              <a:ext uri="{FF2B5EF4-FFF2-40B4-BE49-F238E27FC236}">
                <a16:creationId xmlns:a16="http://schemas.microsoft.com/office/drawing/2014/main" id="{A6B5B3CF-DCC9-40F8-92F8-2EB393107A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CE853A-1BC6-498B-90B4-D955F0D7D4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DB61-8F9E-4339-82CC-99DC686368E0}" type="slidenum">
              <a:rPr lang="en-GB" smtClean="0"/>
              <a:t>‹#›</a:t>
            </a:fld>
            <a:endParaRPr lang="en-GB"/>
          </a:p>
        </p:txBody>
      </p:sp>
    </p:spTree>
    <p:extLst>
      <p:ext uri="{BB962C8B-B14F-4D97-AF65-F5344CB8AC3E}">
        <p14:creationId xmlns:p14="http://schemas.microsoft.com/office/powerpoint/2010/main" val="846477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5C8EADA-F42F-4FF7-B5BE-67AA4D6D61EB}"/>
              </a:ext>
            </a:extLst>
          </p:cNvPr>
          <p:cNvSpPr txBox="1"/>
          <p:nvPr/>
        </p:nvSpPr>
        <p:spPr>
          <a:xfrm>
            <a:off x="181442" y="320457"/>
            <a:ext cx="3819525" cy="3477875"/>
          </a:xfrm>
          <a:prstGeom prst="rect">
            <a:avLst/>
          </a:prstGeom>
          <a:solidFill>
            <a:schemeClr val="tx2">
              <a:lumMod val="40000"/>
              <a:lumOff val="60000"/>
            </a:schemeClr>
          </a:solidFill>
          <a:effectLst>
            <a:outerShdw blurRad="50800" dist="38100" dir="16200000" rotWithShape="0">
              <a:prstClr val="black">
                <a:alpha val="40000"/>
              </a:prstClr>
            </a:outerShdw>
          </a:effectLst>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Introduction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The Welsh Government  is fixed  on delivering  a all round educational scheme for students </a:t>
            </a: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within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Wales. A structure to the extent that requirements remain recognised preliminary  as well as tackled  swiftly, in addition to  individual  pupils remain assisted in order to  influence the children’s full ability’s.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a:t>
            </a:r>
            <a:r>
              <a:rPr lang="en-GB" sz="1200" dirty="0">
                <a:solidFill>
                  <a:prstClr val="black"/>
                </a:solidFill>
                <a:latin typeface="Arial" panose="020B0604020202020204" pitchFamily="34" charset="0"/>
                <a:cs typeface="Arial" panose="020B0604020202020204" pitchFamily="34" charset="0"/>
              </a:rPr>
              <a:t>hat being the case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Welsh Government </a:t>
            </a:r>
            <a:r>
              <a:rPr lang="en-GB" sz="1200" dirty="0">
                <a:solidFill>
                  <a:prstClr val="black"/>
                </a:solidFill>
                <a:latin typeface="Arial" panose="020B0604020202020204" pitchFamily="34" charset="0"/>
                <a:cs typeface="Arial" panose="020B0604020202020204" pitchFamily="34" charset="0"/>
              </a:rPr>
              <a:t>progressed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Additional Learning Needs and Education Act (2018).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The ALN Act changes an additional single scheme in support of special educational needs (SEN) within educational settings  and learning difficulties and/or disabilities (LDD) </a:t>
            </a:r>
            <a:r>
              <a:rPr lang="en-GB" sz="1200" dirty="0">
                <a:solidFill>
                  <a:prstClr val="black"/>
                </a:solidFill>
                <a:latin typeface="Arial" panose="020B0604020202020204" pitchFamily="34" charset="0"/>
                <a:ea typeface="Calibri" panose="020F0502020204030204" pitchFamily="34" charset="0"/>
                <a:cs typeface="Arial" panose="020B0604020202020204" pitchFamily="34" charset="0"/>
              </a:rPr>
              <a:t>in order to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produce a united scheme on behalf of assistant for  learners from 0 to 25 who have  ALN. The Welsh Government(2018)</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 name="TextBox 16">
            <a:extLst>
              <a:ext uri="{FF2B5EF4-FFF2-40B4-BE49-F238E27FC236}">
                <a16:creationId xmlns:a16="http://schemas.microsoft.com/office/drawing/2014/main" id="{C348A117-3C34-46FC-B1C0-883D1D08E756}"/>
              </a:ext>
            </a:extLst>
          </p:cNvPr>
          <p:cNvSpPr txBox="1"/>
          <p:nvPr/>
        </p:nvSpPr>
        <p:spPr>
          <a:xfrm>
            <a:off x="7960450" y="2361831"/>
            <a:ext cx="4129088" cy="3231654"/>
          </a:xfrm>
          <a:prstGeom prst="rect">
            <a:avLst/>
          </a:prstGeom>
          <a:solidFill>
            <a:srgbClr val="CCCCFF"/>
          </a:solidFill>
          <a:effectLst>
            <a:outerShdw blurRad="50800" dist="38100" dir="2700000" algn="tl" rotWithShape="0">
              <a:prstClr val="black">
                <a:alpha val="40000"/>
              </a:prstClr>
            </a:outerShdw>
          </a:effectLst>
        </p:spPr>
        <p:txBody>
          <a:bodyPr wrap="square">
            <a:spAutoFit/>
          </a:bodyPr>
          <a:lstStyle/>
          <a:p>
            <a:pPr algn="ctr"/>
            <a:r>
              <a:rPr lang="en-GB" sz="1400" b="1" dirty="0">
                <a:latin typeface="Arial" panose="020B0604020202020204" pitchFamily="34" charset="0"/>
                <a:cs typeface="Arial" panose="020B0604020202020204" pitchFamily="34" charset="0"/>
              </a:rPr>
              <a:t>Welsh Language </a:t>
            </a:r>
          </a:p>
          <a:p>
            <a:pPr algn="ctr"/>
            <a:endParaRPr lang="en-GB" sz="14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social code and social procedures entails of supervision going on exactly how local authorities had better create establishments used for SEN concluded within the  medium of Welsh. One of the planned purposes concerning the  Welsh Government’s Welsh-medium Learning Strategy is to advance better-quality design of Welsh-medium teaching used for pupils who have additional learning needs (ALN). The Welsh within teaching Action plan 2017–21, recite instructions for the growth about vital Welsh-medium and Welsh language teaching concluded within the next four years, as stated in the concept of Cymraeg 2050: A million Welsh speakers (2017) as well as Teaching within Wales :nationalisation, Accomplishment plan 2017–212 (2017). to identify the significant portion that the early years division shows within the  improvement of youngsters’ Welsh verbal expertise.</a:t>
            </a:r>
          </a:p>
          <a:p>
            <a:r>
              <a:rPr lang="en-GB" sz="1100" dirty="0">
                <a:latin typeface="Arial" panose="020B0604020202020204" pitchFamily="34" charset="0"/>
                <a:cs typeface="Arial" panose="020B0604020202020204" pitchFamily="34" charset="0"/>
              </a:rPr>
              <a:t>The Welsh language Education Plan(2021)</a:t>
            </a:r>
          </a:p>
        </p:txBody>
      </p:sp>
      <p:pic>
        <p:nvPicPr>
          <p:cNvPr id="25" name="Picture 24">
            <a:extLst>
              <a:ext uri="{FF2B5EF4-FFF2-40B4-BE49-F238E27FC236}">
                <a16:creationId xmlns:a16="http://schemas.microsoft.com/office/drawing/2014/main" id="{EB36C880-1F50-4C45-945C-79E568572B6E}"/>
              </a:ext>
            </a:extLst>
          </p:cNvPr>
          <p:cNvPicPr>
            <a:picLocks noChangeAspect="1"/>
          </p:cNvPicPr>
          <p:nvPr/>
        </p:nvPicPr>
        <p:blipFill>
          <a:blip r:embed="rId2"/>
          <a:stretch>
            <a:fillRect/>
          </a:stretch>
        </p:blipFill>
        <p:spPr>
          <a:xfrm>
            <a:off x="4131659" y="108922"/>
            <a:ext cx="4305300" cy="1057275"/>
          </a:xfrm>
          <a:prstGeom prst="rect">
            <a:avLst/>
          </a:prstGeom>
          <a:ln>
            <a:noFill/>
          </a:ln>
          <a:effectLst>
            <a:softEdge rad="112500"/>
          </a:effectLst>
        </p:spPr>
      </p:pic>
      <p:pic>
        <p:nvPicPr>
          <p:cNvPr id="27" name="Picture 26">
            <a:extLst>
              <a:ext uri="{FF2B5EF4-FFF2-40B4-BE49-F238E27FC236}">
                <a16:creationId xmlns:a16="http://schemas.microsoft.com/office/drawing/2014/main" id="{E98BA32B-EEBF-4EEC-903F-C34B37C2A18C}"/>
              </a:ext>
            </a:extLst>
          </p:cNvPr>
          <p:cNvPicPr>
            <a:picLocks noChangeAspect="1"/>
          </p:cNvPicPr>
          <p:nvPr/>
        </p:nvPicPr>
        <p:blipFill>
          <a:blip r:embed="rId3"/>
          <a:stretch>
            <a:fillRect/>
          </a:stretch>
        </p:blipFill>
        <p:spPr>
          <a:xfrm>
            <a:off x="181442" y="3923857"/>
            <a:ext cx="3729836" cy="21334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8" name="Picture 27">
            <a:extLst>
              <a:ext uri="{FF2B5EF4-FFF2-40B4-BE49-F238E27FC236}">
                <a16:creationId xmlns:a16="http://schemas.microsoft.com/office/drawing/2014/main" id="{20657EA7-E459-4A1B-823C-3474DDD839A7}"/>
              </a:ext>
            </a:extLst>
          </p:cNvPr>
          <p:cNvPicPr>
            <a:picLocks noChangeAspect="1"/>
          </p:cNvPicPr>
          <p:nvPr/>
        </p:nvPicPr>
        <p:blipFill>
          <a:blip r:embed="rId4"/>
          <a:stretch>
            <a:fillRect/>
          </a:stretch>
        </p:blipFill>
        <p:spPr>
          <a:xfrm>
            <a:off x="8750822" y="320457"/>
            <a:ext cx="3259736" cy="1853345"/>
          </a:xfrm>
          <a:prstGeom prst="rect">
            <a:avLst/>
          </a:prstGeom>
          <a:solidFill>
            <a:schemeClr val="accent1">
              <a:lumMod val="60000"/>
              <a:lumOff val="40000"/>
            </a:schemeClr>
          </a:solidFill>
          <a:effectLst>
            <a:outerShdw blurRad="50800" dist="38100" dir="13500000" algn="br" rotWithShape="0">
              <a:prstClr val="black">
                <a:alpha val="40000"/>
              </a:prstClr>
            </a:outerShdw>
          </a:effectLst>
        </p:spPr>
      </p:pic>
      <p:pic>
        <p:nvPicPr>
          <p:cNvPr id="29" name="Picture 28">
            <a:extLst>
              <a:ext uri="{FF2B5EF4-FFF2-40B4-BE49-F238E27FC236}">
                <a16:creationId xmlns:a16="http://schemas.microsoft.com/office/drawing/2014/main" id="{6BCA1136-F5EB-4736-AC7E-D742E5D4AEB2}"/>
              </a:ext>
            </a:extLst>
          </p:cNvPr>
          <p:cNvPicPr>
            <a:picLocks noChangeAspect="1"/>
          </p:cNvPicPr>
          <p:nvPr/>
        </p:nvPicPr>
        <p:blipFill>
          <a:blip r:embed="rId5"/>
          <a:stretch>
            <a:fillRect/>
          </a:stretch>
        </p:blipFill>
        <p:spPr>
          <a:xfrm>
            <a:off x="4167506" y="1166197"/>
            <a:ext cx="3688319" cy="3992950"/>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TextBox 14">
            <a:extLst>
              <a:ext uri="{FF2B5EF4-FFF2-40B4-BE49-F238E27FC236}">
                <a16:creationId xmlns:a16="http://schemas.microsoft.com/office/drawing/2014/main" id="{2D798C9A-5370-4982-8DED-2A9779877C28}"/>
              </a:ext>
            </a:extLst>
          </p:cNvPr>
          <p:cNvSpPr txBox="1"/>
          <p:nvPr/>
        </p:nvSpPr>
        <p:spPr>
          <a:xfrm>
            <a:off x="4419600" y="5364844"/>
            <a:ext cx="6667499" cy="1384995"/>
          </a:xfrm>
          <a:prstGeom prst="rect">
            <a:avLst/>
          </a:prstGeom>
          <a:solidFill>
            <a:schemeClr val="accent1">
              <a:lumMod val="40000"/>
              <a:lumOff val="60000"/>
            </a:schemeClr>
          </a:solidFill>
          <a:effectLst>
            <a:outerShdw blurRad="50800" dist="38100" dir="2700000" algn="tl" rotWithShape="0">
              <a:prstClr val="black">
                <a:alpha val="40000"/>
              </a:prstClr>
            </a:outerShdw>
          </a:effectLst>
        </p:spPr>
        <p:txBody>
          <a:bodyPr wrap="square">
            <a:spAutoFit/>
          </a:bodyPr>
          <a:lstStyle/>
          <a:p>
            <a:r>
              <a:rPr lang="en-GB" sz="1200" dirty="0">
                <a:latin typeface="Arial" panose="020B0604020202020204" pitchFamily="34" charset="0"/>
                <a:cs typeface="Arial" panose="020B0604020202020204" pitchFamily="34" charset="0"/>
              </a:rPr>
              <a:t>To conclude, the fundamental aim of the new ALN Act was to offer a unified and streamlined approach to delivering effective support to individuals with ALN. Its implementation has meant however, additional workloads for practitioners ranging from further training to understanding how to use and implement IDPs, the lack of available resource is also of further concern for practitioners. The Welsh Government states its Workforce Development Programme will help practitioners develop their skills and understanding of the new legislative framework. The role of the ALNCO also aims to strengthen the delivery of the framework. </a:t>
            </a:r>
          </a:p>
        </p:txBody>
      </p:sp>
      <p:sp>
        <p:nvSpPr>
          <p:cNvPr id="10" name="TextBox 9">
            <a:extLst>
              <a:ext uri="{FF2B5EF4-FFF2-40B4-BE49-F238E27FC236}">
                <a16:creationId xmlns:a16="http://schemas.microsoft.com/office/drawing/2014/main" id="{7B1B8589-A34C-40CB-A721-CACF402F8FFB}"/>
              </a:ext>
            </a:extLst>
          </p:cNvPr>
          <p:cNvSpPr txBox="1"/>
          <p:nvPr/>
        </p:nvSpPr>
        <p:spPr>
          <a:xfrm>
            <a:off x="4345497" y="4471332"/>
            <a:ext cx="3204596" cy="369332"/>
          </a:xfrm>
          <a:prstGeom prst="rect">
            <a:avLst/>
          </a:prstGeom>
          <a:noFill/>
        </p:spPr>
        <p:txBody>
          <a:bodyPr wrap="square">
            <a:spAutoFit/>
          </a:bodyPr>
          <a:lstStyle/>
          <a:p>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The Welsh Government (2020)</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endParaRPr lang="en-GB" dirty="0"/>
          </a:p>
        </p:txBody>
      </p:sp>
      <p:sp>
        <p:nvSpPr>
          <p:cNvPr id="4" name="TextBox 3">
            <a:extLst>
              <a:ext uri="{FF2B5EF4-FFF2-40B4-BE49-F238E27FC236}">
                <a16:creationId xmlns:a16="http://schemas.microsoft.com/office/drawing/2014/main" id="{E2C87A4E-7A35-4F97-898E-658E642A7963}"/>
              </a:ext>
            </a:extLst>
          </p:cNvPr>
          <p:cNvSpPr txBox="1"/>
          <p:nvPr/>
        </p:nvSpPr>
        <p:spPr>
          <a:xfrm>
            <a:off x="10091956" y="1879134"/>
            <a:ext cx="199758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Senedd Wales(2017)</a:t>
            </a:r>
          </a:p>
        </p:txBody>
      </p:sp>
    </p:spTree>
    <p:extLst>
      <p:ext uri="{BB962C8B-B14F-4D97-AF65-F5344CB8AC3E}">
        <p14:creationId xmlns:p14="http://schemas.microsoft.com/office/powerpoint/2010/main" val="3273015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3" ma:contentTypeDescription="Create a new document." ma:contentTypeScope="" ma:versionID="9043005e101388ab07dd895089950d58">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b96d6f1549fb469f63065b6e87c0fedc"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F06CAE-069C-49C4-BE2E-FB1BC8C0B800}">
  <ds:schemaRefs>
    <ds:schemaRef ds:uri="http://purl.org/dc/elements/1.1/"/>
    <ds:schemaRef ds:uri="http://schemas.microsoft.com/office/2006/metadata/properties"/>
    <ds:schemaRef ds:uri="c05bfcf6-161a-4012-bab6-aa68b8b9ab0d"/>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a0d56cd8-48d2-4815-8e01-6dcb6cd2ab35"/>
    <ds:schemaRef ds:uri="http://www.w3.org/XML/1998/namespace"/>
    <ds:schemaRef ds:uri="http://purl.org/dc/dcmitype/"/>
  </ds:schemaRefs>
</ds:datastoreItem>
</file>

<file path=customXml/itemProps2.xml><?xml version="1.0" encoding="utf-8"?>
<ds:datastoreItem xmlns:ds="http://schemas.openxmlformats.org/officeDocument/2006/customXml" ds:itemID="{33A1CD60-139E-44CC-A1A9-201CD6A8D252}">
  <ds:schemaRefs>
    <ds:schemaRef ds:uri="http://schemas.microsoft.com/sharepoint/v3/contenttype/forms"/>
  </ds:schemaRefs>
</ds:datastoreItem>
</file>

<file path=customXml/itemProps3.xml><?xml version="1.0" encoding="utf-8"?>
<ds:datastoreItem xmlns:ds="http://schemas.openxmlformats.org/officeDocument/2006/customXml" ds:itemID="{793A2837-C43B-47BF-8B29-94445E440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Wood Type</Template>
  <TotalTime>171</TotalTime>
  <Words>387</Words>
  <Application>Microsoft Office PowerPoint</Application>
  <PresentationFormat>Widescreen</PresentationFormat>
  <Paragraphs>13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Afifa Zaman</dc:creator>
  <cp:lastModifiedBy>Ceri Jones (1806930)</cp:lastModifiedBy>
  <cp:revision>5</cp:revision>
  <dcterms:created xsi:type="dcterms:W3CDTF">2021-02-23T16:51:30Z</dcterms:created>
  <dcterms:modified xsi:type="dcterms:W3CDTF">2021-02-24T16:55:19Z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