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9" r:id="rId1"/>
    <p:sldMasterId id="2147483711" r:id="rId2"/>
    <p:sldMasterId id="2147483723" r:id="rId3"/>
  </p:sldMasterIdLst>
  <p:notesMasterIdLst>
    <p:notesMasterId r:id="rId21"/>
  </p:notesMasterIdLst>
  <p:sldIdLst>
    <p:sldId id="270" r:id="rId4"/>
    <p:sldId id="271" r:id="rId5"/>
    <p:sldId id="257" r:id="rId6"/>
    <p:sldId id="273" r:id="rId7"/>
    <p:sldId id="258" r:id="rId8"/>
    <p:sldId id="259" r:id="rId9"/>
    <p:sldId id="260" r:id="rId10"/>
    <p:sldId id="261" r:id="rId11"/>
    <p:sldId id="262" r:id="rId12"/>
    <p:sldId id="263" r:id="rId13"/>
    <p:sldId id="264" r:id="rId14"/>
    <p:sldId id="265" r:id="rId15"/>
    <p:sldId id="266" r:id="rId16"/>
    <p:sldId id="272" r:id="rId17"/>
    <p:sldId id="267" r:id="rId18"/>
    <p:sldId id="268"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593" autoAdjust="0"/>
    <p:restoredTop sz="66423" autoAdjust="0"/>
  </p:normalViewPr>
  <p:slideViewPr>
    <p:cSldViewPr snapToGrid="0">
      <p:cViewPr>
        <p:scale>
          <a:sx n="75" d="100"/>
          <a:sy n="75" d="100"/>
        </p:scale>
        <p:origin x="260"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BF92B6-502C-4412-B3FE-865F74F103B5}" type="datetimeFigureOut">
              <a:rPr lang="en-AU" smtClean="0"/>
              <a:t>16/04/2026</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4665F-7F21-4D1A-AE26-CEE39952A9D1}" type="slidenum">
              <a:rPr lang="en-AU" smtClean="0"/>
              <a:t>‹#›</a:t>
            </a:fld>
            <a:endParaRPr lang="en-AU"/>
          </a:p>
        </p:txBody>
      </p:sp>
    </p:spTree>
    <p:extLst>
      <p:ext uri="{BB962C8B-B14F-4D97-AF65-F5344CB8AC3E}">
        <p14:creationId xmlns:p14="http://schemas.microsoft.com/office/powerpoint/2010/main" val="4065769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04665F-7F21-4D1A-AE26-CEE39952A9D1}" type="slidenum">
              <a:rPr lang="en-AU" smtClean="0"/>
              <a:t>1</a:t>
            </a:fld>
            <a:endParaRPr lang="en-AU"/>
          </a:p>
        </p:txBody>
      </p:sp>
    </p:spTree>
    <p:extLst>
      <p:ext uri="{BB962C8B-B14F-4D97-AF65-F5344CB8AC3E}">
        <p14:creationId xmlns:p14="http://schemas.microsoft.com/office/powerpoint/2010/main" val="3370895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b="0" dirty="0"/>
          </a:p>
        </p:txBody>
      </p:sp>
      <p:sp>
        <p:nvSpPr>
          <p:cNvPr id="4" name="Slide Number Placeholder 3"/>
          <p:cNvSpPr>
            <a:spLocks noGrp="1"/>
          </p:cNvSpPr>
          <p:nvPr>
            <p:ph type="sldNum" sz="quarter" idx="10"/>
          </p:nvPr>
        </p:nvSpPr>
        <p:spPr/>
        <p:txBody>
          <a:bodyPr/>
          <a:lstStyle/>
          <a:p>
            <a:fld id="{8004665F-7F21-4D1A-AE26-CEE39952A9D1}" type="slidenum">
              <a:rPr lang="en-AU" smtClean="0"/>
              <a:t>3</a:t>
            </a:fld>
            <a:endParaRPr lang="en-AU"/>
          </a:p>
        </p:txBody>
      </p:sp>
    </p:spTree>
    <p:extLst>
      <p:ext uri="{BB962C8B-B14F-4D97-AF65-F5344CB8AC3E}">
        <p14:creationId xmlns:p14="http://schemas.microsoft.com/office/powerpoint/2010/main" val="4109698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b="0" dirty="0"/>
          </a:p>
        </p:txBody>
      </p:sp>
      <p:sp>
        <p:nvSpPr>
          <p:cNvPr id="4" name="Slide Number Placeholder 3"/>
          <p:cNvSpPr>
            <a:spLocks noGrp="1"/>
          </p:cNvSpPr>
          <p:nvPr>
            <p:ph type="sldNum" sz="quarter" idx="10"/>
          </p:nvPr>
        </p:nvSpPr>
        <p:spPr/>
        <p:txBody>
          <a:bodyPr/>
          <a:lstStyle/>
          <a:p>
            <a:fld id="{8004665F-7F21-4D1A-AE26-CEE39952A9D1}" type="slidenum">
              <a:rPr lang="en-AU" smtClean="0"/>
              <a:t>5</a:t>
            </a:fld>
            <a:endParaRPr lang="en-AU"/>
          </a:p>
        </p:txBody>
      </p:sp>
    </p:spTree>
    <p:extLst>
      <p:ext uri="{BB962C8B-B14F-4D97-AF65-F5344CB8AC3E}">
        <p14:creationId xmlns:p14="http://schemas.microsoft.com/office/powerpoint/2010/main" val="1970486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b="0" dirty="0"/>
          </a:p>
        </p:txBody>
      </p:sp>
      <p:sp>
        <p:nvSpPr>
          <p:cNvPr id="4" name="Slide Number Placeholder 3"/>
          <p:cNvSpPr>
            <a:spLocks noGrp="1"/>
          </p:cNvSpPr>
          <p:nvPr>
            <p:ph type="sldNum" sz="quarter" idx="10"/>
          </p:nvPr>
        </p:nvSpPr>
        <p:spPr/>
        <p:txBody>
          <a:bodyPr/>
          <a:lstStyle/>
          <a:p>
            <a:fld id="{8004665F-7F21-4D1A-AE26-CEE39952A9D1}" type="slidenum">
              <a:rPr lang="en-AU" smtClean="0"/>
              <a:t>6</a:t>
            </a:fld>
            <a:endParaRPr lang="en-AU"/>
          </a:p>
        </p:txBody>
      </p:sp>
    </p:spTree>
    <p:extLst>
      <p:ext uri="{BB962C8B-B14F-4D97-AF65-F5344CB8AC3E}">
        <p14:creationId xmlns:p14="http://schemas.microsoft.com/office/powerpoint/2010/main" val="4253719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b="0" kern="1200" dirty="0">
                <a:solidFill>
                  <a:schemeClr val="tx1"/>
                </a:solidFill>
                <a:effectLst/>
                <a:latin typeface="+mn-lt"/>
                <a:ea typeface="+mn-ea"/>
                <a:cs typeface="+mn-cs"/>
              </a:rPr>
              <a:t>Spirometry is used to diagnose COPD with obstruction of airflow. A thorough examination involves the evaluation of symptoms, history of exacerbations, and comorbidity. Timely intervention and better outcomes can be made possible by early diagnosis. Community nurses are important to help monitor patients, aid in early diagnosis, and continuity of care in the community (Kim, 2025).</a:t>
            </a:r>
          </a:p>
          <a:p>
            <a:endParaRPr lang="en-AU" dirty="0"/>
          </a:p>
        </p:txBody>
      </p:sp>
      <p:sp>
        <p:nvSpPr>
          <p:cNvPr id="4" name="Slide Number Placeholder 3"/>
          <p:cNvSpPr>
            <a:spLocks noGrp="1"/>
          </p:cNvSpPr>
          <p:nvPr>
            <p:ph type="sldNum" sz="quarter" idx="10"/>
          </p:nvPr>
        </p:nvSpPr>
        <p:spPr/>
        <p:txBody>
          <a:bodyPr/>
          <a:lstStyle/>
          <a:p>
            <a:fld id="{8004665F-7F21-4D1A-AE26-CEE39952A9D1}" type="slidenum">
              <a:rPr lang="en-AU" smtClean="0"/>
              <a:t>7</a:t>
            </a:fld>
            <a:endParaRPr lang="en-AU"/>
          </a:p>
        </p:txBody>
      </p:sp>
    </p:spTree>
    <p:extLst>
      <p:ext uri="{BB962C8B-B14F-4D97-AF65-F5344CB8AC3E}">
        <p14:creationId xmlns:p14="http://schemas.microsoft.com/office/powerpoint/2010/main" val="3084360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10"/>
          </p:nvPr>
        </p:nvSpPr>
        <p:spPr/>
        <p:txBody>
          <a:bodyPr/>
          <a:lstStyle/>
          <a:p>
            <a:fld id="{8004665F-7F21-4D1A-AE26-CEE39952A9D1}" type="slidenum">
              <a:rPr lang="en-AU" smtClean="0"/>
              <a:t>8</a:t>
            </a:fld>
            <a:endParaRPr lang="en-AU"/>
          </a:p>
        </p:txBody>
      </p:sp>
    </p:spTree>
    <p:extLst>
      <p:ext uri="{BB962C8B-B14F-4D97-AF65-F5344CB8AC3E}">
        <p14:creationId xmlns:p14="http://schemas.microsoft.com/office/powerpoint/2010/main" val="2669335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004665F-7F21-4D1A-AE26-CEE39952A9D1}" type="slidenum">
              <a:rPr lang="en-AU" smtClean="0"/>
              <a:t>9</a:t>
            </a:fld>
            <a:endParaRPr lang="en-AU"/>
          </a:p>
        </p:txBody>
      </p:sp>
    </p:spTree>
    <p:extLst>
      <p:ext uri="{BB962C8B-B14F-4D97-AF65-F5344CB8AC3E}">
        <p14:creationId xmlns:p14="http://schemas.microsoft.com/office/powerpoint/2010/main" val="2831339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10"/>
          </p:nvPr>
        </p:nvSpPr>
        <p:spPr/>
        <p:txBody>
          <a:bodyPr/>
          <a:lstStyle/>
          <a:p>
            <a:fld id="{8004665F-7F21-4D1A-AE26-CEE39952A9D1}" type="slidenum">
              <a:rPr lang="en-AU" smtClean="0"/>
              <a:t>10</a:t>
            </a:fld>
            <a:endParaRPr lang="en-AU"/>
          </a:p>
        </p:txBody>
      </p:sp>
    </p:spTree>
    <p:extLst>
      <p:ext uri="{BB962C8B-B14F-4D97-AF65-F5344CB8AC3E}">
        <p14:creationId xmlns:p14="http://schemas.microsoft.com/office/powerpoint/2010/main" val="2624773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b="0" dirty="0"/>
          </a:p>
        </p:txBody>
      </p:sp>
      <p:sp>
        <p:nvSpPr>
          <p:cNvPr id="4" name="Slide Number Placeholder 3"/>
          <p:cNvSpPr>
            <a:spLocks noGrp="1"/>
          </p:cNvSpPr>
          <p:nvPr>
            <p:ph type="sldNum" sz="quarter" idx="10"/>
          </p:nvPr>
        </p:nvSpPr>
        <p:spPr/>
        <p:txBody>
          <a:bodyPr/>
          <a:lstStyle/>
          <a:p>
            <a:fld id="{8004665F-7F21-4D1A-AE26-CEE39952A9D1}" type="slidenum">
              <a:rPr lang="en-AU" smtClean="0"/>
              <a:t>11</a:t>
            </a:fld>
            <a:endParaRPr lang="en-AU"/>
          </a:p>
        </p:txBody>
      </p:sp>
    </p:spTree>
    <p:extLst>
      <p:ext uri="{BB962C8B-B14F-4D97-AF65-F5344CB8AC3E}">
        <p14:creationId xmlns:p14="http://schemas.microsoft.com/office/powerpoint/2010/main" val="1404082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AU"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004665F-7F21-4D1A-AE26-CEE39952A9D1}" type="slidenum">
              <a:rPr lang="en-AU" smtClean="0"/>
              <a:t>12</a:t>
            </a:fld>
            <a:endParaRPr lang="en-AU"/>
          </a:p>
        </p:txBody>
      </p:sp>
    </p:spTree>
    <p:extLst>
      <p:ext uri="{BB962C8B-B14F-4D97-AF65-F5344CB8AC3E}">
        <p14:creationId xmlns:p14="http://schemas.microsoft.com/office/powerpoint/2010/main" val="10561315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b="0" dirty="0"/>
          </a:p>
        </p:txBody>
      </p:sp>
      <p:sp>
        <p:nvSpPr>
          <p:cNvPr id="4" name="Slide Number Placeholder 3"/>
          <p:cNvSpPr>
            <a:spLocks noGrp="1"/>
          </p:cNvSpPr>
          <p:nvPr>
            <p:ph type="sldNum" sz="quarter" idx="10"/>
          </p:nvPr>
        </p:nvSpPr>
        <p:spPr/>
        <p:txBody>
          <a:bodyPr/>
          <a:lstStyle/>
          <a:p>
            <a:fld id="{8004665F-7F21-4D1A-AE26-CEE39952A9D1}" type="slidenum">
              <a:rPr lang="en-AU" smtClean="0"/>
              <a:t>13</a:t>
            </a:fld>
            <a:endParaRPr lang="en-AU"/>
          </a:p>
        </p:txBody>
      </p:sp>
    </p:spTree>
    <p:extLst>
      <p:ext uri="{BB962C8B-B14F-4D97-AF65-F5344CB8AC3E}">
        <p14:creationId xmlns:p14="http://schemas.microsoft.com/office/powerpoint/2010/main" val="28352359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04665F-7F21-4D1A-AE26-CEE39952A9D1}" type="slidenum">
              <a:rPr lang="en-AU" smtClean="0"/>
              <a:t>14</a:t>
            </a:fld>
            <a:endParaRPr lang="en-AU"/>
          </a:p>
        </p:txBody>
      </p:sp>
    </p:spTree>
    <p:extLst>
      <p:ext uri="{BB962C8B-B14F-4D97-AF65-F5344CB8AC3E}">
        <p14:creationId xmlns:p14="http://schemas.microsoft.com/office/powerpoint/2010/main" val="1429182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3194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705625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7146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561438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7466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4" name="Footer Placeholder 3"/>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95111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0626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a:prstGeom prst="rect">
            <a:avLst/>
          </a:prstGeom>
        </p:spPr>
        <p:txBody>
          <a:bodyPr/>
          <a:lstStyle>
            <a:lvl1pPr algn="l">
              <a:defRPr/>
            </a:lvl1p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4800600" y="6459785"/>
            <a:ext cx="4648200" cy="365125"/>
          </a:xfrm>
          <a:prstGeom prst="rect">
            <a:avLst/>
          </a:prstGeo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211751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4067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55C6B4A9-1611-4792-9094-5F34BCA07E0B}"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874732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2508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58675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652156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4656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426880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850590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4" name="Footer Placeholder 3"/>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38590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6966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a:prstGeom prst="rect">
            <a:avLst/>
          </a:prstGeom>
        </p:spPr>
        <p:txBody>
          <a:bodyPr/>
          <a:lstStyle>
            <a:lvl1pPr algn="l">
              <a:defRPr/>
            </a:lvl1p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4800600" y="6459785"/>
            <a:ext cx="4648200" cy="365125"/>
          </a:xfrm>
          <a:prstGeom prst="rect">
            <a:avLst/>
          </a:prstGeo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35559690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96103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55C6B4A9-1611-4792-9094-5F34BCA07E0B}"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0228246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03795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3039822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6035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5048670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4310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4" name="Footer Placeholder 3"/>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0516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90096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a:prstGeom prst="rect">
            <a:avLst/>
          </a:prstGeom>
        </p:spPr>
        <p:txBody>
          <a:bodyPr/>
          <a:lstStyle>
            <a:lvl1pPr algn="l">
              <a:defRPr/>
            </a:lvl1p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4800600" y="6459785"/>
            <a:ext cx="4648200" cy="365125"/>
          </a:xfrm>
          <a:prstGeom prst="rect">
            <a:avLst/>
          </a:prstGeo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4907179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19411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55C6B4A9-1611-4792-9094-5F34BCA07E0B}"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1242664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5754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139064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35"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88720" y="1240888"/>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784655-555C-DEB9-9371-A41C600B8D9B}"/>
              </a:ext>
            </a:extLst>
          </p:cNvPr>
          <p:cNvCxnSpPr/>
          <p:nvPr userDrawn="1"/>
        </p:nvCxnSpPr>
        <p:spPr>
          <a:xfrm>
            <a:off x="1345932" y="18902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429296"/>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88720" y="1240888"/>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784655-555C-DEB9-9371-A41C600B8D9B}"/>
              </a:ext>
            </a:extLst>
          </p:cNvPr>
          <p:cNvCxnSpPr/>
          <p:nvPr userDrawn="1"/>
        </p:nvCxnSpPr>
        <p:spPr>
          <a:xfrm>
            <a:off x="1345932" y="18902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9585519"/>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4F74E6-9FBE-F47F-58ED-551CEEB1F731}"/>
              </a:ext>
            </a:extLst>
          </p:cNvPr>
          <p:cNvSpPr>
            <a:spLocks noGrp="1"/>
          </p:cNvSpPr>
          <p:nvPr>
            <p:ph idx="1"/>
          </p:nvPr>
        </p:nvSpPr>
        <p:spPr>
          <a:xfrm>
            <a:off x="3586480" y="2712720"/>
            <a:ext cx="5405120" cy="3432804"/>
          </a:xfrm>
        </p:spPr>
        <p:txBody>
          <a:bodyPr>
            <a:normAutofit fontScale="85000" lnSpcReduction="20000"/>
          </a:bodyPr>
          <a:lstStyle/>
          <a:p>
            <a:pPr algn="ctr">
              <a:lnSpc>
                <a:spcPct val="150000"/>
              </a:lnSpc>
            </a:pPr>
            <a:r>
              <a:rPr lang="en-US" sz="2500" b="1" u="sng" dirty="0">
                <a:latin typeface="Arial" panose="020B0604020202020204" pitchFamily="34" charset="0"/>
                <a:cs typeface="Arial" panose="020B0604020202020204" pitchFamily="34" charset="0"/>
              </a:rPr>
              <a:t>Presented By:</a:t>
            </a:r>
          </a:p>
          <a:p>
            <a:pPr algn="ctr">
              <a:lnSpc>
                <a:spcPct val="150000"/>
              </a:lnSpc>
            </a:pPr>
            <a:r>
              <a:rPr lang="en-US" sz="2500" b="1" dirty="0">
                <a:latin typeface="Arial" panose="020B0604020202020204" pitchFamily="34" charset="0"/>
                <a:cs typeface="Arial" panose="020B0604020202020204" pitchFamily="34" charset="0"/>
              </a:rPr>
              <a:t>Name:</a:t>
            </a:r>
            <a:r>
              <a:rPr lang="en-US" sz="2500" dirty="0">
                <a:latin typeface="Arial" panose="020B0604020202020204" pitchFamily="34" charset="0"/>
                <a:cs typeface="Arial" panose="020B0604020202020204" pitchFamily="34" charset="0"/>
              </a:rPr>
              <a:t> </a:t>
            </a:r>
            <a:r>
              <a:rPr lang="en-US" sz="2600" dirty="0">
                <a:latin typeface="Arial" panose="020B0604020202020204" pitchFamily="34" charset="0"/>
                <a:cs typeface="Arial" panose="020B0604020202020204" pitchFamily="34" charset="0"/>
              </a:rPr>
              <a:t>Ripon Kumar Kar</a:t>
            </a:r>
          </a:p>
          <a:p>
            <a:pPr algn="ctr">
              <a:lnSpc>
                <a:spcPct val="150000"/>
              </a:lnSpc>
            </a:pPr>
            <a:r>
              <a:rPr lang="en-US" sz="2500" b="1" dirty="0">
                <a:latin typeface="Arial" panose="020B0604020202020204" pitchFamily="34" charset="0"/>
                <a:cs typeface="Arial" panose="020B0604020202020204" pitchFamily="34" charset="0"/>
              </a:rPr>
              <a:t>ID: </a:t>
            </a:r>
            <a:r>
              <a:rPr lang="en-US" sz="2500" dirty="0">
                <a:latin typeface="Arial" panose="020B0604020202020204" pitchFamily="34" charset="0"/>
                <a:cs typeface="Arial" panose="020B0604020202020204" pitchFamily="34" charset="0"/>
              </a:rPr>
              <a:t>2525519</a:t>
            </a:r>
          </a:p>
          <a:p>
            <a:pPr algn="ctr">
              <a:lnSpc>
                <a:spcPct val="150000"/>
              </a:lnSpc>
            </a:pPr>
            <a:r>
              <a:rPr lang="en-US" sz="2500" b="1" dirty="0">
                <a:latin typeface="Arial" panose="020B0604020202020204" pitchFamily="34" charset="0"/>
                <a:cs typeface="Arial" panose="020B0604020202020204" pitchFamily="34" charset="0"/>
              </a:rPr>
              <a:t>Module Name: </a:t>
            </a:r>
            <a:r>
              <a:rPr lang="en-US" sz="2500" dirty="0">
                <a:latin typeface="Arial" panose="020B0604020202020204" pitchFamily="34" charset="0"/>
                <a:cs typeface="Arial" panose="020B0604020202020204" pitchFamily="34" charset="0"/>
              </a:rPr>
              <a:t>Community Care and Management of Longer-term Conditions </a:t>
            </a:r>
          </a:p>
          <a:p>
            <a:pPr algn="ctr">
              <a:lnSpc>
                <a:spcPct val="150000"/>
              </a:lnSpc>
            </a:pPr>
            <a:r>
              <a:rPr lang="en-US" sz="2500" b="1" dirty="0">
                <a:latin typeface="Arial" panose="020B0604020202020204" pitchFamily="34" charset="0"/>
                <a:cs typeface="Arial" panose="020B0604020202020204" pitchFamily="34" charset="0"/>
              </a:rPr>
              <a:t>Module Code: </a:t>
            </a:r>
            <a:r>
              <a:rPr lang="en-US" sz="2500" dirty="0">
                <a:latin typeface="Arial" panose="020B0604020202020204" pitchFamily="34" charset="0"/>
                <a:cs typeface="Arial" panose="020B0604020202020204" pitchFamily="34" charset="0"/>
              </a:rPr>
              <a:t>LCHS7003 </a:t>
            </a:r>
          </a:p>
          <a:p>
            <a:endParaRPr lang="en-US" dirty="0"/>
          </a:p>
        </p:txBody>
      </p:sp>
      <p:sp>
        <p:nvSpPr>
          <p:cNvPr id="5" name="Title 4">
            <a:extLst>
              <a:ext uri="{FF2B5EF4-FFF2-40B4-BE49-F238E27FC236}">
                <a16:creationId xmlns:a16="http://schemas.microsoft.com/office/drawing/2014/main" id="{38A249A9-9275-69E8-5180-87A66CCAE699}"/>
              </a:ext>
            </a:extLst>
          </p:cNvPr>
          <p:cNvSpPr>
            <a:spLocks noGrp="1"/>
          </p:cNvSpPr>
          <p:nvPr>
            <p:ph type="title"/>
          </p:nvPr>
        </p:nvSpPr>
        <p:spPr>
          <a:xfrm>
            <a:off x="1097280" y="286603"/>
            <a:ext cx="10058400" cy="1923197"/>
          </a:xfrm>
        </p:spPr>
        <p:txBody>
          <a:bodyPr>
            <a:normAutofit/>
          </a:bodyPr>
          <a:lstStyle/>
          <a:p>
            <a:pPr algn="ctr">
              <a:lnSpc>
                <a:spcPct val="150000"/>
              </a:lnSpc>
            </a:pPr>
            <a:r>
              <a:rPr lang="en-GB" sz="4000" b="1" dirty="0">
                <a:latin typeface="Arial" panose="020B0604020202020204" pitchFamily="34" charset="0"/>
                <a:cs typeface="Arial" panose="020B0604020202020204" pitchFamily="34" charset="0"/>
              </a:rPr>
              <a:t>Component 2</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Individual Presentation</a:t>
            </a:r>
            <a:endParaRPr lang="en-US"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0362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B996B-224E-7A02-6007-80354FB3258A}"/>
              </a:ext>
            </a:extLst>
          </p:cNvPr>
          <p:cNvSpPr>
            <a:spLocks noGrp="1"/>
          </p:cNvSpPr>
          <p:nvPr>
            <p:ph type="title"/>
          </p:nvPr>
        </p:nvSpPr>
        <p:spPr>
          <a:xfrm>
            <a:off x="274320" y="5140960"/>
            <a:ext cx="11658600" cy="1615440"/>
          </a:xfrm>
        </p:spPr>
        <p:txBody>
          <a:bodyPr/>
          <a:lstStyle/>
          <a:p>
            <a:pPr algn="just">
              <a:lnSpc>
                <a:spcPct val="150000"/>
              </a:lnSpc>
            </a:pPr>
            <a:r>
              <a:rPr lang="en-US" sz="2800" b="1" dirty="0">
                <a:latin typeface="Times New Roman" panose="02020603050405020304" pitchFamily="18" charset="0"/>
                <a:cs typeface="Times New Roman" panose="02020603050405020304" pitchFamily="18" charset="0"/>
              </a:rPr>
              <a:t>A Comprehensive Approach to the Diagnosis, Management, and Self-Management of Chronic Obstructive Pulmonary Disease (COPD) in Community Nursing Practice</a:t>
            </a:r>
          </a:p>
        </p:txBody>
      </p:sp>
      <p:pic>
        <p:nvPicPr>
          <p:cNvPr id="6" name="Picture Placeholder 5">
            <a:extLst>
              <a:ext uri="{FF2B5EF4-FFF2-40B4-BE49-F238E27FC236}">
                <a16:creationId xmlns:a16="http://schemas.microsoft.com/office/drawing/2014/main" id="{C22F8FCE-9615-C1A1-CE39-F668D3739200}"/>
              </a:ext>
            </a:extLst>
          </p:cNvPr>
          <p:cNvPicPr>
            <a:picLocks noGrp="1" noChangeAspect="1"/>
          </p:cNvPicPr>
          <p:nvPr>
            <p:ph type="pic" idx="1"/>
          </p:nvPr>
        </p:nvPicPr>
        <p:blipFill>
          <a:blip r:embed="rId2"/>
          <a:srcRect t="21482" b="21482"/>
          <a:stretch/>
        </p:blipFill>
        <p:spPr>
          <a:xfrm>
            <a:off x="0" y="0"/>
            <a:ext cx="12191985" cy="4915076"/>
          </a:xfrm>
          <a:prstGeom prst="rect">
            <a:avLst/>
          </a:prstGeom>
          <a:blipFill>
            <a:blip r:embed="rId3"/>
            <a:stretch>
              <a:fillRect/>
            </a:stretch>
          </a:blipFill>
        </p:spPr>
      </p:pic>
    </p:spTree>
    <p:extLst>
      <p:ext uri="{BB962C8B-B14F-4D97-AF65-F5344CB8AC3E}">
        <p14:creationId xmlns:p14="http://schemas.microsoft.com/office/powerpoint/2010/main" val="854210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160" y="323547"/>
            <a:ext cx="5547360" cy="724038"/>
          </a:xfrm>
        </p:spPr>
        <p:txBody>
          <a:bodyPr>
            <a:normAutofit/>
          </a:bodyPr>
          <a:lstStyle/>
          <a:p>
            <a:pPr algn="ctr"/>
            <a:r>
              <a:rPr lang="en-AU" sz="3200" b="1" u="sng" dirty="0">
                <a:latin typeface="Arial" panose="020B0604020202020204" pitchFamily="34" charset="0"/>
                <a:cs typeface="Arial" panose="020B0604020202020204" pitchFamily="34" charset="0"/>
              </a:rPr>
              <a:t>Definition of COPD</a:t>
            </a:r>
          </a:p>
        </p:txBody>
      </p:sp>
      <p:sp>
        <p:nvSpPr>
          <p:cNvPr id="3" name="Content Placeholder 2"/>
          <p:cNvSpPr>
            <a:spLocks noGrp="1"/>
          </p:cNvSpPr>
          <p:nvPr>
            <p:ph idx="1"/>
          </p:nvPr>
        </p:nvSpPr>
        <p:spPr>
          <a:xfrm>
            <a:off x="579120" y="1752599"/>
            <a:ext cx="7894320" cy="4282441"/>
          </a:xfrm>
        </p:spPr>
        <p:txBody>
          <a:bodyPr>
            <a:normAutofit/>
          </a:bodyPr>
          <a:lstStyle/>
          <a:p>
            <a:pPr algn="just">
              <a:lnSpc>
                <a:spcPct val="110000"/>
              </a:lnSpc>
            </a:pPr>
            <a:r>
              <a:rPr lang="en-AU" sz="2400" dirty="0">
                <a:latin typeface="Arial" panose="020B0604020202020204" pitchFamily="34" charset="0"/>
                <a:cs typeface="Arial" panose="020B0604020202020204" pitchFamily="34" charset="0"/>
              </a:rPr>
              <a:t>COPD is progressive respiratory disease that involves airflow limitation (Kearney et al., 2022). </a:t>
            </a:r>
          </a:p>
          <a:p>
            <a:pPr algn="just">
              <a:lnSpc>
                <a:spcPct val="110000"/>
              </a:lnSpc>
            </a:pPr>
            <a:r>
              <a:rPr lang="en-AU" sz="2400" dirty="0">
                <a:latin typeface="Arial" panose="020B0604020202020204" pitchFamily="34" charset="0"/>
                <a:cs typeface="Arial" panose="020B0604020202020204" pitchFamily="34" charset="0"/>
              </a:rPr>
              <a:t>COPD is characterized by dyspnoea, chronic cough and sputum. </a:t>
            </a:r>
          </a:p>
          <a:p>
            <a:pPr algn="just">
              <a:lnSpc>
                <a:spcPct val="110000"/>
              </a:lnSpc>
            </a:pPr>
            <a:r>
              <a:rPr lang="en-AU" sz="2400" dirty="0">
                <a:latin typeface="Arial" panose="020B0604020202020204" pitchFamily="34" charset="0"/>
                <a:cs typeface="Arial" panose="020B0604020202020204" pitchFamily="34" charset="0"/>
              </a:rPr>
              <a:t>COPD is due primarily to smoking, pollution, and work exposures. </a:t>
            </a:r>
          </a:p>
          <a:p>
            <a:pPr algn="just">
              <a:lnSpc>
                <a:spcPct val="110000"/>
              </a:lnSpc>
            </a:pPr>
            <a:r>
              <a:rPr lang="en-AU" sz="2400" dirty="0">
                <a:latin typeface="Arial" panose="020B0604020202020204" pitchFamily="34" charset="0"/>
                <a:cs typeface="Arial" panose="020B0604020202020204" pitchFamily="34" charset="0"/>
              </a:rPr>
              <a:t>Results in poor lung functioning and deteriorating health conditions. </a:t>
            </a:r>
          </a:p>
          <a:p>
            <a:endParaRPr lang="en-AU" dirty="0"/>
          </a:p>
        </p:txBody>
      </p:sp>
      <p:pic>
        <p:nvPicPr>
          <p:cNvPr id="11" name="Picture 10">
            <a:extLst>
              <a:ext uri="{FF2B5EF4-FFF2-40B4-BE49-F238E27FC236}">
                <a16:creationId xmlns:a16="http://schemas.microsoft.com/office/drawing/2014/main" id="{E1F35497-4D70-3711-85F8-9EE33C57DFD8}"/>
              </a:ext>
            </a:extLst>
          </p:cNvPr>
          <p:cNvPicPr>
            <a:picLocks noChangeAspect="1"/>
          </p:cNvPicPr>
          <p:nvPr/>
        </p:nvPicPr>
        <p:blipFill>
          <a:blip r:embed="rId3"/>
          <a:stretch>
            <a:fillRect/>
          </a:stretch>
        </p:blipFill>
        <p:spPr>
          <a:xfrm>
            <a:off x="8732520" y="2394304"/>
            <a:ext cx="3169920" cy="2283023"/>
          </a:xfrm>
          <a:prstGeom prst="rect">
            <a:avLst/>
          </a:prstGeom>
        </p:spPr>
      </p:pic>
      <p:sp>
        <p:nvSpPr>
          <p:cNvPr id="12" name="TextBox 11">
            <a:extLst>
              <a:ext uri="{FF2B5EF4-FFF2-40B4-BE49-F238E27FC236}">
                <a16:creationId xmlns:a16="http://schemas.microsoft.com/office/drawing/2014/main" id="{E94D64D6-8A7C-5090-8B03-7DED5783D641}"/>
              </a:ext>
            </a:extLst>
          </p:cNvPr>
          <p:cNvSpPr txBox="1"/>
          <p:nvPr/>
        </p:nvSpPr>
        <p:spPr>
          <a:xfrm>
            <a:off x="8732520" y="4677327"/>
            <a:ext cx="3307080" cy="292388"/>
          </a:xfrm>
          <a:prstGeom prst="rect">
            <a:avLst/>
          </a:prstGeom>
          <a:noFill/>
        </p:spPr>
        <p:txBody>
          <a:bodyPr wrap="square" rtlCol="0">
            <a:spAutoFit/>
          </a:bodyPr>
          <a:lstStyle/>
          <a:p>
            <a:pPr algn="just"/>
            <a:r>
              <a:rPr lang="en-GB" sz="1300" b="1" dirty="0">
                <a:latin typeface="Arial" panose="020B0604020202020204" pitchFamily="34" charset="0"/>
                <a:cs typeface="Arial" panose="020B0604020202020204" pitchFamily="34" charset="0"/>
              </a:rPr>
              <a:t>World Health Organization(WHO),2023</a:t>
            </a:r>
            <a:endParaRPr lang="en-US" sz="13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9088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35118-D513-FC43-802F-7AE3FD8B7D23}"/>
              </a:ext>
            </a:extLst>
          </p:cNvPr>
          <p:cNvSpPr>
            <a:spLocks noGrp="1"/>
          </p:cNvSpPr>
          <p:nvPr>
            <p:ph type="title"/>
          </p:nvPr>
        </p:nvSpPr>
        <p:spPr>
          <a:xfrm>
            <a:off x="3484880" y="286603"/>
            <a:ext cx="5100320" cy="597317"/>
          </a:xfrm>
        </p:spPr>
        <p:txBody>
          <a:bodyPr>
            <a:normAutofit/>
          </a:bodyPr>
          <a:lstStyle/>
          <a:p>
            <a:r>
              <a:rPr lang="en-GB" sz="3200" b="1" u="sng" dirty="0">
                <a:latin typeface="Arial" panose="020B0604020202020204" pitchFamily="34" charset="0"/>
                <a:cs typeface="Arial" panose="020B0604020202020204" pitchFamily="34" charset="0"/>
              </a:rPr>
              <a:t>Symptoms &amp; Aetiology </a:t>
            </a:r>
            <a:endParaRPr lang="en-US" sz="3200" b="1" u="sng"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2AC2ED98-3CCD-948B-ABD3-55AE519DF59A}"/>
              </a:ext>
            </a:extLst>
          </p:cNvPr>
          <p:cNvPicPr>
            <a:picLocks noGrp="1" noChangeAspect="1"/>
          </p:cNvPicPr>
          <p:nvPr>
            <p:ph idx="1"/>
          </p:nvPr>
        </p:nvPicPr>
        <p:blipFill>
          <a:blip r:embed="rId2"/>
          <a:stretch>
            <a:fillRect/>
          </a:stretch>
        </p:blipFill>
        <p:spPr>
          <a:xfrm>
            <a:off x="2282234" y="1544320"/>
            <a:ext cx="7125926" cy="4419600"/>
          </a:xfrm>
          <a:prstGeom prst="rect">
            <a:avLst/>
          </a:prstGeom>
        </p:spPr>
      </p:pic>
      <p:sp>
        <p:nvSpPr>
          <p:cNvPr id="6" name="TextBox 5">
            <a:extLst>
              <a:ext uri="{FF2B5EF4-FFF2-40B4-BE49-F238E27FC236}">
                <a16:creationId xmlns:a16="http://schemas.microsoft.com/office/drawing/2014/main" id="{0321B67B-B2BA-7E9D-EA5A-F54252EA1DD8}"/>
              </a:ext>
            </a:extLst>
          </p:cNvPr>
          <p:cNvSpPr txBox="1"/>
          <p:nvPr/>
        </p:nvSpPr>
        <p:spPr>
          <a:xfrm>
            <a:off x="4318000" y="5988373"/>
            <a:ext cx="2975430" cy="307777"/>
          </a:xfrm>
          <a:prstGeom prst="rect">
            <a:avLst/>
          </a:prstGeom>
          <a:noFill/>
        </p:spPr>
        <p:txBody>
          <a:bodyPr wrap="none" rtlCol="0">
            <a:spAutoFit/>
          </a:bodyPr>
          <a:lstStyle/>
          <a:p>
            <a:r>
              <a:rPr lang="en-US" sz="1400" b="1" dirty="0">
                <a:latin typeface="Arial" panose="020B0604020202020204" pitchFamily="34" charset="0"/>
                <a:cs typeface="Arial" panose="020B0604020202020204" pitchFamily="34" charset="0"/>
              </a:rPr>
              <a:t>World Health Organization, 2023.</a:t>
            </a:r>
          </a:p>
        </p:txBody>
      </p:sp>
    </p:spTree>
    <p:extLst>
      <p:ext uri="{BB962C8B-B14F-4D97-AF65-F5344CB8AC3E}">
        <p14:creationId xmlns:p14="http://schemas.microsoft.com/office/powerpoint/2010/main" val="1490839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8960" y="320039"/>
            <a:ext cx="5958840" cy="716281"/>
          </a:xfrm>
        </p:spPr>
        <p:txBody>
          <a:bodyPr>
            <a:normAutofit/>
          </a:bodyPr>
          <a:lstStyle/>
          <a:p>
            <a:r>
              <a:rPr lang="en-AU" sz="3200" b="1" u="sng" dirty="0">
                <a:latin typeface="Arial" panose="020B0604020202020204" pitchFamily="34" charset="0"/>
                <a:cs typeface="Arial" panose="020B0604020202020204" pitchFamily="34" charset="0"/>
              </a:rPr>
              <a:t>Prevalence and Epidemiology</a:t>
            </a:r>
          </a:p>
        </p:txBody>
      </p:sp>
      <p:sp>
        <p:nvSpPr>
          <p:cNvPr id="3" name="Content Placeholder 2"/>
          <p:cNvSpPr>
            <a:spLocks noGrp="1"/>
          </p:cNvSpPr>
          <p:nvPr>
            <p:ph idx="1"/>
          </p:nvPr>
        </p:nvSpPr>
        <p:spPr>
          <a:xfrm>
            <a:off x="426721" y="1493521"/>
            <a:ext cx="7772400" cy="4023360"/>
          </a:xfrm>
        </p:spPr>
        <p:txBody>
          <a:bodyPr>
            <a:normAutofit fontScale="92500" lnSpcReduction="20000"/>
          </a:bodyPr>
          <a:lstStyle/>
          <a:p>
            <a:pPr algn="just">
              <a:lnSpc>
                <a:spcPct val="150000"/>
              </a:lnSpc>
            </a:pPr>
            <a:r>
              <a:rPr lang="en-US" sz="2500" dirty="0">
                <a:solidFill>
                  <a:schemeClr val="tx1"/>
                </a:solidFill>
                <a:latin typeface="Arial" panose="020B0604020202020204" pitchFamily="34" charset="0"/>
                <a:cs typeface="Arial" panose="020B0604020202020204" pitchFamily="34" charset="0"/>
              </a:rPr>
              <a:t>COPD has more than 300 million victims of the world.</a:t>
            </a:r>
          </a:p>
          <a:p>
            <a:pPr algn="just">
              <a:lnSpc>
                <a:spcPct val="150000"/>
              </a:lnSpc>
            </a:pPr>
            <a:r>
              <a:rPr lang="en-US" sz="2500" dirty="0">
                <a:solidFill>
                  <a:schemeClr val="tx1"/>
                </a:solidFill>
                <a:latin typeface="Arial" panose="020B0604020202020204" pitchFamily="34" charset="0"/>
                <a:cs typeface="Arial" panose="020B0604020202020204" pitchFamily="34" charset="0"/>
              </a:rPr>
              <a:t>Over 1.2 million people diagnosed with COPD in UK.</a:t>
            </a:r>
          </a:p>
          <a:p>
            <a:pPr algn="just">
              <a:lnSpc>
                <a:spcPct val="150000"/>
              </a:lnSpc>
            </a:pPr>
            <a:r>
              <a:rPr lang="en-US" sz="2500" dirty="0">
                <a:solidFill>
                  <a:schemeClr val="tx1"/>
                </a:solidFill>
                <a:latin typeface="Arial" panose="020B0604020202020204" pitchFamily="34" charset="0"/>
                <a:cs typeface="Arial" panose="020B0604020202020204" pitchFamily="34" charset="0"/>
              </a:rPr>
              <a:t>Trends of prevalence with ageing and smoking (Dou et al., 2025).</a:t>
            </a:r>
          </a:p>
          <a:p>
            <a:pPr algn="just">
              <a:lnSpc>
                <a:spcPct val="150000"/>
              </a:lnSpc>
            </a:pPr>
            <a:r>
              <a:rPr lang="en-US" sz="2500" dirty="0">
                <a:solidFill>
                  <a:schemeClr val="tx1"/>
                </a:solidFill>
                <a:latin typeface="Arial" panose="020B0604020202020204" pitchFamily="34" charset="0"/>
                <a:cs typeface="Arial" panose="020B0604020202020204" pitchFamily="34" charset="0"/>
              </a:rPr>
              <a:t>Increased load on disadvantaged and vulnerable groups (Dou et al., 2025)</a:t>
            </a:r>
          </a:p>
          <a:p>
            <a:pPr marL="0" indent="0" algn="just">
              <a:lnSpc>
                <a:spcPct val="150000"/>
              </a:lnSpc>
              <a:buNone/>
            </a:pPr>
            <a:r>
              <a:rPr lang="en-AU" sz="2500" dirty="0">
                <a:solidFill>
                  <a:schemeClr val="tx1"/>
                </a:solidFill>
                <a:latin typeface="Arial" panose="020B0604020202020204" pitchFamily="34" charset="0"/>
                <a:cs typeface="Arial" panose="020B0604020202020204" pitchFamily="34" charset="0"/>
              </a:rPr>
              <a:t> </a:t>
            </a:r>
            <a:r>
              <a:rPr lang="en-GB" sz="2500" dirty="0">
                <a:solidFill>
                  <a:schemeClr val="tx1"/>
                </a:solidFill>
                <a:latin typeface="Arial" panose="020B0604020202020204" pitchFamily="34" charset="0"/>
                <a:cs typeface="Arial" panose="020B0604020202020204" pitchFamily="34" charset="0"/>
              </a:rPr>
              <a:t>Great Cause of Hospitalizations &amp; deaths.</a:t>
            </a:r>
            <a:endParaRPr lang="en-AU" sz="2500" dirty="0">
              <a:solidFill>
                <a:schemeClr val="tx1"/>
              </a:solidFill>
              <a:latin typeface="Arial" panose="020B0604020202020204" pitchFamily="34" charset="0"/>
              <a:cs typeface="Arial" panose="020B0604020202020204" pitchFamily="34" charset="0"/>
            </a:endParaRPr>
          </a:p>
          <a:p>
            <a:endParaRPr lang="en-AU" dirty="0"/>
          </a:p>
        </p:txBody>
      </p:sp>
      <p:pic>
        <p:nvPicPr>
          <p:cNvPr id="4" name="Picture 3"/>
          <p:cNvPicPr>
            <a:picLocks noChangeAspect="1"/>
          </p:cNvPicPr>
          <p:nvPr/>
        </p:nvPicPr>
        <p:blipFill>
          <a:blip r:embed="rId3"/>
          <a:stretch>
            <a:fillRect/>
          </a:stretch>
        </p:blipFill>
        <p:spPr>
          <a:xfrm>
            <a:off x="8549220" y="1402081"/>
            <a:ext cx="3554727" cy="3840479"/>
          </a:xfrm>
          <a:prstGeom prst="rect">
            <a:avLst/>
          </a:prstGeom>
        </p:spPr>
      </p:pic>
      <p:sp>
        <p:nvSpPr>
          <p:cNvPr id="5" name="TextBox 4">
            <a:extLst>
              <a:ext uri="{FF2B5EF4-FFF2-40B4-BE49-F238E27FC236}">
                <a16:creationId xmlns:a16="http://schemas.microsoft.com/office/drawing/2014/main" id="{94886DE3-B373-FF2D-F7B9-0608D7E6BBD4}"/>
              </a:ext>
            </a:extLst>
          </p:cNvPr>
          <p:cNvSpPr txBox="1"/>
          <p:nvPr/>
        </p:nvSpPr>
        <p:spPr>
          <a:xfrm>
            <a:off x="9342120" y="5349240"/>
            <a:ext cx="2423159"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Dou et al., 2025</a:t>
            </a:r>
          </a:p>
        </p:txBody>
      </p:sp>
    </p:spTree>
    <p:extLst>
      <p:ext uri="{BB962C8B-B14F-4D97-AF65-F5344CB8AC3E}">
        <p14:creationId xmlns:p14="http://schemas.microsoft.com/office/powerpoint/2010/main" val="2552806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9440" y="304800"/>
            <a:ext cx="5836920" cy="614290"/>
          </a:xfrm>
        </p:spPr>
        <p:txBody>
          <a:bodyPr>
            <a:noAutofit/>
          </a:bodyPr>
          <a:lstStyle/>
          <a:p>
            <a:r>
              <a:rPr lang="en-AU" sz="3200" b="1" u="sng" dirty="0">
                <a:latin typeface="Arial" panose="020B0604020202020204" pitchFamily="34" charset="0"/>
                <a:cs typeface="Arial" panose="020B0604020202020204" pitchFamily="34" charset="0"/>
              </a:rPr>
              <a:t>Economic and Social Burden</a:t>
            </a:r>
          </a:p>
        </p:txBody>
      </p:sp>
      <p:sp>
        <p:nvSpPr>
          <p:cNvPr id="3" name="Content Placeholder 2"/>
          <p:cNvSpPr>
            <a:spLocks noGrp="1"/>
          </p:cNvSpPr>
          <p:nvPr>
            <p:ph idx="1"/>
          </p:nvPr>
        </p:nvSpPr>
        <p:spPr>
          <a:xfrm>
            <a:off x="807720" y="1417320"/>
            <a:ext cx="7909560" cy="4724400"/>
          </a:xfrm>
        </p:spPr>
        <p:txBody>
          <a:bodyPr>
            <a:normAutofit/>
          </a:bodyPr>
          <a:lstStyle/>
          <a:p>
            <a:pPr marL="0" indent="0" algn="just">
              <a:buNone/>
            </a:pPr>
            <a:r>
              <a:rPr lang="en-AU" sz="2400" dirty="0">
                <a:latin typeface="Arial" panose="020B0604020202020204" pitchFamily="34" charset="0"/>
                <a:cs typeface="Arial" panose="020B0604020202020204" pitchFamily="34" charset="0"/>
              </a:rPr>
              <a:t>COPD costs the NHS  approximately (1.9 – 2)£ billion per year in the Uk.</a:t>
            </a:r>
          </a:p>
          <a:p>
            <a:pPr marL="0" indent="0" algn="just">
              <a:buNone/>
            </a:pPr>
            <a:r>
              <a:rPr lang="en-AU" sz="2400" dirty="0">
                <a:latin typeface="Arial" panose="020B0604020202020204" pitchFamily="34" charset="0"/>
                <a:cs typeface="Arial" panose="020B0604020202020204" pitchFamily="34" charset="0"/>
              </a:rPr>
              <a:t>One of the leading causes of hospital admission.(NHS England,2026)</a:t>
            </a:r>
          </a:p>
          <a:p>
            <a:pPr marL="0" indent="0" algn="just">
              <a:buNone/>
            </a:pPr>
            <a:endParaRPr lang="en-AU" sz="2400" dirty="0">
              <a:latin typeface="Arial" panose="020B0604020202020204" pitchFamily="34" charset="0"/>
              <a:cs typeface="Arial" panose="020B0604020202020204" pitchFamily="34" charset="0"/>
            </a:endParaRPr>
          </a:p>
          <a:p>
            <a:pPr marL="0" indent="0" algn="just">
              <a:buNone/>
            </a:pPr>
            <a:r>
              <a:rPr lang="en-AU" sz="2400" dirty="0">
                <a:latin typeface="Arial" panose="020B0604020202020204" pitchFamily="34" charset="0"/>
                <a:cs typeface="Arial" panose="020B0604020202020204" pitchFamily="34" charset="0"/>
              </a:rPr>
              <a:t>Brings about social isolation and psychological distress to patients. </a:t>
            </a:r>
          </a:p>
          <a:p>
            <a:pPr marL="0" indent="0" algn="just">
              <a:buNone/>
            </a:pPr>
            <a:r>
              <a:rPr lang="en-AU" sz="2400" dirty="0">
                <a:latin typeface="Arial" panose="020B0604020202020204" pitchFamily="34" charset="0"/>
                <a:cs typeface="Arial" panose="020B0604020202020204" pitchFamily="34" charset="0"/>
              </a:rPr>
              <a:t>The burden of care is transferred to families and community health services. (Aranburu-</a:t>
            </a:r>
            <a:r>
              <a:rPr lang="en-AU" sz="2400" dirty="0" err="1">
                <a:latin typeface="Arial" panose="020B0604020202020204" pitchFamily="34" charset="0"/>
                <a:cs typeface="Arial" panose="020B0604020202020204" pitchFamily="34" charset="0"/>
              </a:rPr>
              <a:t>Imatz</a:t>
            </a:r>
            <a:r>
              <a:rPr lang="en-AU" sz="2400" dirty="0">
                <a:latin typeface="Arial" panose="020B0604020202020204" pitchFamily="34" charset="0"/>
                <a:cs typeface="Arial" panose="020B0604020202020204" pitchFamily="34" charset="0"/>
              </a:rPr>
              <a:t> et al., 2022).</a:t>
            </a:r>
          </a:p>
          <a:p>
            <a:pPr marL="0" indent="0" algn="just">
              <a:buNone/>
            </a:pPr>
            <a:r>
              <a:rPr lang="en-AU" sz="2400" dirty="0">
                <a:latin typeface="Arial" panose="020B0604020202020204" pitchFamily="34" charset="0"/>
                <a:cs typeface="Arial" panose="020B0604020202020204" pitchFamily="34" charset="0"/>
              </a:rPr>
              <a:t>Increase burden due to ageing population &amp; Smoking.</a:t>
            </a:r>
          </a:p>
        </p:txBody>
      </p:sp>
      <p:pic>
        <p:nvPicPr>
          <p:cNvPr id="6" name="Picture 5">
            <a:extLst>
              <a:ext uri="{FF2B5EF4-FFF2-40B4-BE49-F238E27FC236}">
                <a16:creationId xmlns:a16="http://schemas.microsoft.com/office/drawing/2014/main" id="{62598A06-4CEB-7460-F9F1-18470D1834CE}"/>
              </a:ext>
            </a:extLst>
          </p:cNvPr>
          <p:cNvPicPr>
            <a:picLocks noChangeAspect="1"/>
          </p:cNvPicPr>
          <p:nvPr/>
        </p:nvPicPr>
        <p:blipFill>
          <a:blip r:embed="rId3"/>
          <a:stretch>
            <a:fillRect/>
          </a:stretch>
        </p:blipFill>
        <p:spPr>
          <a:xfrm>
            <a:off x="8878973" y="919090"/>
            <a:ext cx="3134431" cy="4482236"/>
          </a:xfrm>
          <a:prstGeom prst="rect">
            <a:avLst/>
          </a:prstGeom>
        </p:spPr>
      </p:pic>
      <p:sp>
        <p:nvSpPr>
          <p:cNvPr id="7" name="TextBox 6">
            <a:extLst>
              <a:ext uri="{FF2B5EF4-FFF2-40B4-BE49-F238E27FC236}">
                <a16:creationId xmlns:a16="http://schemas.microsoft.com/office/drawing/2014/main" id="{0E59A5B8-74BA-DC6F-D2C1-53B74A59715B}"/>
              </a:ext>
            </a:extLst>
          </p:cNvPr>
          <p:cNvSpPr txBox="1"/>
          <p:nvPr/>
        </p:nvSpPr>
        <p:spPr>
          <a:xfrm>
            <a:off x="9219730" y="5377212"/>
            <a:ext cx="2452916"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NHS England,2026</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1289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5784" y="167641"/>
            <a:ext cx="7056120" cy="701039"/>
          </a:xfrm>
        </p:spPr>
        <p:txBody>
          <a:bodyPr>
            <a:noAutofit/>
          </a:bodyPr>
          <a:lstStyle/>
          <a:p>
            <a:pPr algn="ctr"/>
            <a:r>
              <a:rPr lang="en-AU" sz="3200" b="1" u="sng" dirty="0">
                <a:latin typeface="Arial" panose="020B0604020202020204" pitchFamily="34" charset="0"/>
                <a:cs typeface="Arial" panose="020B0604020202020204" pitchFamily="34" charset="0"/>
              </a:rPr>
              <a:t>Diagnosis and Initial Assessment</a:t>
            </a:r>
          </a:p>
        </p:txBody>
      </p:sp>
      <p:sp>
        <p:nvSpPr>
          <p:cNvPr id="3" name="Content Placeholder 2"/>
          <p:cNvSpPr>
            <a:spLocks noGrp="1"/>
          </p:cNvSpPr>
          <p:nvPr>
            <p:ph idx="1"/>
          </p:nvPr>
        </p:nvSpPr>
        <p:spPr>
          <a:xfrm>
            <a:off x="636107" y="1188720"/>
            <a:ext cx="7056120" cy="5013960"/>
          </a:xfrm>
        </p:spPr>
        <p:txBody>
          <a:bodyPr>
            <a:normAutofit lnSpcReduction="10000"/>
          </a:bodyPr>
          <a:lstStyle/>
          <a:p>
            <a:pPr algn="just">
              <a:lnSpc>
                <a:spcPct val="150000"/>
              </a:lnSpc>
            </a:pPr>
            <a:r>
              <a:rPr lang="en-AU" sz="2400" dirty="0">
                <a:latin typeface="Arial" panose="020B0604020202020204" pitchFamily="34" charset="0"/>
                <a:cs typeface="Arial" panose="020B0604020202020204" pitchFamily="34" charset="0"/>
              </a:rPr>
              <a:t>COPD Diagnosis is through spirometry testing to confirm airflow limitation. </a:t>
            </a:r>
          </a:p>
          <a:p>
            <a:pPr algn="just">
              <a:lnSpc>
                <a:spcPct val="150000"/>
              </a:lnSpc>
            </a:pPr>
            <a:r>
              <a:rPr lang="en-AU" sz="2400" dirty="0">
                <a:latin typeface="Arial" panose="020B0604020202020204" pitchFamily="34" charset="0"/>
                <a:cs typeface="Arial" panose="020B0604020202020204" pitchFamily="34" charset="0"/>
              </a:rPr>
              <a:t>Evaluation comprises symptoms, exacerbation history and comorbidities (Kim, 2025) </a:t>
            </a:r>
          </a:p>
          <a:p>
            <a:pPr algn="just">
              <a:lnSpc>
                <a:spcPct val="150000"/>
              </a:lnSpc>
            </a:pPr>
            <a:r>
              <a:rPr lang="en-AU" sz="2400" dirty="0">
                <a:latin typeface="Arial" panose="020B0604020202020204" pitchFamily="34" charset="0"/>
                <a:cs typeface="Arial" panose="020B0604020202020204" pitchFamily="34" charset="0"/>
              </a:rPr>
              <a:t>Early diagnosis enhances better management and lessens complications. </a:t>
            </a:r>
          </a:p>
          <a:p>
            <a:pPr algn="just">
              <a:lnSpc>
                <a:spcPct val="150000"/>
              </a:lnSpc>
            </a:pPr>
            <a:r>
              <a:rPr lang="en-AU" sz="2400" dirty="0">
                <a:latin typeface="Arial" panose="020B0604020202020204" pitchFamily="34" charset="0"/>
                <a:cs typeface="Arial" panose="020B0604020202020204" pitchFamily="34" charset="0"/>
              </a:rPr>
              <a:t>Nurses working with communities aid in screening and tracking of progress. </a:t>
            </a:r>
          </a:p>
          <a:p>
            <a:pPr algn="just"/>
            <a:endParaRPr lang="en-AU" dirty="0"/>
          </a:p>
        </p:txBody>
      </p:sp>
      <p:pic>
        <p:nvPicPr>
          <p:cNvPr id="6" name="Picture 5">
            <a:extLst>
              <a:ext uri="{FF2B5EF4-FFF2-40B4-BE49-F238E27FC236}">
                <a16:creationId xmlns:a16="http://schemas.microsoft.com/office/drawing/2014/main" id="{0682FCCE-D86C-D195-62EB-5981342550F2}"/>
              </a:ext>
            </a:extLst>
          </p:cNvPr>
          <p:cNvPicPr>
            <a:picLocks noChangeAspect="1"/>
          </p:cNvPicPr>
          <p:nvPr/>
        </p:nvPicPr>
        <p:blipFill>
          <a:blip r:embed="rId3"/>
          <a:stretch>
            <a:fillRect/>
          </a:stretch>
        </p:blipFill>
        <p:spPr>
          <a:xfrm>
            <a:off x="8086971" y="1310640"/>
            <a:ext cx="3950805" cy="3962400"/>
          </a:xfrm>
          <a:prstGeom prst="rect">
            <a:avLst/>
          </a:prstGeom>
        </p:spPr>
      </p:pic>
      <p:sp>
        <p:nvSpPr>
          <p:cNvPr id="7" name="TextBox 6">
            <a:extLst>
              <a:ext uri="{FF2B5EF4-FFF2-40B4-BE49-F238E27FC236}">
                <a16:creationId xmlns:a16="http://schemas.microsoft.com/office/drawing/2014/main" id="{83DF2A65-4B29-2EC3-CAB9-8092F3DEECB3}"/>
              </a:ext>
            </a:extLst>
          </p:cNvPr>
          <p:cNvSpPr txBox="1"/>
          <p:nvPr/>
        </p:nvSpPr>
        <p:spPr>
          <a:xfrm rot="10800000" flipV="1">
            <a:off x="8027834" y="5504489"/>
            <a:ext cx="4069080" cy="461665"/>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National Institute for Health and Care Excellence (NICE), 2019</a:t>
            </a:r>
          </a:p>
        </p:txBody>
      </p:sp>
    </p:spTree>
    <p:extLst>
      <p:ext uri="{BB962C8B-B14F-4D97-AF65-F5344CB8AC3E}">
        <p14:creationId xmlns:p14="http://schemas.microsoft.com/office/powerpoint/2010/main" val="660259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1360" y="281355"/>
            <a:ext cx="6446520" cy="815926"/>
          </a:xfrm>
        </p:spPr>
        <p:txBody>
          <a:bodyPr>
            <a:normAutofit/>
          </a:bodyPr>
          <a:lstStyle/>
          <a:p>
            <a:pPr algn="ctr"/>
            <a:r>
              <a:rPr lang="en-AU" sz="3200" b="1" u="sng" dirty="0">
                <a:latin typeface="Arial" panose="020B0604020202020204" pitchFamily="34" charset="0"/>
                <a:cs typeface="Arial" panose="020B0604020202020204" pitchFamily="34" charset="0"/>
              </a:rPr>
              <a:t>Management and UK Guidelines</a:t>
            </a:r>
          </a:p>
        </p:txBody>
      </p:sp>
      <p:sp>
        <p:nvSpPr>
          <p:cNvPr id="3" name="Content Placeholder 2"/>
          <p:cNvSpPr>
            <a:spLocks noGrp="1"/>
          </p:cNvSpPr>
          <p:nvPr>
            <p:ph idx="1"/>
          </p:nvPr>
        </p:nvSpPr>
        <p:spPr>
          <a:xfrm>
            <a:off x="439697" y="1475232"/>
            <a:ext cx="8249458" cy="4315968"/>
          </a:xfrm>
        </p:spPr>
        <p:txBody>
          <a:bodyPr>
            <a:normAutofit/>
          </a:bodyPr>
          <a:lstStyle/>
          <a:p>
            <a:pPr algn="just"/>
            <a:r>
              <a:rPr lang="en-AU" sz="2400" dirty="0">
                <a:latin typeface="Arial" panose="020B0604020202020204" pitchFamily="34" charset="0"/>
                <a:cs typeface="Arial" panose="020B0604020202020204" pitchFamily="34" charset="0"/>
              </a:rPr>
              <a:t>The management is based on the NICE guidelines NG115 COPD treatment pathways.(NICE,2019)</a:t>
            </a:r>
          </a:p>
          <a:p>
            <a:pPr algn="just"/>
            <a:r>
              <a:rPr lang="en-AU" sz="2400" dirty="0">
                <a:latin typeface="Arial" panose="020B0604020202020204" pitchFamily="34" charset="0"/>
                <a:cs typeface="Arial" panose="020B0604020202020204" pitchFamily="34" charset="0"/>
              </a:rPr>
              <a:t>Comprises pharmacological and non-pharmacological interventions (Dou et al., 2025) </a:t>
            </a:r>
          </a:p>
          <a:p>
            <a:pPr algn="just"/>
            <a:r>
              <a:rPr lang="en-AU" sz="2400" dirty="0">
                <a:latin typeface="Arial" panose="020B0604020202020204" pitchFamily="34" charset="0"/>
                <a:cs typeface="Arial" panose="020B0604020202020204" pitchFamily="34" charset="0"/>
              </a:rPr>
              <a:t>Emphasises patient education and long-term disease monitoring </a:t>
            </a:r>
          </a:p>
          <a:p>
            <a:pPr algn="just"/>
            <a:r>
              <a:rPr lang="en-AU" sz="2400" dirty="0">
                <a:latin typeface="Arial" panose="020B0604020202020204" pitchFamily="34" charset="0"/>
                <a:cs typeface="Arial" panose="020B0604020202020204" pitchFamily="34" charset="0"/>
              </a:rPr>
              <a:t>Care is coordinated and adherence strategies are promoted by community nurses. </a:t>
            </a:r>
          </a:p>
          <a:p>
            <a:endParaRPr lang="en-AU" dirty="0"/>
          </a:p>
        </p:txBody>
      </p:sp>
      <p:pic>
        <p:nvPicPr>
          <p:cNvPr id="6" name="Picture 5">
            <a:extLst>
              <a:ext uri="{FF2B5EF4-FFF2-40B4-BE49-F238E27FC236}">
                <a16:creationId xmlns:a16="http://schemas.microsoft.com/office/drawing/2014/main" id="{F6FF46AB-8187-1173-8CB3-0598B461CDE3}"/>
              </a:ext>
            </a:extLst>
          </p:cNvPr>
          <p:cNvPicPr>
            <a:picLocks noChangeAspect="1"/>
          </p:cNvPicPr>
          <p:nvPr/>
        </p:nvPicPr>
        <p:blipFill>
          <a:blip r:embed="rId3"/>
          <a:stretch>
            <a:fillRect/>
          </a:stretch>
        </p:blipFill>
        <p:spPr>
          <a:xfrm>
            <a:off x="8839200" y="1278636"/>
            <a:ext cx="3113578" cy="4573524"/>
          </a:xfrm>
          <a:prstGeom prst="rect">
            <a:avLst/>
          </a:prstGeom>
        </p:spPr>
      </p:pic>
      <p:sp>
        <p:nvSpPr>
          <p:cNvPr id="7" name="TextBox 6">
            <a:extLst>
              <a:ext uri="{FF2B5EF4-FFF2-40B4-BE49-F238E27FC236}">
                <a16:creationId xmlns:a16="http://schemas.microsoft.com/office/drawing/2014/main" id="{73BB4E5C-06BD-8675-27EA-319B241B7B72}"/>
              </a:ext>
            </a:extLst>
          </p:cNvPr>
          <p:cNvSpPr txBox="1"/>
          <p:nvPr/>
        </p:nvSpPr>
        <p:spPr>
          <a:xfrm>
            <a:off x="7297605" y="5892152"/>
            <a:ext cx="4820550"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NICE visual summary of COPD management in adults in the UK</a:t>
            </a:r>
          </a:p>
        </p:txBody>
      </p:sp>
    </p:spTree>
    <p:extLst>
      <p:ext uri="{BB962C8B-B14F-4D97-AF65-F5344CB8AC3E}">
        <p14:creationId xmlns:p14="http://schemas.microsoft.com/office/powerpoint/2010/main" val="453312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4480" y="274321"/>
            <a:ext cx="9601200" cy="579119"/>
          </a:xfrm>
        </p:spPr>
        <p:txBody>
          <a:bodyPr>
            <a:normAutofit/>
          </a:bodyPr>
          <a:lstStyle/>
          <a:p>
            <a:pPr algn="ctr"/>
            <a:r>
              <a:rPr lang="en-AU" sz="3200" b="1" u="sng" dirty="0">
                <a:latin typeface="Arial" panose="020B0604020202020204" pitchFamily="34" charset="0"/>
                <a:cs typeface="Arial" panose="020B0604020202020204" pitchFamily="34" charset="0"/>
              </a:rPr>
              <a:t>Treatment Options in the UK</a:t>
            </a:r>
          </a:p>
        </p:txBody>
      </p:sp>
      <p:sp>
        <p:nvSpPr>
          <p:cNvPr id="3" name="Content Placeholder 2"/>
          <p:cNvSpPr>
            <a:spLocks noGrp="1"/>
          </p:cNvSpPr>
          <p:nvPr>
            <p:ph idx="1"/>
          </p:nvPr>
        </p:nvSpPr>
        <p:spPr>
          <a:xfrm>
            <a:off x="304800" y="1691640"/>
            <a:ext cx="7010400" cy="4160520"/>
          </a:xfrm>
        </p:spPr>
        <p:txBody>
          <a:bodyPr>
            <a:normAutofit/>
          </a:bodyPr>
          <a:lstStyle/>
          <a:p>
            <a:pPr algn="just"/>
            <a:r>
              <a:rPr lang="en-AU" sz="2400" dirty="0">
                <a:latin typeface="Arial" panose="020B0604020202020204" pitchFamily="34" charset="0"/>
                <a:cs typeface="Arial" panose="020B0604020202020204" pitchFamily="34" charset="0"/>
              </a:rPr>
              <a:t>Symptom management in the form of bronchodilators and corticosteroids (Kim, 2025). </a:t>
            </a:r>
          </a:p>
          <a:p>
            <a:pPr algn="just"/>
            <a:r>
              <a:rPr lang="en-AU" sz="2400" dirty="0">
                <a:latin typeface="Arial" panose="020B0604020202020204" pitchFamily="34" charset="0"/>
                <a:cs typeface="Arial" panose="020B0604020202020204" pitchFamily="34" charset="0"/>
              </a:rPr>
              <a:t>Pulmonary rehabilitation enhances physical functioning and physical endurance. </a:t>
            </a:r>
          </a:p>
          <a:p>
            <a:pPr algn="just"/>
            <a:r>
              <a:rPr lang="en-AU" sz="2400" dirty="0">
                <a:latin typeface="Arial" panose="020B0604020202020204" pitchFamily="34" charset="0"/>
                <a:cs typeface="Arial" panose="020B0604020202020204" pitchFamily="34" charset="0"/>
              </a:rPr>
              <a:t>Oxygen treatment in severe cases that have hypoxaemia.(NICE,2019)</a:t>
            </a:r>
          </a:p>
          <a:p>
            <a:pPr algn="just"/>
            <a:r>
              <a:rPr lang="en-AU" sz="2400" dirty="0">
                <a:latin typeface="Arial" panose="020B0604020202020204" pitchFamily="34" charset="0"/>
                <a:cs typeface="Arial" panose="020B0604020202020204" pitchFamily="34" charset="0"/>
              </a:rPr>
              <a:t>Vaccinations help prevent respiratory infections and exacerbations. </a:t>
            </a:r>
          </a:p>
          <a:p>
            <a:endParaRPr lang="en-AU" dirty="0"/>
          </a:p>
        </p:txBody>
      </p:sp>
      <p:pic>
        <p:nvPicPr>
          <p:cNvPr id="4" name="Picture 3"/>
          <p:cNvPicPr>
            <a:picLocks noChangeAspect="1"/>
          </p:cNvPicPr>
          <p:nvPr/>
        </p:nvPicPr>
        <p:blipFill>
          <a:blip r:embed="rId3"/>
          <a:srcRect b="6749"/>
          <a:stretch>
            <a:fillRect/>
          </a:stretch>
        </p:blipFill>
        <p:spPr>
          <a:xfrm>
            <a:off x="7589520" y="1567323"/>
            <a:ext cx="4297680" cy="3472037"/>
          </a:xfrm>
          <a:prstGeom prst="rect">
            <a:avLst/>
          </a:prstGeom>
        </p:spPr>
      </p:pic>
      <p:sp>
        <p:nvSpPr>
          <p:cNvPr id="5" name="TextBox 4">
            <a:extLst>
              <a:ext uri="{FF2B5EF4-FFF2-40B4-BE49-F238E27FC236}">
                <a16:creationId xmlns:a16="http://schemas.microsoft.com/office/drawing/2014/main" id="{D6777EA3-08CA-D01E-58B1-98D7E36652E9}"/>
              </a:ext>
            </a:extLst>
          </p:cNvPr>
          <p:cNvSpPr txBox="1"/>
          <p:nvPr/>
        </p:nvSpPr>
        <p:spPr>
          <a:xfrm>
            <a:off x="9088120" y="5290677"/>
            <a:ext cx="1813560"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NICE,2019</a:t>
            </a:r>
            <a:endParaRPr lang="en-US"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6674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8503920" cy="658277"/>
          </a:xfrm>
        </p:spPr>
        <p:txBody>
          <a:bodyPr>
            <a:normAutofit/>
          </a:bodyPr>
          <a:lstStyle/>
          <a:p>
            <a:pPr algn="ctr"/>
            <a:r>
              <a:rPr lang="en-AU" sz="3200" b="1" u="sng" dirty="0">
                <a:latin typeface="Arial" panose="020B0604020202020204" pitchFamily="34" charset="0"/>
                <a:cs typeface="Arial" panose="020B0604020202020204" pitchFamily="34" charset="0"/>
              </a:rPr>
              <a:t>Comorbidities in COPD</a:t>
            </a:r>
          </a:p>
        </p:txBody>
      </p:sp>
      <p:sp>
        <p:nvSpPr>
          <p:cNvPr id="3" name="Content Placeholder 2"/>
          <p:cNvSpPr>
            <a:spLocks noGrp="1"/>
          </p:cNvSpPr>
          <p:nvPr>
            <p:ph idx="1"/>
          </p:nvPr>
        </p:nvSpPr>
        <p:spPr>
          <a:xfrm>
            <a:off x="251902" y="1429470"/>
            <a:ext cx="6888480" cy="4119194"/>
          </a:xfrm>
        </p:spPr>
        <p:txBody>
          <a:bodyPr>
            <a:normAutofit/>
          </a:bodyPr>
          <a:lstStyle/>
          <a:p>
            <a:pPr algn="just"/>
            <a:r>
              <a:rPr lang="en-AU" sz="2400" dirty="0">
                <a:latin typeface="Arial" panose="020B0604020202020204" pitchFamily="34" charset="0"/>
                <a:cs typeface="Arial" panose="020B0604020202020204" pitchFamily="34" charset="0"/>
              </a:rPr>
              <a:t>COPD often coexists with cardiovascular disease and diabetes (</a:t>
            </a:r>
            <a:r>
              <a:rPr lang="en-AU" sz="2400" dirty="0" err="1">
                <a:latin typeface="Arial" panose="020B0604020202020204" pitchFamily="34" charset="0"/>
                <a:cs typeface="Arial" panose="020B0604020202020204" pitchFamily="34" charset="0"/>
              </a:rPr>
              <a:t>Lv</a:t>
            </a:r>
            <a:r>
              <a:rPr lang="en-AU" sz="2400" dirty="0">
                <a:latin typeface="Arial" panose="020B0604020202020204" pitchFamily="34" charset="0"/>
                <a:cs typeface="Arial" panose="020B0604020202020204" pitchFamily="34" charset="0"/>
              </a:rPr>
              <a:t> et al., 2025) </a:t>
            </a:r>
          </a:p>
          <a:p>
            <a:pPr algn="just"/>
            <a:r>
              <a:rPr lang="en-AU" sz="2400" dirty="0">
                <a:latin typeface="Arial" panose="020B0604020202020204" pitchFamily="34" charset="0"/>
                <a:cs typeface="Arial" panose="020B0604020202020204" pitchFamily="34" charset="0"/>
              </a:rPr>
              <a:t>Frequently, COPD patients experience anxiety and depression that influence their wellbeing. </a:t>
            </a:r>
          </a:p>
          <a:p>
            <a:pPr algn="just"/>
            <a:r>
              <a:rPr lang="en-AU" sz="2400" dirty="0" err="1">
                <a:latin typeface="Arial" panose="020B0604020202020204" pitchFamily="34" charset="0"/>
                <a:cs typeface="Arial" panose="020B0604020202020204" pitchFamily="34" charset="0"/>
              </a:rPr>
              <a:t>Multimorbidity</a:t>
            </a:r>
            <a:r>
              <a:rPr lang="en-AU" sz="2400" dirty="0">
                <a:latin typeface="Arial" panose="020B0604020202020204" pitchFamily="34" charset="0"/>
                <a:cs typeface="Arial" panose="020B0604020202020204" pitchFamily="34" charset="0"/>
              </a:rPr>
              <a:t> makes it difficult to treat and adds to the healthcare utilisation. </a:t>
            </a:r>
          </a:p>
          <a:p>
            <a:pPr algn="just"/>
            <a:r>
              <a:rPr lang="en-AU" sz="2400" dirty="0">
                <a:latin typeface="Arial" panose="020B0604020202020204" pitchFamily="34" charset="0"/>
                <a:cs typeface="Arial" panose="020B0604020202020204" pitchFamily="34" charset="0"/>
              </a:rPr>
              <a:t>Whole person evaluation required to achieve patient-centred care.(</a:t>
            </a:r>
            <a:r>
              <a:rPr lang="en-AU" dirty="0">
                <a:latin typeface="Arial" panose="020B0604020202020204" pitchFamily="34" charset="0"/>
                <a:cs typeface="Arial" panose="020B0604020202020204" pitchFamily="34" charset="0"/>
              </a:rPr>
              <a:t>GOLD,2023</a:t>
            </a:r>
            <a:r>
              <a:rPr lang="en-AU" sz="2400" dirty="0">
                <a:latin typeface="Arial" panose="020B0604020202020204" pitchFamily="34" charset="0"/>
                <a:cs typeface="Arial" panose="020B0604020202020204" pitchFamily="34" charset="0"/>
              </a:rPr>
              <a:t>)</a:t>
            </a:r>
          </a:p>
          <a:p>
            <a:endParaRPr lang="en-AU" dirty="0"/>
          </a:p>
        </p:txBody>
      </p:sp>
      <p:pic>
        <p:nvPicPr>
          <p:cNvPr id="6" name="Picture 5">
            <a:extLst>
              <a:ext uri="{FF2B5EF4-FFF2-40B4-BE49-F238E27FC236}">
                <a16:creationId xmlns:a16="http://schemas.microsoft.com/office/drawing/2014/main" id="{EC84F5A9-49B5-8A7B-CDBA-D6D542BFBD64}"/>
              </a:ext>
            </a:extLst>
          </p:cNvPr>
          <p:cNvPicPr>
            <a:picLocks noChangeAspect="1"/>
          </p:cNvPicPr>
          <p:nvPr/>
        </p:nvPicPr>
        <p:blipFill>
          <a:blip r:embed="rId3"/>
          <a:stretch>
            <a:fillRect/>
          </a:stretch>
        </p:blipFill>
        <p:spPr>
          <a:xfrm>
            <a:off x="7490018" y="1124670"/>
            <a:ext cx="4595302" cy="4608660"/>
          </a:xfrm>
          <a:prstGeom prst="rect">
            <a:avLst/>
          </a:prstGeom>
        </p:spPr>
      </p:pic>
      <p:sp>
        <p:nvSpPr>
          <p:cNvPr id="7" name="TextBox 6">
            <a:extLst>
              <a:ext uri="{FF2B5EF4-FFF2-40B4-BE49-F238E27FC236}">
                <a16:creationId xmlns:a16="http://schemas.microsoft.com/office/drawing/2014/main" id="{11FD25AC-46C3-8B72-C187-65324E1FA783}"/>
              </a:ext>
            </a:extLst>
          </p:cNvPr>
          <p:cNvSpPr txBox="1"/>
          <p:nvPr/>
        </p:nvSpPr>
        <p:spPr>
          <a:xfrm>
            <a:off x="6715591" y="5848588"/>
            <a:ext cx="5224507" cy="369332"/>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Global Initiative for Chronic Obstructive Lung Disease (GOLD), 2023</a:t>
            </a:r>
            <a:r>
              <a:rPr lang="en-US" dirty="0"/>
              <a:t>.</a:t>
            </a:r>
          </a:p>
        </p:txBody>
      </p:sp>
    </p:spTree>
    <p:extLst>
      <p:ext uri="{BB962C8B-B14F-4D97-AF65-F5344CB8AC3E}">
        <p14:creationId xmlns:p14="http://schemas.microsoft.com/office/powerpoint/2010/main" val="1304880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148534"/>
            <a:ext cx="5577840" cy="878233"/>
          </a:xfrm>
        </p:spPr>
        <p:txBody>
          <a:bodyPr>
            <a:normAutofit/>
          </a:bodyPr>
          <a:lstStyle/>
          <a:p>
            <a:pPr algn="ctr"/>
            <a:r>
              <a:rPr lang="en-AU" sz="3200" b="1" u="sng" dirty="0">
                <a:latin typeface="Arial" panose="020B0604020202020204" pitchFamily="34" charset="0"/>
                <a:cs typeface="Arial" panose="020B0604020202020204" pitchFamily="34" charset="0"/>
              </a:rPr>
              <a:t>Prevention of COPD</a:t>
            </a:r>
          </a:p>
        </p:txBody>
      </p:sp>
      <p:sp>
        <p:nvSpPr>
          <p:cNvPr id="3" name="Content Placeholder 2"/>
          <p:cNvSpPr>
            <a:spLocks noGrp="1"/>
          </p:cNvSpPr>
          <p:nvPr>
            <p:ph idx="1"/>
          </p:nvPr>
        </p:nvSpPr>
        <p:spPr>
          <a:xfrm>
            <a:off x="586155" y="1200442"/>
            <a:ext cx="8146365" cy="4936197"/>
          </a:xfrm>
        </p:spPr>
        <p:txBody>
          <a:bodyPr>
            <a:normAutofit lnSpcReduction="10000"/>
          </a:bodyPr>
          <a:lstStyle/>
          <a:p>
            <a:pPr algn="just">
              <a:lnSpc>
                <a:spcPct val="150000"/>
              </a:lnSpc>
            </a:pPr>
            <a:r>
              <a:rPr lang="en-AU" sz="2400" dirty="0">
                <a:latin typeface="Arial" panose="020B0604020202020204" pitchFamily="34" charset="0"/>
                <a:cs typeface="Arial" panose="020B0604020202020204" pitchFamily="34" charset="0"/>
              </a:rPr>
              <a:t>The best prevention strategy is smoking cessation (Kearney et al., 2022). </a:t>
            </a:r>
          </a:p>
          <a:p>
            <a:pPr algn="just">
              <a:lnSpc>
                <a:spcPct val="150000"/>
              </a:lnSpc>
            </a:pPr>
            <a:r>
              <a:rPr lang="en-AU" sz="2400" dirty="0">
                <a:latin typeface="Arial" panose="020B0604020202020204" pitchFamily="34" charset="0"/>
                <a:cs typeface="Arial" panose="020B0604020202020204" pitchFamily="34" charset="0"/>
              </a:rPr>
              <a:t>Less exposure to harmful environment decreases the risk of diseases. </a:t>
            </a:r>
          </a:p>
          <a:p>
            <a:pPr algn="just">
              <a:lnSpc>
                <a:spcPct val="150000"/>
              </a:lnSpc>
            </a:pPr>
            <a:r>
              <a:rPr lang="en-AU" sz="2400" dirty="0">
                <a:latin typeface="Arial" panose="020B0604020202020204" pitchFamily="34" charset="0"/>
                <a:cs typeface="Arial" panose="020B0604020202020204" pitchFamily="34" charset="0"/>
              </a:rPr>
              <a:t>Early education promotes healthier lifestyle and behavioural changes.(Pendoni,2023)</a:t>
            </a:r>
          </a:p>
          <a:p>
            <a:pPr algn="just">
              <a:lnSpc>
                <a:spcPct val="150000"/>
              </a:lnSpc>
            </a:pPr>
            <a:r>
              <a:rPr lang="en-AU" sz="2400" dirty="0">
                <a:latin typeface="Arial" panose="020B0604020202020204" pitchFamily="34" charset="0"/>
                <a:cs typeface="Arial" panose="020B0604020202020204" pitchFamily="34" charset="0"/>
              </a:rPr>
              <a:t>Health promotion activities are supported by community nurses to prevent. </a:t>
            </a:r>
          </a:p>
          <a:p>
            <a:endParaRPr lang="en-AU" dirty="0"/>
          </a:p>
        </p:txBody>
      </p:sp>
      <p:pic>
        <p:nvPicPr>
          <p:cNvPr id="6" name="Picture 5">
            <a:extLst>
              <a:ext uri="{FF2B5EF4-FFF2-40B4-BE49-F238E27FC236}">
                <a16:creationId xmlns:a16="http://schemas.microsoft.com/office/drawing/2014/main" id="{F1EB9BF0-3C80-F870-B031-117B3FB4651B}"/>
              </a:ext>
            </a:extLst>
          </p:cNvPr>
          <p:cNvPicPr>
            <a:picLocks noChangeAspect="1"/>
          </p:cNvPicPr>
          <p:nvPr/>
        </p:nvPicPr>
        <p:blipFill>
          <a:blip r:embed="rId3"/>
          <a:srcRect t="6902" b="3618"/>
          <a:stretch>
            <a:fillRect/>
          </a:stretch>
        </p:blipFill>
        <p:spPr>
          <a:xfrm>
            <a:off x="8961120" y="249527"/>
            <a:ext cx="3032760" cy="5724553"/>
          </a:xfrm>
          <a:prstGeom prst="rect">
            <a:avLst/>
          </a:prstGeom>
        </p:spPr>
      </p:pic>
      <p:sp>
        <p:nvSpPr>
          <p:cNvPr id="7" name="TextBox 6">
            <a:extLst>
              <a:ext uri="{FF2B5EF4-FFF2-40B4-BE49-F238E27FC236}">
                <a16:creationId xmlns:a16="http://schemas.microsoft.com/office/drawing/2014/main" id="{80D9EB0B-4009-750B-6E19-6D8839713410}"/>
              </a:ext>
            </a:extLst>
          </p:cNvPr>
          <p:cNvSpPr txBox="1"/>
          <p:nvPr/>
        </p:nvSpPr>
        <p:spPr>
          <a:xfrm>
            <a:off x="9874097" y="5974080"/>
            <a:ext cx="1071127" cy="307777"/>
          </a:xfrm>
          <a:prstGeom prst="rect">
            <a:avLst/>
          </a:prstGeom>
          <a:noFill/>
        </p:spPr>
        <p:txBody>
          <a:bodyPr wrap="none" rtlCol="0">
            <a:spAutoFit/>
          </a:bodyPr>
          <a:lstStyle/>
          <a:p>
            <a:r>
              <a:rPr lang="en-GB" sz="1400" b="1" dirty="0">
                <a:latin typeface="Arial" panose="020B0604020202020204" pitchFamily="34" charset="0"/>
                <a:cs typeface="Arial" panose="020B0604020202020204" pitchFamily="34" charset="0"/>
              </a:rPr>
              <a:t>WHO,2023</a:t>
            </a:r>
            <a:endParaRPr lang="en-US"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0644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99293"/>
            <a:ext cx="8744584" cy="654147"/>
          </a:xfrm>
        </p:spPr>
        <p:txBody>
          <a:bodyPr>
            <a:normAutofit/>
          </a:bodyPr>
          <a:lstStyle/>
          <a:p>
            <a:pPr algn="ctr"/>
            <a:r>
              <a:rPr lang="en-AU" sz="3200" b="1" u="sng" dirty="0">
                <a:latin typeface="Arial" panose="020B0604020202020204" pitchFamily="34" charset="0"/>
                <a:cs typeface="Arial" panose="020B0604020202020204" pitchFamily="34" charset="0"/>
              </a:rPr>
              <a:t>Skills for Co-productive Care</a:t>
            </a:r>
          </a:p>
        </p:txBody>
      </p:sp>
      <p:sp>
        <p:nvSpPr>
          <p:cNvPr id="3" name="Content Placeholder 2"/>
          <p:cNvSpPr>
            <a:spLocks noGrp="1"/>
          </p:cNvSpPr>
          <p:nvPr>
            <p:ph idx="1"/>
          </p:nvPr>
        </p:nvSpPr>
        <p:spPr>
          <a:xfrm>
            <a:off x="365760" y="1280160"/>
            <a:ext cx="7162800" cy="4921348"/>
          </a:xfrm>
        </p:spPr>
        <p:txBody>
          <a:bodyPr>
            <a:normAutofit/>
          </a:bodyPr>
          <a:lstStyle/>
          <a:p>
            <a:pPr algn="just"/>
            <a:r>
              <a:rPr lang="en-AU" sz="2400" dirty="0">
                <a:latin typeface="Arial" panose="020B0604020202020204" pitchFamily="34" charset="0"/>
                <a:cs typeface="Arial" panose="020B0604020202020204" pitchFamily="34" charset="0"/>
              </a:rPr>
              <a:t>Needs communication, empathy, and approaches to patient-centred care (Aranburu-</a:t>
            </a:r>
            <a:r>
              <a:rPr lang="en-AU" sz="2400" dirty="0" err="1">
                <a:latin typeface="Arial" panose="020B0604020202020204" pitchFamily="34" charset="0"/>
                <a:cs typeface="Arial" panose="020B0604020202020204" pitchFamily="34" charset="0"/>
              </a:rPr>
              <a:t>Imatz</a:t>
            </a:r>
            <a:r>
              <a:rPr lang="en-AU" sz="2400" dirty="0">
                <a:latin typeface="Arial" panose="020B0604020202020204" pitchFamily="34" charset="0"/>
                <a:cs typeface="Arial" panose="020B0604020202020204" pitchFamily="34" charset="0"/>
              </a:rPr>
              <a:t> et al., 2022). </a:t>
            </a:r>
          </a:p>
          <a:p>
            <a:pPr algn="just"/>
            <a:endParaRPr lang="en-AU" sz="2400" dirty="0">
              <a:latin typeface="Arial" panose="020B0604020202020204" pitchFamily="34" charset="0"/>
              <a:cs typeface="Arial" panose="020B0604020202020204" pitchFamily="34" charset="0"/>
            </a:endParaRPr>
          </a:p>
          <a:p>
            <a:pPr algn="just"/>
            <a:r>
              <a:rPr lang="en-AU" sz="2400" dirty="0">
                <a:latin typeface="Arial" panose="020B0604020202020204" pitchFamily="34" charset="0"/>
                <a:cs typeface="Arial" panose="020B0604020202020204" pitchFamily="34" charset="0"/>
              </a:rPr>
              <a:t>Promotes mutual decision-making between patients and health practitioners. </a:t>
            </a:r>
          </a:p>
          <a:p>
            <a:pPr algn="just"/>
            <a:r>
              <a:rPr lang="en-AU" sz="2400" dirty="0">
                <a:latin typeface="Arial" panose="020B0604020202020204" pitchFamily="34" charset="0"/>
                <a:cs typeface="Arial" panose="020B0604020202020204" pitchFamily="34" charset="0"/>
              </a:rPr>
              <a:t>Establishes trust and enhances compliance to treatment plans.(NHS England,2019)</a:t>
            </a:r>
          </a:p>
          <a:p>
            <a:pPr algn="just"/>
            <a:endParaRPr lang="en-AU" sz="2400" dirty="0">
              <a:latin typeface="Arial" panose="020B0604020202020204" pitchFamily="34" charset="0"/>
              <a:cs typeface="Arial" panose="020B0604020202020204" pitchFamily="34" charset="0"/>
            </a:endParaRPr>
          </a:p>
          <a:p>
            <a:pPr algn="just"/>
            <a:r>
              <a:rPr lang="en-AU" sz="2400" dirty="0">
                <a:latin typeface="Arial" panose="020B0604020202020204" pitchFamily="34" charset="0"/>
                <a:cs typeface="Arial" panose="020B0604020202020204" pitchFamily="34" charset="0"/>
              </a:rPr>
              <a:t>Promotes self-management and empowerment of chronic illnesses. (Braake,2025)</a:t>
            </a:r>
          </a:p>
          <a:p>
            <a:endParaRPr lang="en-AU" dirty="0"/>
          </a:p>
        </p:txBody>
      </p:sp>
      <p:pic>
        <p:nvPicPr>
          <p:cNvPr id="6" name="Picture 5">
            <a:extLst>
              <a:ext uri="{FF2B5EF4-FFF2-40B4-BE49-F238E27FC236}">
                <a16:creationId xmlns:a16="http://schemas.microsoft.com/office/drawing/2014/main" id="{B16C4ED7-3FE9-58BF-288B-1DE1F0CFCC61}"/>
              </a:ext>
            </a:extLst>
          </p:cNvPr>
          <p:cNvPicPr>
            <a:picLocks noChangeAspect="1"/>
          </p:cNvPicPr>
          <p:nvPr/>
        </p:nvPicPr>
        <p:blipFill>
          <a:blip r:embed="rId3"/>
          <a:srcRect b="9573"/>
          <a:stretch>
            <a:fillRect/>
          </a:stretch>
        </p:blipFill>
        <p:spPr>
          <a:xfrm>
            <a:off x="7861277" y="1280160"/>
            <a:ext cx="4178322" cy="4556760"/>
          </a:xfrm>
          <a:prstGeom prst="rect">
            <a:avLst/>
          </a:prstGeom>
        </p:spPr>
      </p:pic>
      <p:sp>
        <p:nvSpPr>
          <p:cNvPr id="7" name="TextBox 6">
            <a:extLst>
              <a:ext uri="{FF2B5EF4-FFF2-40B4-BE49-F238E27FC236}">
                <a16:creationId xmlns:a16="http://schemas.microsoft.com/office/drawing/2014/main" id="{2B29C944-88B2-6C49-337B-B799458B5DD5}"/>
              </a:ext>
            </a:extLst>
          </p:cNvPr>
          <p:cNvSpPr txBox="1"/>
          <p:nvPr/>
        </p:nvSpPr>
        <p:spPr>
          <a:xfrm>
            <a:off x="9311640" y="5836920"/>
            <a:ext cx="1994457" cy="338554"/>
          </a:xfrm>
          <a:prstGeom prst="rect">
            <a:avLst/>
          </a:prstGeom>
          <a:noFill/>
        </p:spPr>
        <p:txBody>
          <a:bodyPr wrap="none" rtlCol="0">
            <a:spAutoFit/>
          </a:bodyPr>
          <a:lstStyle/>
          <a:p>
            <a:r>
              <a:rPr lang="en-GB" sz="1600" b="1" dirty="0">
                <a:latin typeface="Arial" panose="020B0604020202020204" pitchFamily="34" charset="0"/>
                <a:cs typeface="Arial" panose="020B0604020202020204" pitchFamily="34" charset="0"/>
              </a:rPr>
              <a:t>NHS England,2019</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0530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5628" y="320041"/>
            <a:ext cx="8256904" cy="761999"/>
          </a:xfrm>
        </p:spPr>
        <p:txBody>
          <a:bodyPr>
            <a:normAutofit fontScale="90000"/>
          </a:bodyPr>
          <a:lstStyle/>
          <a:p>
            <a:r>
              <a:rPr lang="en-AU" sz="3600" b="1" u="sng" dirty="0">
                <a:latin typeface="Arial" panose="020B0604020202020204" pitchFamily="34" charset="0"/>
                <a:cs typeface="Arial" panose="020B0604020202020204" pitchFamily="34" charset="0"/>
              </a:rPr>
              <a:t>Personalised Care and Self-Management</a:t>
            </a:r>
          </a:p>
        </p:txBody>
      </p:sp>
      <p:sp>
        <p:nvSpPr>
          <p:cNvPr id="3" name="Content Placeholder 2"/>
          <p:cNvSpPr>
            <a:spLocks noGrp="1"/>
          </p:cNvSpPr>
          <p:nvPr>
            <p:ph idx="1"/>
          </p:nvPr>
        </p:nvSpPr>
        <p:spPr>
          <a:xfrm>
            <a:off x="472441" y="1417320"/>
            <a:ext cx="7696200" cy="4617719"/>
          </a:xfrm>
        </p:spPr>
        <p:txBody>
          <a:bodyPr>
            <a:normAutofit lnSpcReduction="10000"/>
          </a:bodyPr>
          <a:lstStyle/>
          <a:p>
            <a:pPr marL="0" indent="0" algn="just">
              <a:buNone/>
            </a:pPr>
            <a:r>
              <a:rPr lang="en-US" sz="2400" dirty="0">
                <a:latin typeface="Arial" panose="020B0604020202020204" pitchFamily="34" charset="0"/>
                <a:cs typeface="Arial" panose="020B0604020202020204" pitchFamily="34" charset="0"/>
              </a:rPr>
              <a:t>Shared decision making is a practice that engages the patients in the decision-making care.</a:t>
            </a:r>
          </a:p>
          <a:p>
            <a:pPr marL="0" indent="0" algn="just">
              <a:buNone/>
            </a:pPr>
            <a:r>
              <a:rPr lang="en-US" sz="2400" dirty="0">
                <a:latin typeface="Arial" panose="020B0604020202020204" pitchFamily="34" charset="0"/>
                <a:cs typeface="Arial" panose="020B0604020202020204" pitchFamily="34" charset="0"/>
              </a:rPr>
              <a:t>The planning of </a:t>
            </a:r>
            <a:r>
              <a:rPr lang="en-US" sz="2400" dirty="0" err="1">
                <a:latin typeface="Arial" panose="020B0604020202020204" pitchFamily="34" charset="0"/>
                <a:cs typeface="Arial" panose="020B0604020202020204" pitchFamily="34" charset="0"/>
              </a:rPr>
              <a:t>personalised</a:t>
            </a:r>
            <a:r>
              <a:rPr lang="en-US" sz="2400" dirty="0">
                <a:latin typeface="Arial" panose="020B0604020202020204" pitchFamily="34" charset="0"/>
                <a:cs typeface="Arial" panose="020B0604020202020204" pitchFamily="34" charset="0"/>
              </a:rPr>
              <a:t> care/support according to needs (Moura et al., 2024).</a:t>
            </a:r>
          </a:p>
          <a:p>
            <a:pPr marL="0" indent="0" algn="just">
              <a:buNone/>
            </a:pPr>
            <a:r>
              <a:rPr lang="en-US" sz="2400" dirty="0">
                <a:latin typeface="Arial" panose="020B0604020202020204" pitchFamily="34" charset="0"/>
                <a:cs typeface="Arial" panose="020B0604020202020204" pitchFamily="34" charset="0"/>
              </a:rPr>
              <a:t>Empowering choice guarantees the patient rights and informed decisions.(Ansari,2022)</a:t>
            </a:r>
          </a:p>
          <a:p>
            <a:pPr marL="0" indent="0" algn="just">
              <a:buNone/>
            </a:pPr>
            <a:r>
              <a:rPr lang="en-US" sz="2400" dirty="0">
                <a:latin typeface="Arial" panose="020B0604020202020204" pitchFamily="34" charset="0"/>
                <a:cs typeface="Arial" panose="020B0604020202020204" pitchFamily="34" charset="0"/>
              </a:rPr>
              <a:t>Social prescribing links patients to services in the community.</a:t>
            </a:r>
          </a:p>
          <a:p>
            <a:pPr marL="0" indent="0" algn="just">
              <a:buNone/>
            </a:pPr>
            <a:r>
              <a:rPr lang="en-US" sz="2400" dirty="0">
                <a:latin typeface="Arial" panose="020B0604020202020204" pitchFamily="34" charset="0"/>
                <a:cs typeface="Arial" panose="020B0604020202020204" pitchFamily="34" charset="0"/>
              </a:rPr>
              <a:t>Supported self-management enhances support and self-confidence (Moura et al., 2024).</a:t>
            </a:r>
          </a:p>
          <a:p>
            <a:pPr marL="0" indent="0" algn="just">
              <a:buNone/>
            </a:pPr>
            <a:r>
              <a:rPr lang="en-US" sz="2400" dirty="0">
                <a:latin typeface="Arial" panose="020B0604020202020204" pitchFamily="34" charset="0"/>
                <a:cs typeface="Arial" panose="020B0604020202020204" pitchFamily="34" charset="0"/>
              </a:rPr>
              <a:t>Individual health budgets facilitate individual and </a:t>
            </a:r>
            <a:r>
              <a:rPr lang="en-US" sz="2400" dirty="0" err="1">
                <a:latin typeface="Arial" panose="020B0604020202020204" pitchFamily="34" charset="0"/>
                <a:cs typeface="Arial" panose="020B0604020202020204" pitchFamily="34" charset="0"/>
              </a:rPr>
              <a:t>personalised</a:t>
            </a:r>
            <a:r>
              <a:rPr lang="en-US" sz="2400" dirty="0">
                <a:latin typeface="Arial" panose="020B0604020202020204" pitchFamily="34" charset="0"/>
                <a:cs typeface="Arial" panose="020B0604020202020204" pitchFamily="34" charset="0"/>
              </a:rPr>
              <a:t> care</a:t>
            </a:r>
            <a:r>
              <a:rPr lang="en-US" sz="2200" dirty="0">
                <a:latin typeface="Arial" panose="020B0604020202020204" pitchFamily="34" charset="0"/>
                <a:cs typeface="Arial" panose="020B0604020202020204" pitchFamily="34" charset="0"/>
              </a:rPr>
              <a:t>.</a:t>
            </a:r>
          </a:p>
          <a:p>
            <a:pPr algn="just"/>
            <a:endParaRPr lang="en-AU" dirty="0"/>
          </a:p>
        </p:txBody>
      </p:sp>
      <p:pic>
        <p:nvPicPr>
          <p:cNvPr id="6" name="Picture 5">
            <a:extLst>
              <a:ext uri="{FF2B5EF4-FFF2-40B4-BE49-F238E27FC236}">
                <a16:creationId xmlns:a16="http://schemas.microsoft.com/office/drawing/2014/main" id="{A7D5A3FD-3827-ED3C-BE59-3DB3990E8BA5}"/>
              </a:ext>
            </a:extLst>
          </p:cNvPr>
          <p:cNvPicPr>
            <a:picLocks noChangeAspect="1"/>
          </p:cNvPicPr>
          <p:nvPr/>
        </p:nvPicPr>
        <p:blipFill>
          <a:blip r:embed="rId3"/>
          <a:stretch>
            <a:fillRect/>
          </a:stretch>
        </p:blipFill>
        <p:spPr>
          <a:xfrm>
            <a:off x="8361097" y="1767840"/>
            <a:ext cx="3490734" cy="3779520"/>
          </a:xfrm>
          <a:prstGeom prst="rect">
            <a:avLst/>
          </a:prstGeom>
        </p:spPr>
      </p:pic>
      <p:sp>
        <p:nvSpPr>
          <p:cNvPr id="7" name="TextBox 6">
            <a:extLst>
              <a:ext uri="{FF2B5EF4-FFF2-40B4-BE49-F238E27FC236}">
                <a16:creationId xmlns:a16="http://schemas.microsoft.com/office/drawing/2014/main" id="{D4428EDE-E657-6F83-E0C7-66FBC74D1749}"/>
              </a:ext>
            </a:extLst>
          </p:cNvPr>
          <p:cNvSpPr txBox="1"/>
          <p:nvPr/>
        </p:nvSpPr>
        <p:spPr>
          <a:xfrm>
            <a:off x="9152516" y="5757146"/>
            <a:ext cx="2223686"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NHS England 2019</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2699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940AE-7521-87BB-98CE-742AE0A913B1}"/>
              </a:ext>
            </a:extLst>
          </p:cNvPr>
          <p:cNvSpPr>
            <a:spLocks noGrp="1"/>
          </p:cNvSpPr>
          <p:nvPr>
            <p:ph type="title"/>
          </p:nvPr>
        </p:nvSpPr>
        <p:spPr>
          <a:xfrm>
            <a:off x="2438400" y="286603"/>
            <a:ext cx="6812280" cy="702303"/>
          </a:xfrm>
        </p:spPr>
        <p:txBody>
          <a:bodyPr>
            <a:normAutofit/>
          </a:bodyPr>
          <a:lstStyle/>
          <a:p>
            <a:pPr algn="ctr"/>
            <a:r>
              <a:rPr lang="en-GB" sz="3200" b="1" u="sng" dirty="0">
                <a:latin typeface="Arial" panose="020B0604020202020204" pitchFamily="34" charset="0"/>
                <a:cs typeface="Arial" panose="020B0604020202020204" pitchFamily="34" charset="0"/>
              </a:rPr>
              <a:t>Conclusion</a:t>
            </a:r>
            <a:endParaRPr lang="en-US" sz="32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B2D13A-DCA5-4AE6-3B1A-D9C82246BD25}"/>
              </a:ext>
            </a:extLst>
          </p:cNvPr>
          <p:cNvSpPr>
            <a:spLocks noGrp="1"/>
          </p:cNvSpPr>
          <p:nvPr>
            <p:ph idx="1"/>
          </p:nvPr>
        </p:nvSpPr>
        <p:spPr>
          <a:xfrm>
            <a:off x="640080" y="1325880"/>
            <a:ext cx="10515600" cy="4543214"/>
          </a:xfrm>
        </p:spPr>
        <p:txBody>
          <a:bodyPr/>
          <a:lstStyle/>
          <a:p>
            <a:pPr algn="just">
              <a:lnSpc>
                <a:spcPct val="150000"/>
              </a:lnSpc>
            </a:pPr>
            <a:r>
              <a:rPr lang="en-US" sz="2400" dirty="0">
                <a:latin typeface="Arial" panose="020B0604020202020204" pitchFamily="34" charset="0"/>
                <a:cs typeface="Arial" panose="020B0604020202020204" pitchFamily="34" charset="0"/>
              </a:rPr>
              <a:t>COPD needs to be diagnosed and managed early and properly.</a:t>
            </a:r>
          </a:p>
          <a:p>
            <a:pPr algn="just">
              <a:lnSpc>
                <a:spcPct val="150000"/>
              </a:lnSpc>
            </a:pPr>
            <a:r>
              <a:rPr lang="en-US" sz="2400" dirty="0">
                <a:latin typeface="Arial" panose="020B0604020202020204" pitchFamily="34" charset="0"/>
                <a:cs typeface="Arial" panose="020B0604020202020204" pitchFamily="34" charset="0"/>
              </a:rPr>
              <a:t>Prevention strategies cut the burden of diseases and the number of hospital admissions (Kearney et al., 2022; Sabri et al., 2023).</a:t>
            </a:r>
          </a:p>
          <a:p>
            <a:pPr algn="just">
              <a:lnSpc>
                <a:spcPct val="150000"/>
              </a:lnSpc>
            </a:pPr>
            <a:r>
              <a:rPr lang="en-US" sz="2400" dirty="0" err="1">
                <a:latin typeface="Arial" panose="020B0604020202020204" pitchFamily="34" charset="0"/>
                <a:cs typeface="Arial" panose="020B0604020202020204" pitchFamily="34" charset="0"/>
              </a:rPr>
              <a:t>Individualised</a:t>
            </a:r>
            <a:r>
              <a:rPr lang="en-US" sz="2400" dirty="0">
                <a:latin typeface="Arial" panose="020B0604020202020204" pitchFamily="34" charset="0"/>
                <a:cs typeface="Arial" panose="020B0604020202020204" pitchFamily="34" charset="0"/>
              </a:rPr>
              <a:t> care enhances the methods and results of patients.</a:t>
            </a:r>
          </a:p>
          <a:p>
            <a:pPr algn="just">
              <a:lnSpc>
                <a:spcPct val="150000"/>
              </a:lnSpc>
            </a:pPr>
            <a:r>
              <a:rPr lang="en-US" sz="2400" dirty="0">
                <a:latin typeface="Arial" panose="020B0604020202020204" pitchFamily="34" charset="0"/>
                <a:cs typeface="Arial" panose="020B0604020202020204" pitchFamily="34" charset="0"/>
              </a:rPr>
              <a:t>Nurses in the community can be involved in holistic COPD care (Aitken and Lavery, 2024; Aranburu-</a:t>
            </a:r>
            <a:r>
              <a:rPr lang="en-US" sz="2400" dirty="0" err="1">
                <a:latin typeface="Arial" panose="020B0604020202020204" pitchFamily="34" charset="0"/>
                <a:cs typeface="Arial" panose="020B0604020202020204" pitchFamily="34" charset="0"/>
              </a:rPr>
              <a:t>Imatz</a:t>
            </a:r>
            <a:r>
              <a:rPr lang="en-US" sz="2400" dirty="0">
                <a:latin typeface="Arial" panose="020B0604020202020204" pitchFamily="34" charset="0"/>
                <a:cs typeface="Arial" panose="020B0604020202020204" pitchFamily="34" charset="0"/>
              </a:rPr>
              <a:t> et al., 2022).</a:t>
            </a:r>
          </a:p>
          <a:p>
            <a:endParaRPr lang="en-US" dirty="0"/>
          </a:p>
        </p:txBody>
      </p:sp>
    </p:spTree>
    <p:extLst>
      <p:ext uri="{BB962C8B-B14F-4D97-AF65-F5344CB8AC3E}">
        <p14:creationId xmlns:p14="http://schemas.microsoft.com/office/powerpoint/2010/main" val="1803101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274321"/>
            <a:ext cx="10058400" cy="528319"/>
          </a:xfrm>
        </p:spPr>
        <p:txBody>
          <a:bodyPr>
            <a:normAutofit fontScale="90000"/>
          </a:bodyPr>
          <a:lstStyle/>
          <a:p>
            <a:pPr algn="ctr"/>
            <a:r>
              <a:rPr lang="en-AU" sz="3500" b="1" u="sng" dirty="0">
                <a:latin typeface="Arial" panose="020B0604020202020204" pitchFamily="34" charset="0"/>
                <a:cs typeface="Arial" panose="020B0604020202020204" pitchFamily="34" charset="0"/>
              </a:rPr>
              <a:t>References</a:t>
            </a:r>
            <a:endParaRPr lang="en-AU" sz="35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63880" y="985520"/>
            <a:ext cx="11292840" cy="5344160"/>
          </a:xfrm>
        </p:spPr>
        <p:txBody>
          <a:bodyPr>
            <a:normAutofit fontScale="55000" lnSpcReduction="20000"/>
          </a:bodyPr>
          <a:lstStyle/>
          <a:p>
            <a:pPr algn="just">
              <a:buFont typeface="Wingdings" panose="05000000000000000000" pitchFamily="2" charset="2"/>
              <a:buChar char="Ø"/>
            </a:pPr>
            <a:r>
              <a:rPr lang="en-AU" sz="2400" dirty="0">
                <a:latin typeface="Arial" panose="020B0604020202020204" pitchFamily="34" charset="0"/>
                <a:cs typeface="Arial" panose="020B0604020202020204" pitchFamily="34" charset="0"/>
              </a:rPr>
              <a:t>Aitken, A. and Lavery, J. (2024). The specialist community practitioner district nurse's role in optimising COPD.. British journal of community nursing, 29 6, pp. 275-281. </a:t>
            </a:r>
            <a:r>
              <a:rPr lang="en-AU" sz="2400" dirty="0" err="1">
                <a:latin typeface="Arial" panose="020B0604020202020204" pitchFamily="34" charset="0"/>
                <a:cs typeface="Arial" panose="020B0604020202020204" pitchFamily="34" charset="0"/>
              </a:rPr>
              <a:t>doi</a:t>
            </a:r>
            <a:r>
              <a:rPr lang="en-AU" sz="2400" dirty="0">
                <a:latin typeface="Arial" panose="020B0604020202020204" pitchFamily="34" charset="0"/>
                <a:cs typeface="Arial" panose="020B0604020202020204" pitchFamily="34" charset="0"/>
              </a:rPr>
              <a:t>: 10.12968/bjcn.2024.29.6.275.</a:t>
            </a:r>
          </a:p>
          <a:p>
            <a:pPr algn="just">
              <a:buFont typeface="Wingdings" panose="05000000000000000000" pitchFamily="2" charset="2"/>
              <a:buChar char="Ø"/>
            </a:pPr>
            <a:r>
              <a:rPr lang="en-AU" sz="2400" dirty="0">
                <a:latin typeface="Arial" panose="020B0604020202020204" pitchFamily="34" charset="0"/>
                <a:cs typeface="Arial" panose="020B0604020202020204" pitchFamily="34" charset="0"/>
              </a:rPr>
              <a:t>Ali, L., </a:t>
            </a:r>
            <a:r>
              <a:rPr lang="en-AU" sz="2400" dirty="0" err="1">
                <a:latin typeface="Arial" panose="020B0604020202020204" pitchFamily="34" charset="0"/>
                <a:cs typeface="Arial" panose="020B0604020202020204" pitchFamily="34" charset="0"/>
              </a:rPr>
              <a:t>Wallström</a:t>
            </a:r>
            <a:r>
              <a:rPr lang="en-AU" sz="2400" dirty="0">
                <a:latin typeface="Arial" panose="020B0604020202020204" pitchFamily="34" charset="0"/>
                <a:cs typeface="Arial" panose="020B0604020202020204" pitchFamily="34" charset="0"/>
              </a:rPr>
              <a:t>, S., Fors, A., </a:t>
            </a:r>
            <a:r>
              <a:rPr lang="en-AU" sz="2400" dirty="0" err="1">
                <a:latin typeface="Arial" panose="020B0604020202020204" pitchFamily="34" charset="0"/>
                <a:cs typeface="Arial" panose="020B0604020202020204" pitchFamily="34" charset="0"/>
              </a:rPr>
              <a:t>Barenfeld</a:t>
            </a:r>
            <a:r>
              <a:rPr lang="en-AU" sz="2400" dirty="0">
                <a:latin typeface="Arial" panose="020B0604020202020204" pitchFamily="34" charset="0"/>
                <a:cs typeface="Arial" panose="020B0604020202020204" pitchFamily="34" charset="0"/>
              </a:rPr>
              <a:t>, E., Fredholm, E., Fu, M., Goudarzi, M., Gyllensten, H., Kjellberg, L., Swedberg, K., Vanfleteren, L. and Ekman, I. (2021). Effects of Person-</a:t>
            </a:r>
            <a:r>
              <a:rPr lang="en-AU" sz="2400" dirty="0" err="1">
                <a:latin typeface="Arial" panose="020B0604020202020204" pitchFamily="34" charset="0"/>
                <a:cs typeface="Arial" panose="020B0604020202020204" pitchFamily="34" charset="0"/>
              </a:rPr>
              <a:t>Centered</a:t>
            </a:r>
            <a:r>
              <a:rPr lang="en-AU" sz="2400" dirty="0">
                <a:latin typeface="Arial" panose="020B0604020202020204" pitchFamily="34" charset="0"/>
                <a:cs typeface="Arial" panose="020B0604020202020204" pitchFamily="34" charset="0"/>
              </a:rPr>
              <a:t> Care. Using a Digital Platform and Structured Telephone Support for People With Chronic Obstructive Pulmonary Disease and Chronic Heart Failure: Randomized Controlled Trial. Journal of Medical Internet Research, 23. </a:t>
            </a:r>
            <a:r>
              <a:rPr lang="en-AU" sz="2400" dirty="0" err="1">
                <a:latin typeface="Arial" panose="020B0604020202020204" pitchFamily="34" charset="0"/>
                <a:cs typeface="Arial" panose="020B0604020202020204" pitchFamily="34" charset="0"/>
              </a:rPr>
              <a:t>doi</a:t>
            </a:r>
            <a:r>
              <a:rPr lang="en-AU" sz="2400" dirty="0">
                <a:latin typeface="Arial" panose="020B0604020202020204" pitchFamily="34" charset="0"/>
                <a:cs typeface="Arial" panose="020B0604020202020204" pitchFamily="34" charset="0"/>
              </a:rPr>
              <a:t>: 10.2196/26794.</a:t>
            </a:r>
          </a:p>
          <a:p>
            <a:pPr algn="just">
              <a:buFont typeface="Wingdings" panose="05000000000000000000" pitchFamily="2" charset="2"/>
              <a:buChar char="Ø"/>
            </a:pPr>
            <a:r>
              <a:rPr lang="en-AU" sz="2400" dirty="0">
                <a:latin typeface="Arial" panose="020B0604020202020204" pitchFamily="34" charset="0"/>
                <a:cs typeface="Arial" panose="020B0604020202020204" pitchFamily="34" charset="0"/>
              </a:rPr>
              <a:t>Ansari, S., Hosseinzadeh, H., Dennis, S., Sheng, T., </a:t>
            </a:r>
            <a:r>
              <a:rPr lang="en-AU" sz="2400" dirty="0" err="1">
                <a:latin typeface="Arial" panose="020B0604020202020204" pitchFamily="34" charset="0"/>
                <a:cs typeface="Arial" panose="020B0604020202020204" pitchFamily="34" charset="0"/>
              </a:rPr>
              <a:t>Kunasekaran</a:t>
            </a:r>
            <a:r>
              <a:rPr lang="en-AU" sz="2400" dirty="0">
                <a:latin typeface="Arial" panose="020B0604020202020204" pitchFamily="34" charset="0"/>
                <a:cs typeface="Arial" panose="020B0604020202020204" pitchFamily="34" charset="0"/>
              </a:rPr>
              <a:t>, M., Taher, S. and Zwar, N. (2025). Patient and provider perspectives of a self-management program for COPD in the context of multimorbidity: a qualitative study. BMC Primary Care, 26. </a:t>
            </a:r>
            <a:r>
              <a:rPr lang="en-AU" sz="2400" dirty="0" err="1">
                <a:latin typeface="Arial" panose="020B0604020202020204" pitchFamily="34" charset="0"/>
                <a:cs typeface="Arial" panose="020B0604020202020204" pitchFamily="34" charset="0"/>
              </a:rPr>
              <a:t>doi</a:t>
            </a:r>
            <a:r>
              <a:rPr lang="en-AU" sz="2400" dirty="0">
                <a:latin typeface="Arial" panose="020B0604020202020204" pitchFamily="34" charset="0"/>
                <a:cs typeface="Arial" panose="020B0604020202020204" pitchFamily="34" charset="0"/>
              </a:rPr>
              <a:t>: 10.1186/s12875-025-03077-5.</a:t>
            </a:r>
          </a:p>
          <a:p>
            <a:pPr algn="just">
              <a:buFont typeface="Wingdings" panose="05000000000000000000" pitchFamily="2" charset="2"/>
              <a:buChar char="Ø"/>
            </a:pPr>
            <a:r>
              <a:rPr lang="en-AU" sz="2400" dirty="0">
                <a:latin typeface="Arial" panose="020B0604020202020204" pitchFamily="34" charset="0"/>
                <a:cs typeface="Arial" panose="020B0604020202020204" pitchFamily="34" charset="0"/>
              </a:rPr>
              <a:t>Aranburu-</a:t>
            </a:r>
            <a:r>
              <a:rPr lang="en-AU" sz="2400" dirty="0" err="1">
                <a:latin typeface="Arial" panose="020B0604020202020204" pitchFamily="34" charset="0"/>
                <a:cs typeface="Arial" panose="020B0604020202020204" pitchFamily="34" charset="0"/>
              </a:rPr>
              <a:t>Imatz</a:t>
            </a:r>
            <a:r>
              <a:rPr lang="en-AU" sz="2400" dirty="0">
                <a:latin typeface="Arial" panose="020B0604020202020204" pitchFamily="34" charset="0"/>
                <a:cs typeface="Arial" panose="020B0604020202020204" pitchFamily="34" charset="0"/>
              </a:rPr>
              <a:t>, A., De La Cruz López-Carrasco, J., Moreno-Luque, A., Jiménez-Pastor, J., Del Rocío Valverde-León, M., Rodríguez-Cortés, F., Arevalo-Buitrago, P., López-Soto, P. and Morales-</a:t>
            </a:r>
            <a:r>
              <a:rPr lang="en-AU" sz="2400" dirty="0" err="1">
                <a:latin typeface="Arial" panose="020B0604020202020204" pitchFamily="34" charset="0"/>
                <a:cs typeface="Arial" panose="020B0604020202020204" pitchFamily="34" charset="0"/>
              </a:rPr>
              <a:t>Cané</a:t>
            </a:r>
            <a:r>
              <a:rPr lang="en-AU" sz="2400" dirty="0">
                <a:latin typeface="Arial" panose="020B0604020202020204" pitchFamily="34" charset="0"/>
                <a:cs typeface="Arial" panose="020B0604020202020204" pitchFamily="34" charset="0"/>
              </a:rPr>
              <a:t>, I. (2022). Nurse-Led Interventions in Chronic Obstructive Pulmonary Disease Patients: A Systematic Review and Meta-Analysis. International Journal of Environmental Research and Public Health, 19. </a:t>
            </a:r>
            <a:r>
              <a:rPr lang="en-AU" sz="2400" dirty="0" err="1">
                <a:latin typeface="Arial" panose="020B0604020202020204" pitchFamily="34" charset="0"/>
                <a:cs typeface="Arial" panose="020B0604020202020204" pitchFamily="34" charset="0"/>
              </a:rPr>
              <a:t>doi</a:t>
            </a:r>
            <a:r>
              <a:rPr lang="en-AU" sz="2400" dirty="0">
                <a:latin typeface="Arial" panose="020B0604020202020204" pitchFamily="34" charset="0"/>
                <a:cs typeface="Arial" panose="020B0604020202020204" pitchFamily="34" charset="0"/>
              </a:rPr>
              <a:t>: 10.3390/ijerph19159101.</a:t>
            </a:r>
          </a:p>
          <a:p>
            <a:pPr algn="just">
              <a:buFont typeface="Wingdings" panose="05000000000000000000" pitchFamily="2" charset="2"/>
              <a:buChar char="Ø"/>
            </a:pPr>
            <a:r>
              <a:rPr lang="en-AU" sz="2400" dirty="0" err="1">
                <a:latin typeface="Arial" panose="020B0604020202020204" pitchFamily="34" charset="0"/>
                <a:cs typeface="Arial" panose="020B0604020202020204" pitchFamily="34" charset="0"/>
              </a:rPr>
              <a:t>Braake</a:t>
            </a:r>
            <a:r>
              <a:rPr lang="en-AU" sz="2400" dirty="0">
                <a:latin typeface="Arial" panose="020B0604020202020204" pitchFamily="34" charset="0"/>
                <a:cs typeface="Arial" panose="020B0604020202020204" pitchFamily="34" charset="0"/>
              </a:rPr>
              <a:t>, T., </a:t>
            </a:r>
            <a:r>
              <a:rPr lang="en-AU" sz="2400" dirty="0" err="1">
                <a:latin typeface="Arial" panose="020B0604020202020204" pitchFamily="34" charset="0"/>
                <a:cs typeface="Arial" panose="020B0604020202020204" pitchFamily="34" charset="0"/>
              </a:rPr>
              <a:t>Vaseur</a:t>
            </a:r>
            <a:r>
              <a:rPr lang="en-AU" sz="2400" dirty="0">
                <a:latin typeface="Arial" panose="020B0604020202020204" pitchFamily="34" charset="0"/>
                <a:cs typeface="Arial" panose="020B0604020202020204" pitchFamily="34" charset="0"/>
              </a:rPr>
              <a:t>, R, </a:t>
            </a:r>
            <a:r>
              <a:rPr lang="en-AU" sz="2400" dirty="0" err="1">
                <a:latin typeface="Arial" panose="020B0604020202020204" pitchFamily="34" charset="0"/>
                <a:cs typeface="Arial" panose="020B0604020202020204" pitchFamily="34" charset="0"/>
              </a:rPr>
              <a:t>Grünloh</a:t>
            </a:r>
            <a:r>
              <a:rPr lang="en-AU" sz="2400" dirty="0">
                <a:latin typeface="Arial" panose="020B0604020202020204" pitchFamily="34" charset="0"/>
                <a:cs typeface="Arial" panose="020B0604020202020204" pitchFamily="34" charset="0"/>
              </a:rPr>
              <a:t>, C. and Tabak, M. (2025). The State of the Art of eHealth Self-Management Interventions for People With Chronic Obstructive Pulmonary Disease: Scoping Review. Journal of Medical Internet Research, 27. </a:t>
            </a:r>
            <a:r>
              <a:rPr lang="en-AU" sz="2400" dirty="0" err="1">
                <a:latin typeface="Arial" panose="020B0604020202020204" pitchFamily="34" charset="0"/>
                <a:cs typeface="Arial" panose="020B0604020202020204" pitchFamily="34" charset="0"/>
              </a:rPr>
              <a:t>doi</a:t>
            </a:r>
            <a:r>
              <a:rPr lang="en-AU" sz="2400" dirty="0">
                <a:latin typeface="Arial" panose="020B0604020202020204" pitchFamily="34" charset="0"/>
                <a:cs typeface="Arial" panose="020B0604020202020204" pitchFamily="34" charset="0"/>
              </a:rPr>
              <a:t>: 10.2196/57649.</a:t>
            </a:r>
          </a:p>
          <a:p>
            <a:pPr algn="just">
              <a:buFont typeface="Wingdings" panose="05000000000000000000" pitchFamily="2" charset="2"/>
              <a:buChar char="Ø"/>
            </a:pPr>
            <a:r>
              <a:rPr lang="en-AU" sz="2400" dirty="0">
                <a:latin typeface="Arial" panose="020B0604020202020204" pitchFamily="34" charset="0"/>
                <a:cs typeface="Arial" panose="020B0604020202020204" pitchFamily="34" charset="0"/>
              </a:rPr>
              <a:t>Camus-García, E., González-González, A., </a:t>
            </a:r>
            <a:r>
              <a:rPr lang="en-AU" sz="2400" dirty="0" err="1">
                <a:latin typeface="Arial" panose="020B0604020202020204" pitchFamily="34" charset="0"/>
                <a:cs typeface="Arial" panose="020B0604020202020204" pitchFamily="34" charset="0"/>
              </a:rPr>
              <a:t>Heijmans</a:t>
            </a:r>
            <a:r>
              <a:rPr lang="en-AU" sz="2400" dirty="0">
                <a:latin typeface="Arial" panose="020B0604020202020204" pitchFamily="34" charset="0"/>
                <a:cs typeface="Arial" panose="020B0604020202020204" pitchFamily="34" charset="0"/>
              </a:rPr>
              <a:t>, M., De Guzmán, N., Valli, C., Beltran, J., Pardo-Hernandez, H., Ninov, L., </a:t>
            </a:r>
            <a:r>
              <a:rPr lang="en-AU" sz="2400" dirty="0" err="1">
                <a:latin typeface="Arial" panose="020B0604020202020204" pitchFamily="34" charset="0"/>
                <a:cs typeface="Arial" panose="020B0604020202020204" pitchFamily="34" charset="0"/>
              </a:rPr>
              <a:t>Strammiello</a:t>
            </a:r>
            <a:r>
              <a:rPr lang="en-AU" sz="2400" dirty="0">
                <a:latin typeface="Arial" panose="020B0604020202020204" pitchFamily="34" charset="0"/>
                <a:cs typeface="Arial" panose="020B0604020202020204" pitchFamily="34" charset="0"/>
              </a:rPr>
              <a:t>, V., Immonen, K., Mavridis, D., Ballester, M., </a:t>
            </a:r>
            <a:r>
              <a:rPr lang="en-AU" sz="2400" dirty="0" err="1">
                <a:latin typeface="Arial" panose="020B0604020202020204" pitchFamily="34" charset="0"/>
                <a:cs typeface="Arial" panose="020B0604020202020204" pitchFamily="34" charset="0"/>
              </a:rPr>
              <a:t>Suñol</a:t>
            </a:r>
            <a:r>
              <a:rPr lang="en-AU" sz="2400" dirty="0">
                <a:latin typeface="Arial" panose="020B0604020202020204" pitchFamily="34" charset="0"/>
                <a:cs typeface="Arial" panose="020B0604020202020204" pitchFamily="34" charset="0"/>
              </a:rPr>
              <a:t>, R. and Orrego, C. (2021). Self-management interventions for adults living with Chronic Obstructive Pulmonary Disease (COPD): The development of a Core Outcome Set for COMPAR-EU project. </a:t>
            </a:r>
            <a:r>
              <a:rPr lang="en-AU" sz="2400" dirty="0" err="1">
                <a:latin typeface="Arial" panose="020B0604020202020204" pitchFamily="34" charset="0"/>
                <a:cs typeface="Arial" panose="020B0604020202020204" pitchFamily="34" charset="0"/>
              </a:rPr>
              <a:t>PLoS</a:t>
            </a:r>
            <a:r>
              <a:rPr lang="en-AU" sz="2400" dirty="0">
                <a:latin typeface="Arial" panose="020B0604020202020204" pitchFamily="34" charset="0"/>
                <a:cs typeface="Arial" panose="020B0604020202020204" pitchFamily="34" charset="0"/>
              </a:rPr>
              <a:t> ONE, 16. </a:t>
            </a:r>
            <a:r>
              <a:rPr lang="en-AU" sz="2400" dirty="0" err="1">
                <a:latin typeface="Arial" panose="020B0604020202020204" pitchFamily="34" charset="0"/>
                <a:cs typeface="Arial" panose="020B0604020202020204" pitchFamily="34" charset="0"/>
              </a:rPr>
              <a:t>doi</a:t>
            </a:r>
            <a:r>
              <a:rPr lang="en-AU" sz="2400" dirty="0">
                <a:latin typeface="Arial" panose="020B0604020202020204" pitchFamily="34" charset="0"/>
                <a:cs typeface="Arial" panose="020B0604020202020204" pitchFamily="34" charset="0"/>
              </a:rPr>
              <a:t>: 10.1371/journal.pone.0247522.</a:t>
            </a:r>
          </a:p>
          <a:p>
            <a:pPr algn="just">
              <a:buFont typeface="Wingdings" panose="05000000000000000000" pitchFamily="2" charset="2"/>
              <a:buChar char="Ø"/>
            </a:pPr>
            <a:r>
              <a:rPr lang="en-AU" sz="2400" dirty="0">
                <a:latin typeface="Arial" panose="020B0604020202020204" pitchFamily="34" charset="0"/>
                <a:cs typeface="Arial" panose="020B0604020202020204" pitchFamily="34" charset="0"/>
              </a:rPr>
              <a:t>Chen, J., Yang, T., He, Q., Pang, M., Cao, Y., Liu, Z., Li, L., Liu, H. and Bullen, C. (2025). The Impact of Gamified Interventions on the Management of Chronic Obstructive Pulmonary Disease: Systematic Literature Review. JMIR Serious Games, 13. </a:t>
            </a:r>
            <a:r>
              <a:rPr lang="en-AU" sz="2400" dirty="0" err="1">
                <a:latin typeface="Arial" panose="020B0604020202020204" pitchFamily="34" charset="0"/>
                <a:cs typeface="Arial" panose="020B0604020202020204" pitchFamily="34" charset="0"/>
              </a:rPr>
              <a:t>doi</a:t>
            </a:r>
            <a:r>
              <a:rPr lang="en-AU" sz="2400" dirty="0">
                <a:latin typeface="Arial" panose="020B0604020202020204" pitchFamily="34" charset="0"/>
                <a:cs typeface="Arial" panose="020B0604020202020204" pitchFamily="34" charset="0"/>
              </a:rPr>
              <a:t>: 10.2196/69510.</a:t>
            </a:r>
          </a:p>
          <a:p>
            <a:pPr algn="just">
              <a:buFont typeface="Wingdings" panose="05000000000000000000" pitchFamily="2" charset="2"/>
              <a:buChar char="Ø"/>
            </a:pPr>
            <a:r>
              <a:rPr lang="en-AU" sz="2400" dirty="0">
                <a:latin typeface="Arial" panose="020B0604020202020204" pitchFamily="34" charset="0"/>
                <a:cs typeface="Arial" panose="020B0604020202020204" pitchFamily="34" charset="0"/>
              </a:rPr>
              <a:t>Cravo, A., Attar, D., Freeman, D., Holmes, S., Ip, L. and Singh, S. (2022). The Importance of Self-Management in the Context of Personalized Care in COPD. International Journal of Chronic Obstructive Pulmonary Disease, 17, pp. 231 - 243. </a:t>
            </a:r>
            <a:r>
              <a:rPr lang="en-AU" sz="2400" dirty="0" err="1">
                <a:latin typeface="Arial" panose="020B0604020202020204" pitchFamily="34" charset="0"/>
                <a:cs typeface="Arial" panose="020B0604020202020204" pitchFamily="34" charset="0"/>
              </a:rPr>
              <a:t>doi</a:t>
            </a:r>
            <a:r>
              <a:rPr lang="en-AU" sz="2400" dirty="0">
                <a:latin typeface="Arial" panose="020B0604020202020204" pitchFamily="34" charset="0"/>
                <a:cs typeface="Arial" panose="020B0604020202020204" pitchFamily="34" charset="0"/>
              </a:rPr>
              <a:t>: 10.2147/copd.s343108.</a:t>
            </a:r>
          </a:p>
          <a:p>
            <a:pPr algn="just">
              <a:buFont typeface="Wingdings" panose="05000000000000000000" pitchFamily="2" charset="2"/>
              <a:buChar char="Ø"/>
            </a:pPr>
            <a:r>
              <a:rPr lang="en-AU" sz="2400" dirty="0">
                <a:latin typeface="Arial" panose="020B0604020202020204" pitchFamily="34" charset="0"/>
                <a:cs typeface="Arial" panose="020B0604020202020204" pitchFamily="34" charset="0"/>
              </a:rPr>
              <a:t>De Guzmán Quispe, E., García, M., </a:t>
            </a:r>
            <a:r>
              <a:rPr lang="en-AU" sz="2400" dirty="0" err="1">
                <a:latin typeface="Arial" panose="020B0604020202020204" pitchFamily="34" charset="0"/>
                <a:cs typeface="Arial" panose="020B0604020202020204" pitchFamily="34" charset="0"/>
              </a:rPr>
              <a:t>Villagrán</a:t>
            </a:r>
            <a:r>
              <a:rPr lang="en-AU" sz="2400" dirty="0">
                <a:latin typeface="Arial" panose="020B0604020202020204" pitchFamily="34" charset="0"/>
                <a:cs typeface="Arial" panose="020B0604020202020204" pitchFamily="34" charset="0"/>
              </a:rPr>
              <a:t>, C., </a:t>
            </a:r>
            <a:r>
              <a:rPr lang="en-AU" sz="2400" dirty="0" err="1">
                <a:latin typeface="Arial" panose="020B0604020202020204" pitchFamily="34" charset="0"/>
                <a:cs typeface="Arial" panose="020B0604020202020204" pitchFamily="34" charset="0"/>
              </a:rPr>
              <a:t>Heijmans</a:t>
            </a:r>
            <a:r>
              <a:rPr lang="en-AU" sz="2400" dirty="0">
                <a:latin typeface="Arial" panose="020B0604020202020204" pitchFamily="34" charset="0"/>
                <a:cs typeface="Arial" panose="020B0604020202020204" pitchFamily="34" charset="0"/>
              </a:rPr>
              <a:t>, M., </a:t>
            </a:r>
            <a:r>
              <a:rPr lang="en-AU" sz="2400" dirty="0" err="1">
                <a:latin typeface="Arial" panose="020B0604020202020204" pitchFamily="34" charset="0"/>
                <a:cs typeface="Arial" panose="020B0604020202020204" pitchFamily="34" charset="0"/>
              </a:rPr>
              <a:t>Suñol</a:t>
            </a:r>
            <a:r>
              <a:rPr lang="en-AU" sz="2400" dirty="0">
                <a:latin typeface="Arial" panose="020B0604020202020204" pitchFamily="34" charset="0"/>
                <a:cs typeface="Arial" panose="020B0604020202020204" pitchFamily="34" charset="0"/>
              </a:rPr>
              <a:t>, R., Fraile-Navarro, D., Pérez-</a:t>
            </a:r>
            <a:r>
              <a:rPr lang="en-AU" sz="2400" dirty="0" err="1">
                <a:latin typeface="Arial" panose="020B0604020202020204" pitchFamily="34" charset="0"/>
                <a:cs typeface="Arial" panose="020B0604020202020204" pitchFamily="34" charset="0"/>
              </a:rPr>
              <a:t>Bracchiglione</a:t>
            </a:r>
            <a:r>
              <a:rPr lang="en-AU" sz="2400" dirty="0">
                <a:latin typeface="Arial" panose="020B0604020202020204" pitchFamily="34" charset="0"/>
                <a:cs typeface="Arial" panose="020B0604020202020204" pitchFamily="34" charset="0"/>
              </a:rPr>
              <a:t>, J., Ninov, L., Salas-Gama, K., García, A. and Alonso-Coello, P. (2021). The Perspectives of Patients with Chronic Diseases and Their Caregivers on Self-Management Interventions: A Scoping Review of Reviews. The Patient, 14, pp. 719 - 740. </a:t>
            </a:r>
            <a:r>
              <a:rPr lang="en-AU" sz="2400" dirty="0" err="1">
                <a:latin typeface="Arial" panose="020B0604020202020204" pitchFamily="34" charset="0"/>
                <a:cs typeface="Arial" panose="020B0604020202020204" pitchFamily="34" charset="0"/>
              </a:rPr>
              <a:t>doi</a:t>
            </a:r>
            <a:r>
              <a:rPr lang="en-AU" sz="2400" dirty="0">
                <a:latin typeface="Arial" panose="020B0604020202020204" pitchFamily="34" charset="0"/>
                <a:cs typeface="Arial" panose="020B0604020202020204" pitchFamily="34" charset="0"/>
              </a:rPr>
              <a:t>: 10.1007/s40271-021-00514-2.</a:t>
            </a:r>
          </a:p>
          <a:p>
            <a:pPr algn="just"/>
            <a:endParaRPr lang="en-AU" dirty="0"/>
          </a:p>
        </p:txBody>
      </p:sp>
    </p:spTree>
    <p:extLst>
      <p:ext uri="{BB962C8B-B14F-4D97-AF65-F5344CB8AC3E}">
        <p14:creationId xmlns:p14="http://schemas.microsoft.com/office/powerpoint/2010/main" val="2258809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7FD49E-C7A5-9A46-C88D-E9B2D5626F22}"/>
              </a:ext>
            </a:extLst>
          </p:cNvPr>
          <p:cNvSpPr>
            <a:spLocks noGrp="1"/>
          </p:cNvSpPr>
          <p:nvPr>
            <p:ph idx="1"/>
          </p:nvPr>
        </p:nvSpPr>
        <p:spPr>
          <a:xfrm>
            <a:off x="508000" y="416560"/>
            <a:ext cx="11064240" cy="5801360"/>
          </a:xfrm>
        </p:spPr>
        <p:txBody>
          <a:bodyPr>
            <a:normAutofit fontScale="55000" lnSpcReduction="20000"/>
          </a:bodyPr>
          <a:lstStyle/>
          <a:p>
            <a:pPr>
              <a:buFont typeface="Wingdings" panose="05000000000000000000" pitchFamily="2" charset="2"/>
              <a:buChar char="Ø"/>
            </a:pPr>
            <a:r>
              <a:rPr lang="en-US" sz="2400" dirty="0" err="1">
                <a:latin typeface="Arial" panose="020B0604020202020204" pitchFamily="34" charset="0"/>
                <a:cs typeface="Arial" panose="020B0604020202020204" pitchFamily="34" charset="0"/>
              </a:rPr>
              <a:t>Dębczyński</a:t>
            </a:r>
            <a:r>
              <a:rPr lang="en-US" sz="2400" dirty="0">
                <a:latin typeface="Arial" panose="020B0604020202020204" pitchFamily="34" charset="0"/>
                <a:cs typeface="Arial" panose="020B0604020202020204" pitchFamily="34" charset="0"/>
              </a:rPr>
              <a:t>, M., </a:t>
            </a:r>
            <a:r>
              <a:rPr lang="en-US" sz="2400" dirty="0" err="1">
                <a:latin typeface="Arial" panose="020B0604020202020204" pitchFamily="34" charset="0"/>
                <a:cs typeface="Arial" panose="020B0604020202020204" pitchFamily="34" charset="0"/>
              </a:rPr>
              <a:t>Guziejko</a:t>
            </a:r>
            <a:r>
              <a:rPr lang="en-US" sz="2400" dirty="0">
                <a:latin typeface="Arial" panose="020B0604020202020204" pitchFamily="34" charset="0"/>
                <a:cs typeface="Arial" panose="020B0604020202020204" pitchFamily="34" charset="0"/>
              </a:rPr>
              <a:t>, K. and Mroz, R. (2021). Self-management and integrated pulmonary care as an essential part of treatment of patients with chronic obstructive pulmonary disease.. Advances in respiratory medicine, 89 3, pp. 291-298. </a:t>
            </a:r>
            <a:r>
              <a:rPr lang="en-US" sz="2400" dirty="0" err="1">
                <a:latin typeface="Arial" panose="020B0604020202020204" pitchFamily="34" charset="0"/>
                <a:cs typeface="Arial" panose="020B0604020202020204" pitchFamily="34" charset="0"/>
              </a:rPr>
              <a:t>doi</a:t>
            </a:r>
            <a:r>
              <a:rPr lang="en-US" sz="2400" dirty="0">
                <a:latin typeface="Arial" panose="020B0604020202020204" pitchFamily="34" charset="0"/>
                <a:cs typeface="Arial" panose="020B0604020202020204" pitchFamily="34" charset="0"/>
              </a:rPr>
              <a:t>: 10.5603/arm.a2021.0057.</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Dou, Y., Zhang, L., Wang, Y., Xu, X. and Wu, B. (2025). Effectiveness of nursing care intervention on the management of patients with chronic obstructive pulmonary disease: A systematic review and meta-analysis of randomized controlled trials.. Advances in clinical and experimental medicine : official organ Wroclaw Medical University. </a:t>
            </a:r>
            <a:r>
              <a:rPr lang="en-US" sz="2400" dirty="0" err="1">
                <a:latin typeface="Arial" panose="020B0604020202020204" pitchFamily="34" charset="0"/>
                <a:cs typeface="Arial" panose="020B0604020202020204" pitchFamily="34" charset="0"/>
              </a:rPr>
              <a:t>doi</a:t>
            </a:r>
            <a:r>
              <a:rPr lang="en-US" sz="2400" dirty="0">
                <a:latin typeface="Arial" panose="020B0604020202020204" pitchFamily="34" charset="0"/>
                <a:cs typeface="Arial" panose="020B0604020202020204" pitchFamily="34" charset="0"/>
              </a:rPr>
              <a:t>: 10.17219/</a:t>
            </a:r>
            <a:r>
              <a:rPr lang="en-US" sz="2400" dirty="0" err="1">
                <a:latin typeface="Arial" panose="020B0604020202020204" pitchFamily="34" charset="0"/>
                <a:cs typeface="Arial" panose="020B0604020202020204" pitchFamily="34" charset="0"/>
              </a:rPr>
              <a:t>acem</a:t>
            </a:r>
            <a:r>
              <a:rPr lang="en-US" sz="2400" dirty="0">
                <a:latin typeface="Arial" panose="020B0604020202020204" pitchFamily="34" charset="0"/>
                <a:cs typeface="Arial" panose="020B0604020202020204" pitchFamily="34" charset="0"/>
              </a:rPr>
              <a:t>/189880.</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Federman, A., O'Conor, R., </a:t>
            </a:r>
            <a:r>
              <a:rPr lang="en-US" sz="2400" dirty="0" err="1">
                <a:latin typeface="Arial" panose="020B0604020202020204" pitchFamily="34" charset="0"/>
                <a:cs typeface="Arial" panose="020B0604020202020204" pitchFamily="34" charset="0"/>
              </a:rPr>
              <a:t>Nnemnbeng</a:t>
            </a:r>
            <a:r>
              <a:rPr lang="en-US" sz="2400" dirty="0">
                <a:latin typeface="Arial" panose="020B0604020202020204" pitchFamily="34" charset="0"/>
                <a:cs typeface="Arial" panose="020B0604020202020204" pitchFamily="34" charset="0"/>
              </a:rPr>
              <a:t>, J., </a:t>
            </a:r>
            <a:r>
              <a:rPr lang="en-US" sz="2400" dirty="0" err="1">
                <a:latin typeface="Arial" panose="020B0604020202020204" pitchFamily="34" charset="0"/>
                <a:cs typeface="Arial" panose="020B0604020202020204" pitchFamily="34" charset="0"/>
              </a:rPr>
              <a:t>Ankam</a:t>
            </a:r>
            <a:r>
              <a:rPr lang="en-US" sz="2400" dirty="0">
                <a:latin typeface="Arial" panose="020B0604020202020204" pitchFamily="34" charset="0"/>
                <a:cs typeface="Arial" panose="020B0604020202020204" pitchFamily="34" charset="0"/>
              </a:rPr>
              <a:t>, J., McDermott, D., Lindenauer, P., Wolf, M. and </a:t>
            </a:r>
            <a:r>
              <a:rPr lang="en-US" sz="2400" dirty="0" err="1">
                <a:latin typeface="Arial" panose="020B0604020202020204" pitchFamily="34" charset="0"/>
                <a:cs typeface="Arial" panose="020B0604020202020204" pitchFamily="34" charset="0"/>
              </a:rPr>
              <a:t>Wisnivesky</a:t>
            </a:r>
            <a:r>
              <a:rPr lang="en-US" sz="2400" dirty="0">
                <a:latin typeface="Arial" panose="020B0604020202020204" pitchFamily="34" charset="0"/>
                <a:cs typeface="Arial" panose="020B0604020202020204" pitchFamily="34" charset="0"/>
              </a:rPr>
              <a:t>, J. (2023). Feasibility Trial of a Comprehensive, Highly Patient-Centered COPD Self-Management Support Program.. Chronic obstructive pulmonary diseases. </a:t>
            </a:r>
            <a:r>
              <a:rPr lang="en-US" sz="2400" dirty="0" err="1">
                <a:latin typeface="Arial" panose="020B0604020202020204" pitchFamily="34" charset="0"/>
                <a:cs typeface="Arial" panose="020B0604020202020204" pitchFamily="34" charset="0"/>
              </a:rPr>
              <a:t>doi</a:t>
            </a:r>
            <a:r>
              <a:rPr lang="en-US" sz="2400" dirty="0">
                <a:latin typeface="Arial" panose="020B0604020202020204" pitchFamily="34" charset="0"/>
                <a:cs typeface="Arial" panose="020B0604020202020204" pitchFamily="34" charset="0"/>
              </a:rPr>
              <a:t>: 10.15326/jcopdf.2023.0419.</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Fu, Y., Chapman, E., Boland, A. and Bennett, M. (2022). Evidence-based management approaches for patients with severe chronic obstructive pulmonary disease (COPD): A practice review. Palliative Medicine, 36, pp. 770 - 782. </a:t>
            </a:r>
            <a:r>
              <a:rPr lang="en-US" sz="2400" dirty="0" err="1">
                <a:latin typeface="Arial" panose="020B0604020202020204" pitchFamily="34" charset="0"/>
                <a:cs typeface="Arial" panose="020B0604020202020204" pitchFamily="34" charset="0"/>
              </a:rPr>
              <a:t>doi</a:t>
            </a:r>
            <a:r>
              <a:rPr lang="en-US" sz="2400" dirty="0">
                <a:latin typeface="Arial" panose="020B0604020202020204" pitchFamily="34" charset="0"/>
                <a:cs typeface="Arial" panose="020B0604020202020204" pitchFamily="34" charset="0"/>
              </a:rPr>
              <a:t>: 10.1177/02692163221079697.</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Glynn, L., </a:t>
            </a:r>
            <a:r>
              <a:rPr lang="en-US" sz="2400" dirty="0" err="1">
                <a:latin typeface="Arial" panose="020B0604020202020204" pitchFamily="34" charset="0"/>
                <a:cs typeface="Arial" panose="020B0604020202020204" pitchFamily="34" charset="0"/>
              </a:rPr>
              <a:t>Cann</a:t>
            </a:r>
            <a:r>
              <a:rPr lang="en-US" sz="2400" dirty="0">
                <a:latin typeface="Arial" panose="020B0604020202020204" pitchFamily="34" charset="0"/>
                <a:cs typeface="Arial" panose="020B0604020202020204" pitchFamily="34" charset="0"/>
              </a:rPr>
              <a:t>, M. and Cabe, C. (2024). Smartphone applications supporting self-management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 for adults with Chronic Obstructive Pulmonary Disease: A Scoping Review. PLOS Digital Health, 3. </a:t>
            </a:r>
            <a:r>
              <a:rPr lang="en-US" sz="2400" dirty="0" err="1">
                <a:latin typeface="Arial" panose="020B0604020202020204" pitchFamily="34" charset="0"/>
                <a:cs typeface="Arial" panose="020B0604020202020204" pitchFamily="34" charset="0"/>
              </a:rPr>
              <a:t>doi</a:t>
            </a:r>
            <a:r>
              <a:rPr lang="en-US" sz="2400" dirty="0">
                <a:latin typeface="Arial" panose="020B0604020202020204" pitchFamily="34" charset="0"/>
                <a:cs typeface="Arial" panose="020B0604020202020204" pitchFamily="34" charset="0"/>
              </a:rPr>
              <a:t>: 10.1371/journal.pdig.0000532.</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Kearney, L., Wiener, R., </a:t>
            </a:r>
            <a:r>
              <a:rPr lang="en-US" sz="2400" dirty="0" err="1">
                <a:latin typeface="Arial" panose="020B0604020202020204" pitchFamily="34" charset="0"/>
                <a:cs typeface="Arial" panose="020B0604020202020204" pitchFamily="34" charset="0"/>
              </a:rPr>
              <a:t>Dahodwala</a:t>
            </a:r>
            <a:r>
              <a:rPr lang="en-US" sz="2400" dirty="0">
                <a:latin typeface="Arial" panose="020B0604020202020204" pitchFamily="34" charset="0"/>
                <a:cs typeface="Arial" panose="020B0604020202020204" pitchFamily="34" charset="0"/>
              </a:rPr>
              <a:t>, M., Fix, G., Hicks, J., Little, F., Howard, J., Foreman, A., Wakeman, C., O'Donnell, C., </a:t>
            </a:r>
            <a:r>
              <a:rPr lang="en-US" sz="2400" dirty="0" err="1">
                <a:latin typeface="Arial" panose="020B0604020202020204" pitchFamily="34" charset="0"/>
                <a:cs typeface="Arial" panose="020B0604020202020204" pitchFamily="34" charset="0"/>
              </a:rPr>
              <a:t>Bulekova</a:t>
            </a:r>
            <a:r>
              <a:rPr lang="en-US" sz="2400" dirty="0">
                <a:latin typeface="Arial" panose="020B0604020202020204" pitchFamily="34" charset="0"/>
                <a:cs typeface="Arial" panose="020B0604020202020204" pitchFamily="34" charset="0"/>
              </a:rPr>
              <a:t>, K., </a:t>
            </a:r>
            <a:r>
              <a:rPr lang="en-US" sz="2400" dirty="0" err="1">
                <a:latin typeface="Arial" panose="020B0604020202020204" pitchFamily="34" charset="0"/>
                <a:cs typeface="Arial" panose="020B0604020202020204" pitchFamily="34" charset="0"/>
              </a:rPr>
              <a:t>Drainoni</a:t>
            </a:r>
            <a:r>
              <a:rPr lang="en-US" sz="2400" dirty="0">
                <a:latin typeface="Arial" panose="020B0604020202020204" pitchFamily="34" charset="0"/>
                <a:cs typeface="Arial" panose="020B0604020202020204" pitchFamily="34" charset="0"/>
              </a:rPr>
              <a:t>, M. and Kathuria, H. (2022). A mixed methods study to inform and evaluate a longitudinal nurse practitioner/community health worker intervention to address social determinants of health and chronic obstructive pulmonary disease self-management. BMC Pulmonary Medicine, 22. </a:t>
            </a:r>
            <a:r>
              <a:rPr lang="en-US" sz="2400" dirty="0" err="1">
                <a:latin typeface="Arial" panose="020B0604020202020204" pitchFamily="34" charset="0"/>
                <a:cs typeface="Arial" panose="020B0604020202020204" pitchFamily="34" charset="0"/>
              </a:rPr>
              <a:t>doi</a:t>
            </a:r>
            <a:r>
              <a:rPr lang="en-US" sz="2400" dirty="0">
                <a:latin typeface="Arial" panose="020B0604020202020204" pitchFamily="34" charset="0"/>
                <a:cs typeface="Arial" panose="020B0604020202020204" pitchFamily="34" charset="0"/>
              </a:rPr>
              <a:t>: 10.1186/s12890-022-01863-w.</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Khalid, M., Alshammari¹, K., </a:t>
            </a:r>
            <a:r>
              <a:rPr lang="en-US" sz="2400" dirty="0" err="1">
                <a:latin typeface="Arial" panose="020B0604020202020204" pitchFamily="34" charset="0"/>
                <a:cs typeface="Arial" panose="020B0604020202020204" pitchFamily="34" charset="0"/>
              </a:rPr>
              <a:t>Jamlaa</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Dhaher</a:t>
            </a:r>
            <a:r>
              <a:rPr lang="en-US" sz="2400" dirty="0">
                <a:latin typeface="Arial" panose="020B0604020202020204" pitchFamily="34" charset="0"/>
                <a:cs typeface="Arial" panose="020B0604020202020204" pitchFamily="34" charset="0"/>
              </a:rPr>
              <a:t>, H., Alanazi³, A., </a:t>
            </a:r>
            <a:r>
              <a:rPr lang="en-US" sz="2400" dirty="0" err="1">
                <a:latin typeface="Arial" panose="020B0604020202020204" pitchFamily="34" charset="0"/>
                <a:cs typeface="Arial" panose="020B0604020202020204" pitchFamily="34" charset="0"/>
              </a:rPr>
              <a:t>Turaif</a:t>
            </a:r>
            <a:r>
              <a:rPr lang="en-US" sz="2400" dirty="0">
                <a:latin typeface="Arial" panose="020B0604020202020204" pitchFamily="34" charset="0"/>
                <a:cs typeface="Arial" panose="020B0604020202020204" pitchFamily="34" charset="0"/>
              </a:rPr>
              <a:t>, N., Alanazi⁴, A., Nayir, N., Alanazi⁵, L., Thani, H., </a:t>
            </a:r>
            <a:r>
              <a:rPr lang="en-US" sz="2400" dirty="0" err="1">
                <a:latin typeface="Arial" panose="020B0604020202020204" pitchFamily="34" charset="0"/>
                <a:cs typeface="Arial" panose="020B0604020202020204" pitchFamily="34" charset="0"/>
              </a:rPr>
              <a:t>Alsharari</a:t>
            </a:r>
            <a:r>
              <a:rPr lang="en-US" sz="2400" dirty="0">
                <a:latin typeface="Arial" panose="020B0604020202020204" pitchFamily="34" charset="0"/>
                <a:cs typeface="Arial" panose="020B0604020202020204" pitchFamily="34" charset="0"/>
              </a:rPr>
              <a:t>⁶, E., </a:t>
            </a:r>
            <a:r>
              <a:rPr lang="en-US" sz="2400" dirty="0" err="1">
                <a:latin typeface="Arial" panose="020B0604020202020204" pitchFamily="34" charset="0"/>
                <a:cs typeface="Arial" panose="020B0604020202020204" pitchFamily="34" charset="0"/>
              </a:rPr>
              <a:t>Muhaysin</a:t>
            </a:r>
            <a:r>
              <a:rPr lang="en-US" sz="2400" dirty="0">
                <a:latin typeface="Arial" panose="020B0604020202020204" pitchFamily="34" charset="0"/>
                <a:cs typeface="Arial" panose="020B0604020202020204" pitchFamily="34" charset="0"/>
              </a:rPr>
              <a:t>, S., , A., </a:t>
            </a:r>
            <a:r>
              <a:rPr lang="en-US" sz="2400" dirty="0" err="1">
                <a:latin typeface="Arial" panose="020B0604020202020204" pitchFamily="34" charset="0"/>
                <a:cs typeface="Arial" panose="020B0604020202020204" pitchFamily="34" charset="0"/>
              </a:rPr>
              <a:t>Dhaifallah</a:t>
            </a:r>
            <a:r>
              <a:rPr lang="en-US" sz="2400" dirty="0">
                <a:latin typeface="Arial" panose="020B0604020202020204" pitchFamily="34" charset="0"/>
                <a:cs typeface="Arial" panose="020B0604020202020204" pitchFamily="34" charset="0"/>
              </a:rPr>
              <a:t>, T., </a:t>
            </a:r>
            <a:r>
              <a:rPr lang="en-US" sz="2400" dirty="0" err="1">
                <a:latin typeface="Arial" panose="020B0604020202020204" pitchFamily="34" charset="0"/>
                <a:cs typeface="Arial" panose="020B0604020202020204" pitchFamily="34" charset="0"/>
              </a:rPr>
              <a:t>Ateg</a:t>
            </a:r>
            <a:r>
              <a:rPr lang="en-US" sz="2400" dirty="0">
                <a:latin typeface="Arial" panose="020B0604020202020204" pitchFamily="34" charset="0"/>
                <a:cs typeface="Arial" panose="020B0604020202020204" pitchFamily="34" charset="0"/>
              </a:rPr>
              <a:t>⁸, T., </a:t>
            </a:r>
            <a:r>
              <a:rPr lang="en-US" sz="2400" dirty="0" err="1">
                <a:latin typeface="Arial" panose="020B0604020202020204" pitchFamily="34" charset="0"/>
                <a:cs typeface="Arial" panose="020B0604020202020204" pitchFamily="34" charset="0"/>
              </a:rPr>
              <a:t>Ghadhyan</a:t>
            </a:r>
            <a:r>
              <a:rPr lang="en-US" sz="2400" dirty="0">
                <a:latin typeface="Arial" panose="020B0604020202020204" pitchFamily="34" charset="0"/>
                <a:cs typeface="Arial" panose="020B0604020202020204" pitchFamily="34" charset="0"/>
              </a:rPr>
              <a:t>, S., Alanazi⁹, A., Thani, A., Alruwaili¹⁰, K., Salim, M. and , A. (2024). Nursing and Internal Medicine Partnership in the Long-Term Management of Chronic Obstructive Pulmonary Disease. International Journal of Computational and Experimental Science and Engineering. </a:t>
            </a:r>
            <a:r>
              <a:rPr lang="en-US" sz="2400" dirty="0" err="1">
                <a:latin typeface="Arial" panose="020B0604020202020204" pitchFamily="34" charset="0"/>
                <a:cs typeface="Arial" panose="020B0604020202020204" pitchFamily="34" charset="0"/>
              </a:rPr>
              <a:t>doi</a:t>
            </a:r>
            <a:r>
              <a:rPr lang="en-US" sz="2400" dirty="0">
                <a:latin typeface="Arial" panose="020B0604020202020204" pitchFamily="34" charset="0"/>
                <a:cs typeface="Arial" panose="020B0604020202020204" pitchFamily="34" charset="0"/>
              </a:rPr>
              <a:t>: 10.22399/ijcesen.4286.</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Kim, D. (2025). A systematic review of pulmonary rehabilitation nursing interventions for patients with chronic obstructive pulmonary disease. Journal of Exercise Rehabilitation, 21, pp. 234 - 238. </a:t>
            </a:r>
            <a:r>
              <a:rPr lang="en-US" sz="2400" dirty="0" err="1">
                <a:latin typeface="Arial" panose="020B0604020202020204" pitchFamily="34" charset="0"/>
                <a:cs typeface="Arial" panose="020B0604020202020204" pitchFamily="34" charset="0"/>
              </a:rPr>
              <a:t>doi</a:t>
            </a:r>
            <a:r>
              <a:rPr lang="en-US" sz="2400" dirty="0">
                <a:latin typeface="Arial" panose="020B0604020202020204" pitchFamily="34" charset="0"/>
                <a:cs typeface="Arial" panose="020B0604020202020204" pitchFamily="34" charset="0"/>
              </a:rPr>
              <a:t>: 10.12965/jer.2550530.265.</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Kramer, C., Rao, M., Coultas, D., Young, J., Sayre, G., Locke, E., Fennell, T., Weiner, B., Nelson, K., Jones-Smith, J. and Fan, V. (2026). Community health workers serving Veterans with chronic obstructive pulmonary disease: a pilot intervention development and feasibility study.. Pilot and feasibility studies. </a:t>
            </a:r>
            <a:r>
              <a:rPr lang="en-US" sz="2400" dirty="0" err="1">
                <a:latin typeface="Arial" panose="020B0604020202020204" pitchFamily="34" charset="0"/>
                <a:cs typeface="Arial" panose="020B0604020202020204" pitchFamily="34" charset="0"/>
              </a:rPr>
              <a:t>doi</a:t>
            </a:r>
            <a:r>
              <a:rPr lang="en-US" sz="2400" dirty="0">
                <a:latin typeface="Arial" panose="020B0604020202020204" pitchFamily="34" charset="0"/>
                <a:cs typeface="Arial" panose="020B0604020202020204" pitchFamily="34" charset="0"/>
              </a:rPr>
              <a:t>: 10.1186/s40814-025-01711-8.</a:t>
            </a:r>
          </a:p>
          <a:p>
            <a:pPr>
              <a:buFont typeface="Wingdings" panose="05000000000000000000" pitchFamily="2" charset="2"/>
              <a:buChar char="Ø"/>
            </a:pPr>
            <a:r>
              <a:rPr lang="en-US" sz="2400" dirty="0" err="1">
                <a:latin typeface="Arial" panose="020B0604020202020204" pitchFamily="34" charset="0"/>
                <a:cs typeface="Arial" panose="020B0604020202020204" pitchFamily="34" charset="0"/>
              </a:rPr>
              <a:t>Lenferink</a:t>
            </a:r>
            <a:r>
              <a:rPr lang="en-US" sz="2400" dirty="0">
                <a:latin typeface="Arial" panose="020B0604020202020204" pitchFamily="34" charset="0"/>
                <a:cs typeface="Arial" panose="020B0604020202020204" pitchFamily="34" charset="0"/>
              </a:rPr>
              <a:t>, A., Brusse-Keizer, M., Van Der Palen, J. and Effing, T. (2025). Personalizing Self-Management Interventions in COPD – Looking Beyond One-Size-Fits-All. International Journal of Chronic Obstructive Pulmonary Disease, 20, pp. 65 - 68. </a:t>
            </a:r>
            <a:r>
              <a:rPr lang="en-US" sz="2400" dirty="0" err="1">
                <a:latin typeface="Arial" panose="020B0604020202020204" pitchFamily="34" charset="0"/>
                <a:cs typeface="Arial" panose="020B0604020202020204" pitchFamily="34" charset="0"/>
              </a:rPr>
              <a:t>doi</a:t>
            </a:r>
            <a:r>
              <a:rPr lang="en-US" sz="2400" dirty="0">
                <a:latin typeface="Arial" panose="020B0604020202020204" pitchFamily="34" charset="0"/>
                <a:cs typeface="Arial" panose="020B0604020202020204" pitchFamily="34" charset="0"/>
              </a:rPr>
              <a:t>: 10.2147/copd.s511278.</a:t>
            </a:r>
          </a:p>
          <a:p>
            <a:endParaRPr lang="en-US" dirty="0"/>
          </a:p>
        </p:txBody>
      </p:sp>
    </p:spTree>
    <p:extLst>
      <p:ext uri="{BB962C8B-B14F-4D97-AF65-F5344CB8AC3E}">
        <p14:creationId xmlns:p14="http://schemas.microsoft.com/office/powerpoint/2010/main" val="1700995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553031-006F-0A24-0C50-65B66D2040F9}"/>
              </a:ext>
            </a:extLst>
          </p:cNvPr>
          <p:cNvSpPr>
            <a:spLocks noGrp="1"/>
          </p:cNvSpPr>
          <p:nvPr>
            <p:ph idx="1"/>
          </p:nvPr>
        </p:nvSpPr>
        <p:spPr>
          <a:xfrm>
            <a:off x="396240" y="294640"/>
            <a:ext cx="10759440" cy="5574454"/>
          </a:xfrm>
        </p:spPr>
        <p:txBody>
          <a:bodyPr>
            <a:normAutofit fontScale="40000" lnSpcReduction="2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Liu, W. (2025). Nursing Research of Chronic Obstructive Pulmonary Disease (COPD). Social Medicine and Health Management.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10.23977/socmhm.2025.060107.</a:t>
            </a:r>
          </a:p>
          <a:p>
            <a:pPr>
              <a:buFont typeface="Wingdings" panose="05000000000000000000" pitchFamily="2" charset="2"/>
              <a:buChar char="Ø"/>
            </a:pPr>
            <a:r>
              <a:rPr lang="en-US" dirty="0" err="1">
                <a:latin typeface="Arial" panose="020B0604020202020204" pitchFamily="34" charset="0"/>
                <a:cs typeface="Arial" panose="020B0604020202020204" pitchFamily="34" charset="0"/>
              </a:rPr>
              <a:t>Lv</a:t>
            </a:r>
            <a:r>
              <a:rPr lang="en-US" dirty="0">
                <a:latin typeface="Arial" panose="020B0604020202020204" pitchFamily="34" charset="0"/>
                <a:cs typeface="Arial" panose="020B0604020202020204" pitchFamily="34" charset="0"/>
              </a:rPr>
              <a:t>, S., Du, Y., Sun, Z. and Tian, X. (2025). IKAP model-based nursing interventions on elderly patients with chronic obstructive pulmonary disease and its impact on self-management ability and quality of life. African Health Sciences, 25, pp. 145 - 153.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10.4314/ahs.v25i3.19.</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Matarese, M., </a:t>
            </a:r>
            <a:r>
              <a:rPr lang="en-US" dirty="0" err="1">
                <a:latin typeface="Arial" panose="020B0604020202020204" pitchFamily="34" charset="0"/>
                <a:cs typeface="Arial" panose="020B0604020202020204" pitchFamily="34" charset="0"/>
              </a:rPr>
              <a:t>Pendoni</a:t>
            </a:r>
            <a:r>
              <a:rPr lang="en-US" dirty="0">
                <a:latin typeface="Arial" panose="020B0604020202020204" pitchFamily="34" charset="0"/>
                <a:cs typeface="Arial" panose="020B0604020202020204" pitchFamily="34" charset="0"/>
              </a:rPr>
              <a:t>, R., </a:t>
            </a:r>
            <a:r>
              <a:rPr lang="en-US" dirty="0" err="1">
                <a:latin typeface="Arial" panose="020B0604020202020204" pitchFamily="34" charset="0"/>
                <a:cs typeface="Arial" panose="020B0604020202020204" pitchFamily="34" charset="0"/>
              </a:rPr>
              <a:t>Piredda</a:t>
            </a:r>
            <a:r>
              <a:rPr lang="en-US" dirty="0">
                <a:latin typeface="Arial" panose="020B0604020202020204" pitchFamily="34" charset="0"/>
                <a:cs typeface="Arial" panose="020B0604020202020204" pitchFamily="34" charset="0"/>
              </a:rPr>
              <a:t>, M. and De Marinis, M. (2021). Caregivers’ experiences of contributing to patients’ self‐care in Chronic Obstructive Pulmonary Disease: A thematic synthesis of qualitative studies. Journal of Advanced Nursing, 77, pp. 4017 - 4034.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10.1111/jan.14942.</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Moura, C., Lista, A., João, A., António, A. and Bia, F. (2024). Rehabilitation Nursing On The Self-Management Of The Elderly Person With Chronic Obstructive Pulmonary Disease. Revista Portuguesa de Enfermagem de </a:t>
            </a:r>
            <a:r>
              <a:rPr lang="en-US" dirty="0" err="1">
                <a:latin typeface="Arial" panose="020B0604020202020204" pitchFamily="34" charset="0"/>
                <a:cs typeface="Arial" panose="020B0604020202020204" pitchFamily="34" charset="0"/>
              </a:rPr>
              <a:t>Reabilitação</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10.33194/rper.2024.36446.</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NHS England, 2026. Chronic obstructive pulmonary disease (COPD): business case guidance.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National Institute for Health and Care Excellence (NICE), 2019. Chronic obstructive pulmonary disease in over 16s: diagnosis and management (NG115).</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National Institute for Health and Care Excellence (NICE), 2021. Tobacco: preventing uptake, promoting quitting. Available.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O’Connell, S., McCarthy, V., Queally, M. and Savage, E. (2021). The preferences of people with asthma or chronic obstructive pulmonary disease for self-management support: A qualitative descriptive study.. Journal of clinical nursing.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10.1111/jocn.15790.</a:t>
            </a:r>
          </a:p>
          <a:p>
            <a:pPr>
              <a:buFont typeface="Wingdings" panose="05000000000000000000" pitchFamily="2" charset="2"/>
              <a:buChar char="Ø"/>
            </a:pPr>
            <a:r>
              <a:rPr lang="en-US" dirty="0" err="1">
                <a:latin typeface="Arial" panose="020B0604020202020204" pitchFamily="34" charset="0"/>
                <a:cs typeface="Arial" panose="020B0604020202020204" pitchFamily="34" charset="0"/>
              </a:rPr>
              <a:t>Pendoni</a:t>
            </a:r>
            <a:r>
              <a:rPr lang="en-US" dirty="0">
                <a:latin typeface="Arial" panose="020B0604020202020204" pitchFamily="34" charset="0"/>
                <a:cs typeface="Arial" panose="020B0604020202020204" pitchFamily="34" charset="0"/>
              </a:rPr>
              <a:t>, R., Albanesi, B., Clari, M., </a:t>
            </a:r>
            <a:r>
              <a:rPr lang="en-US" dirty="0" err="1">
                <a:latin typeface="Arial" panose="020B0604020202020204" pitchFamily="34" charset="0"/>
                <a:cs typeface="Arial" panose="020B0604020202020204" pitchFamily="34" charset="0"/>
              </a:rPr>
              <a:t>Pecorari</a:t>
            </a:r>
            <a:r>
              <a:rPr lang="en-US" dirty="0">
                <a:latin typeface="Arial" panose="020B0604020202020204" pitchFamily="34" charset="0"/>
                <a:cs typeface="Arial" panose="020B0604020202020204" pitchFamily="34" charset="0"/>
              </a:rPr>
              <a:t>, G. and Matarese, M. (2023). Contributing to self-care of a person with chronic obstructive pulmonary disease: A qualitative study of the experiences of family caregivers.. Journal of advanced nursing.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10.1111/jan.15939.</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Robinson, S., Cooper, J., Goldstein, R., Polak, M., Rivera, P., Gagnon, D., Samuelson, A., Moore, S., Kadri, R., Richardson, C. and Moy, M. (2021). A </a:t>
            </a:r>
            <a:r>
              <a:rPr lang="en-US" dirty="0" err="1">
                <a:latin typeface="Arial" panose="020B0604020202020204" pitchFamily="34" charset="0"/>
                <a:cs typeface="Arial" panose="020B0604020202020204" pitchFamily="34" charset="0"/>
              </a:rPr>
              <a:t>randomised</a:t>
            </a:r>
            <a:r>
              <a:rPr lang="en-US" dirty="0">
                <a:latin typeface="Arial" panose="020B0604020202020204" pitchFamily="34" charset="0"/>
                <a:cs typeface="Arial" panose="020B0604020202020204" pitchFamily="34" charset="0"/>
              </a:rPr>
              <a:t> trial of a web-based physical activity self-management intervention in COPD. ERJ Open Research, 7.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10.1183/23120541.00158-2021.</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Sabri, G., Akhtar, P. and Asmat, K. (2023). BARRIERS FACED BY CHRONIC OBSTRUCTIVE PULMONARY DISEASE (COPD) PATIENTS IN SELF-MANAGEMENT AT HOME. Journal of Population and Therapeutics and Clinical Pharmacology.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10.53555/jptcp.v30i18.2985.</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Salvado, S., Grilo, E., Henriques, H., Ferraz, I., Gaspar, F. and </a:t>
            </a:r>
            <a:r>
              <a:rPr lang="en-US" dirty="0" err="1">
                <a:latin typeface="Arial" panose="020B0604020202020204" pitchFamily="34" charset="0"/>
                <a:cs typeface="Arial" panose="020B0604020202020204" pitchFamily="34" charset="0"/>
              </a:rPr>
              <a:t>Baixinho</a:t>
            </a:r>
            <a:r>
              <a:rPr lang="en-US" dirty="0">
                <a:latin typeface="Arial" panose="020B0604020202020204" pitchFamily="34" charset="0"/>
                <a:cs typeface="Arial" panose="020B0604020202020204" pitchFamily="34" charset="0"/>
              </a:rPr>
              <a:t>, C. (2025). Pulmonary Rehabilitation Nursing Interventions Promoting Self-Care in Elderly People with Chronic Obstructive Pulmonary Disease (At Home). Healthcare, 13.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10.3390/healthcare13172176.</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Schrijver, J., </a:t>
            </a:r>
            <a:r>
              <a:rPr lang="en-US" dirty="0" err="1">
                <a:latin typeface="Arial" panose="020B0604020202020204" pitchFamily="34" charset="0"/>
                <a:cs typeface="Arial" panose="020B0604020202020204" pitchFamily="34" charset="0"/>
              </a:rPr>
              <a:t>Lenferink</a:t>
            </a:r>
            <a:r>
              <a:rPr lang="en-US" dirty="0">
                <a:latin typeface="Arial" panose="020B0604020202020204" pitchFamily="34" charset="0"/>
                <a:cs typeface="Arial" panose="020B0604020202020204" pitchFamily="34" charset="0"/>
              </a:rPr>
              <a:t>, A., Brusse-Keizer, M., </a:t>
            </a:r>
            <a:r>
              <a:rPr lang="en-US" dirty="0" err="1">
                <a:latin typeface="Arial" panose="020B0604020202020204" pitchFamily="34" charset="0"/>
                <a:cs typeface="Arial" panose="020B0604020202020204" pitchFamily="34" charset="0"/>
              </a:rPr>
              <a:t>Zwerink</a:t>
            </a:r>
            <a:r>
              <a:rPr lang="en-US" dirty="0">
                <a:latin typeface="Arial" panose="020B0604020202020204" pitchFamily="34" charset="0"/>
                <a:cs typeface="Arial" panose="020B0604020202020204" pitchFamily="34" charset="0"/>
              </a:rPr>
              <a:t>, M., Van Der Valk, P., Van Der Palen, J. and Effing, T. (2022). Self-management for people with chronic obstructive pulmonary disease.. The Cochrane database of systematic reviews, 1, pp. CD002990.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10.1002/14651858.cd002990.pub4.</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Sharma, K., Subba, H., Poudyal, S. and Adhikari, S. (2024). Effect of self-management intervention on patients with chronic obstructive pulmonary diseases, Chitwan, Nepal. PLOS ONE, 19.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10.1371/journal.pone.0296091.</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Siraj, R. (2025). Healthcare Workers (HCWs)’ Perceptions and Current Practice of Managing Cognitively Impaired Patients with Chronic Obstructive Pulmonary Disease (COPD). Medicina, 61.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10.3390/medicina61010059.</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World Health Organization (WHO), 2023. Chronic obstructive pulmonary disease (COPD). https://www.who.int/news-room/fact-sheets/detail/chronic-obstructive-pulmonary-disease-(copd)</a:t>
            </a:r>
            <a:endParaRPr lang="en-US" dirty="0"/>
          </a:p>
        </p:txBody>
      </p:sp>
    </p:spTree>
    <p:extLst>
      <p:ext uri="{BB962C8B-B14F-4D97-AF65-F5344CB8AC3E}">
        <p14:creationId xmlns:p14="http://schemas.microsoft.com/office/powerpoint/2010/main" val="110764532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2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384</TotalTime>
  <Words>2957</Words>
  <Application>Microsoft Office PowerPoint</Application>
  <PresentationFormat>Widescreen</PresentationFormat>
  <Paragraphs>130</Paragraphs>
  <Slides>17</Slides>
  <Notes>12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17</vt:i4>
      </vt:variant>
    </vt:vector>
  </HeadingPairs>
  <TitlesOfParts>
    <vt:vector size="25" baseType="lpstr">
      <vt:lpstr>Arial</vt:lpstr>
      <vt:lpstr>Calibri</vt:lpstr>
      <vt:lpstr>Calibri Light</vt:lpstr>
      <vt:lpstr>Times New Roman</vt:lpstr>
      <vt:lpstr>Wingdings</vt:lpstr>
      <vt:lpstr>Retrospect</vt:lpstr>
      <vt:lpstr>1_Retrospect</vt:lpstr>
      <vt:lpstr>2_Retrospect</vt:lpstr>
      <vt:lpstr>Component 2 Individual Presentation</vt:lpstr>
      <vt:lpstr>A Comprehensive Approach to the Diagnosis, Management, and Self-Management of Chronic Obstructive Pulmonary Disease (COPD) in Community Nursing Practice</vt:lpstr>
      <vt:lpstr>Definition of COPD</vt:lpstr>
      <vt:lpstr>Symptoms &amp; Aetiology </vt:lpstr>
      <vt:lpstr>Prevalence and Epidemiology</vt:lpstr>
      <vt:lpstr>Economic and Social Burden</vt:lpstr>
      <vt:lpstr>Diagnosis and Initial Assessment</vt:lpstr>
      <vt:lpstr>Management and UK Guidelines</vt:lpstr>
      <vt:lpstr>Treatment Options in the UK</vt:lpstr>
      <vt:lpstr>Comorbidities in COPD</vt:lpstr>
      <vt:lpstr>Prevention of COPD</vt:lpstr>
      <vt:lpstr>Skills for Co-productive Care</vt:lpstr>
      <vt:lpstr>Personalised Care and Self-Management</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Comprehensive Approach to the Diagnosis, Management, and Self-Management of Chronic Obstructive Pulmonary Disease (COPD) in Community Nursing Practice</dc:title>
  <dc:creator>Lenovo</dc:creator>
  <cp:lastModifiedBy>Ripon Kumar kar</cp:lastModifiedBy>
  <cp:revision>7</cp:revision>
  <dcterms:created xsi:type="dcterms:W3CDTF">2026-04-09T08:54:26Z</dcterms:created>
  <dcterms:modified xsi:type="dcterms:W3CDTF">2026-04-16T21:38:51Z</dcterms:modified>
</cp:coreProperties>
</file>