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87" y="-33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7D6AC16-0420-4138-8BC0-D57230A941D0}" type="datetimeFigureOut">
              <a:rPr lang="en-US" smtClean="0"/>
              <a:t>10/13/2013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5978CD-72F6-4563-B1A8-005BF28F97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D6AC16-0420-4138-8BC0-D57230A941D0}" type="datetimeFigureOut">
              <a:rPr lang="en-US" smtClean="0"/>
              <a:t>10/13/2013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5978CD-72F6-4563-B1A8-005BF28F97B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D6AC16-0420-4138-8BC0-D57230A941D0}" type="datetimeFigureOut">
              <a:rPr lang="en-US" smtClean="0"/>
              <a:t>10/13/2013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5978CD-72F6-4563-B1A8-005BF28F97B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D6AC16-0420-4138-8BC0-D57230A941D0}" type="datetimeFigureOut">
              <a:rPr lang="en-US" smtClean="0"/>
              <a:t>10/13/2013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5978CD-72F6-4563-B1A8-005BF28F97B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D6AC16-0420-4138-8BC0-D57230A941D0}" type="datetimeFigureOut">
              <a:rPr lang="en-US" smtClean="0"/>
              <a:t>10/13/2013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5978CD-72F6-4563-B1A8-005BF28F97B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D6AC16-0420-4138-8BC0-D57230A941D0}" type="datetimeFigureOut">
              <a:rPr lang="en-US" smtClean="0"/>
              <a:t>10/13/2013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5978CD-72F6-4563-B1A8-005BF28F97BC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D6AC16-0420-4138-8BC0-D57230A941D0}" type="datetimeFigureOut">
              <a:rPr lang="en-US" smtClean="0"/>
              <a:t>10/13/2013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5978CD-72F6-4563-B1A8-005BF28F97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7D6AC16-0420-4138-8BC0-D57230A941D0}" type="datetimeFigureOut">
              <a:rPr lang="en-US" smtClean="0"/>
              <a:t>10/13/2013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5978CD-72F6-4563-B1A8-005BF28F97B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7D6AC16-0420-4138-8BC0-D57230A941D0}" type="datetimeFigureOut">
              <a:rPr lang="en-US" smtClean="0"/>
              <a:t>10/13/2013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5978CD-72F6-4563-B1A8-005BF28F97BC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D6AC16-0420-4138-8BC0-D57230A941D0}" type="datetimeFigureOut">
              <a:rPr lang="en-US" smtClean="0"/>
              <a:t>10/13/2013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5978CD-72F6-4563-B1A8-005BF28F97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D6AC16-0420-4138-8BC0-D57230A941D0}" type="datetimeFigureOut">
              <a:rPr lang="en-US" smtClean="0"/>
              <a:t>10/13/2013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5978CD-72F6-4563-B1A8-005BF28F97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7D6AC16-0420-4138-8BC0-D57230A941D0}" type="datetimeFigureOut">
              <a:rPr lang="en-US" smtClean="0"/>
              <a:t>10/13/2013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05978CD-72F6-4563-B1A8-005BF28F97B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000" dirty="0" smtClean="0"/>
              <a:t>De Morgan’s Theorem (Law)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200" dirty="0" smtClean="0"/>
              <a:t>In </a:t>
            </a:r>
            <a:r>
              <a:rPr lang="en-GB" sz="2200" dirty="0" err="1" smtClean="0"/>
              <a:t>boolean</a:t>
            </a:r>
            <a:r>
              <a:rPr lang="en-GB" sz="2200" dirty="0" smtClean="0"/>
              <a:t> algebra De Morgan’s Theorem or laws are a pair of transformational rules. The rules allow the expression of conjunctions and disjunctions purely in terms of each other via negation</a:t>
            </a:r>
          </a:p>
          <a:p>
            <a:endParaRPr lang="en-GB" dirty="0" smtClean="0"/>
          </a:p>
          <a:p>
            <a:r>
              <a:rPr lang="en-GB" sz="2200" dirty="0" smtClean="0"/>
              <a:t>The negation of a conjunction is the disjunction of the negations</a:t>
            </a:r>
            <a:r>
              <a:rPr lang="en-GB" sz="2200" dirty="0" smtClean="0"/>
              <a:t>.</a:t>
            </a:r>
          </a:p>
          <a:p>
            <a:r>
              <a:rPr lang="en-GB" sz="2200" dirty="0" smtClean="0"/>
              <a:t>The </a:t>
            </a:r>
            <a:r>
              <a:rPr lang="en-GB" sz="2200" dirty="0" smtClean="0"/>
              <a:t>negation of a disjunction is the conjunction of the negations</a:t>
            </a:r>
            <a:r>
              <a:rPr lang="en-GB" sz="2200" dirty="0" smtClean="0"/>
              <a:t>.</a:t>
            </a:r>
          </a:p>
          <a:p>
            <a:endParaRPr lang="en-GB" dirty="0" smtClean="0"/>
          </a:p>
          <a:p>
            <a:r>
              <a:rPr lang="en-GB" sz="2200" dirty="0" smtClean="0"/>
              <a:t>"</a:t>
            </a:r>
            <a:r>
              <a:rPr lang="en-GB" sz="2200" b="1" i="1" dirty="0" smtClean="0"/>
              <a:t>not (A and B)</a:t>
            </a:r>
            <a:r>
              <a:rPr lang="en-GB" sz="2200" dirty="0" smtClean="0"/>
              <a:t>" is the same as "</a:t>
            </a:r>
            <a:r>
              <a:rPr lang="en-GB" sz="2200" b="1" i="1" dirty="0" smtClean="0"/>
              <a:t>(not A) or (not B</a:t>
            </a:r>
            <a:r>
              <a:rPr lang="en-GB" sz="2200" b="1" i="1" dirty="0" smtClean="0"/>
              <a:t>)</a:t>
            </a:r>
            <a:r>
              <a:rPr lang="en-GB" sz="2200" dirty="0" smtClean="0"/>
              <a:t>“</a:t>
            </a:r>
          </a:p>
          <a:p>
            <a:r>
              <a:rPr lang="en-GB" sz="2200" dirty="0" smtClean="0"/>
              <a:t>"</a:t>
            </a:r>
            <a:r>
              <a:rPr lang="en-GB" sz="2200" b="1" i="1" dirty="0" smtClean="0"/>
              <a:t>not (A or B)</a:t>
            </a:r>
            <a:r>
              <a:rPr lang="en-GB" sz="2200" dirty="0" smtClean="0"/>
              <a:t>" is the same as "</a:t>
            </a:r>
            <a:r>
              <a:rPr lang="en-GB" sz="2200" b="1" i="1" dirty="0" smtClean="0"/>
              <a:t>(not A) and (not B)</a:t>
            </a:r>
            <a:r>
              <a:rPr lang="en-GB" sz="2200" dirty="0" smtClean="0"/>
              <a:t>"</a:t>
            </a:r>
            <a:endParaRPr lang="en-GB" sz="2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What is De Morgan’s Theorem?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186766" cy="4525963"/>
          </a:xfrm>
        </p:spPr>
        <p:txBody>
          <a:bodyPr>
            <a:normAutofit lnSpcReduction="10000"/>
          </a:bodyPr>
          <a:lstStyle/>
          <a:p>
            <a:r>
              <a:rPr lang="en-GB" sz="1800" dirty="0" smtClean="0"/>
              <a:t>Example 1</a:t>
            </a:r>
          </a:p>
          <a:p>
            <a:r>
              <a:rPr lang="en-GB" sz="1800" dirty="0" smtClean="0"/>
              <a:t>                                                                                        </a:t>
            </a:r>
            <a:endParaRPr lang="en-GB" sz="1800" dirty="0" smtClean="0"/>
          </a:p>
          <a:p>
            <a:r>
              <a:rPr lang="en-GB" sz="1800" dirty="0" smtClean="0"/>
              <a:t>F=/(A.B)     /A+/B</a:t>
            </a:r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r>
              <a:rPr lang="en-GB" sz="1800" dirty="0" smtClean="0"/>
              <a:t>This shows that using </a:t>
            </a:r>
            <a:r>
              <a:rPr lang="en-GB" sz="1800" dirty="0" err="1" smtClean="0"/>
              <a:t>DeMorgan</a:t>
            </a:r>
            <a:r>
              <a:rPr lang="en-GB" sz="1800" dirty="0" smtClean="0"/>
              <a:t> we can construct a logical NAND gate from a negated input OR gate or NOR gates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sz="28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1571604" y="2928934"/>
          <a:ext cx="2333619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7873"/>
                <a:gridCol w="777873"/>
                <a:gridCol w="777873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/(A.B)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4857752" y="2928934"/>
          <a:ext cx="2333619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7873"/>
                <a:gridCol w="777873"/>
                <a:gridCol w="777873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/A+/B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857356" y="207167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=</a:t>
            </a:r>
            <a:endParaRPr lang="en-GB" u="sng" dirty="0"/>
          </a:p>
        </p:txBody>
      </p:sp>
      <p:sp>
        <p:nvSpPr>
          <p:cNvPr id="10" name="TextBox 9"/>
          <p:cNvSpPr txBox="1"/>
          <p:nvPr/>
        </p:nvSpPr>
        <p:spPr>
          <a:xfrm>
            <a:off x="2357422" y="2571744"/>
            <a:ext cx="41434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Comparison Truth Tables for the function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4257676" cy="4525963"/>
          </a:xfrm>
        </p:spPr>
        <p:txBody>
          <a:bodyPr/>
          <a:lstStyle/>
          <a:p>
            <a:r>
              <a:rPr lang="en-GB" sz="2400" dirty="0" smtClean="0"/>
              <a:t>Example 1</a:t>
            </a:r>
          </a:p>
          <a:p>
            <a:r>
              <a:rPr lang="en-GB" sz="2000" dirty="0" smtClean="0"/>
              <a:t>What would this example look like in practice.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2143116"/>
            <a:ext cx="1657350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3929066"/>
            <a:ext cx="27051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0" y="3857628"/>
            <a:ext cx="3895725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5500694" y="3429000"/>
            <a:ext cx="24288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As NOR only logic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1000100" y="3429000"/>
            <a:ext cx="21611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As mixed gate logic</a:t>
            </a:r>
            <a:endParaRPr lang="en-GB" sz="1600" dirty="0"/>
          </a:p>
        </p:txBody>
      </p:sp>
      <p:sp>
        <p:nvSpPr>
          <p:cNvPr id="12" name="TextBox 11"/>
          <p:cNvSpPr txBox="1"/>
          <p:nvPr/>
        </p:nvSpPr>
        <p:spPr>
          <a:xfrm>
            <a:off x="6429388" y="1714488"/>
            <a:ext cx="13035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NAND Gate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186766" cy="4525963"/>
          </a:xfrm>
        </p:spPr>
        <p:txBody>
          <a:bodyPr>
            <a:normAutofit lnSpcReduction="10000"/>
          </a:bodyPr>
          <a:lstStyle/>
          <a:p>
            <a:r>
              <a:rPr lang="en-GB" sz="1800" dirty="0" smtClean="0"/>
              <a:t>Example 2</a:t>
            </a:r>
          </a:p>
          <a:p>
            <a:r>
              <a:rPr lang="en-GB" sz="1800" dirty="0" smtClean="0"/>
              <a:t>                                                                                        </a:t>
            </a:r>
            <a:endParaRPr lang="en-GB" sz="1800" dirty="0" smtClean="0"/>
          </a:p>
          <a:p>
            <a:r>
              <a:rPr lang="en-GB" sz="1800" dirty="0" smtClean="0"/>
              <a:t>F=/(A+B)     /A./B</a:t>
            </a:r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r>
              <a:rPr lang="en-GB" sz="1800" dirty="0" smtClean="0"/>
              <a:t>This shows that using </a:t>
            </a:r>
            <a:r>
              <a:rPr lang="en-GB" sz="1800" dirty="0" err="1" smtClean="0"/>
              <a:t>DeMorgan</a:t>
            </a:r>
            <a:r>
              <a:rPr lang="en-GB" sz="1800" dirty="0" smtClean="0"/>
              <a:t> we can construct a logical NOR gate from a negated input AND</a:t>
            </a:r>
            <a:r>
              <a:rPr lang="en-GB" sz="1800" dirty="0" smtClean="0"/>
              <a:t> </a:t>
            </a:r>
            <a:r>
              <a:rPr lang="en-GB" sz="1800" dirty="0" smtClean="0"/>
              <a:t>gate or NAND gates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sz="28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1571604" y="2928934"/>
          <a:ext cx="2333619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7873"/>
                <a:gridCol w="777873"/>
                <a:gridCol w="777873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/(A+B)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4857752" y="2928934"/>
          <a:ext cx="2333619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7873"/>
                <a:gridCol w="777873"/>
                <a:gridCol w="777873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/A./B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2000232" y="207167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= </a:t>
            </a:r>
            <a:endParaRPr lang="en-GB" u="sng" dirty="0"/>
          </a:p>
        </p:txBody>
      </p:sp>
      <p:sp>
        <p:nvSpPr>
          <p:cNvPr id="10" name="TextBox 9"/>
          <p:cNvSpPr txBox="1"/>
          <p:nvPr/>
        </p:nvSpPr>
        <p:spPr>
          <a:xfrm>
            <a:off x="2357422" y="2571744"/>
            <a:ext cx="41434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Comparison Truth Tables for the function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4257676" cy="4525963"/>
          </a:xfrm>
        </p:spPr>
        <p:txBody>
          <a:bodyPr/>
          <a:lstStyle/>
          <a:p>
            <a:r>
              <a:rPr lang="en-GB" sz="2400" dirty="0" smtClean="0"/>
              <a:t>Example </a:t>
            </a:r>
            <a:r>
              <a:rPr lang="en-GB" sz="2400" dirty="0" smtClean="0"/>
              <a:t>2</a:t>
            </a:r>
            <a:endParaRPr lang="en-GB" sz="2400" dirty="0" smtClean="0"/>
          </a:p>
          <a:p>
            <a:r>
              <a:rPr lang="en-GB" sz="2000" dirty="0" smtClean="0"/>
              <a:t>What would this example look like in practice.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500694" y="3429000"/>
            <a:ext cx="24288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As NAND only logic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1000100" y="3429000"/>
            <a:ext cx="21611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As mixed gate logic</a:t>
            </a:r>
            <a:endParaRPr lang="en-GB" sz="1600" dirty="0"/>
          </a:p>
        </p:txBody>
      </p:sp>
      <p:sp>
        <p:nvSpPr>
          <p:cNvPr id="12" name="TextBox 11"/>
          <p:cNvSpPr txBox="1"/>
          <p:nvPr/>
        </p:nvSpPr>
        <p:spPr>
          <a:xfrm>
            <a:off x="6429388" y="1714488"/>
            <a:ext cx="11448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NOR Gate</a:t>
            </a:r>
            <a:endParaRPr lang="en-GB" sz="1600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2143116"/>
            <a:ext cx="1657350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3929066"/>
            <a:ext cx="26574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71934" y="3786190"/>
            <a:ext cx="4324350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152</TotalTime>
  <Words>302</Words>
  <Application>Microsoft Office PowerPoint</Application>
  <PresentationFormat>On-screen Show (4:3)</PresentationFormat>
  <Paragraphs>117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Concourse</vt:lpstr>
      <vt:lpstr>De Morgan’s Theorem (Law)</vt:lpstr>
      <vt:lpstr>What is De Morgan’s Theorem?</vt:lpstr>
      <vt:lpstr>Slide 3</vt:lpstr>
      <vt:lpstr>Slide 4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 Morgan’s Theorem (Law)</dc:title>
  <dc:creator>gary</dc:creator>
  <cp:lastModifiedBy>gary</cp:lastModifiedBy>
  <cp:revision>16</cp:revision>
  <dcterms:created xsi:type="dcterms:W3CDTF">2013-10-13T12:08:51Z</dcterms:created>
  <dcterms:modified xsi:type="dcterms:W3CDTF">2013-10-13T14:40:58Z</dcterms:modified>
</cp:coreProperties>
</file>