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7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Thorn" userId="0daed54f-d5ac-4095-9056-bab125447f37" providerId="ADAL" clId="{84DFFB0C-22F7-4533-AF44-856F926758C9}"/>
    <pc:docChg chg="modSld">
      <pc:chgData name="Andrew Thorn" userId="0daed54f-d5ac-4095-9056-bab125447f37" providerId="ADAL" clId="{84DFFB0C-22F7-4533-AF44-856F926758C9}" dt="2025-10-30T10:32:59.988" v="8" actId="20577"/>
      <pc:docMkLst>
        <pc:docMk/>
      </pc:docMkLst>
      <pc:sldChg chg="modSp mod">
        <pc:chgData name="Andrew Thorn" userId="0daed54f-d5ac-4095-9056-bab125447f37" providerId="ADAL" clId="{84DFFB0C-22F7-4533-AF44-856F926758C9}" dt="2025-10-30T09:36:09.629" v="0" actId="20577"/>
        <pc:sldMkLst>
          <pc:docMk/>
          <pc:sldMk cId="2604842469" sldId="258"/>
        </pc:sldMkLst>
        <pc:spChg chg="mod">
          <ac:chgData name="Andrew Thorn" userId="0daed54f-d5ac-4095-9056-bab125447f37" providerId="ADAL" clId="{84DFFB0C-22F7-4533-AF44-856F926758C9}" dt="2025-10-30T09:36:09.629" v="0" actId="20577"/>
          <ac:spMkLst>
            <pc:docMk/>
            <pc:sldMk cId="2604842469" sldId="258"/>
            <ac:spMk id="3" creationId="{AEDBF530-6D8B-1FAC-C3DB-B2429610C699}"/>
          </ac:spMkLst>
        </pc:spChg>
      </pc:sldChg>
      <pc:sldChg chg="modSp mod">
        <pc:chgData name="Andrew Thorn" userId="0daed54f-d5ac-4095-9056-bab125447f37" providerId="ADAL" clId="{84DFFB0C-22F7-4533-AF44-856F926758C9}" dt="2025-10-30T09:48:51.679" v="1" actId="20577"/>
        <pc:sldMkLst>
          <pc:docMk/>
          <pc:sldMk cId="2021817177" sldId="263"/>
        </pc:sldMkLst>
        <pc:spChg chg="mod">
          <ac:chgData name="Andrew Thorn" userId="0daed54f-d5ac-4095-9056-bab125447f37" providerId="ADAL" clId="{84DFFB0C-22F7-4533-AF44-856F926758C9}" dt="2025-10-30T09:48:51.679" v="1" actId="20577"/>
          <ac:spMkLst>
            <pc:docMk/>
            <pc:sldMk cId="2021817177" sldId="263"/>
            <ac:spMk id="3" creationId="{A5ACECAC-B145-7FCA-6667-9F8C3B0974A3}"/>
          </ac:spMkLst>
        </pc:spChg>
      </pc:sldChg>
      <pc:sldChg chg="modSp mod">
        <pc:chgData name="Andrew Thorn" userId="0daed54f-d5ac-4095-9056-bab125447f37" providerId="ADAL" clId="{84DFFB0C-22F7-4533-AF44-856F926758C9}" dt="2025-10-30T10:02:24.469" v="5" actId="20577"/>
        <pc:sldMkLst>
          <pc:docMk/>
          <pc:sldMk cId="3948551920" sldId="270"/>
        </pc:sldMkLst>
        <pc:spChg chg="mod">
          <ac:chgData name="Andrew Thorn" userId="0daed54f-d5ac-4095-9056-bab125447f37" providerId="ADAL" clId="{84DFFB0C-22F7-4533-AF44-856F926758C9}" dt="2025-10-30T10:02:24.469" v="5" actId="20577"/>
          <ac:spMkLst>
            <pc:docMk/>
            <pc:sldMk cId="3948551920" sldId="270"/>
            <ac:spMk id="3" creationId="{CBB3FD9C-FF46-E1FE-8584-BA571ED1443D}"/>
          </ac:spMkLst>
        </pc:spChg>
      </pc:sldChg>
      <pc:sldChg chg="modSp mod">
        <pc:chgData name="Andrew Thorn" userId="0daed54f-d5ac-4095-9056-bab125447f37" providerId="ADAL" clId="{84DFFB0C-22F7-4533-AF44-856F926758C9}" dt="2025-10-30T10:04:52.287" v="6" actId="20577"/>
        <pc:sldMkLst>
          <pc:docMk/>
          <pc:sldMk cId="2359447901" sldId="271"/>
        </pc:sldMkLst>
        <pc:spChg chg="mod">
          <ac:chgData name="Andrew Thorn" userId="0daed54f-d5ac-4095-9056-bab125447f37" providerId="ADAL" clId="{84DFFB0C-22F7-4533-AF44-856F926758C9}" dt="2025-10-30T10:04:52.287" v="6" actId="20577"/>
          <ac:spMkLst>
            <pc:docMk/>
            <pc:sldMk cId="2359447901" sldId="271"/>
            <ac:spMk id="3" creationId="{8E03CD93-DB94-4593-49FD-368C0E18B602}"/>
          </ac:spMkLst>
        </pc:spChg>
      </pc:sldChg>
      <pc:sldChg chg="modSp mod">
        <pc:chgData name="Andrew Thorn" userId="0daed54f-d5ac-4095-9056-bab125447f37" providerId="ADAL" clId="{84DFFB0C-22F7-4533-AF44-856F926758C9}" dt="2025-10-30T10:32:59.988" v="8" actId="20577"/>
        <pc:sldMkLst>
          <pc:docMk/>
          <pc:sldMk cId="2769188859" sldId="278"/>
        </pc:sldMkLst>
        <pc:spChg chg="mod">
          <ac:chgData name="Andrew Thorn" userId="0daed54f-d5ac-4095-9056-bab125447f37" providerId="ADAL" clId="{84DFFB0C-22F7-4533-AF44-856F926758C9}" dt="2025-10-30T10:32:59.988" v="8" actId="20577"/>
          <ac:spMkLst>
            <pc:docMk/>
            <pc:sldMk cId="2769188859" sldId="278"/>
            <ac:spMk id="3" creationId="{E7044579-04E1-A8DB-EF17-CE208ADC5C5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524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07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2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7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96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50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697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013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257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03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9588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1204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5389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243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85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767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392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8861BBC-FB86-47B3-B88F-FF0B4CE130C2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FA922-5B32-40D6-8B6A-6BBC2D56D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0782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7543AF-9E12-F3DF-BAB1-F368F97AF3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418809"/>
            <a:ext cx="8825658" cy="3490076"/>
          </a:xfrm>
        </p:spPr>
        <p:txBody>
          <a:bodyPr/>
          <a:lstStyle/>
          <a:p>
            <a:pPr algn="ctr"/>
            <a:r>
              <a:rPr lang="en-GB" sz="5400" dirty="0"/>
              <a:t>Hydrotreated Vegetable oil</a:t>
            </a:r>
            <a:br>
              <a:rPr lang="en-GB" sz="5400" dirty="0"/>
            </a:br>
            <a:br>
              <a:rPr lang="en-GB" sz="5400" dirty="0"/>
            </a:br>
            <a:endParaRPr lang="en-GB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E86E69-143C-B69D-B3D2-1FF472205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2840922"/>
            <a:ext cx="8825658" cy="2797878"/>
          </a:xfrm>
        </p:spPr>
        <p:txBody>
          <a:bodyPr>
            <a:noAutofit/>
          </a:bodyPr>
          <a:lstStyle/>
          <a:p>
            <a:pPr algn="ctr"/>
            <a:r>
              <a:rPr lang="en-GB" sz="4400" dirty="0"/>
              <a:t>By</a:t>
            </a:r>
          </a:p>
          <a:p>
            <a:pPr algn="ctr"/>
            <a:r>
              <a:rPr lang="en-GB" sz="4400" dirty="0"/>
              <a:t>Andrew Thorn</a:t>
            </a:r>
          </a:p>
        </p:txBody>
      </p:sp>
    </p:spTree>
    <p:extLst>
      <p:ext uri="{BB962C8B-B14F-4D97-AF65-F5344CB8AC3E}">
        <p14:creationId xmlns:p14="http://schemas.microsoft.com/office/powerpoint/2010/main" val="560219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3241A-3474-FDCA-3733-74B43A6C3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Fuels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C5C460-6DA7-1126-A2B5-3DFEE92BA8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670" y="2052918"/>
            <a:ext cx="11161264" cy="4410703"/>
          </a:xfrm>
        </p:spPr>
        <p:txBody>
          <a:bodyPr>
            <a:normAutofit/>
          </a:bodyPr>
          <a:lstStyle/>
          <a:p>
            <a:r>
              <a:rPr lang="en-GB" sz="3200" dirty="0"/>
              <a:t>The hydrotreating of vegetable oils (HVO) and animal fats is a new process</a:t>
            </a:r>
          </a:p>
          <a:p>
            <a:r>
              <a:rPr lang="en-GB" sz="3200" dirty="0"/>
              <a:t>It is based on oil refining know-how and is used for the production of biofuels for diesel engines</a:t>
            </a:r>
          </a:p>
          <a:p>
            <a:r>
              <a:rPr lang="en-GB" sz="3200" dirty="0"/>
              <a:t>In the process hydrogen is used to remove oxygen from the triglyceride vegetable oil molecules and to split the triglyceride into three separate chains</a:t>
            </a:r>
          </a:p>
        </p:txBody>
      </p:sp>
    </p:spTree>
    <p:extLst>
      <p:ext uri="{BB962C8B-B14F-4D97-AF65-F5344CB8AC3E}">
        <p14:creationId xmlns:p14="http://schemas.microsoft.com/office/powerpoint/2010/main" val="1758299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3263F-4608-1736-C9C4-9EE2ED521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Fuels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DBF530-6D8B-1FAC-C3DB-B2429610C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These chains are hydrocarbons which are </a:t>
            </a:r>
            <a:r>
              <a:rPr lang="en-GB" sz="3200" dirty="0" err="1"/>
              <a:t>similiar</a:t>
            </a:r>
            <a:r>
              <a:rPr lang="en-GB" sz="3200" dirty="0"/>
              <a:t> to existing diesel fuel components</a:t>
            </a:r>
          </a:p>
          <a:p>
            <a:r>
              <a:rPr lang="en-GB" sz="3200" dirty="0"/>
              <a:t>Traditionally, diesel components produced from vegetable oils are made by an esterification process</a:t>
            </a:r>
          </a:p>
          <a:p>
            <a:r>
              <a:rPr lang="en-GB" sz="3200" dirty="0"/>
              <a:t>The products are called fatty acid methyl esters (FAME) or biodiesel</a:t>
            </a:r>
          </a:p>
        </p:txBody>
      </p:sp>
    </p:spTree>
    <p:extLst>
      <p:ext uri="{BB962C8B-B14F-4D97-AF65-F5344CB8AC3E}">
        <p14:creationId xmlns:p14="http://schemas.microsoft.com/office/powerpoint/2010/main" val="2604842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A8B50-B89E-B0F5-EF63-C8B41366B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44F3A75-B35D-FB6D-613A-1F733F0D6B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18810" y="300147"/>
            <a:ext cx="11245026" cy="628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320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512E2-9E7D-4CD8-BF07-88C994A31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Feedstocks Used in HVO 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952AB1-28DA-9E4A-DFF3-8C586B0BF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3200" dirty="0"/>
              <a:t>Vegetable oils: - Rapeseed oil, palm oil, and sunflower oil are among the most frequently used</a:t>
            </a:r>
          </a:p>
          <a:p>
            <a:r>
              <a:rPr lang="en-GB" sz="3200" dirty="0"/>
              <a:t>Animal fats: by-products from the meat industry, such as tallow, can also be converted into HVO</a:t>
            </a:r>
          </a:p>
          <a:p>
            <a:r>
              <a:rPr lang="en-GB" sz="3200" dirty="0"/>
              <a:t>Waste products: - used cooking oils and other waste materials provide sustainable feedstock options, supporting circular economy principles</a:t>
            </a:r>
          </a:p>
        </p:txBody>
      </p:sp>
    </p:spTree>
    <p:extLst>
      <p:ext uri="{BB962C8B-B14F-4D97-AF65-F5344CB8AC3E}">
        <p14:creationId xmlns:p14="http://schemas.microsoft.com/office/powerpoint/2010/main" val="3904181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A7D0C-40EC-9274-22AB-32D2D1E8F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Advantages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4B8CE-A158-0656-2C48-341844BD9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889" y="2052918"/>
            <a:ext cx="11363687" cy="4564267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In terms of performance, HVO is virtually the same as diesel</a:t>
            </a:r>
          </a:p>
          <a:p>
            <a:r>
              <a:rPr lang="en-GB" sz="3200" dirty="0"/>
              <a:t>It can be produced from a broad range of raw materials including a lot of low-quality waste products that cannot be used in biodiesel</a:t>
            </a:r>
          </a:p>
          <a:p>
            <a:r>
              <a:rPr lang="en-GB" sz="3200" dirty="0"/>
              <a:t>It has the same climate benefits as biodiesel and depending on the materials used in its production – for example bio-oils- It’s well-to-wheel carbon emissions can be even lower still</a:t>
            </a:r>
          </a:p>
        </p:txBody>
      </p:sp>
    </p:spTree>
    <p:extLst>
      <p:ext uri="{BB962C8B-B14F-4D97-AF65-F5344CB8AC3E}">
        <p14:creationId xmlns:p14="http://schemas.microsoft.com/office/powerpoint/2010/main" val="4021394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94988-A81B-8162-5472-AFA4A9F55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Advantages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3D0D0-A129-2D89-F0BE-5C782A99C6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392" y="2052918"/>
            <a:ext cx="10826217" cy="4195481"/>
          </a:xfrm>
        </p:spPr>
        <p:txBody>
          <a:bodyPr>
            <a:normAutofit/>
          </a:bodyPr>
          <a:lstStyle/>
          <a:p>
            <a:r>
              <a:rPr lang="en-GB" sz="3200" dirty="0"/>
              <a:t>It can be used in vehicles as a direct replacement for diesel.  No modifications are needed</a:t>
            </a:r>
          </a:p>
          <a:p>
            <a:r>
              <a:rPr lang="en-GB" sz="3200" dirty="0"/>
              <a:t>It is free of biodiesel’s technical limitations- such as solidifying in cold weather or producing harmful organisms in the fuel tank</a:t>
            </a:r>
          </a:p>
          <a:p>
            <a:r>
              <a:rPr lang="en-GB" sz="3200" dirty="0"/>
              <a:t>Oil refineries can be converted to HVO production as demand for fossil fuel decreases</a:t>
            </a:r>
          </a:p>
        </p:txBody>
      </p:sp>
    </p:spTree>
    <p:extLst>
      <p:ext uri="{BB962C8B-B14F-4D97-AF65-F5344CB8AC3E}">
        <p14:creationId xmlns:p14="http://schemas.microsoft.com/office/powerpoint/2010/main" val="150257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438E0-2EB1-0937-EA35-FC1F43FEA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Advantages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CECAC-B145-7FCA-6667-9F8C3B0974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HVO has a high Cetane Number compared to fossil fuel diesel, meaning it ignites more easily and burns more efficiently in a engine</a:t>
            </a:r>
          </a:p>
          <a:p>
            <a:r>
              <a:rPr lang="en-GB" sz="3200" dirty="0"/>
              <a:t>Better combustion quality particularly in colder climates where biodiesel may face issues with fuel gelling</a:t>
            </a:r>
          </a:p>
        </p:txBody>
      </p:sp>
    </p:spTree>
    <p:extLst>
      <p:ext uri="{BB962C8B-B14F-4D97-AF65-F5344CB8AC3E}">
        <p14:creationId xmlns:p14="http://schemas.microsoft.com/office/powerpoint/2010/main" val="2021817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53582-91AE-B9A8-96D4-CCA3ADC89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Reduction in Greenhouse Gas Emissions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A42B7-7020-82A8-62D3-980675710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830" y="2052918"/>
            <a:ext cx="11363688" cy="4494465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The primary reason for the growing interest in HVO is its ability to significantly reduce carbon dioxide and other harmful emissions</a:t>
            </a:r>
          </a:p>
          <a:p>
            <a:r>
              <a:rPr lang="en-GB" sz="3200" dirty="0"/>
              <a:t>Studies have shown that HVO can reduce lifecycle CO</a:t>
            </a:r>
            <a:r>
              <a:rPr lang="en-GB" sz="3200" baseline="-25000" dirty="0"/>
              <a:t>2</a:t>
            </a:r>
            <a:r>
              <a:rPr lang="en-GB" sz="3200" dirty="0"/>
              <a:t> emissions by up to 90% compared to fossil diesel,  depending on feedstock use and production methods</a:t>
            </a:r>
          </a:p>
          <a:p>
            <a:r>
              <a:rPr lang="en-GB" sz="3200" dirty="0"/>
              <a:t>HVO can lower particulate emissions by up to 80% and NO</a:t>
            </a:r>
            <a:r>
              <a:rPr lang="en-GB" sz="3200" baseline="-25000" dirty="0"/>
              <a:t>X</a:t>
            </a:r>
            <a:r>
              <a:rPr lang="en-GB" sz="3200" dirty="0"/>
              <a:t> emissions by approximately 8% helping to improve air quality</a:t>
            </a:r>
          </a:p>
        </p:txBody>
      </p:sp>
    </p:spTree>
    <p:extLst>
      <p:ext uri="{BB962C8B-B14F-4D97-AF65-F5344CB8AC3E}">
        <p14:creationId xmlns:p14="http://schemas.microsoft.com/office/powerpoint/2010/main" val="823907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45F1D-6E9D-AFD3-F00E-74E7ECDF4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Improved Engine Performance and Lower Maintenance Costs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8F28C-934C-152F-BA42-876711B3A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/>
              <a:t>HVO is sulphur and aromatic free, it burns more cleanly than conventional diesel</a:t>
            </a:r>
          </a:p>
          <a:p>
            <a:r>
              <a:rPr lang="en-GB" sz="3200" dirty="0"/>
              <a:t>This results in less wear and tear on fuel injectors and exhaust systems</a:t>
            </a:r>
          </a:p>
          <a:p>
            <a:r>
              <a:rPr lang="en-GB" sz="3200" dirty="0"/>
              <a:t>Cleaner combustion leads to extended maintenance intervals, reduced engine wear, longer oil life and reduced overall maintenance costs</a:t>
            </a:r>
          </a:p>
        </p:txBody>
      </p:sp>
    </p:spTree>
    <p:extLst>
      <p:ext uri="{BB962C8B-B14F-4D97-AF65-F5344CB8AC3E}">
        <p14:creationId xmlns:p14="http://schemas.microsoft.com/office/powerpoint/2010/main" val="874064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E529A-C5F2-932B-C722-4BCD2BD27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Disadvantages of HVO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2F70E1-CDE7-C585-2978-D661601BDE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sz="3200" dirty="0"/>
              <a:t>High production costs</a:t>
            </a:r>
          </a:p>
          <a:p>
            <a:pPr marL="514350" indent="-514350">
              <a:buAutoNum type="arabicPeriod"/>
            </a:pPr>
            <a:r>
              <a:rPr lang="en-GB" sz="3200" dirty="0"/>
              <a:t>Volatility in feedstock prices and availability</a:t>
            </a:r>
          </a:p>
          <a:p>
            <a:pPr marL="514350" indent="-514350">
              <a:buAutoNum type="arabicPeriod"/>
            </a:pPr>
            <a:r>
              <a:rPr lang="en-GB" sz="3200" dirty="0"/>
              <a:t>Regulatory and supply chain challenges</a:t>
            </a:r>
          </a:p>
          <a:p>
            <a:pPr marL="514350" indent="-514350">
              <a:buAutoNum type="arabicPeriod"/>
            </a:pPr>
            <a:r>
              <a:rPr lang="en-GB" sz="3200" dirty="0"/>
              <a:t>Market dynamics and regulatory overview</a:t>
            </a:r>
          </a:p>
          <a:p>
            <a:pPr marL="514350" indent="-514350">
              <a:buAutoNum type="arabicPeriod"/>
            </a:pPr>
            <a:r>
              <a:rPr lang="en-GB" sz="3200" dirty="0"/>
              <a:t>Regulatory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1405591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1C13D-A872-7029-0CFA-5032F217D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High Production Costs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C6111-358A-DE40-70F1-AC3AA5870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611" y="2052918"/>
            <a:ext cx="10916957" cy="4515406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The hydrogeneration process used to produce HVO is energy-intensive and requires advanced infrastructure</a:t>
            </a:r>
          </a:p>
          <a:p>
            <a:r>
              <a:rPr lang="en-GB" sz="3200" dirty="0"/>
              <a:t>HVO production costs are about 10 – 15% higher than fossil diesel, depending on the feedstock</a:t>
            </a:r>
          </a:p>
          <a:p>
            <a:r>
              <a:rPr lang="en-GB" sz="3200" dirty="0"/>
              <a:t>Capital expenditure (CAPEX) for hydrogeneration, equipment is significantly </a:t>
            </a:r>
            <a:r>
              <a:rPr lang="en-GB" sz="3200" dirty="0" err="1"/>
              <a:t>hugher</a:t>
            </a:r>
            <a:r>
              <a:rPr lang="en-GB" sz="3200" dirty="0"/>
              <a:t> due to the need for specialised equipment that can handle high-pressure hydrogenation</a:t>
            </a:r>
          </a:p>
        </p:txBody>
      </p:sp>
    </p:spTree>
    <p:extLst>
      <p:ext uri="{BB962C8B-B14F-4D97-AF65-F5344CB8AC3E}">
        <p14:creationId xmlns:p14="http://schemas.microsoft.com/office/powerpoint/2010/main" val="1722535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FAD2C-870D-9AC4-99B8-64E65D065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160544"/>
            <a:ext cx="9404723" cy="1493752"/>
          </a:xfrm>
        </p:spPr>
        <p:txBody>
          <a:bodyPr/>
          <a:lstStyle/>
          <a:p>
            <a:pPr algn="ctr"/>
            <a:r>
              <a:rPr lang="en-GB" sz="4400" b="1" dirty="0"/>
              <a:t>Volatility in Feedstock Prices and Availability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EC213-EDFA-463C-363C-EB56A3B01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346" y="1919542"/>
            <a:ext cx="11726656" cy="4725563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HVOs production relies heavily on specific feedstocks, such as vegetable oils, animal fats, and used cooking oils</a:t>
            </a:r>
          </a:p>
          <a:p>
            <a:r>
              <a:rPr lang="en-GB" sz="3200" dirty="0"/>
              <a:t>However, the availability of these raw materials is subject to market fluctuations, which can lead to price volatility</a:t>
            </a:r>
          </a:p>
          <a:p>
            <a:r>
              <a:rPr lang="en-GB" sz="3200" dirty="0"/>
              <a:t>A commonly used feedstock, palm oil- has been the subject of environmental and ethical concerns with some regions banning its use due to its association with deforestation</a:t>
            </a:r>
          </a:p>
        </p:txBody>
      </p:sp>
    </p:spTree>
    <p:extLst>
      <p:ext uri="{BB962C8B-B14F-4D97-AF65-F5344CB8AC3E}">
        <p14:creationId xmlns:p14="http://schemas.microsoft.com/office/powerpoint/2010/main" val="3292421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BE8DC-1574-59ED-8516-47D1355AE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Volatility in Feedstock Prices and Availability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82505-BCD6-74E4-154D-DB9FDA707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790" y="2052918"/>
            <a:ext cx="11356708" cy="4578227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HVO producers are increasingly turning to waste products, like used cooking oil, to create more sustainable resilient supply chains</a:t>
            </a:r>
          </a:p>
          <a:p>
            <a:r>
              <a:rPr lang="en-GB" sz="3200" dirty="0"/>
              <a:t>However, overall availability of these waste products is limited, raising concerns about whether HVO can scale up to meet rising demand</a:t>
            </a:r>
          </a:p>
          <a:p>
            <a:r>
              <a:rPr lang="en-GB" sz="3200" dirty="0"/>
              <a:t>This is also concerning for other modes of transport, such as shipping and aviation who are also looking to decarbonise</a:t>
            </a:r>
          </a:p>
        </p:txBody>
      </p:sp>
    </p:spTree>
    <p:extLst>
      <p:ext uri="{BB962C8B-B14F-4D97-AF65-F5344CB8AC3E}">
        <p14:creationId xmlns:p14="http://schemas.microsoft.com/office/powerpoint/2010/main" val="2501868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D15CE-7F9E-E538-674C-A9660C4E7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Regulatory and Supply Chain 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3FD9C-FF46-E1FE-8584-BA571ED144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50" y="2052918"/>
            <a:ext cx="11447450" cy="4501445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The EUs Renewable Energy Directive 11 (RED) emphasises the use of second-generation biofuels like HVO, but also places restrictions on the use of certain feedstocks, such as palm oil, due to their indirect land-use change (ILUC) risks</a:t>
            </a:r>
          </a:p>
          <a:p>
            <a:r>
              <a:rPr lang="en-GB" sz="3200" dirty="0"/>
              <a:t>In addition, feedstock competition with other industries, such as cosmetics may constrain the availability of feedstocks impacting HVO production volumes and market growth</a:t>
            </a:r>
          </a:p>
        </p:txBody>
      </p:sp>
    </p:spTree>
    <p:extLst>
      <p:ext uri="{BB962C8B-B14F-4D97-AF65-F5344CB8AC3E}">
        <p14:creationId xmlns:p14="http://schemas.microsoft.com/office/powerpoint/2010/main" val="3948551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11BCA-7D7C-C7F4-2A9B-753E24FC9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Market Dynamics and Regulatory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3CD93-DB94-4593-49FD-368C0E18B6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948" y="2052918"/>
            <a:ext cx="11252006" cy="4195481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The HVO market is on a trajectory, with production capacity projected to double by 2030, expected to reach £40 billion, up from £14.5 billion in 2022</a:t>
            </a:r>
          </a:p>
          <a:p>
            <a:r>
              <a:rPr lang="en-GB" sz="3200" dirty="0"/>
              <a:t>This growth is fuelled by increasing environmental regulations and government incentives, especially in Europe</a:t>
            </a:r>
          </a:p>
          <a:p>
            <a:r>
              <a:rPr lang="en-GB" sz="3200" dirty="0"/>
              <a:t>For example, the EUs RED11 directive mandates a 14% renewable energy target for transport by 2030</a:t>
            </a:r>
          </a:p>
        </p:txBody>
      </p:sp>
    </p:spTree>
    <p:extLst>
      <p:ext uri="{BB962C8B-B14F-4D97-AF65-F5344CB8AC3E}">
        <p14:creationId xmlns:p14="http://schemas.microsoft.com/office/powerpoint/2010/main" val="23594479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B983C-0969-C329-E89A-721C881A9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Regulatory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69153-9B65-EE67-1B5A-9E5B8A597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789" y="1605436"/>
            <a:ext cx="11321807" cy="4893086"/>
          </a:xfrm>
        </p:spPr>
        <p:txBody>
          <a:bodyPr>
            <a:normAutofit/>
          </a:bodyPr>
          <a:lstStyle/>
          <a:p>
            <a:r>
              <a:rPr lang="en-GB" sz="3200" dirty="0"/>
              <a:t>In Europe, the RED11 directive mandates the gradual elimination of biofuels linked to high indirect land-use change (ILUC), such as palm oil, by 2030</a:t>
            </a:r>
          </a:p>
          <a:p>
            <a:r>
              <a:rPr lang="en-GB" sz="3200" dirty="0"/>
              <a:t>While HVO offers substantial environmental  and operational benefits, its higher production costs and regulatory challenges must be carefully managed</a:t>
            </a:r>
          </a:p>
          <a:p>
            <a:r>
              <a:rPr lang="en-GB" sz="3200" dirty="0"/>
              <a:t>HVO is a promising renewable fuel that offers significant environmental benefits and is already being used successfully by companies</a:t>
            </a:r>
          </a:p>
        </p:txBody>
      </p:sp>
    </p:spTree>
    <p:extLst>
      <p:ext uri="{BB962C8B-B14F-4D97-AF65-F5344CB8AC3E}">
        <p14:creationId xmlns:p14="http://schemas.microsoft.com/office/powerpoint/2010/main" val="4276646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72580-E406-E723-8826-1BAF0FD88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Regulatory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AF505-DF5A-1BAF-C8E5-4C60FBDFEA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By integrating HVO into their decarbonisation strategies, monitoring technological advancements, and aligning with regulatory changes, companies can position themselves for long-term success</a:t>
            </a:r>
          </a:p>
        </p:txBody>
      </p:sp>
    </p:spTree>
    <p:extLst>
      <p:ext uri="{BB962C8B-B14F-4D97-AF65-F5344CB8AC3E}">
        <p14:creationId xmlns:p14="http://schemas.microsoft.com/office/powerpoint/2010/main" val="2400326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04B7A-8626-4253-FBC6-7EE154B76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Regulatory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A7F8A-18C9-AB62-5794-1950EAEC0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HVOs role as a transitional fuel ensures its continued relevance as the industry evolves, making it a critical part of the logistics industry’s journey toward reducing emissions</a:t>
            </a:r>
          </a:p>
        </p:txBody>
      </p:sp>
    </p:spTree>
    <p:extLst>
      <p:ext uri="{BB962C8B-B14F-4D97-AF65-F5344CB8AC3E}">
        <p14:creationId xmlns:p14="http://schemas.microsoft.com/office/powerpoint/2010/main" val="2954791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7F898-5A23-C0C1-E99E-1ACD9C037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Benefit Vs Biodiesel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10578-5B62-039E-9E28-9EE2DF3674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591475"/>
            <a:ext cx="9820627" cy="4976849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Consistent product</a:t>
            </a:r>
          </a:p>
          <a:p>
            <a:r>
              <a:rPr lang="en-GB" sz="3200" dirty="0"/>
              <a:t>A true diesel fuel</a:t>
            </a:r>
          </a:p>
          <a:p>
            <a:r>
              <a:rPr lang="en-GB" sz="3200" dirty="0"/>
              <a:t>No storage concerns</a:t>
            </a:r>
          </a:p>
          <a:p>
            <a:r>
              <a:rPr lang="en-GB" sz="3200" dirty="0"/>
              <a:t>No heating or recirculation required during storage</a:t>
            </a:r>
          </a:p>
          <a:p>
            <a:r>
              <a:rPr lang="en-GB" sz="3200" dirty="0"/>
              <a:t>Will not block filters in cold temperatures</a:t>
            </a:r>
          </a:p>
          <a:p>
            <a:r>
              <a:rPr lang="en-GB" sz="3200" dirty="0"/>
              <a:t>Can be mixed in all proportions with mineral diesel</a:t>
            </a:r>
          </a:p>
          <a:p>
            <a:r>
              <a:rPr lang="en-GB" sz="3200" dirty="0"/>
              <a:t>Fully sustainable and renewable</a:t>
            </a:r>
          </a:p>
        </p:txBody>
      </p:sp>
    </p:spTree>
    <p:extLst>
      <p:ext uri="{BB962C8B-B14F-4D97-AF65-F5344CB8AC3E}">
        <p14:creationId xmlns:p14="http://schemas.microsoft.com/office/powerpoint/2010/main" val="2638505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2FF6A-148C-F2EA-3A15-E81EAF5B7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HVO Benefit Vs Diesel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735D6-3F86-A2CB-F53E-EE1A88D1A0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Non-blended- consistency of quality and structure</a:t>
            </a:r>
          </a:p>
          <a:p>
            <a:r>
              <a:rPr lang="en-GB" sz="3200" dirty="0"/>
              <a:t>No aromatics- improved burn</a:t>
            </a:r>
          </a:p>
          <a:p>
            <a:r>
              <a:rPr lang="en-GB" sz="3200" dirty="0"/>
              <a:t>Reduced health and environmental risk</a:t>
            </a:r>
          </a:p>
          <a:p>
            <a:r>
              <a:rPr lang="en-GB" sz="3200" dirty="0"/>
              <a:t>Particulate matter and NO</a:t>
            </a:r>
            <a:r>
              <a:rPr lang="en-GB" sz="3200" baseline="-25000" dirty="0"/>
              <a:t>X</a:t>
            </a:r>
            <a:r>
              <a:rPr lang="en-GB" sz="3200" dirty="0"/>
              <a:t> reductions</a:t>
            </a:r>
          </a:p>
          <a:p>
            <a:r>
              <a:rPr lang="en-GB" sz="3200" dirty="0"/>
              <a:t>Fully sustainable and renewable</a:t>
            </a:r>
          </a:p>
        </p:txBody>
      </p:sp>
    </p:spTree>
    <p:extLst>
      <p:ext uri="{BB962C8B-B14F-4D97-AF65-F5344CB8AC3E}">
        <p14:creationId xmlns:p14="http://schemas.microsoft.com/office/powerpoint/2010/main" val="21286400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6B5A5-9C07-B074-378C-6E53C75B3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Alternative Fuels- Checklist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6C6D7-8CE4-9984-2772-158F9D7C4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591" y="1556574"/>
            <a:ext cx="10972799" cy="497684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b="1" u="sng" dirty="0"/>
              <a:t>Total Cost of Ownership</a:t>
            </a:r>
          </a:p>
          <a:p>
            <a:r>
              <a:rPr lang="en-GB" sz="3200" dirty="0"/>
              <a:t>Isn’t as simple as comparing prices</a:t>
            </a:r>
          </a:p>
          <a:p>
            <a:r>
              <a:rPr lang="en-GB" sz="3200" dirty="0"/>
              <a:t>If one fuel is cheaper but less efficient it could turn out to be more expensive</a:t>
            </a:r>
          </a:p>
          <a:p>
            <a:r>
              <a:rPr lang="en-GB" sz="3200" dirty="0"/>
              <a:t>Will fuel savings cover the cost of additional equipment and vehicles?</a:t>
            </a:r>
          </a:p>
          <a:p>
            <a:r>
              <a:rPr lang="en-GB" sz="3200" dirty="0"/>
              <a:t>Will you be affected by tax incentives, service and maintenance costs</a:t>
            </a:r>
          </a:p>
          <a:p>
            <a:r>
              <a:rPr lang="en-GB" sz="3200" dirty="0"/>
              <a:t>Will you be affected by resale value, insurance or payload capacity?</a:t>
            </a:r>
          </a:p>
        </p:txBody>
      </p:sp>
    </p:spTree>
    <p:extLst>
      <p:ext uri="{BB962C8B-B14F-4D97-AF65-F5344CB8AC3E}">
        <p14:creationId xmlns:p14="http://schemas.microsoft.com/office/powerpoint/2010/main" val="21103154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CEBCC-FC0A-89BF-0FA8-DAB6641B2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Alternative Fuels- Checklist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44579-04E1-A8DB-EF17-CE208ADC5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49" y="2052918"/>
            <a:ext cx="11238045" cy="44316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u="sng" dirty="0"/>
              <a:t>Drive Cycles</a:t>
            </a:r>
          </a:p>
          <a:p>
            <a:r>
              <a:rPr lang="en-GB" sz="3200" dirty="0"/>
              <a:t>Some fuels will only deliver their full benefits if the vehicle is operating in certain conditions so ask if they apply to you</a:t>
            </a:r>
          </a:p>
          <a:p>
            <a:r>
              <a:rPr lang="en-GB" sz="3200" dirty="0"/>
              <a:t>For example, LNG might be </a:t>
            </a:r>
            <a:r>
              <a:rPr lang="en-GB" sz="3200"/>
              <a:t>good choice </a:t>
            </a:r>
            <a:r>
              <a:rPr lang="en-GB" sz="3200" dirty="0"/>
              <a:t>if you are in the long-haul business whereas an electric vehicle could be suitable in urban distribution</a:t>
            </a:r>
          </a:p>
        </p:txBody>
      </p:sp>
    </p:spTree>
    <p:extLst>
      <p:ext uri="{BB962C8B-B14F-4D97-AF65-F5344CB8AC3E}">
        <p14:creationId xmlns:p14="http://schemas.microsoft.com/office/powerpoint/2010/main" val="27691888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42286-29D7-76AD-423B-623DE8864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Alternative Fuels- Checklist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13AD1-BD4E-97D4-17A6-10A88596A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u="sng" dirty="0"/>
              <a:t>Infrastructure</a:t>
            </a:r>
            <a:endParaRPr lang="en-GB" sz="3200" dirty="0"/>
          </a:p>
          <a:p>
            <a:r>
              <a:rPr lang="en-GB" sz="3200" dirty="0"/>
              <a:t>Will new refilling stations be required, and if so, are any such investments forthcoming?</a:t>
            </a:r>
          </a:p>
          <a:p>
            <a:r>
              <a:rPr lang="en-GB" sz="3200" dirty="0"/>
              <a:t>Will you need to invest in any new facilities or equipment on your sites?</a:t>
            </a:r>
          </a:p>
          <a:p>
            <a:r>
              <a:rPr lang="en-GB" sz="3200" dirty="0"/>
              <a:t>If so, take these costs into consideration in your calculations</a:t>
            </a:r>
          </a:p>
        </p:txBody>
      </p:sp>
    </p:spTree>
    <p:extLst>
      <p:ext uri="{BB962C8B-B14F-4D97-AF65-F5344CB8AC3E}">
        <p14:creationId xmlns:p14="http://schemas.microsoft.com/office/powerpoint/2010/main" val="33134697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68599-140D-C215-CBD6-23A7BB87B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Alternative Fuels- Checklist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9B05E-0AC3-D4B6-6BF9-4BD0215606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612" y="2052918"/>
            <a:ext cx="11028640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u="sng" dirty="0"/>
              <a:t>Availability</a:t>
            </a:r>
          </a:p>
          <a:p>
            <a:r>
              <a:rPr lang="en-GB" sz="3200" dirty="0"/>
              <a:t>How secure is the fuel source going forward, and are you confident that there will always be a ready supply</a:t>
            </a:r>
          </a:p>
          <a:p>
            <a:pPr marL="0" indent="0">
              <a:buNone/>
            </a:pPr>
            <a:r>
              <a:rPr lang="en-GB" sz="3200" b="1" u="sng" dirty="0"/>
              <a:t>Reliability</a:t>
            </a:r>
          </a:p>
          <a:p>
            <a:r>
              <a:rPr lang="en-GB" sz="3200" dirty="0"/>
              <a:t>How well-established is the fuel source?</a:t>
            </a:r>
          </a:p>
          <a:p>
            <a:r>
              <a:rPr lang="en-GB" sz="3200" dirty="0"/>
              <a:t>Unproven technology comes with increased risk</a:t>
            </a:r>
          </a:p>
        </p:txBody>
      </p:sp>
    </p:spTree>
    <p:extLst>
      <p:ext uri="{BB962C8B-B14F-4D97-AF65-F5344CB8AC3E}">
        <p14:creationId xmlns:p14="http://schemas.microsoft.com/office/powerpoint/2010/main" val="26082196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E1BE5-E315-8418-4440-F3255DC0D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Alternative Fuels- Checklist</a:t>
            </a:r>
            <a:endParaRPr lang="en-GB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B5D74-B158-5E1C-87E3-9418E66116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Consider both current and upcoming legislation</a:t>
            </a:r>
          </a:p>
          <a:p>
            <a:r>
              <a:rPr lang="en-GB" sz="3200" dirty="0"/>
              <a:t>Are there any restrictions being proposed on diesel-powered vehicles?</a:t>
            </a:r>
          </a:p>
          <a:p>
            <a:r>
              <a:rPr lang="en-GB" sz="3200" dirty="0"/>
              <a:t>Or government subsidies and incentives for using alternative fuels</a:t>
            </a:r>
          </a:p>
        </p:txBody>
      </p:sp>
    </p:spTree>
    <p:extLst>
      <p:ext uri="{BB962C8B-B14F-4D97-AF65-F5344CB8AC3E}">
        <p14:creationId xmlns:p14="http://schemas.microsoft.com/office/powerpoint/2010/main" val="31545728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66DFD-229B-8140-886B-87E3DE666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dirty="0"/>
              <a:t>GHG Emissions Performance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AA6E9-F326-2DE1-4658-2F68CE06F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8660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64689-A47C-0602-29F8-5298DA609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6E54F5-234C-B018-0BAB-62DDD457F5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8367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F4BF0-C713-C8E7-4839-54B92BC5E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8E337-7098-727D-2500-4BE3632928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7987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067CE-9E67-201F-103C-BB95F4E06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C4273-8A2A-E5BB-8F4F-152025309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0209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CB2FB-89DB-7DB5-EAEF-9EB459009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C5FC24-F98D-F2B9-3908-8ABDC648E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7024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679</TotalTime>
  <Words>1264</Words>
  <Application>Microsoft Office PowerPoint</Application>
  <PresentationFormat>Widescreen</PresentationFormat>
  <Paragraphs>108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Century Gothic</vt:lpstr>
      <vt:lpstr>Wingdings 3</vt:lpstr>
      <vt:lpstr>Ion</vt:lpstr>
      <vt:lpstr>Hydrotreated Vegetable oil  </vt:lpstr>
      <vt:lpstr>HVO Fuels</vt:lpstr>
      <vt:lpstr>HVO Fuels</vt:lpstr>
      <vt:lpstr>PowerPoint Presentation</vt:lpstr>
      <vt:lpstr>Feedstocks Used in HVO Production</vt:lpstr>
      <vt:lpstr>HVO Advantages</vt:lpstr>
      <vt:lpstr>HVO Advantages</vt:lpstr>
      <vt:lpstr>HVO Advantages</vt:lpstr>
      <vt:lpstr>HVO Reduction in Greenhouse Gas Emissions</vt:lpstr>
      <vt:lpstr>Improved Engine Performance and Lower Maintenance Costs</vt:lpstr>
      <vt:lpstr>Disadvantages of HVO</vt:lpstr>
      <vt:lpstr>High Production Costs</vt:lpstr>
      <vt:lpstr>Volatility in Feedstock Prices and Availability</vt:lpstr>
      <vt:lpstr>Volatility in Feedstock Prices and Availability</vt:lpstr>
      <vt:lpstr>Regulatory and Supply Chain Challenge</vt:lpstr>
      <vt:lpstr>Market Dynamics and Regulatory Overview</vt:lpstr>
      <vt:lpstr>Regulatory Considerations</vt:lpstr>
      <vt:lpstr>Regulatory Considerations</vt:lpstr>
      <vt:lpstr>Regulatory Considerations</vt:lpstr>
      <vt:lpstr>HVO Benefit Vs Biodiesel</vt:lpstr>
      <vt:lpstr>HVO Benefit Vs Diesel</vt:lpstr>
      <vt:lpstr>Alternative Fuels- Checklist</vt:lpstr>
      <vt:lpstr>Alternative Fuels- Checklist</vt:lpstr>
      <vt:lpstr>Alternative Fuels- Checklist</vt:lpstr>
      <vt:lpstr>Alternative Fuels- Checklist</vt:lpstr>
      <vt:lpstr>Alternative Fuels- Checklist</vt:lpstr>
      <vt:lpstr>GHG Emissions Performance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Andrew Thorn</dc:creator>
  <cp:lastModifiedBy>Andrew Thorn</cp:lastModifiedBy>
  <cp:revision>1</cp:revision>
  <dcterms:created xsi:type="dcterms:W3CDTF">2025-10-29T22:44:37Z</dcterms:created>
  <dcterms:modified xsi:type="dcterms:W3CDTF">2025-10-30T10:33:03Z</dcterms:modified>
</cp:coreProperties>
</file>