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1" r:id="rId3"/>
    <p:sldId id="282" r:id="rId4"/>
    <p:sldId id="283" r:id="rId5"/>
    <p:sldId id="259" r:id="rId6"/>
    <p:sldId id="284" r:id="rId7"/>
    <p:sldId id="285" r:id="rId8"/>
    <p:sldId id="287" r:id="rId9"/>
    <p:sldId id="289" r:id="rId10"/>
    <p:sldId id="288" r:id="rId11"/>
    <p:sldId id="290" r:id="rId12"/>
    <p:sldId id="291" r:id="rId13"/>
    <p:sldId id="293" r:id="rId14"/>
    <p:sldId id="304" r:id="rId15"/>
    <p:sldId id="297" r:id="rId16"/>
    <p:sldId id="298" r:id="rId17"/>
    <p:sldId id="299" r:id="rId18"/>
    <p:sldId id="300" r:id="rId19"/>
    <p:sldId id="301" r:id="rId20"/>
    <p:sldId id="278" r:id="rId21"/>
    <p:sldId id="302" r:id="rId22"/>
    <p:sldId id="303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77AE4A5-747C-4DF3-BFBB-C8CC903D704E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77AE4A5-747C-4DF3-BFBB-C8CC903D704E}" type="datetimeFigureOut">
              <a:rPr lang="en-GB" smtClean="0"/>
              <a:t>24/11/2011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catalhoyuk.com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6" descr="Castell Henlly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07950" y="0"/>
            <a:ext cx="10475913" cy="6962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059904"/>
            <a:ext cx="8077200" cy="1673352"/>
          </a:xfrm>
        </p:spPr>
        <p:txBody>
          <a:bodyPr>
            <a:normAutofit/>
          </a:bodyPr>
          <a:lstStyle/>
          <a:p>
            <a:r>
              <a:rPr lang="en-GB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Introducing Archaeology</a:t>
            </a:r>
            <a:endParaRPr lang="en-GB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532856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Space and Architecture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61963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" descr="theatreBi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9000" contrast="-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504" y="934392"/>
            <a:ext cx="8992974" cy="5662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Space and Architecture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Space is socially constructed: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Space directs </a:t>
            </a:r>
            <a:r>
              <a:rPr lang="en-GB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behaviour</a:t>
            </a:r>
            <a:endParaRPr lang="en-GB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Space directs </a:t>
            </a:r>
            <a:r>
              <a:rPr lang="en-GB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movement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Space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has </a:t>
            </a:r>
            <a:r>
              <a:rPr lang="en-GB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connotations</a:t>
            </a:r>
            <a:endParaRPr lang="en-GB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Space &amp; </a:t>
            </a:r>
            <a:r>
              <a:rPr lang="en-GB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gender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Space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 </a:t>
            </a:r>
            <a:r>
              <a:rPr lang="en-GB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</a:t>
            </a:r>
            <a:endParaRPr lang="en-GB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23452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Archaeology and Space</a:t>
            </a:r>
            <a:endParaRPr lang="en-GB" dirty="0"/>
          </a:p>
        </p:txBody>
      </p:sp>
      <p:pic>
        <p:nvPicPr>
          <p:cNvPr id="6" name="Picture 9" descr="darl-ic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6000" contrast="-1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23728" y="2564904"/>
            <a:ext cx="6828865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5832648" cy="3096344"/>
          </a:xfrm>
        </p:spPr>
        <p:txBody>
          <a:bodyPr/>
          <a:lstStyle/>
          <a:p>
            <a:pPr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Two different approaches to interpreting how past societies used space:</a:t>
            </a:r>
          </a:p>
          <a:p>
            <a:pPr>
              <a:defRPr/>
            </a:pPr>
            <a:r>
              <a:rPr lang="en-GB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Processualist</a:t>
            </a:r>
            <a:endParaRPr lang="en-GB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en-GB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Post-</a:t>
            </a:r>
            <a:r>
              <a:rPr lang="en-GB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processualist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0524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Processualism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en-GB" dirty="0"/>
              <a:t>Society is a </a:t>
            </a:r>
            <a:r>
              <a:rPr lang="en-GB" dirty="0">
                <a:solidFill>
                  <a:srgbClr val="FFC000"/>
                </a:solidFill>
              </a:rPr>
              <a:t>system</a:t>
            </a:r>
          </a:p>
          <a:p>
            <a:pPr>
              <a:defRPr/>
            </a:pPr>
            <a:r>
              <a:rPr lang="en-GB" dirty="0"/>
              <a:t>Adopted a </a:t>
            </a:r>
            <a:r>
              <a:rPr lang="en-GB" dirty="0">
                <a:solidFill>
                  <a:srgbClr val="FFC000"/>
                </a:solidFill>
              </a:rPr>
              <a:t>functional </a:t>
            </a:r>
            <a:r>
              <a:rPr lang="en-GB" dirty="0"/>
              <a:t>approach (things and society)…</a:t>
            </a:r>
          </a:p>
          <a:p>
            <a:pPr>
              <a:defRPr/>
            </a:pPr>
            <a:r>
              <a:rPr lang="en-GB" dirty="0"/>
              <a:t>… and a </a:t>
            </a:r>
            <a:r>
              <a:rPr lang="en-GB" dirty="0">
                <a:solidFill>
                  <a:srgbClr val="FFFF00"/>
                </a:solidFill>
              </a:rPr>
              <a:t>scientific</a:t>
            </a:r>
            <a:r>
              <a:rPr lang="en-GB" dirty="0"/>
              <a:t> approach</a:t>
            </a:r>
          </a:p>
          <a:p>
            <a:pPr>
              <a:defRPr/>
            </a:pPr>
            <a:r>
              <a:rPr lang="en-GB" dirty="0"/>
              <a:t>Aimed to discover </a:t>
            </a:r>
            <a:r>
              <a:rPr lang="en-GB" dirty="0">
                <a:solidFill>
                  <a:srgbClr val="FFC000"/>
                </a:solidFill>
              </a:rPr>
              <a:t>laws </a:t>
            </a:r>
            <a:r>
              <a:rPr lang="en-GB" dirty="0"/>
              <a:t>about human behaviour</a:t>
            </a:r>
          </a:p>
          <a:p>
            <a:pPr>
              <a:defRPr/>
            </a:pPr>
            <a:r>
              <a:rPr lang="en-GB" dirty="0">
                <a:solidFill>
                  <a:srgbClr val="FFC000"/>
                </a:solidFill>
              </a:rPr>
              <a:t>Site formation processes </a:t>
            </a:r>
            <a:r>
              <a:rPr lang="en-GB" dirty="0"/>
              <a:t>&amp; </a:t>
            </a:r>
            <a:r>
              <a:rPr lang="en-GB" dirty="0" err="1" smtClean="0">
                <a:solidFill>
                  <a:srgbClr val="FFC000"/>
                </a:solidFill>
              </a:rPr>
              <a:t>taphonomy</a:t>
            </a:r>
            <a:endParaRPr lang="en-GB" dirty="0"/>
          </a:p>
          <a:p>
            <a:pPr>
              <a:defRPr/>
            </a:pPr>
            <a:r>
              <a:rPr lang="en-GB" dirty="0" err="1"/>
              <a:t>Processualists</a:t>
            </a:r>
            <a:r>
              <a:rPr lang="en-GB" dirty="0"/>
              <a:t> believed their job was to reconstruct the </a:t>
            </a:r>
            <a:r>
              <a:rPr lang="en-GB" dirty="0">
                <a:solidFill>
                  <a:srgbClr val="FFC000"/>
                </a:solidFill>
              </a:rPr>
              <a:t>dynamics </a:t>
            </a:r>
            <a:r>
              <a:rPr lang="en-GB" dirty="0"/>
              <a:t>of human behaviour from the </a:t>
            </a:r>
            <a:r>
              <a:rPr lang="en-GB" dirty="0">
                <a:solidFill>
                  <a:srgbClr val="FFC000"/>
                </a:solidFill>
              </a:rPr>
              <a:t>statics </a:t>
            </a:r>
            <a:r>
              <a:rPr lang="en-GB" dirty="0"/>
              <a:t>of the archaeological </a:t>
            </a:r>
            <a:r>
              <a:rPr lang="en-GB" dirty="0" smtClean="0"/>
              <a:t>record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0056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90513"/>
            <a:ext cx="8229600" cy="1066800"/>
          </a:xfrm>
        </p:spPr>
        <p:txBody>
          <a:bodyPr/>
          <a:lstStyle/>
          <a:p>
            <a:pPr>
              <a:defRPr/>
            </a:pPr>
            <a:r>
              <a:rPr lang="en-GB" err="1"/>
              <a:t>Processualism</a:t>
            </a:r>
            <a:endParaRPr lang="en-GB"/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500" y="1428750"/>
            <a:ext cx="7929563" cy="4929188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Society is a </a:t>
            </a:r>
            <a:r>
              <a:rPr lang="en-GB" sz="2400" dirty="0">
                <a:solidFill>
                  <a:srgbClr val="FFFF00"/>
                </a:solidFill>
              </a:rPr>
              <a:t>system</a:t>
            </a:r>
          </a:p>
          <a:p>
            <a:pPr>
              <a:defRPr/>
            </a:pPr>
            <a:r>
              <a:rPr lang="en-GB" sz="2400" dirty="0"/>
              <a:t>Adopted a </a:t>
            </a:r>
            <a:r>
              <a:rPr lang="en-GB" sz="2400" dirty="0">
                <a:solidFill>
                  <a:srgbClr val="FFFF00"/>
                </a:solidFill>
              </a:rPr>
              <a:t>functional</a:t>
            </a:r>
            <a:r>
              <a:rPr lang="en-GB" sz="2400" dirty="0"/>
              <a:t> approach (things and society)…</a:t>
            </a:r>
          </a:p>
          <a:p>
            <a:pPr>
              <a:defRPr/>
            </a:pPr>
            <a:r>
              <a:rPr lang="en-GB" sz="2400" dirty="0"/>
              <a:t>… and a </a:t>
            </a:r>
            <a:r>
              <a:rPr lang="en-GB" sz="2400" dirty="0">
                <a:solidFill>
                  <a:srgbClr val="FFFF00"/>
                </a:solidFill>
              </a:rPr>
              <a:t>scientific</a:t>
            </a:r>
            <a:r>
              <a:rPr lang="en-GB" sz="2400" dirty="0"/>
              <a:t> approach</a:t>
            </a:r>
          </a:p>
          <a:p>
            <a:pPr>
              <a:defRPr/>
            </a:pPr>
            <a:r>
              <a:rPr lang="en-GB" sz="2400" dirty="0"/>
              <a:t>Aimed to discover </a:t>
            </a:r>
            <a:r>
              <a:rPr lang="en-GB" sz="2400" dirty="0">
                <a:solidFill>
                  <a:srgbClr val="FFFF00"/>
                </a:solidFill>
              </a:rPr>
              <a:t>laws</a:t>
            </a:r>
            <a:r>
              <a:rPr lang="en-GB" sz="2400" dirty="0"/>
              <a:t> about human behaviour</a:t>
            </a:r>
          </a:p>
          <a:p>
            <a:pPr>
              <a:defRPr/>
            </a:pPr>
            <a:r>
              <a:rPr lang="en-GB" sz="2400" dirty="0">
                <a:solidFill>
                  <a:srgbClr val="FFFF00"/>
                </a:solidFill>
              </a:rPr>
              <a:t>Site formation processes </a:t>
            </a:r>
            <a:r>
              <a:rPr lang="en-GB" sz="2400" dirty="0"/>
              <a:t>&amp; </a:t>
            </a:r>
            <a:r>
              <a:rPr lang="en-GB" sz="2400" dirty="0" err="1">
                <a:solidFill>
                  <a:srgbClr val="FFFF00"/>
                </a:solidFill>
              </a:rPr>
              <a:t>taphonomy</a:t>
            </a:r>
            <a:r>
              <a:rPr lang="en-GB" sz="2400" dirty="0"/>
              <a:t> (creation of the archaeological record)</a:t>
            </a:r>
          </a:p>
          <a:p>
            <a:pPr>
              <a:defRPr/>
            </a:pPr>
            <a:r>
              <a:rPr lang="en-GB" sz="2400" dirty="0" err="1"/>
              <a:t>Processualists</a:t>
            </a:r>
            <a:r>
              <a:rPr lang="en-GB" sz="2400" dirty="0"/>
              <a:t> believed their job was to reconstruct the </a:t>
            </a:r>
            <a:r>
              <a:rPr lang="en-GB" sz="2400" dirty="0">
                <a:solidFill>
                  <a:srgbClr val="FFFF00"/>
                </a:solidFill>
              </a:rPr>
              <a:t>dynamics</a:t>
            </a:r>
            <a:r>
              <a:rPr lang="en-GB" sz="2400" dirty="0"/>
              <a:t> of human behaviour from the </a:t>
            </a:r>
            <a:r>
              <a:rPr lang="en-GB" sz="2400" dirty="0">
                <a:solidFill>
                  <a:srgbClr val="FFFF00"/>
                </a:solidFill>
              </a:rPr>
              <a:t>statics</a:t>
            </a:r>
            <a:r>
              <a:rPr lang="en-GB" sz="2400" dirty="0"/>
              <a:t> of the archaeological record</a:t>
            </a:r>
          </a:p>
        </p:txBody>
      </p:sp>
    </p:spTree>
    <p:extLst>
      <p:ext uri="{BB962C8B-B14F-4D97-AF65-F5344CB8AC3E}">
        <p14:creationId xmlns:p14="http://schemas.microsoft.com/office/powerpoint/2010/main" val="3001787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68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Processualism</a:t>
            </a:r>
            <a:r>
              <a:rPr lang="en-GB" dirty="0" smtClean="0"/>
              <a:t> and Space</a:t>
            </a:r>
            <a:endParaRPr lang="en-GB" dirty="0"/>
          </a:p>
        </p:txBody>
      </p:sp>
      <p:pic>
        <p:nvPicPr>
          <p:cNvPr id="6" name="Picture 12" descr="binford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23528" y="1628800"/>
            <a:ext cx="4054731" cy="4896544"/>
          </a:xfrm>
          <a:noFill/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201616" y="1916832"/>
            <a:ext cx="4618856" cy="3959320"/>
          </a:xfrm>
        </p:spPr>
        <p:txBody>
          <a:bodyPr/>
          <a:lstStyle/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Ethnoarchaeology</a:t>
            </a: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The study of living people &amp; their material culture to understand &amp; interpret the past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err="1"/>
              <a:t>Binford’s</a:t>
            </a:r>
            <a:r>
              <a:rPr lang="en-GB" dirty="0"/>
              <a:t> most famous work was with the </a:t>
            </a:r>
            <a:r>
              <a:rPr lang="en-GB" dirty="0" err="1" smtClean="0"/>
              <a:t>Nunamiut</a:t>
            </a:r>
            <a:r>
              <a:rPr lang="en-GB" dirty="0" smtClean="0"/>
              <a:t> </a:t>
            </a:r>
            <a:endParaRPr lang="en-GB" dirty="0"/>
          </a:p>
          <a:p>
            <a:pPr lvl="1">
              <a:lnSpc>
                <a:spcPct val="90000"/>
              </a:lnSpc>
              <a:defRPr/>
            </a:pPr>
            <a:r>
              <a:rPr lang="en-GB" i="1" dirty="0"/>
              <a:t>In Pursuit of the Past </a:t>
            </a:r>
            <a:r>
              <a:rPr lang="en-GB" dirty="0"/>
              <a:t>(1983)</a:t>
            </a:r>
          </a:p>
        </p:txBody>
      </p:sp>
    </p:spTree>
    <p:extLst>
      <p:ext uri="{BB962C8B-B14F-4D97-AF65-F5344CB8AC3E}">
        <p14:creationId xmlns:p14="http://schemas.microsoft.com/office/powerpoint/2010/main" val="2166204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Ethnoarchaeology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55976" y="1773936"/>
            <a:ext cx="4330824" cy="4623816"/>
          </a:xfrm>
        </p:spPr>
        <p:txBody>
          <a:bodyPr>
            <a:normAutofit fontScale="92500"/>
          </a:bodyPr>
          <a:lstStyle/>
          <a:p>
            <a:pPr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Comparison of </a:t>
            </a: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lovers’ camps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&amp; typical camp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sites: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600" dirty="0"/>
              <a:t>meticulous spatial recording of archaeological distribution of materials:</a:t>
            </a:r>
          </a:p>
          <a:p>
            <a:pPr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Lovers’ camps: discrete </a:t>
            </a: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temporary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camps with single occupation period</a:t>
            </a:r>
          </a:p>
          <a:p>
            <a:pPr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Also looked at the distribution of bones at </a:t>
            </a: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kill sites</a:t>
            </a:r>
          </a:p>
          <a:p>
            <a:endParaRPr lang="en-GB" dirty="0"/>
          </a:p>
        </p:txBody>
      </p:sp>
      <p:pic>
        <p:nvPicPr>
          <p:cNvPr id="5" name="Picture 7" descr="nunamuit1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23528" y="2060848"/>
            <a:ext cx="3657608" cy="3721616"/>
          </a:xfrm>
          <a:noFill/>
        </p:spPr>
      </p:pic>
    </p:spTree>
    <p:extLst>
      <p:ext uri="{BB962C8B-B14F-4D97-AF65-F5344CB8AC3E}">
        <p14:creationId xmlns:p14="http://schemas.microsoft.com/office/powerpoint/2010/main" val="1652189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Ethnoarchaeology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Toss &amp; drop zones: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pattern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resulting from processing caribou for meat and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bones</a:t>
            </a:r>
            <a:endParaRPr lang="en-GB" dirty="0" smtClean="0"/>
          </a:p>
          <a:p>
            <a:pPr lvl="1"/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Drop zone: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distribution of bone chips around the hearth, left </a:t>
            </a:r>
            <a:r>
              <a:rPr lang="en-GB" i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 situ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rather than cleared away</a:t>
            </a:r>
            <a:endParaRPr lang="en-GB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lvl="1"/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Toss zone:</a:t>
            </a: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distribution of large pieces of bone waste/ tossed or placed behind men after removal of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marrow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Distinct spatial patterning which is not replicated within household area</a:t>
            </a:r>
            <a:r>
              <a:rPr 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26053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Ethnoarchaeology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Drop zone, north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side of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hearth: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indicates seating arrangement</a:t>
            </a:r>
          </a:p>
          <a:p>
            <a:pPr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No toss zone: bone debris removed to separate </a:t>
            </a:r>
            <a:r>
              <a:rPr lang="en-GB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midden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outside house</a:t>
            </a:r>
          </a:p>
          <a:p>
            <a:pPr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Tool production: away from hearth, on low south-west side of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house</a:t>
            </a: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12" name="Picture 9" descr="palagana house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5536" y="1916832"/>
            <a:ext cx="3863348" cy="41239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9000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Ethnoarchaeology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err="1"/>
              <a:t>Binford’s</a:t>
            </a:r>
            <a:r>
              <a:rPr lang="en-GB" dirty="0"/>
              <a:t> aim: mapping space to tell him about </a:t>
            </a:r>
            <a:r>
              <a:rPr lang="en-GB" dirty="0">
                <a:solidFill>
                  <a:srgbClr val="FFC000"/>
                </a:solidFill>
              </a:rPr>
              <a:t>distant past</a:t>
            </a:r>
          </a:p>
          <a:p>
            <a:pPr>
              <a:defRPr/>
            </a:pPr>
            <a:r>
              <a:rPr lang="en-GB" dirty="0"/>
              <a:t>Used modern hunter-gatherer sites, such as </a:t>
            </a:r>
            <a:r>
              <a:rPr lang="en-GB" dirty="0" err="1"/>
              <a:t>Nunamiut</a:t>
            </a:r>
            <a:r>
              <a:rPr lang="en-GB" dirty="0"/>
              <a:t>, as </a:t>
            </a:r>
            <a:r>
              <a:rPr lang="en-GB" b="1" dirty="0"/>
              <a:t>analogy</a:t>
            </a:r>
            <a:r>
              <a:rPr lang="en-GB" dirty="0"/>
              <a:t> to interpret use of space of prehistoric hunter-gather sites, </a:t>
            </a:r>
            <a:r>
              <a:rPr lang="en-GB" dirty="0" err="1"/>
              <a:t>eg</a:t>
            </a:r>
            <a:r>
              <a:rPr lang="en-GB" dirty="0"/>
              <a:t>. </a:t>
            </a:r>
            <a:r>
              <a:rPr lang="en-GB" dirty="0">
                <a:solidFill>
                  <a:srgbClr val="FFC000"/>
                </a:solidFill>
              </a:rPr>
              <a:t>Mousterian </a:t>
            </a:r>
            <a:r>
              <a:rPr lang="en-GB" dirty="0"/>
              <a:t>sites in France</a:t>
            </a:r>
          </a:p>
          <a:p>
            <a:pPr>
              <a:defRPr/>
            </a:pPr>
            <a:r>
              <a:rPr lang="en-GB" dirty="0"/>
              <a:t>Wanted to create a </a:t>
            </a:r>
            <a:r>
              <a:rPr lang="en-GB" dirty="0">
                <a:solidFill>
                  <a:srgbClr val="FFC000"/>
                </a:solidFill>
              </a:rPr>
              <a:t>cross-cultural law </a:t>
            </a:r>
            <a:r>
              <a:rPr lang="en-GB" dirty="0"/>
              <a:t>or </a:t>
            </a:r>
            <a:r>
              <a:rPr lang="en-GB" dirty="0">
                <a:solidFill>
                  <a:srgbClr val="FFC000"/>
                </a:solidFill>
              </a:rPr>
              <a:t>cross-cultural generalisation</a:t>
            </a:r>
            <a:r>
              <a:rPr lang="en-GB" dirty="0"/>
              <a:t>:</a:t>
            </a:r>
          </a:p>
          <a:p>
            <a:pPr lvl="1">
              <a:defRPr/>
            </a:pPr>
            <a:r>
              <a:rPr lang="en-GB" dirty="0"/>
              <a:t>e.g. gendered use of space, where men &amp; women </a:t>
            </a:r>
            <a:r>
              <a:rPr lang="en-GB" dirty="0" smtClean="0"/>
              <a:t>sat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0371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Ethnoarchaeology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  <a:defRPr/>
            </a:pPr>
            <a:r>
              <a:rPr lang="en-GB" dirty="0" err="1"/>
              <a:t>Binford</a:t>
            </a:r>
            <a:r>
              <a:rPr lang="en-GB" dirty="0"/>
              <a:t> didn’t ask the </a:t>
            </a:r>
            <a:r>
              <a:rPr lang="en-GB" dirty="0" err="1"/>
              <a:t>Nunamiut</a:t>
            </a:r>
            <a:r>
              <a:rPr lang="en-GB" dirty="0"/>
              <a:t> how they thought about &amp; constructed their space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/>
              <a:t>He was not concerned with the </a:t>
            </a:r>
            <a:r>
              <a:rPr lang="en-GB" dirty="0">
                <a:solidFill>
                  <a:srgbClr val="FFC000"/>
                </a:solidFill>
              </a:rPr>
              <a:t>emic </a:t>
            </a:r>
            <a:r>
              <a:rPr lang="en-GB" dirty="0"/>
              <a:t>(insider’s) view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/>
              <a:t>Instead, </a:t>
            </a:r>
            <a:r>
              <a:rPr lang="en-GB" dirty="0" err="1"/>
              <a:t>Binford</a:t>
            </a:r>
            <a:r>
              <a:rPr lang="en-GB" dirty="0"/>
              <a:t> thought his </a:t>
            </a:r>
            <a:r>
              <a:rPr lang="en-GB" dirty="0">
                <a:solidFill>
                  <a:srgbClr val="FFC000"/>
                </a:solidFill>
              </a:rPr>
              <a:t>etic </a:t>
            </a:r>
            <a:r>
              <a:rPr lang="en-GB" dirty="0"/>
              <a:t>viewpoint (outsider’s) was correct, as an </a:t>
            </a:r>
            <a:r>
              <a:rPr lang="en-GB" dirty="0">
                <a:solidFill>
                  <a:srgbClr val="FFC000"/>
                </a:solidFill>
              </a:rPr>
              <a:t>impartial scientific </a:t>
            </a:r>
            <a:r>
              <a:rPr lang="en-GB" dirty="0" smtClean="0">
                <a:solidFill>
                  <a:srgbClr val="FFC000"/>
                </a:solidFill>
              </a:rPr>
              <a:t>observer</a:t>
            </a:r>
            <a:endParaRPr lang="en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6031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Ethnoarchaeology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Space / spatial patterning is the result of function </a:t>
            </a:r>
          </a:p>
          <a:p>
            <a:pPr>
              <a:defRPr/>
            </a:pPr>
            <a:r>
              <a:rPr lang="en-GB" dirty="0"/>
              <a:t>Living /working space could be recorded as </a:t>
            </a:r>
            <a:r>
              <a:rPr lang="en-GB" dirty="0">
                <a:solidFill>
                  <a:srgbClr val="FFC000"/>
                </a:solidFill>
              </a:rPr>
              <a:t>plans </a:t>
            </a:r>
            <a:r>
              <a:rPr lang="en-GB" dirty="0"/>
              <a:t>(bird’s eye views)</a:t>
            </a:r>
          </a:p>
          <a:p>
            <a:pPr lvl="1">
              <a:defRPr/>
            </a:pPr>
            <a:r>
              <a:rPr lang="en-GB" dirty="0" smtClean="0"/>
              <a:t>Who </a:t>
            </a:r>
            <a:r>
              <a:rPr lang="en-GB" dirty="0"/>
              <a:t>has seen their living space from a bird’s eye view &amp; </a:t>
            </a:r>
            <a:r>
              <a:rPr lang="en-GB" dirty="0">
                <a:solidFill>
                  <a:srgbClr val="FFC000"/>
                </a:solidFill>
              </a:rPr>
              <a:t>experienced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/>
              <a:t>space from that angle?</a:t>
            </a:r>
          </a:p>
        </p:txBody>
      </p:sp>
      <p:pic>
        <p:nvPicPr>
          <p:cNvPr id="6" name="Picture 9" descr="palagana hous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35826" y="2023455"/>
            <a:ext cx="3863348" cy="41239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6831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 </a:t>
            </a:r>
            <a:r>
              <a:rPr lang="en-GB" dirty="0" err="1" smtClean="0"/>
              <a:t>Processualism</a:t>
            </a:r>
            <a:r>
              <a:rPr lang="en-GB" dirty="0" smtClean="0"/>
              <a:t> &amp; Space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Critical </a:t>
            </a:r>
            <a:r>
              <a:rPr lang="en-GB" dirty="0"/>
              <a:t>of the </a:t>
            </a:r>
            <a:r>
              <a:rPr lang="en-GB" dirty="0" err="1"/>
              <a:t>processual</a:t>
            </a:r>
            <a:r>
              <a:rPr lang="en-GB" dirty="0"/>
              <a:t>, </a:t>
            </a:r>
            <a:r>
              <a:rPr lang="en-GB" dirty="0" smtClean="0"/>
              <a:t>“scientific” approach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Human </a:t>
            </a:r>
            <a:r>
              <a:rPr lang="en-GB" dirty="0"/>
              <a:t>behaviour is not determined by function, but instead is </a:t>
            </a:r>
            <a:r>
              <a:rPr lang="en-GB" dirty="0" smtClean="0">
                <a:solidFill>
                  <a:srgbClr val="FFC000"/>
                </a:solidFill>
              </a:rPr>
              <a:t>culturally </a:t>
            </a:r>
            <a:r>
              <a:rPr lang="en-GB" dirty="0">
                <a:solidFill>
                  <a:srgbClr val="FFC000"/>
                </a:solidFill>
              </a:rPr>
              <a:t>constituted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How </a:t>
            </a:r>
            <a:r>
              <a:rPr lang="en-GB" dirty="0"/>
              <a:t>architecture &amp; space was </a:t>
            </a:r>
            <a:r>
              <a:rPr lang="en-GB" dirty="0">
                <a:solidFill>
                  <a:srgbClr val="FFC000"/>
                </a:solidFill>
              </a:rPr>
              <a:t>experienced</a:t>
            </a:r>
            <a:r>
              <a:rPr lang="en-GB" dirty="0"/>
              <a:t> by those who created it </a:t>
            </a:r>
            <a:endParaRPr lang="en-GB" dirty="0" smtClean="0"/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How</a:t>
            </a:r>
            <a:r>
              <a:rPr lang="en-GB" b="1" dirty="0" smtClean="0"/>
              <a:t> </a:t>
            </a:r>
            <a:r>
              <a:rPr lang="en-GB" dirty="0">
                <a:solidFill>
                  <a:srgbClr val="FFC000"/>
                </a:solidFill>
              </a:rPr>
              <a:t>space</a:t>
            </a:r>
            <a:r>
              <a:rPr lang="en-GB" b="1" dirty="0"/>
              <a:t> </a:t>
            </a:r>
            <a:r>
              <a:rPr lang="en-GB" dirty="0">
                <a:solidFill>
                  <a:srgbClr val="FFC000"/>
                </a:solidFill>
              </a:rPr>
              <a:t>created meaning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Interested in </a:t>
            </a:r>
            <a:r>
              <a:rPr lang="en-GB" dirty="0">
                <a:solidFill>
                  <a:srgbClr val="FFC000"/>
                </a:solidFill>
              </a:rPr>
              <a:t>social relations, gender </a:t>
            </a:r>
            <a:r>
              <a:rPr lang="en-GB" dirty="0"/>
              <a:t>&amp;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 smtClean="0">
                <a:solidFill>
                  <a:srgbClr val="FFC000"/>
                </a:solidFill>
              </a:rPr>
              <a:t>symbolism</a:t>
            </a:r>
            <a:endParaRPr lang="en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4351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Space Text and Gender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536504" cy="4623816"/>
          </a:xfrm>
        </p:spPr>
        <p:txBody>
          <a:bodyPr>
            <a:normAutofit/>
          </a:bodyPr>
          <a:lstStyle/>
          <a:p>
            <a:r>
              <a:rPr lang="en-GB" sz="2400" dirty="0" err="1" smtClean="0"/>
              <a:t>Marakwet</a:t>
            </a:r>
            <a:r>
              <a:rPr lang="en-GB" sz="2400" dirty="0" smtClean="0"/>
              <a:t>  (Kenya): how physical space links to social action</a:t>
            </a:r>
          </a:p>
          <a:p>
            <a:r>
              <a:rPr lang="en-GB" sz="2400" dirty="0" smtClean="0"/>
              <a:t>Very gendered society: how might this affect the organisation of space</a:t>
            </a:r>
          </a:p>
          <a:p>
            <a:pPr lvl="1"/>
            <a:r>
              <a:rPr lang="en-GB" sz="2000" dirty="0" smtClean="0"/>
              <a:t>Binary opposites between male &amp; female</a:t>
            </a:r>
          </a:p>
          <a:p>
            <a:pPr lvl="1"/>
            <a:r>
              <a:rPr lang="en-GB" sz="2000" dirty="0" smtClean="0"/>
              <a:t>Each with their own house</a:t>
            </a:r>
          </a:p>
          <a:p>
            <a:pPr lvl="1"/>
            <a:r>
              <a:rPr lang="en-GB" sz="2000" dirty="0" smtClean="0"/>
              <a:t>Affected the disposal of rubbish: ash, dung, chaff</a:t>
            </a:r>
            <a:endParaRPr lang="en-GB" sz="2000" dirty="0"/>
          </a:p>
        </p:txBody>
      </p:sp>
      <p:pic>
        <p:nvPicPr>
          <p:cNvPr id="5" name="Content Placeholder 4" descr="endo hous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2000" contrast="-1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32040" y="1700808"/>
            <a:ext cx="3879631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4930398" y="4725144"/>
            <a:ext cx="1657826" cy="1446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None/>
              <a:defRPr/>
            </a:pPr>
            <a:r>
              <a:rPr lang="en-GB" sz="8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(</a:t>
            </a:r>
            <a:r>
              <a:rPr lang="en-GB" sz="8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sym typeface="Webdings"/>
              </a:rPr>
              <a:t></a:t>
            </a:r>
            <a:endParaRPr lang="en-GB" sz="8800" b="1" dirty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8" name="Text Box 7"/>
          <p:cNvSpPr txBox="1">
            <a:spLocks noChangeArrowheads="1"/>
          </p:cNvSpPr>
          <p:nvPr/>
        </p:nvSpPr>
        <p:spPr bwMode="auto">
          <a:xfrm>
            <a:off x="6516216" y="4725144"/>
            <a:ext cx="1657826" cy="1446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None/>
              <a:defRPr/>
            </a:pPr>
            <a:r>
              <a:rPr lang="en-GB" sz="8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sym typeface="Webdings"/>
              </a:rPr>
              <a:t></a:t>
            </a:r>
            <a:r>
              <a:rPr lang="en-GB" sz="8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)</a:t>
            </a:r>
            <a:endParaRPr lang="en-GB" sz="8800" b="1" dirty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9" name="Text Box 10"/>
          <p:cNvSpPr txBox="1">
            <a:spLocks noChangeArrowheads="1"/>
          </p:cNvSpPr>
          <p:nvPr/>
        </p:nvSpPr>
        <p:spPr bwMode="auto">
          <a:xfrm>
            <a:off x="8031286" y="4992398"/>
            <a:ext cx="678391" cy="1200329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None/>
              <a:defRPr/>
            </a:pPr>
            <a:r>
              <a:rPr lang="en-GB" sz="36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</a:t>
            </a:r>
          </a:p>
          <a:p>
            <a:pPr marL="342900" indent="-342900">
              <a:buFont typeface="Wingdings" pitchFamily="2" charset="2"/>
              <a:buNone/>
              <a:defRPr/>
            </a:pPr>
            <a:r>
              <a:rPr lang="en-GB" sz="36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sym typeface="Wingdings"/>
              </a:rPr>
              <a:t></a:t>
            </a:r>
            <a:endParaRPr lang="en-GB" sz="3600" b="1" dirty="0">
              <a:solidFill>
                <a:srgbClr val="FF66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27357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Space, Text and Gender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None/>
              <a:defRPr/>
            </a:pPr>
            <a:r>
              <a:rPr lang="en-GB" dirty="0" smtClean="0"/>
              <a:t>	The </a:t>
            </a:r>
            <a:r>
              <a:rPr lang="en-GB" dirty="0"/>
              <a:t>most common reason the Endo give for not mixing ash, animal dung and chaff is the relationship between refuse &amp; burial:</a:t>
            </a:r>
          </a:p>
          <a:p>
            <a:pPr>
              <a:buFont typeface="Wingdings" pitchFamily="2" charset="2"/>
              <a:buNone/>
              <a:defRPr/>
            </a:pPr>
            <a:endParaRPr lang="en-GB" dirty="0"/>
          </a:p>
          <a:p>
            <a:pPr>
              <a:buFont typeface="Wingdings" pitchFamily="2" charset="2"/>
              <a:buNone/>
              <a:defRPr/>
            </a:pPr>
            <a:r>
              <a:rPr lang="en-GB" dirty="0"/>
              <a:t>	“not good to mix </a:t>
            </a:r>
            <a:r>
              <a:rPr lang="en-GB" i="1" dirty="0" err="1">
                <a:solidFill>
                  <a:srgbClr val="FFC000"/>
                </a:solidFill>
              </a:rPr>
              <a:t>takataka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/>
              <a:t>[rubbish] because when a woman dies she should be buried where the chaff is, because her work is to remove the chaff’ old men should be buried near the goat dung”</a:t>
            </a:r>
          </a:p>
          <a:p>
            <a:pPr algn="r">
              <a:buFont typeface="Wingdings" pitchFamily="2" charset="2"/>
              <a:buNone/>
              <a:defRPr/>
            </a:pPr>
            <a:r>
              <a:rPr lang="en-GB" dirty="0"/>
              <a:t>(Moore 1986: 102-03)</a:t>
            </a:r>
          </a:p>
        </p:txBody>
      </p:sp>
    </p:spTree>
    <p:extLst>
      <p:ext uri="{BB962C8B-B14F-4D97-AF65-F5344CB8AC3E}">
        <p14:creationId xmlns:p14="http://schemas.microsoft.com/office/powerpoint/2010/main" val="1473593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Space Text and Gender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844824"/>
            <a:ext cx="4320480" cy="4624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2400" dirty="0"/>
              <a:t>Space is laden with meaning</a:t>
            </a:r>
          </a:p>
          <a:p>
            <a:pPr>
              <a:lnSpc>
                <a:spcPct val="90000"/>
              </a:lnSpc>
              <a:defRPr/>
            </a:pPr>
            <a:r>
              <a:rPr lang="en-GB" sz="2400" dirty="0"/>
              <a:t>Gender &amp; space cannot be separated, nor power &amp; space</a:t>
            </a:r>
          </a:p>
          <a:p>
            <a:pPr>
              <a:lnSpc>
                <a:spcPct val="90000"/>
              </a:lnSpc>
              <a:defRPr/>
            </a:pPr>
            <a:r>
              <a:rPr lang="en-GB" sz="2400" dirty="0" smtClean="0">
                <a:solidFill>
                  <a:srgbClr val="FFC000"/>
                </a:solidFill>
              </a:rPr>
              <a:t>Emic </a:t>
            </a:r>
            <a:r>
              <a:rPr lang="en-GB" sz="2400" dirty="0" smtClean="0"/>
              <a:t>view: Moore asked the </a:t>
            </a:r>
            <a:r>
              <a:rPr lang="en-GB" sz="2400" dirty="0" err="1" smtClean="0"/>
              <a:t>Marakwet</a:t>
            </a:r>
            <a:r>
              <a:rPr lang="en-GB" sz="2400" dirty="0" smtClean="0"/>
              <a:t>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000" dirty="0" smtClean="0"/>
              <a:t>what </a:t>
            </a:r>
            <a:r>
              <a:rPr lang="en-GB" sz="2000" dirty="0"/>
              <a:t>they thought about their space</a:t>
            </a:r>
            <a:r>
              <a:rPr lang="en-GB" sz="2000" dirty="0" smtClean="0"/>
              <a:t>:</a:t>
            </a:r>
            <a:endParaRPr lang="en-GB" sz="2000" dirty="0"/>
          </a:p>
          <a:p>
            <a:pPr lvl="1">
              <a:lnSpc>
                <a:spcPct val="90000"/>
              </a:lnSpc>
              <a:defRPr/>
            </a:pPr>
            <a:r>
              <a:rPr lang="en-GB" sz="2000" dirty="0" smtClean="0"/>
              <a:t>about </a:t>
            </a:r>
            <a:r>
              <a:rPr lang="en-GB" sz="2000" dirty="0"/>
              <a:t>the symbolism of their </a:t>
            </a:r>
            <a:r>
              <a:rPr lang="en-GB" sz="2000" dirty="0" smtClean="0"/>
              <a:t>architecture</a:t>
            </a:r>
            <a:endParaRPr lang="en-GB" sz="2000" dirty="0"/>
          </a:p>
        </p:txBody>
      </p:sp>
      <p:pic>
        <p:nvPicPr>
          <p:cNvPr id="6" name="Picture 7" descr="endo house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4000" contrast="-1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59828" y="1196752"/>
            <a:ext cx="3324415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2" descr="endo house1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788024" y="3933056"/>
            <a:ext cx="3384500" cy="274200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41075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0000"/>
                </a:solidFill>
                <a:hlinkClick r:id="rId2"/>
              </a:rPr>
              <a:t>Çatal</a:t>
            </a:r>
            <a:r>
              <a:rPr lang="en-GB" dirty="0">
                <a:solidFill>
                  <a:srgbClr val="FF0000"/>
                </a:solidFill>
                <a:hlinkClick r:id="rId2"/>
              </a:rPr>
              <a:t> </a:t>
            </a:r>
            <a:r>
              <a:rPr lang="en-GB" dirty="0" err="1">
                <a:solidFill>
                  <a:srgbClr val="FF0000"/>
                </a:solidFill>
                <a:hlinkClick r:id="rId2"/>
              </a:rPr>
              <a:t>Hüyük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67944" y="1773936"/>
            <a:ext cx="4618856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Neolithic site in Central Turkey</a:t>
            </a:r>
          </a:p>
          <a:p>
            <a:pPr>
              <a:defRPr/>
            </a:pPr>
            <a:r>
              <a:rPr lang="en-US" dirty="0" err="1" smtClean="0"/>
              <a:t>Mudbrick</a:t>
            </a:r>
            <a:r>
              <a:rPr lang="en-US" dirty="0" smtClean="0"/>
              <a:t> houses &amp; agglutinative </a:t>
            </a:r>
            <a:r>
              <a:rPr lang="en-US" dirty="0"/>
              <a:t>architecture</a:t>
            </a:r>
          </a:p>
          <a:p>
            <a:pPr>
              <a:defRPr/>
            </a:pPr>
            <a:r>
              <a:rPr lang="en-US" dirty="0"/>
              <a:t>Elaborate internal decoration:</a:t>
            </a:r>
          </a:p>
          <a:p>
            <a:pPr lvl="1">
              <a:defRPr/>
            </a:pPr>
            <a:r>
              <a:rPr lang="en-US" dirty="0"/>
              <a:t>Skulls &amp; wall paintings</a:t>
            </a:r>
          </a:p>
          <a:p>
            <a:pPr>
              <a:defRPr/>
            </a:pPr>
            <a:r>
              <a:rPr lang="en-US" dirty="0"/>
              <a:t>Intramural </a:t>
            </a:r>
            <a:r>
              <a:rPr lang="en-US" dirty="0" smtClean="0"/>
              <a:t>burials</a:t>
            </a:r>
            <a:endParaRPr lang="en-GB" dirty="0"/>
          </a:p>
        </p:txBody>
      </p:sp>
      <p:pic>
        <p:nvPicPr>
          <p:cNvPr id="5" name="Picture 5" descr="catal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email">
            <a:lum bright="-14000" contrast="-1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0804" y="1268759"/>
            <a:ext cx="3399108" cy="27419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ch_shrine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107504" y="4191677"/>
            <a:ext cx="3472148" cy="2423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2263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Çatal</a:t>
            </a:r>
            <a:r>
              <a:rPr lang="en-GB" sz="4800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sz="48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Hüyük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Houses entered through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roof</a:t>
            </a:r>
          </a:p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Arrive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 southern end: hearth &amp; oven, but no wall decoration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600" dirty="0"/>
              <a:t>area of domestic activity</a:t>
            </a:r>
          </a:p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Northern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end: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elaborate wall decoration &amp; burials beneath floors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600" dirty="0"/>
              <a:t>the inner (private) area</a:t>
            </a:r>
          </a:p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Male burials placed to north of female burials</a:t>
            </a:r>
          </a:p>
          <a:p>
            <a:endParaRPr lang="en-GB" dirty="0"/>
          </a:p>
        </p:txBody>
      </p:sp>
      <p:pic>
        <p:nvPicPr>
          <p:cNvPr id="5" name="Picture 6" descr="ch_recon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email">
            <a:lum bright="-10000" contrast="-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1520" y="2204864"/>
            <a:ext cx="4038600" cy="29436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68099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Domestication of Europe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5050904" cy="4623816"/>
          </a:xfrm>
        </p:spPr>
        <p:txBody>
          <a:bodyPr/>
          <a:lstStyle/>
          <a:p>
            <a:pPr>
              <a:defRPr/>
            </a:pPr>
            <a:r>
              <a:rPr lang="en-GB" dirty="0"/>
              <a:t>Inner northern part of house associated with men, wildness &amp; death</a:t>
            </a:r>
          </a:p>
          <a:p>
            <a:pPr>
              <a:defRPr/>
            </a:pPr>
            <a:r>
              <a:rPr lang="en-GB" dirty="0"/>
              <a:t>Southern, outer part of house associated with the domestic &amp; women</a:t>
            </a:r>
          </a:p>
          <a:p>
            <a:pPr>
              <a:defRPr/>
            </a:pPr>
            <a:r>
              <a:rPr lang="en-GB" dirty="0"/>
              <a:t>Symbolic spatial representation of gendered </a:t>
            </a:r>
            <a:r>
              <a:rPr lang="en-GB" dirty="0" smtClean="0"/>
              <a:t>activities</a:t>
            </a:r>
            <a:endParaRPr lang="en-GB" dirty="0"/>
          </a:p>
        </p:txBody>
      </p:sp>
      <p:pic>
        <p:nvPicPr>
          <p:cNvPr id="10" name="Picture 5" descr="catalHuyukRecon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48064" y="3875578"/>
            <a:ext cx="3979033" cy="29798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5908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2" name="Rectangle 4"/>
          <p:cNvSpPr>
            <a:spLocks noGrp="1" noChangeArrowheads="1"/>
          </p:cNvSpPr>
          <p:nvPr>
            <p:ph type="title"/>
          </p:nvPr>
        </p:nvSpPr>
        <p:spPr>
          <a:xfrm>
            <a:off x="179388" y="115888"/>
            <a:ext cx="8785225" cy="1143000"/>
          </a:xfrm>
        </p:spPr>
        <p:txBody>
          <a:bodyPr/>
          <a:lstStyle/>
          <a:p>
            <a:pPr>
              <a:defRPr/>
            </a:pPr>
            <a:r>
              <a:rPr lang="en-GB"/>
              <a:t>Domestication of Europe</a:t>
            </a:r>
          </a:p>
        </p:txBody>
      </p:sp>
      <p:sp>
        <p:nvSpPr>
          <p:cNvPr id="109575" name="Rectangle 7"/>
          <p:cNvSpPr>
            <a:spLocks noChangeArrowheads="1"/>
          </p:cNvSpPr>
          <p:nvPr/>
        </p:nvSpPr>
        <p:spPr bwMode="auto">
          <a:xfrm rot="21072376">
            <a:off x="4394200" y="1581150"/>
            <a:ext cx="2414588" cy="584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None/>
              <a:defRPr/>
            </a:pPr>
            <a:r>
              <a:rPr lang="en-GB" sz="32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death / wild</a:t>
            </a:r>
          </a:p>
        </p:txBody>
      </p:sp>
      <p:sp>
        <p:nvSpPr>
          <p:cNvPr id="109576" name="Text Box 8"/>
          <p:cNvSpPr txBox="1">
            <a:spLocks noChangeArrowheads="1"/>
          </p:cNvSpPr>
          <p:nvPr/>
        </p:nvSpPr>
        <p:spPr bwMode="auto">
          <a:xfrm>
            <a:off x="788988" y="1341438"/>
            <a:ext cx="3278187" cy="13112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None/>
              <a:defRPr/>
            </a:pPr>
            <a:r>
              <a:rPr lang="en-GB" sz="8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MALE</a:t>
            </a:r>
          </a:p>
        </p:txBody>
      </p:sp>
      <p:sp>
        <p:nvSpPr>
          <p:cNvPr id="109577" name="Text Box 9"/>
          <p:cNvSpPr txBox="1">
            <a:spLocks noChangeArrowheads="1"/>
          </p:cNvSpPr>
          <p:nvPr/>
        </p:nvSpPr>
        <p:spPr bwMode="auto">
          <a:xfrm>
            <a:off x="4143375" y="3286125"/>
            <a:ext cx="4632325" cy="13112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None/>
              <a:defRPr/>
            </a:pPr>
            <a:r>
              <a:rPr lang="en-GB" sz="8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FEMALE</a:t>
            </a:r>
          </a:p>
        </p:txBody>
      </p:sp>
      <p:sp>
        <p:nvSpPr>
          <p:cNvPr id="109578" name="Text Box 10"/>
          <p:cNvSpPr txBox="1">
            <a:spLocks noChangeArrowheads="1"/>
          </p:cNvSpPr>
          <p:nvPr/>
        </p:nvSpPr>
        <p:spPr bwMode="auto">
          <a:xfrm>
            <a:off x="250825" y="2565400"/>
            <a:ext cx="3611563" cy="83026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 algn="ctr">
              <a:buFont typeface="Wingdings" pitchFamily="2" charset="2"/>
              <a:buNone/>
              <a:defRPr/>
            </a:pPr>
            <a:r>
              <a:rPr lang="en-GB" sz="4800" b="1" dirty="0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inner / back</a:t>
            </a:r>
          </a:p>
        </p:txBody>
      </p:sp>
      <p:sp>
        <p:nvSpPr>
          <p:cNvPr id="109579" name="Text Box 11"/>
          <p:cNvSpPr txBox="1">
            <a:spLocks noChangeArrowheads="1"/>
          </p:cNvSpPr>
          <p:nvPr/>
        </p:nvSpPr>
        <p:spPr bwMode="auto">
          <a:xfrm>
            <a:off x="4357688" y="4572000"/>
            <a:ext cx="3641725" cy="83026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 algn="ctr">
              <a:buFont typeface="Wingdings" pitchFamily="2" charset="2"/>
              <a:buNone/>
              <a:defRPr/>
            </a:pPr>
            <a:r>
              <a:rPr lang="en-GB" sz="4800" b="1" dirty="0">
                <a:solidFill>
                  <a:srgbClr val="CC006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outer / front</a:t>
            </a:r>
          </a:p>
        </p:txBody>
      </p:sp>
      <p:sp>
        <p:nvSpPr>
          <p:cNvPr id="109580" name="Rectangle 12"/>
          <p:cNvSpPr>
            <a:spLocks noChangeArrowheads="1"/>
          </p:cNvSpPr>
          <p:nvPr/>
        </p:nvSpPr>
        <p:spPr bwMode="auto">
          <a:xfrm rot="20903541">
            <a:off x="1157288" y="4349750"/>
            <a:ext cx="3535362" cy="57943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None/>
              <a:defRPr/>
            </a:pPr>
            <a:r>
              <a:rPr lang="en-GB" sz="3200" b="1" dirty="0">
                <a:solidFill>
                  <a:srgbClr val="FF66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life / domestic</a:t>
            </a:r>
          </a:p>
        </p:txBody>
      </p:sp>
    </p:spTree>
    <p:extLst>
      <p:ext uri="{BB962C8B-B14F-4D97-AF65-F5344CB8AC3E}">
        <p14:creationId xmlns:p14="http://schemas.microsoft.com/office/powerpoint/2010/main" val="4284634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9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09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9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09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9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9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5" grpId="0"/>
      <p:bldP spid="109576" grpId="0"/>
      <p:bldP spid="109577" grpId="0"/>
      <p:bldP spid="109578" grpId="0"/>
      <p:bldP spid="109579" grpId="0"/>
      <p:bldP spid="10958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Domestication of Europe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968552" cy="462381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Elaborate symbolism: decoration of the inner male part of house</a:t>
            </a:r>
          </a:p>
          <a:p>
            <a:pPr>
              <a:defRPr/>
            </a:pPr>
            <a:r>
              <a:rPr lang="en-GB" dirty="0"/>
              <a:t>Early Neolithic symbolism relates to celebration &amp; control of the wild</a:t>
            </a:r>
          </a:p>
          <a:p>
            <a:pPr>
              <a:defRPr/>
            </a:pPr>
            <a:r>
              <a:rPr lang="en-GB" dirty="0"/>
              <a:t>Reflected in use of space</a:t>
            </a:r>
          </a:p>
          <a:p>
            <a:pPr>
              <a:defRPr/>
            </a:pPr>
            <a:r>
              <a:rPr lang="en-GB" dirty="0"/>
              <a:t>Binary opposition of symbolism: </a:t>
            </a:r>
          </a:p>
          <a:p>
            <a:pPr lvl="1">
              <a:defRPr/>
            </a:pPr>
            <a:r>
              <a:rPr lang="en-GB" dirty="0"/>
              <a:t>Wild &amp; natural versus ordered, controlled &amp; cultured</a:t>
            </a:r>
          </a:p>
          <a:p>
            <a:pPr lvl="1">
              <a:defRPr/>
            </a:pPr>
            <a:r>
              <a:rPr lang="en-US" dirty="0"/>
              <a:t>Male versus female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5" descr="Mother-Goddess-of-Catal-Huyuk-c6000BC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92080" y="1772816"/>
            <a:ext cx="3577992" cy="4624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9095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2800" dirty="0"/>
              <a:t>Space </a:t>
            </a:r>
            <a:r>
              <a:rPr lang="en-GB" sz="2800" dirty="0" smtClean="0"/>
              <a:t>&amp; architecture </a:t>
            </a:r>
            <a:r>
              <a:rPr lang="en-GB" sz="2800" dirty="0"/>
              <a:t>sounds very simple but depends very much on </a:t>
            </a:r>
            <a:r>
              <a:rPr lang="en-GB" sz="2800" dirty="0">
                <a:solidFill>
                  <a:srgbClr val="FFC000"/>
                </a:solidFill>
              </a:rPr>
              <a:t>theoretical perspective</a:t>
            </a:r>
            <a:r>
              <a:rPr lang="en-GB" sz="2800" dirty="0"/>
              <a:t> of researcher</a:t>
            </a:r>
          </a:p>
          <a:p>
            <a:pPr>
              <a:defRPr/>
            </a:pPr>
            <a:r>
              <a:rPr lang="en-GB" sz="2800" dirty="0"/>
              <a:t>Look at lecture theatre: what does organisation of space, furnishings tell us about our own society &amp; our perception of space?</a:t>
            </a:r>
          </a:p>
          <a:p>
            <a:pPr>
              <a:defRPr/>
            </a:pPr>
            <a:r>
              <a:rPr lang="en-GB" sz="2800" dirty="0"/>
              <a:t>Look at your own homes &amp; try to interpret/look at them from </a:t>
            </a:r>
            <a:r>
              <a:rPr lang="en-GB" sz="2800" dirty="0" err="1">
                <a:solidFill>
                  <a:srgbClr val="FFC000"/>
                </a:solidFill>
              </a:rPr>
              <a:t>processualist</a:t>
            </a:r>
            <a:r>
              <a:rPr lang="en-GB" sz="2800" dirty="0">
                <a:solidFill>
                  <a:srgbClr val="FFC000"/>
                </a:solidFill>
              </a:rPr>
              <a:t> </a:t>
            </a:r>
            <a:r>
              <a:rPr lang="en-GB" sz="2800" dirty="0"/>
              <a:t>&amp; </a:t>
            </a:r>
            <a:r>
              <a:rPr lang="en-GB" sz="2800" dirty="0">
                <a:solidFill>
                  <a:srgbClr val="FFC000"/>
                </a:solidFill>
              </a:rPr>
              <a:t>post-</a:t>
            </a:r>
            <a:r>
              <a:rPr lang="en-GB" sz="2800" dirty="0" err="1">
                <a:solidFill>
                  <a:srgbClr val="FFC000"/>
                </a:solidFill>
              </a:rPr>
              <a:t>processualist</a:t>
            </a:r>
            <a:r>
              <a:rPr lang="en-GB" sz="2800" dirty="0">
                <a:solidFill>
                  <a:srgbClr val="FFC000"/>
                </a:solidFill>
              </a:rPr>
              <a:t> </a:t>
            </a:r>
            <a:r>
              <a:rPr lang="en-GB" sz="2800" dirty="0"/>
              <a:t>perspectives</a:t>
            </a:r>
            <a:r>
              <a:rPr lang="en-US" sz="2800" dirty="0"/>
              <a:t> </a:t>
            </a:r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74835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246</TotalTime>
  <Words>847</Words>
  <Application>Microsoft Office PowerPoint</Application>
  <PresentationFormat>On-screen Show (4:3)</PresentationFormat>
  <Paragraphs>121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Module</vt:lpstr>
      <vt:lpstr>Introducing Archaeology</vt:lpstr>
      <vt:lpstr>Space and Architecture</vt:lpstr>
      <vt:lpstr>Archaeology and Space</vt:lpstr>
      <vt:lpstr>Processualism</vt:lpstr>
      <vt:lpstr>Processualism</vt:lpstr>
      <vt:lpstr>Processualism and Space</vt:lpstr>
      <vt:lpstr>Ethnoarchaeology</vt:lpstr>
      <vt:lpstr>Ethnoarchaeology</vt:lpstr>
      <vt:lpstr>Ethnoarchaeology</vt:lpstr>
      <vt:lpstr>Ethnoarchaeology</vt:lpstr>
      <vt:lpstr>Ethnoarchaeology</vt:lpstr>
      <vt:lpstr>Ethnoarchaeology</vt:lpstr>
      <vt:lpstr>Post Processualism &amp; Space</vt:lpstr>
      <vt:lpstr>Space Text and Gender</vt:lpstr>
      <vt:lpstr>Space, Text and Gender</vt:lpstr>
      <vt:lpstr>Space Text and Gender</vt:lpstr>
      <vt:lpstr>Çatal Hüyük</vt:lpstr>
      <vt:lpstr>Çatal Hüyük</vt:lpstr>
      <vt:lpstr>Domestication of Europe</vt:lpstr>
      <vt:lpstr>Domestication of Europe</vt:lpstr>
      <vt:lpstr>Domestication of Europe</vt:lpstr>
      <vt:lpstr>Summary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Steel</dc:creator>
  <cp:lastModifiedBy>Louise Steel</cp:lastModifiedBy>
  <cp:revision>28</cp:revision>
  <dcterms:created xsi:type="dcterms:W3CDTF">2011-11-16T11:40:50Z</dcterms:created>
  <dcterms:modified xsi:type="dcterms:W3CDTF">2011-11-24T16:19:35Z</dcterms:modified>
</cp:coreProperties>
</file>