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26"/>
  </p:notesMasterIdLst>
  <p:handoutMasterIdLst>
    <p:handoutMasterId r:id="rId27"/>
  </p:handoutMasterIdLst>
  <p:sldIdLst>
    <p:sldId id="363" r:id="rId3"/>
    <p:sldId id="414" r:id="rId4"/>
    <p:sldId id="260" r:id="rId5"/>
    <p:sldId id="298" r:id="rId6"/>
    <p:sldId id="268" r:id="rId7"/>
    <p:sldId id="292" r:id="rId8"/>
    <p:sldId id="293" r:id="rId9"/>
    <p:sldId id="278" r:id="rId10"/>
    <p:sldId id="279" r:id="rId11"/>
    <p:sldId id="280" r:id="rId12"/>
    <p:sldId id="393" r:id="rId13"/>
    <p:sldId id="282" r:id="rId14"/>
    <p:sldId id="295" r:id="rId15"/>
    <p:sldId id="286" r:id="rId16"/>
    <p:sldId id="394" r:id="rId17"/>
    <p:sldId id="287" r:id="rId18"/>
    <p:sldId id="288" r:id="rId19"/>
    <p:sldId id="290" r:id="rId20"/>
    <p:sldId id="296" r:id="rId21"/>
    <p:sldId id="395" r:id="rId22"/>
    <p:sldId id="415" r:id="rId23"/>
    <p:sldId id="477" r:id="rId24"/>
    <p:sldId id="370" r:id="rId2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86" d="100"/>
          <a:sy n="86" d="100"/>
        </p:scale>
        <p:origin x="750" y="6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5EA73E4-A897-46B5-86C7-7BA988D82C90}"/>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DECD8CF-337C-49E3-8CE2-889647C12CE7}"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4514" name="Rectangle 2">
            <a:extLst>
              <a:ext uri="{FF2B5EF4-FFF2-40B4-BE49-F238E27FC236}">
                <a16:creationId xmlns:a16="http://schemas.microsoft.com/office/drawing/2014/main" id="{B3836306-7308-4F37-B602-B2AC7408B31D}"/>
              </a:ext>
            </a:extLst>
          </p:cNvPr>
          <p:cNvSpPr>
            <a:spLocks noGrp="1" noRot="1" noChangeAspect="1" noChangeArrowheads="1" noTextEdit="1"/>
          </p:cNvSpPr>
          <p:nvPr>
            <p:ph type="sldImg"/>
          </p:nvPr>
        </p:nvSpPr>
        <p:spPr>
          <a:ln/>
        </p:spPr>
      </p:sp>
      <p:sp>
        <p:nvSpPr>
          <p:cNvPr id="64515" name="Rectangle 3">
            <a:extLst>
              <a:ext uri="{FF2B5EF4-FFF2-40B4-BE49-F238E27FC236}">
                <a16:creationId xmlns:a16="http://schemas.microsoft.com/office/drawing/2014/main" id="{5ECD0C37-B57D-4C89-A526-9B7727E12466}"/>
              </a:ext>
            </a:extLst>
          </p:cNvPr>
          <p:cNvSpPr>
            <a:spLocks noGrp="1" noChangeArrowheads="1"/>
          </p:cNvSpPr>
          <p:nvPr>
            <p:ph type="body" idx="1"/>
          </p:nvPr>
        </p:nvSpPr>
        <p:spPr>
          <a:xfrm>
            <a:off x="533400" y="4267200"/>
            <a:ext cx="5486400" cy="4114800"/>
          </a:xfrm>
        </p:spPr>
        <p:txBody>
          <a:bodyPr/>
          <a:lstStyle/>
          <a:p>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306821D-9D83-4858-96DB-0A5B47963F6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06DEDEA-7E1C-47AC-A5EE-56F66BBB5CA2}"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5234" name="Rectangle 2">
            <a:extLst>
              <a:ext uri="{FF2B5EF4-FFF2-40B4-BE49-F238E27FC236}">
                <a16:creationId xmlns:a16="http://schemas.microsoft.com/office/drawing/2014/main" id="{12DD3B51-056A-4644-8BEA-65B4A0415978}"/>
              </a:ext>
            </a:extLst>
          </p:cNvPr>
          <p:cNvSpPr>
            <a:spLocks noGrp="1" noRot="1" noChangeAspect="1" noChangeArrowheads="1" noTextEdit="1"/>
          </p:cNvSpPr>
          <p:nvPr>
            <p:ph type="sldImg"/>
          </p:nvPr>
        </p:nvSpPr>
        <p:spPr>
          <a:ln/>
        </p:spPr>
      </p:sp>
      <p:sp>
        <p:nvSpPr>
          <p:cNvPr id="95235" name="Rectangle 3">
            <a:extLst>
              <a:ext uri="{FF2B5EF4-FFF2-40B4-BE49-F238E27FC236}">
                <a16:creationId xmlns:a16="http://schemas.microsoft.com/office/drawing/2014/main" id="{BE0584C1-CE8C-4690-98A0-7FA3688FAA6C}"/>
              </a:ext>
            </a:extLst>
          </p:cNvPr>
          <p:cNvSpPr>
            <a:spLocks noGrp="1" noChangeArrowheads="1"/>
          </p:cNvSpPr>
          <p:nvPr>
            <p:ph type="body" idx="1"/>
          </p:nvPr>
        </p:nvSpPr>
        <p:spPr>
          <a:xfrm>
            <a:off x="533400" y="4267200"/>
            <a:ext cx="5486400" cy="4114800"/>
          </a:xfrm>
        </p:spPr>
        <p:txBody>
          <a:bodyPr/>
          <a:lstStyle/>
          <a:p>
            <a:r>
              <a:rPr lang="en-US" altLang="en-US"/>
              <a:t>LO1: Explain the three basic decisions that firms contemplating foreign expansion must make.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078BDB6-8FE3-4DFA-9EAE-6B2960637C2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4A44816-066F-4BA7-9A25-ABC63CC60DB9}"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48130" name="Rectangle 2">
            <a:extLst>
              <a:ext uri="{FF2B5EF4-FFF2-40B4-BE49-F238E27FC236}">
                <a16:creationId xmlns:a16="http://schemas.microsoft.com/office/drawing/2014/main" id="{8B037589-01DF-460A-A073-856380579A6D}"/>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BD57585E-A073-4CDA-97F7-37BE60E98F37}"/>
              </a:ext>
            </a:extLst>
          </p:cNvPr>
          <p:cNvSpPr>
            <a:spLocks noGrp="1" noChangeArrowheads="1"/>
          </p:cNvSpPr>
          <p:nvPr>
            <p:ph type="body" idx="1"/>
          </p:nvPr>
        </p:nvSpPr>
        <p:spPr/>
        <p:txBody>
          <a:bodyPr/>
          <a:lstStyle/>
          <a:p>
            <a:r>
              <a:rPr lang="en-US" altLang="en-US"/>
              <a:t>LO2: Compare and contrast the different modes that firms use to enter foreign markets.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43AC593-9577-4979-890E-00DE70D7C3A5}"/>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030524B-6D04-4A57-A39F-7E6F18C1DF7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2706" name="Rectangle 2">
            <a:extLst>
              <a:ext uri="{FF2B5EF4-FFF2-40B4-BE49-F238E27FC236}">
                <a16:creationId xmlns:a16="http://schemas.microsoft.com/office/drawing/2014/main" id="{6EFCC8B7-D6F1-4B5F-88B4-1A18F6354011}"/>
              </a:ext>
            </a:extLst>
          </p:cNvPr>
          <p:cNvSpPr>
            <a:spLocks noGrp="1" noRot="1" noChangeAspect="1" noChangeArrowheads="1" noTextEdit="1"/>
          </p:cNvSpPr>
          <p:nvPr>
            <p:ph type="sldImg"/>
          </p:nvPr>
        </p:nvSpPr>
        <p:spPr>
          <a:ln/>
        </p:spPr>
      </p:sp>
      <p:sp>
        <p:nvSpPr>
          <p:cNvPr id="72707" name="Rectangle 3">
            <a:extLst>
              <a:ext uri="{FF2B5EF4-FFF2-40B4-BE49-F238E27FC236}">
                <a16:creationId xmlns:a16="http://schemas.microsoft.com/office/drawing/2014/main" id="{50F75F52-975A-4ED6-9ADA-B9ECC2545280}"/>
              </a:ext>
            </a:extLst>
          </p:cNvPr>
          <p:cNvSpPr>
            <a:spLocks noGrp="1" noChangeArrowheads="1"/>
          </p:cNvSpPr>
          <p:nvPr>
            <p:ph type="body" idx="1"/>
          </p:nvPr>
        </p:nvSpPr>
        <p:spPr/>
        <p:txBody>
          <a:bodyPr/>
          <a:lstStyle/>
          <a:p>
            <a:pPr>
              <a:spcBef>
                <a:spcPct val="0"/>
              </a:spcBef>
            </a:pPr>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F95B8F9-870A-4211-92B0-3B3E7AAC38E2}"/>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4B1239B-6B1A-4C22-8C32-2E64C9515E6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4754" name="Rectangle 2">
            <a:extLst>
              <a:ext uri="{FF2B5EF4-FFF2-40B4-BE49-F238E27FC236}">
                <a16:creationId xmlns:a16="http://schemas.microsoft.com/office/drawing/2014/main" id="{DDB73038-9372-491F-ACE6-272435D8EDDA}"/>
              </a:ext>
            </a:extLst>
          </p:cNvPr>
          <p:cNvSpPr>
            <a:spLocks noGrp="1" noRot="1" noChangeAspect="1" noChangeArrowheads="1" noTextEdit="1"/>
          </p:cNvSpPr>
          <p:nvPr>
            <p:ph type="sldImg"/>
          </p:nvPr>
        </p:nvSpPr>
        <p:spPr>
          <a:ln/>
        </p:spPr>
      </p:sp>
      <p:sp>
        <p:nvSpPr>
          <p:cNvPr id="74755" name="Rectangle 3">
            <a:extLst>
              <a:ext uri="{FF2B5EF4-FFF2-40B4-BE49-F238E27FC236}">
                <a16:creationId xmlns:a16="http://schemas.microsoft.com/office/drawing/2014/main" id="{0C9400CE-DD6C-43A6-A970-756068E5402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41E92D0-CA55-4F21-8D61-96EBF30317D7}"/>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A31953-AC5E-4E1E-9FF5-21FB484C2DF8}"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6322" name="Rectangle 2">
            <a:extLst>
              <a:ext uri="{FF2B5EF4-FFF2-40B4-BE49-F238E27FC236}">
                <a16:creationId xmlns:a16="http://schemas.microsoft.com/office/drawing/2014/main" id="{3AD22EBA-EDDD-4F52-BEB7-0460FEFFBE18}"/>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73A0B68A-2A6C-44DC-BFB1-37C8B56507C9}"/>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CA52C64-14AE-452B-BE7B-F4D1966E7D0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6D49A8E-6734-4FA6-B6AE-73833AE076E9}"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7346" name="Rectangle 2">
            <a:extLst>
              <a:ext uri="{FF2B5EF4-FFF2-40B4-BE49-F238E27FC236}">
                <a16:creationId xmlns:a16="http://schemas.microsoft.com/office/drawing/2014/main" id="{CB2C66DF-1056-4CA7-B82B-66A6DB40A60A}"/>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id="{4490CB92-A949-4A2B-9EE9-EF1331BEFFA9}"/>
              </a:ext>
            </a:extLst>
          </p:cNvPr>
          <p:cNvSpPr>
            <a:spLocks noGrp="1" noChangeArrowheads="1"/>
          </p:cNvSpPr>
          <p:nvPr>
            <p:ph type="body" idx="1"/>
          </p:nvPr>
        </p:nvSpPr>
        <p:spPr/>
        <p:txBody>
          <a:bodyPr/>
          <a:lstStyle/>
          <a:p>
            <a:r>
              <a:rPr lang="en-US" altLang="en-US"/>
              <a:t>LO3: Identify the factors that influence a firm’s choice of entry mode.</a:t>
            </a:r>
          </a:p>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74CC18-7DCF-4225-B4CC-E162C072963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F2E38B7-BB61-46F1-B550-E82A3AC8FE3F}"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8370" name="Rectangle 2">
            <a:extLst>
              <a:ext uri="{FF2B5EF4-FFF2-40B4-BE49-F238E27FC236}">
                <a16:creationId xmlns:a16="http://schemas.microsoft.com/office/drawing/2014/main" id="{77C38167-6531-4B77-A0FE-29DEB73C5A84}"/>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3C3ACA44-2D4D-4D6D-B5FF-1F9ED5EB2256}"/>
              </a:ext>
            </a:extLst>
          </p:cNvPr>
          <p:cNvSpPr>
            <a:spLocks noGrp="1" noChangeArrowheads="1"/>
          </p:cNvSpPr>
          <p:nvPr>
            <p:ph type="body" idx="1"/>
          </p:nvPr>
        </p:nvSpPr>
        <p:spPr/>
        <p:txBody>
          <a:bodyPr/>
          <a:lstStyle/>
          <a:p>
            <a:r>
              <a:rPr lang="en-US" altLang="en-US" dirty="0"/>
              <a:t>LO3: Identify the factors that influence a firm’s choice of entry mode.</a:t>
            </a:r>
          </a:p>
          <a:p>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74CC18-7DCF-4225-B4CC-E162C072963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F2E38B7-BB61-46F1-B550-E82A3AC8FE3F}"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8370" name="Rectangle 2">
            <a:extLst>
              <a:ext uri="{FF2B5EF4-FFF2-40B4-BE49-F238E27FC236}">
                <a16:creationId xmlns:a16="http://schemas.microsoft.com/office/drawing/2014/main" id="{77C38167-6531-4B77-A0FE-29DEB73C5A84}"/>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3C3ACA44-2D4D-4D6D-B5FF-1F9ED5EB2256}"/>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9937274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30775E-BD5F-4016-9FC5-C2047ACCFE61}"/>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B7AE5BC-6A75-43BE-801D-872D68FD538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9394" name="Rectangle 2">
            <a:extLst>
              <a:ext uri="{FF2B5EF4-FFF2-40B4-BE49-F238E27FC236}">
                <a16:creationId xmlns:a16="http://schemas.microsoft.com/office/drawing/2014/main" id="{A8DB9837-5ABB-480F-AB8D-C1B8422D0A43}"/>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135D6541-2437-4173-BB11-046788640550}"/>
              </a:ext>
            </a:extLst>
          </p:cNvPr>
          <p:cNvSpPr>
            <a:spLocks noGrp="1" noChangeArrowheads="1"/>
          </p:cNvSpPr>
          <p:nvPr>
            <p:ph type="body" idx="1"/>
          </p:nvPr>
        </p:nvSpPr>
        <p:spPr/>
        <p:txBody>
          <a:bodyPr/>
          <a:lstStyle/>
          <a:p>
            <a:r>
              <a:rPr lang="en-US" altLang="en-US" dirty="0"/>
              <a:t>LO4: Recognize the pros and cons of acquisitions versus greenfield ventures as an entry strategy.</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6D5631-D4C0-4299-9C5B-26832F9A9D20}"/>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2A03D9D-8044-4FB9-92C6-B3ED854E1F8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8850" name="Rectangle 2">
            <a:extLst>
              <a:ext uri="{FF2B5EF4-FFF2-40B4-BE49-F238E27FC236}">
                <a16:creationId xmlns:a16="http://schemas.microsoft.com/office/drawing/2014/main" id="{5E57B848-34CC-427A-BC7C-16FCFC2421C3}"/>
              </a:ext>
            </a:extLst>
          </p:cNvPr>
          <p:cNvSpPr>
            <a:spLocks noGrp="1" noRot="1" noChangeAspect="1" noChangeArrowheads="1" noTextEdit="1"/>
          </p:cNvSpPr>
          <p:nvPr>
            <p:ph type="sldImg"/>
          </p:nvPr>
        </p:nvSpPr>
        <p:spPr>
          <a:ln/>
        </p:spPr>
      </p:sp>
      <p:sp>
        <p:nvSpPr>
          <p:cNvPr id="78851" name="Rectangle 3">
            <a:extLst>
              <a:ext uri="{FF2B5EF4-FFF2-40B4-BE49-F238E27FC236}">
                <a16:creationId xmlns:a16="http://schemas.microsoft.com/office/drawing/2014/main" id="{25EA91F8-CEA5-48B4-A48F-2B28DAB44022}"/>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1574ED8-3B28-407F-A634-46EDCAE56F5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71D4E3B-3324-4CBE-A323-17244C555B7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2466" name="Rectangle 2">
            <a:extLst>
              <a:ext uri="{FF2B5EF4-FFF2-40B4-BE49-F238E27FC236}">
                <a16:creationId xmlns:a16="http://schemas.microsoft.com/office/drawing/2014/main" id="{52A6E1C4-F8AD-4F14-BA67-422F12E11A63}"/>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id="{66857D9C-9476-41A0-A7BC-AFBBC3EC7775}"/>
              </a:ext>
            </a:extLst>
          </p:cNvPr>
          <p:cNvSpPr>
            <a:spLocks noGrp="1" noChangeArrowheads="1"/>
          </p:cNvSpPr>
          <p:nvPr>
            <p:ph type="body" idx="1"/>
          </p:nvPr>
        </p:nvSpPr>
        <p:spPr/>
        <p:txBody>
          <a:bodyPr/>
          <a:lstStyle/>
          <a:p>
            <a:r>
              <a:rPr lang="en-US" altLang="en-US"/>
              <a:t>LO5: Evaluate the pros and cons of entering into strategic alliances.</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1574ED8-3B28-407F-A634-46EDCAE56F5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71D4E3B-3324-4CBE-A323-17244C555B7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2466" name="Rectangle 2">
            <a:extLst>
              <a:ext uri="{FF2B5EF4-FFF2-40B4-BE49-F238E27FC236}">
                <a16:creationId xmlns:a16="http://schemas.microsoft.com/office/drawing/2014/main" id="{52A6E1C4-F8AD-4F14-BA67-422F12E11A63}"/>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id="{66857D9C-9476-41A0-A7BC-AFBBC3EC7775}"/>
              </a:ext>
            </a:extLst>
          </p:cNvPr>
          <p:cNvSpPr>
            <a:spLocks noGrp="1" noChangeArrowheads="1"/>
          </p:cNvSpPr>
          <p:nvPr>
            <p:ph type="body" idx="1"/>
          </p:nvPr>
        </p:nvSpPr>
        <p:spPr/>
        <p:txBody>
          <a:bodyPr/>
          <a:lstStyle/>
          <a:p>
            <a:r>
              <a:rPr lang="en-US" altLang="en-US"/>
              <a:t>LO5: Evaluate the pros and cons of entering into strategic alliances.</a:t>
            </a:r>
          </a:p>
        </p:txBody>
      </p:sp>
    </p:spTree>
    <p:extLst>
      <p:ext uri="{BB962C8B-B14F-4D97-AF65-F5344CB8AC3E}">
        <p14:creationId xmlns:p14="http://schemas.microsoft.com/office/powerpoint/2010/main" val="42105846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7F8C026-F6AD-4AD9-893C-B9AA7FC1AD6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D91F1C4-9E8D-4959-9D12-E74258B729BD}"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3490" name="Rectangle 2">
            <a:extLst>
              <a:ext uri="{FF2B5EF4-FFF2-40B4-BE49-F238E27FC236}">
                <a16:creationId xmlns:a16="http://schemas.microsoft.com/office/drawing/2014/main" id="{1DE505E4-9966-495D-93F5-61398FF3AA49}"/>
              </a:ext>
            </a:extLst>
          </p:cNvPr>
          <p:cNvSpPr>
            <a:spLocks noGrp="1" noRot="1" noChangeAspect="1" noChangeArrowheads="1" noTextEdit="1"/>
          </p:cNvSpPr>
          <p:nvPr>
            <p:ph type="sldImg"/>
          </p:nvPr>
        </p:nvSpPr>
        <p:spPr>
          <a:ln/>
        </p:spPr>
      </p:sp>
      <p:sp>
        <p:nvSpPr>
          <p:cNvPr id="63491" name="Rectangle 3">
            <a:extLst>
              <a:ext uri="{FF2B5EF4-FFF2-40B4-BE49-F238E27FC236}">
                <a16:creationId xmlns:a16="http://schemas.microsoft.com/office/drawing/2014/main" id="{6C12B177-7B6F-4DA6-8AC7-636E00D36A9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787CEA6-3951-46B9-B082-15883FE9FD17}"/>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8EC81BE-E094-4960-A4AF-8DFB6061EFB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89090" name="Rectangle 2">
            <a:extLst>
              <a:ext uri="{FF2B5EF4-FFF2-40B4-BE49-F238E27FC236}">
                <a16:creationId xmlns:a16="http://schemas.microsoft.com/office/drawing/2014/main" id="{DFE39536-8640-4F76-9CB9-71561FB39B65}"/>
              </a:ext>
            </a:extLst>
          </p:cNvPr>
          <p:cNvSpPr>
            <a:spLocks noGrp="1" noRot="1" noChangeAspect="1" noChangeArrowheads="1" noTextEdit="1"/>
          </p:cNvSpPr>
          <p:nvPr>
            <p:ph type="sldImg"/>
          </p:nvPr>
        </p:nvSpPr>
        <p:spPr>
          <a:ln/>
        </p:spPr>
      </p:sp>
      <p:sp>
        <p:nvSpPr>
          <p:cNvPr id="89091" name="Rectangle 3">
            <a:extLst>
              <a:ext uri="{FF2B5EF4-FFF2-40B4-BE49-F238E27FC236}">
                <a16:creationId xmlns:a16="http://schemas.microsoft.com/office/drawing/2014/main" id="{622A10A8-D458-4EC1-8441-E61A95103DB1}"/>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4C4743A-1094-4DCC-BEA5-F332788B8B5E}"/>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6D949E2-13EC-4EAA-92CA-53CC35F3E407}"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0114" name="Rectangle 2">
            <a:extLst>
              <a:ext uri="{FF2B5EF4-FFF2-40B4-BE49-F238E27FC236}">
                <a16:creationId xmlns:a16="http://schemas.microsoft.com/office/drawing/2014/main" id="{F5D41B7A-6446-45C7-B3A9-11F165566691}"/>
              </a:ext>
            </a:extLst>
          </p:cNvPr>
          <p:cNvSpPr>
            <a:spLocks noGrp="1" noRot="1" noChangeAspect="1" noChangeArrowheads="1" noTextEdit="1"/>
          </p:cNvSpPr>
          <p:nvPr>
            <p:ph type="sldImg"/>
          </p:nvPr>
        </p:nvSpPr>
        <p:spPr>
          <a:ln/>
        </p:spPr>
      </p:sp>
      <p:sp>
        <p:nvSpPr>
          <p:cNvPr id="90115" name="Rectangle 3">
            <a:extLst>
              <a:ext uri="{FF2B5EF4-FFF2-40B4-BE49-F238E27FC236}">
                <a16:creationId xmlns:a16="http://schemas.microsoft.com/office/drawing/2014/main" id="{1FB94786-26CA-4592-9989-32C61B36F25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3815178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1185648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6278303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413448350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81503760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391126123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391875219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413592934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09574029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401485852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38826291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377929260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149614260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1250177735"/>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video" Target="https://www.youtube.com/embed/XoCRJJUXO4w?feature=oembed" TargetMode="External"/><Relationship Id="rId5" Type="http://schemas.openxmlformats.org/officeDocument/2006/relationships/image" Target="../media/image4.jpeg"/><Relationship Id="rId4" Type="http://schemas.openxmlformats.org/officeDocument/2006/relationships/hyperlink" Target="https://www.youtube.com/watch?v=XoCRJJUXO4w"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video" Target="https://www.youtube.com/embed/ol8BRnOFBBM?feature=oembed" TargetMode="External"/><Relationship Id="rId5" Type="http://schemas.openxmlformats.org/officeDocument/2006/relationships/image" Target="../media/image5.jpeg"/><Relationship Id="rId4" Type="http://schemas.openxmlformats.org/officeDocument/2006/relationships/hyperlink" Target="https://www.youtube.com/watch?v=ol8BRnOFBBM"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371703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7</a:t>
            </a:r>
          </a:p>
          <a:p>
            <a:pPr eaLnBrk="1" hangingPunct="1"/>
            <a:r>
              <a:rPr lang="en-GB" altLang="en-US" sz="4000" dirty="0">
                <a:solidFill>
                  <a:srgbClr val="FFFF00"/>
                </a:solidFill>
              </a:rPr>
              <a:t>Selecting and Managing Entry Modes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41394" y="1255322"/>
            <a:ext cx="10909212" cy="4347356"/>
          </a:xfrm>
        </p:spPr>
        <p:txBody>
          <a:bodyPr/>
          <a:lstStyle/>
          <a:p>
            <a:pPr algn="just"/>
            <a:r>
              <a:rPr lang="en-GB" sz="2800" dirty="0"/>
              <a:t>To explain the three basic decisions that firms contemplating foreign expansion must make: which markets to enter, when to enter those markets, and on what scale</a:t>
            </a:r>
          </a:p>
          <a:p>
            <a:pPr algn="just"/>
            <a:r>
              <a:rPr lang="en-GB" sz="2800" dirty="0"/>
              <a:t>To compare and contrast the different modes that firms use to enter foreign markets</a:t>
            </a:r>
          </a:p>
          <a:p>
            <a:pPr algn="just"/>
            <a:r>
              <a:rPr lang="en-GB" sz="2800" dirty="0"/>
              <a:t>To identify the factors that influence a firm's choice of entry mode</a:t>
            </a:r>
          </a:p>
          <a:p>
            <a:pPr algn="just"/>
            <a:r>
              <a:rPr lang="en-GB" sz="2800" dirty="0"/>
              <a:t>To recognize the pros and cons of acquisitions versus greenfield ventures as an entry strategy</a:t>
            </a:r>
          </a:p>
          <a:p>
            <a:pPr algn="just"/>
            <a:r>
              <a:rPr lang="en-GB" sz="2800" dirty="0"/>
              <a:t>To evaluate the pros and cons of entering into strategic alliances</a:t>
            </a:r>
            <a:endParaRPr lang="en-GB" altLang="en-US" sz="2400" dirty="0"/>
          </a:p>
        </p:txBody>
      </p:sp>
      <p:sp>
        <p:nvSpPr>
          <p:cNvPr id="2" name="Footer Placeholder 1">
            <a:extLst>
              <a:ext uri="{FF2B5EF4-FFF2-40B4-BE49-F238E27FC236}">
                <a16:creationId xmlns:a16="http://schemas.microsoft.com/office/drawing/2014/main" id="{D21BA28A-0E67-73C8-A66D-23C028111EB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500"/>
                                        <p:tgtEl>
                                          <p:spTgt spid="7172">
                                            <p:txEl>
                                              <p:pRg st="1" end="1"/>
                                            </p:txEl>
                                          </p:spTgt>
                                        </p:tgtEl>
                                      </p:cBhvr>
                                    </p:animEffect>
                                    <p:anim calcmode="lin" valueType="num">
                                      <p:cBhvr>
                                        <p:cTn id="13"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500"/>
                                        <p:tgtEl>
                                          <p:spTgt spid="7172">
                                            <p:txEl>
                                              <p:pRg st="2" end="2"/>
                                            </p:txEl>
                                          </p:spTgt>
                                        </p:tgtEl>
                                      </p:cBhvr>
                                    </p:animEffect>
                                    <p:anim calcmode="lin" valueType="num">
                                      <p:cBhvr>
                                        <p:cTn id="18" dur="1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500"/>
                                        <p:tgtEl>
                                          <p:spTgt spid="7172">
                                            <p:txEl>
                                              <p:pRg st="3" end="3"/>
                                            </p:txEl>
                                          </p:spTgt>
                                        </p:tgtEl>
                                      </p:cBhvr>
                                    </p:animEffect>
                                    <p:anim calcmode="lin" valueType="num">
                                      <p:cBhvr>
                                        <p:cTn id="23" dur="1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5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500"/>
                                        <p:tgtEl>
                                          <p:spTgt spid="7172">
                                            <p:txEl>
                                              <p:pRg st="4" end="4"/>
                                            </p:txEl>
                                          </p:spTgt>
                                        </p:tgtEl>
                                      </p:cBhvr>
                                    </p:animEffect>
                                    <p:anim calcmode="lin" valueType="num">
                                      <p:cBhvr>
                                        <p:cTn id="28" dur="15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5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a:extLst>
              <a:ext uri="{FF2B5EF4-FFF2-40B4-BE49-F238E27FC236}">
                <a16:creationId xmlns:a16="http://schemas.microsoft.com/office/drawing/2014/main" id="{FD98D656-8066-45F0-8B94-8BC0326978EB}"/>
              </a:ext>
            </a:extLst>
          </p:cNvPr>
          <p:cNvSpPr>
            <a:spLocks noGrp="1" noChangeArrowheads="1"/>
          </p:cNvSpPr>
          <p:nvPr>
            <p:ph type="body" idx="1"/>
          </p:nvPr>
        </p:nvSpPr>
        <p:spPr>
          <a:xfrm>
            <a:off x="609600" y="1484784"/>
            <a:ext cx="10972800" cy="4248471"/>
          </a:xfrm>
        </p:spPr>
        <p:txBody>
          <a:bodyPr/>
          <a:lstStyle/>
          <a:p>
            <a:pPr marL="0" indent="0">
              <a:buNone/>
            </a:pPr>
            <a:r>
              <a:rPr lang="en-US" altLang="en-US" dirty="0"/>
              <a:t>Firms expanding internationally must decide</a:t>
            </a:r>
          </a:p>
          <a:p>
            <a:pPr marL="457200" indent="-457200">
              <a:buFont typeface="Wingdings" panose="05000000000000000000" pitchFamily="2" charset="2"/>
              <a:buAutoNum type="arabicPeriod"/>
            </a:pPr>
            <a:r>
              <a:rPr lang="en-US" altLang="en-US" dirty="0"/>
              <a:t>Which markets to enter</a:t>
            </a:r>
          </a:p>
          <a:p>
            <a:pPr marL="838200" lvl="1" indent="-381000"/>
            <a:r>
              <a:rPr lang="en-US" altLang="en-US" sz="3200" dirty="0"/>
              <a:t>depends on long run profit potential  </a:t>
            </a:r>
          </a:p>
          <a:p>
            <a:pPr marL="1162050" lvl="2" indent="-352425"/>
            <a:r>
              <a:rPr lang="en-US" altLang="en-US" sz="2800" dirty="0"/>
              <a:t>favorable markets are politically stable, have free market systems, have relatively low inflation rates, and have low private sector debt</a:t>
            </a:r>
          </a:p>
          <a:p>
            <a:pPr marL="1162050" lvl="2" indent="-352425"/>
            <a:r>
              <a:rPr lang="en-US" altLang="en-US" sz="2800" dirty="0"/>
              <a:t>less desirable markets are politically unstable, have mixed or command economies, and have excessive levels of borrowing</a:t>
            </a:r>
          </a:p>
        </p:txBody>
      </p:sp>
      <p:sp>
        <p:nvSpPr>
          <p:cNvPr id="4" name="Arrow: Down 3">
            <a:extLst>
              <a:ext uri="{FF2B5EF4-FFF2-40B4-BE49-F238E27FC236}">
                <a16:creationId xmlns:a16="http://schemas.microsoft.com/office/drawing/2014/main" id="{63904BDE-BBFB-9786-36FB-01E30C468C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2" name="Footer Placeholder 1">
            <a:extLst>
              <a:ext uri="{FF2B5EF4-FFF2-40B4-BE49-F238E27FC236}">
                <a16:creationId xmlns:a16="http://schemas.microsoft.com/office/drawing/2014/main" id="{2365DABA-8541-57B3-EA1F-CC69D9C106C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6" name="Rectangle 2">
            <a:extLst>
              <a:ext uri="{FF2B5EF4-FFF2-40B4-BE49-F238E27FC236}">
                <a16:creationId xmlns:a16="http://schemas.microsoft.com/office/drawing/2014/main" id="{71DAFC18-64C5-126D-2F99-17F79ADFAB09}"/>
              </a:ext>
            </a:extLst>
          </p:cNvPr>
          <p:cNvSpPr>
            <a:spLocks noGrp="1" noChangeArrowheads="1"/>
          </p:cNvSpPr>
          <p:nvPr>
            <p:ph type="title"/>
          </p:nvPr>
        </p:nvSpPr>
        <p:spPr>
          <a:xfrm>
            <a:off x="0" y="0"/>
            <a:ext cx="11280576" cy="1340768"/>
          </a:xfrm>
        </p:spPr>
        <p:txBody>
          <a:bodyPr/>
          <a:lstStyle/>
          <a:p>
            <a:r>
              <a:rPr lang="en-US" altLang="en-US" sz="3600" b="1" dirty="0">
                <a:solidFill>
                  <a:schemeClr val="tx2">
                    <a:lumMod val="75000"/>
                  </a:schemeClr>
                </a:solidFill>
                <a:latin typeface="Myriad Pro "/>
              </a:rPr>
              <a:t>What Are The Basic Decisions Firms Make When Expanding Globally?</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fade">
                                      <p:cBhvr>
                                        <p:cTn id="12" dur="1000"/>
                                        <p:tgtEl>
                                          <p:spTgt spid="8195">
                                            <p:txEl>
                                              <p:pRg st="1" end="1"/>
                                            </p:txEl>
                                          </p:spTgt>
                                        </p:tgtEl>
                                      </p:cBhvr>
                                    </p:animEffect>
                                    <p:anim calcmode="lin" valueType="num">
                                      <p:cBhvr>
                                        <p:cTn id="13" dur="10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819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fade">
                                      <p:cBhvr>
                                        <p:cTn id="17" dur="1000"/>
                                        <p:tgtEl>
                                          <p:spTgt spid="8195">
                                            <p:txEl>
                                              <p:pRg st="2" end="2"/>
                                            </p:txEl>
                                          </p:spTgt>
                                        </p:tgtEl>
                                      </p:cBhvr>
                                    </p:animEffect>
                                    <p:anim calcmode="lin" valueType="num">
                                      <p:cBhvr>
                                        <p:cTn id="18" dur="10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819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fade">
                                      <p:cBhvr>
                                        <p:cTn id="22" dur="1000"/>
                                        <p:tgtEl>
                                          <p:spTgt spid="8195">
                                            <p:txEl>
                                              <p:pRg st="3" end="3"/>
                                            </p:txEl>
                                          </p:spTgt>
                                        </p:tgtEl>
                                      </p:cBhvr>
                                    </p:animEffect>
                                    <p:anim calcmode="lin" valueType="num">
                                      <p:cBhvr>
                                        <p:cTn id="23" dur="1000" fill="hold"/>
                                        <p:tgtEl>
                                          <p:spTgt spid="819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819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fade">
                                      <p:cBhvr>
                                        <p:cTn id="27" dur="1000"/>
                                        <p:tgtEl>
                                          <p:spTgt spid="8195">
                                            <p:txEl>
                                              <p:pRg st="4" end="4"/>
                                            </p:txEl>
                                          </p:spTgt>
                                        </p:tgtEl>
                                      </p:cBhvr>
                                    </p:animEffect>
                                    <p:anim calcmode="lin" valueType="num">
                                      <p:cBhvr>
                                        <p:cTn id="28" dur="10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819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3">
            <a:extLst>
              <a:ext uri="{FF2B5EF4-FFF2-40B4-BE49-F238E27FC236}">
                <a16:creationId xmlns:a16="http://schemas.microsoft.com/office/drawing/2014/main" id="{235473BE-078C-47AA-9A13-90C96E1CC4FF}"/>
              </a:ext>
            </a:extLst>
          </p:cNvPr>
          <p:cNvSpPr>
            <a:spLocks noGrp="1" noChangeArrowheads="1"/>
          </p:cNvSpPr>
          <p:nvPr>
            <p:ph type="body" idx="1"/>
          </p:nvPr>
        </p:nvSpPr>
        <p:spPr>
          <a:xfrm>
            <a:off x="609600" y="1412776"/>
            <a:ext cx="10972800" cy="4248472"/>
          </a:xfrm>
        </p:spPr>
        <p:txBody>
          <a:bodyPr/>
          <a:lstStyle/>
          <a:p>
            <a:pPr marL="609600" indent="-609600">
              <a:lnSpc>
                <a:spcPct val="80000"/>
              </a:lnSpc>
              <a:buFont typeface="Wingdings" panose="05000000000000000000" pitchFamily="2" charset="2"/>
              <a:buAutoNum type="arabicPeriod" startAt="2"/>
            </a:pPr>
            <a:r>
              <a:rPr lang="en-US" altLang="en-US" dirty="0"/>
              <a:t>When to enter them and on what scale</a:t>
            </a:r>
          </a:p>
          <a:p>
            <a:pPr marL="990600" lvl="1" indent="-533400">
              <a:lnSpc>
                <a:spcPct val="80000"/>
              </a:lnSpc>
            </a:pPr>
            <a:r>
              <a:rPr lang="en-US" altLang="en-US" sz="2400" dirty="0"/>
              <a:t>must consider the </a:t>
            </a:r>
            <a:r>
              <a:rPr lang="en-US" altLang="en-US" sz="2400" dirty="0">
                <a:solidFill>
                  <a:srgbClr val="003399"/>
                </a:solidFill>
              </a:rPr>
              <a:t>timing of entry</a:t>
            </a:r>
          </a:p>
          <a:p>
            <a:pPr marL="1371600" lvl="2" indent="-457200">
              <a:lnSpc>
                <a:spcPct val="80000"/>
              </a:lnSpc>
            </a:pPr>
            <a:r>
              <a:rPr lang="en-US" altLang="en-US" dirty="0">
                <a:solidFill>
                  <a:srgbClr val="003399"/>
                </a:solidFill>
              </a:rPr>
              <a:t>first mover advantages </a:t>
            </a:r>
            <a:r>
              <a:rPr lang="en-US" altLang="en-US" dirty="0"/>
              <a:t>and </a:t>
            </a:r>
            <a:r>
              <a:rPr lang="en-US" altLang="en-US" dirty="0">
                <a:solidFill>
                  <a:srgbClr val="003399"/>
                </a:solidFill>
              </a:rPr>
              <a:t>disadvantages</a:t>
            </a:r>
            <a:endParaRPr lang="en-US" altLang="en-US" sz="2000" dirty="0">
              <a:solidFill>
                <a:srgbClr val="003399"/>
              </a:solidFill>
            </a:endParaRPr>
          </a:p>
          <a:p>
            <a:pPr marL="990600" lvl="1" indent="-533400">
              <a:lnSpc>
                <a:spcPct val="80000"/>
              </a:lnSpc>
            </a:pPr>
            <a:r>
              <a:rPr lang="en-US" altLang="en-US" sz="2400" dirty="0"/>
              <a:t>the</a:t>
            </a:r>
            <a:r>
              <a:rPr lang="en-US" altLang="en-US" sz="2400" dirty="0">
                <a:solidFill>
                  <a:srgbClr val="003399"/>
                </a:solidFill>
              </a:rPr>
              <a:t> scale of market entry</a:t>
            </a:r>
          </a:p>
          <a:p>
            <a:pPr marL="1371600" lvl="2" indent="-457200">
              <a:lnSpc>
                <a:spcPct val="80000"/>
              </a:lnSpc>
            </a:pPr>
            <a:r>
              <a:rPr lang="en-US" altLang="en-US" dirty="0">
                <a:solidFill>
                  <a:srgbClr val="003399"/>
                </a:solidFill>
              </a:rPr>
              <a:t>strategic commitment</a:t>
            </a:r>
          </a:p>
          <a:p>
            <a:pPr marL="609600" indent="-609600">
              <a:lnSpc>
                <a:spcPct val="80000"/>
              </a:lnSpc>
              <a:buFont typeface="Wingdings" panose="05000000000000000000" pitchFamily="2" charset="2"/>
              <a:buAutoNum type="arabicPeriod" startAt="2"/>
            </a:pPr>
            <a:r>
              <a:rPr lang="en-US" altLang="en-US" dirty="0"/>
              <a:t>Which entry mode to use </a:t>
            </a:r>
          </a:p>
          <a:p>
            <a:pPr marL="990600" lvl="1" indent="-533400">
              <a:lnSpc>
                <a:spcPct val="80000"/>
              </a:lnSpc>
            </a:pPr>
            <a:r>
              <a:rPr lang="en-US" altLang="en-US" sz="2400" dirty="0"/>
              <a:t>exporting</a:t>
            </a:r>
          </a:p>
          <a:p>
            <a:pPr marL="990600" lvl="1" indent="-533400">
              <a:lnSpc>
                <a:spcPct val="80000"/>
              </a:lnSpc>
            </a:pPr>
            <a:r>
              <a:rPr lang="en-US" altLang="en-US" sz="2400" dirty="0"/>
              <a:t>licensing or franchising to a company in the host nation</a:t>
            </a:r>
          </a:p>
          <a:p>
            <a:pPr marL="990600" lvl="1" indent="-533400">
              <a:lnSpc>
                <a:spcPct val="80000"/>
              </a:lnSpc>
            </a:pPr>
            <a:r>
              <a:rPr lang="en-US" altLang="en-US" sz="2400" dirty="0"/>
              <a:t>establishing a joint venture with a local company</a:t>
            </a:r>
          </a:p>
          <a:p>
            <a:pPr marL="990600" lvl="1" indent="-533400">
              <a:lnSpc>
                <a:spcPct val="80000"/>
              </a:lnSpc>
            </a:pPr>
            <a:r>
              <a:rPr lang="en-US" altLang="en-US" sz="2400" dirty="0"/>
              <a:t>establishing a new wholly owned subsidiary</a:t>
            </a:r>
          </a:p>
          <a:p>
            <a:pPr marL="990600" lvl="1" indent="-533400">
              <a:lnSpc>
                <a:spcPct val="80000"/>
              </a:lnSpc>
            </a:pPr>
            <a:r>
              <a:rPr lang="en-US" altLang="en-US" sz="2400" dirty="0"/>
              <a:t>acquiring an established enterprise</a:t>
            </a:r>
          </a:p>
          <a:p>
            <a:pPr marL="609600" indent="-609600">
              <a:lnSpc>
                <a:spcPct val="80000"/>
              </a:lnSpc>
            </a:pPr>
            <a:endParaRPr lang="en-US" altLang="en-US" sz="2800" dirty="0"/>
          </a:p>
        </p:txBody>
      </p:sp>
      <p:sp>
        <p:nvSpPr>
          <p:cNvPr id="3" name="Rectangle 2">
            <a:extLst>
              <a:ext uri="{FF2B5EF4-FFF2-40B4-BE49-F238E27FC236}">
                <a16:creationId xmlns:a16="http://schemas.microsoft.com/office/drawing/2014/main" id="{6DBFF30B-ECAF-E59D-5744-F11153EE6276}"/>
              </a:ext>
            </a:extLst>
          </p:cNvPr>
          <p:cNvSpPr>
            <a:spLocks noGrp="1" noChangeArrowheads="1"/>
          </p:cNvSpPr>
          <p:nvPr>
            <p:ph type="title"/>
          </p:nvPr>
        </p:nvSpPr>
        <p:spPr>
          <a:xfrm>
            <a:off x="0" y="0"/>
            <a:ext cx="11280576" cy="1340768"/>
          </a:xfrm>
        </p:spPr>
        <p:txBody>
          <a:bodyPr/>
          <a:lstStyle/>
          <a:p>
            <a:r>
              <a:rPr lang="en-US" altLang="en-US" sz="3600" b="1" dirty="0">
                <a:solidFill>
                  <a:schemeClr val="tx2">
                    <a:lumMod val="75000"/>
                  </a:schemeClr>
                </a:solidFill>
                <a:latin typeface="Myriad Pro "/>
              </a:rPr>
              <a:t>What Are The Basic Decisions Firms Make When Expanding Globally?</a:t>
            </a:r>
          </a:p>
        </p:txBody>
      </p:sp>
      <p:sp>
        <p:nvSpPr>
          <p:cNvPr id="4" name="Arrow: Down 3">
            <a:extLst>
              <a:ext uri="{FF2B5EF4-FFF2-40B4-BE49-F238E27FC236}">
                <a16:creationId xmlns:a16="http://schemas.microsoft.com/office/drawing/2014/main" id="{7CEAD4E9-1537-EE53-D07F-9024032C2968}"/>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916C4E0E-47E9-F504-D530-CE8C7C48244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94211">
                                            <p:txEl>
                                              <p:pRg st="0" end="0"/>
                                            </p:txEl>
                                          </p:spTgt>
                                        </p:tgtEl>
                                        <p:attrNameLst>
                                          <p:attrName>style.visibility</p:attrName>
                                        </p:attrNameLst>
                                      </p:cBhvr>
                                      <p:to>
                                        <p:strVal val="visible"/>
                                      </p:to>
                                    </p:set>
                                    <p:animEffect transition="in" filter="fade">
                                      <p:cBhvr>
                                        <p:cTn id="7" dur="1000"/>
                                        <p:tgtEl>
                                          <p:spTgt spid="94211">
                                            <p:txEl>
                                              <p:pRg st="0" end="0"/>
                                            </p:txEl>
                                          </p:spTgt>
                                        </p:tgtEl>
                                      </p:cBhvr>
                                    </p:animEffect>
                                    <p:anim calcmode="lin" valueType="num">
                                      <p:cBhvr>
                                        <p:cTn id="8" dur="1000" fill="hold"/>
                                        <p:tgtEl>
                                          <p:spTgt spid="942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421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4211">
                                            <p:txEl>
                                              <p:pRg st="1" end="1"/>
                                            </p:txEl>
                                          </p:spTgt>
                                        </p:tgtEl>
                                        <p:attrNameLst>
                                          <p:attrName>style.visibility</p:attrName>
                                        </p:attrNameLst>
                                      </p:cBhvr>
                                      <p:to>
                                        <p:strVal val="visible"/>
                                      </p:to>
                                    </p:set>
                                    <p:animEffect transition="in" filter="fade">
                                      <p:cBhvr>
                                        <p:cTn id="12" dur="1000"/>
                                        <p:tgtEl>
                                          <p:spTgt spid="94211">
                                            <p:txEl>
                                              <p:pRg st="1" end="1"/>
                                            </p:txEl>
                                          </p:spTgt>
                                        </p:tgtEl>
                                      </p:cBhvr>
                                    </p:animEffect>
                                    <p:anim calcmode="lin" valueType="num">
                                      <p:cBhvr>
                                        <p:cTn id="13" dur="1000" fill="hold"/>
                                        <p:tgtEl>
                                          <p:spTgt spid="9421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9421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94211">
                                            <p:txEl>
                                              <p:pRg st="2" end="2"/>
                                            </p:txEl>
                                          </p:spTgt>
                                        </p:tgtEl>
                                        <p:attrNameLst>
                                          <p:attrName>style.visibility</p:attrName>
                                        </p:attrNameLst>
                                      </p:cBhvr>
                                      <p:to>
                                        <p:strVal val="visible"/>
                                      </p:to>
                                    </p:set>
                                    <p:animEffect transition="in" filter="fade">
                                      <p:cBhvr>
                                        <p:cTn id="17" dur="1000"/>
                                        <p:tgtEl>
                                          <p:spTgt spid="94211">
                                            <p:txEl>
                                              <p:pRg st="2" end="2"/>
                                            </p:txEl>
                                          </p:spTgt>
                                        </p:tgtEl>
                                      </p:cBhvr>
                                    </p:animEffect>
                                    <p:anim calcmode="lin" valueType="num">
                                      <p:cBhvr>
                                        <p:cTn id="18" dur="1000" fill="hold"/>
                                        <p:tgtEl>
                                          <p:spTgt spid="9421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9421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94211">
                                            <p:txEl>
                                              <p:pRg st="3" end="3"/>
                                            </p:txEl>
                                          </p:spTgt>
                                        </p:tgtEl>
                                        <p:attrNameLst>
                                          <p:attrName>style.visibility</p:attrName>
                                        </p:attrNameLst>
                                      </p:cBhvr>
                                      <p:to>
                                        <p:strVal val="visible"/>
                                      </p:to>
                                    </p:set>
                                    <p:animEffect transition="in" filter="fade">
                                      <p:cBhvr>
                                        <p:cTn id="22" dur="1000"/>
                                        <p:tgtEl>
                                          <p:spTgt spid="94211">
                                            <p:txEl>
                                              <p:pRg st="3" end="3"/>
                                            </p:txEl>
                                          </p:spTgt>
                                        </p:tgtEl>
                                      </p:cBhvr>
                                    </p:animEffect>
                                    <p:anim calcmode="lin" valueType="num">
                                      <p:cBhvr>
                                        <p:cTn id="23" dur="1000" fill="hold"/>
                                        <p:tgtEl>
                                          <p:spTgt spid="9421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9421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94211">
                                            <p:txEl>
                                              <p:pRg st="4" end="4"/>
                                            </p:txEl>
                                          </p:spTgt>
                                        </p:tgtEl>
                                        <p:attrNameLst>
                                          <p:attrName>style.visibility</p:attrName>
                                        </p:attrNameLst>
                                      </p:cBhvr>
                                      <p:to>
                                        <p:strVal val="visible"/>
                                      </p:to>
                                    </p:set>
                                    <p:animEffect transition="in" filter="fade">
                                      <p:cBhvr>
                                        <p:cTn id="27" dur="1000"/>
                                        <p:tgtEl>
                                          <p:spTgt spid="94211">
                                            <p:txEl>
                                              <p:pRg st="4" end="4"/>
                                            </p:txEl>
                                          </p:spTgt>
                                        </p:tgtEl>
                                      </p:cBhvr>
                                    </p:animEffect>
                                    <p:anim calcmode="lin" valueType="num">
                                      <p:cBhvr>
                                        <p:cTn id="28" dur="1000" fill="hold"/>
                                        <p:tgtEl>
                                          <p:spTgt spid="9421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9421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94211">
                                            <p:txEl>
                                              <p:pRg st="5" end="5"/>
                                            </p:txEl>
                                          </p:spTgt>
                                        </p:tgtEl>
                                        <p:attrNameLst>
                                          <p:attrName>style.visibility</p:attrName>
                                        </p:attrNameLst>
                                      </p:cBhvr>
                                      <p:to>
                                        <p:strVal val="visible"/>
                                      </p:to>
                                    </p:set>
                                    <p:animEffect transition="in" filter="fade">
                                      <p:cBhvr>
                                        <p:cTn id="32" dur="1000"/>
                                        <p:tgtEl>
                                          <p:spTgt spid="94211">
                                            <p:txEl>
                                              <p:pRg st="5" end="5"/>
                                            </p:txEl>
                                          </p:spTgt>
                                        </p:tgtEl>
                                      </p:cBhvr>
                                    </p:animEffect>
                                    <p:anim calcmode="lin" valueType="num">
                                      <p:cBhvr>
                                        <p:cTn id="33" dur="1000" fill="hold"/>
                                        <p:tgtEl>
                                          <p:spTgt spid="9421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9421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94211">
                                            <p:txEl>
                                              <p:pRg st="6" end="6"/>
                                            </p:txEl>
                                          </p:spTgt>
                                        </p:tgtEl>
                                        <p:attrNameLst>
                                          <p:attrName>style.visibility</p:attrName>
                                        </p:attrNameLst>
                                      </p:cBhvr>
                                      <p:to>
                                        <p:strVal val="visible"/>
                                      </p:to>
                                    </p:set>
                                    <p:animEffect transition="in" filter="fade">
                                      <p:cBhvr>
                                        <p:cTn id="37" dur="1000"/>
                                        <p:tgtEl>
                                          <p:spTgt spid="94211">
                                            <p:txEl>
                                              <p:pRg st="6" end="6"/>
                                            </p:txEl>
                                          </p:spTgt>
                                        </p:tgtEl>
                                      </p:cBhvr>
                                    </p:animEffect>
                                    <p:anim calcmode="lin" valueType="num">
                                      <p:cBhvr>
                                        <p:cTn id="38" dur="1000" fill="hold"/>
                                        <p:tgtEl>
                                          <p:spTgt spid="9421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9421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94211">
                                            <p:txEl>
                                              <p:pRg st="7" end="7"/>
                                            </p:txEl>
                                          </p:spTgt>
                                        </p:tgtEl>
                                        <p:attrNameLst>
                                          <p:attrName>style.visibility</p:attrName>
                                        </p:attrNameLst>
                                      </p:cBhvr>
                                      <p:to>
                                        <p:strVal val="visible"/>
                                      </p:to>
                                    </p:set>
                                    <p:animEffect transition="in" filter="fade">
                                      <p:cBhvr>
                                        <p:cTn id="42" dur="1000"/>
                                        <p:tgtEl>
                                          <p:spTgt spid="94211">
                                            <p:txEl>
                                              <p:pRg st="7" end="7"/>
                                            </p:txEl>
                                          </p:spTgt>
                                        </p:tgtEl>
                                      </p:cBhvr>
                                    </p:animEffect>
                                    <p:anim calcmode="lin" valueType="num">
                                      <p:cBhvr>
                                        <p:cTn id="43" dur="1000" fill="hold"/>
                                        <p:tgtEl>
                                          <p:spTgt spid="9421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94211">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94211">
                                            <p:txEl>
                                              <p:pRg st="8" end="8"/>
                                            </p:txEl>
                                          </p:spTgt>
                                        </p:tgtEl>
                                        <p:attrNameLst>
                                          <p:attrName>style.visibility</p:attrName>
                                        </p:attrNameLst>
                                      </p:cBhvr>
                                      <p:to>
                                        <p:strVal val="visible"/>
                                      </p:to>
                                    </p:set>
                                    <p:animEffect transition="in" filter="fade">
                                      <p:cBhvr>
                                        <p:cTn id="47" dur="1000"/>
                                        <p:tgtEl>
                                          <p:spTgt spid="94211">
                                            <p:txEl>
                                              <p:pRg st="8" end="8"/>
                                            </p:txEl>
                                          </p:spTgt>
                                        </p:tgtEl>
                                      </p:cBhvr>
                                    </p:animEffect>
                                    <p:anim calcmode="lin" valueType="num">
                                      <p:cBhvr>
                                        <p:cTn id="48" dur="1000" fill="hold"/>
                                        <p:tgtEl>
                                          <p:spTgt spid="94211">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94211">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94211">
                                            <p:txEl>
                                              <p:pRg st="9" end="9"/>
                                            </p:txEl>
                                          </p:spTgt>
                                        </p:tgtEl>
                                        <p:attrNameLst>
                                          <p:attrName>style.visibility</p:attrName>
                                        </p:attrNameLst>
                                      </p:cBhvr>
                                      <p:to>
                                        <p:strVal val="visible"/>
                                      </p:to>
                                    </p:set>
                                    <p:animEffect transition="in" filter="fade">
                                      <p:cBhvr>
                                        <p:cTn id="52" dur="1000"/>
                                        <p:tgtEl>
                                          <p:spTgt spid="94211">
                                            <p:txEl>
                                              <p:pRg st="9" end="9"/>
                                            </p:txEl>
                                          </p:spTgt>
                                        </p:tgtEl>
                                      </p:cBhvr>
                                    </p:animEffect>
                                    <p:anim calcmode="lin" valueType="num">
                                      <p:cBhvr>
                                        <p:cTn id="53" dur="1000" fill="hold"/>
                                        <p:tgtEl>
                                          <p:spTgt spid="94211">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94211">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94211">
                                            <p:txEl>
                                              <p:pRg st="10" end="10"/>
                                            </p:txEl>
                                          </p:spTgt>
                                        </p:tgtEl>
                                        <p:attrNameLst>
                                          <p:attrName>style.visibility</p:attrName>
                                        </p:attrNameLst>
                                      </p:cBhvr>
                                      <p:to>
                                        <p:strVal val="visible"/>
                                      </p:to>
                                    </p:set>
                                    <p:animEffect transition="in" filter="fade">
                                      <p:cBhvr>
                                        <p:cTn id="57" dur="1000"/>
                                        <p:tgtEl>
                                          <p:spTgt spid="94211">
                                            <p:txEl>
                                              <p:pRg st="10" end="10"/>
                                            </p:txEl>
                                          </p:spTgt>
                                        </p:tgtEl>
                                      </p:cBhvr>
                                    </p:animEffect>
                                    <p:anim calcmode="lin" valueType="num">
                                      <p:cBhvr>
                                        <p:cTn id="58" dur="1000" fill="hold"/>
                                        <p:tgtEl>
                                          <p:spTgt spid="94211">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94211">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A04801A-899A-44BE-8374-B538253B6238}"/>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17411" name="Rectangle 3">
            <a:extLst>
              <a:ext uri="{FF2B5EF4-FFF2-40B4-BE49-F238E27FC236}">
                <a16:creationId xmlns:a16="http://schemas.microsoft.com/office/drawing/2014/main" id="{4C75C2A0-12FE-44BF-ABCA-8CF879789318}"/>
              </a:ext>
            </a:extLst>
          </p:cNvPr>
          <p:cNvSpPr>
            <a:spLocks noGrp="1" noChangeArrowheads="1"/>
          </p:cNvSpPr>
          <p:nvPr>
            <p:ph type="body" idx="1"/>
          </p:nvPr>
        </p:nvSpPr>
        <p:spPr>
          <a:xfrm>
            <a:off x="609600" y="1412776"/>
            <a:ext cx="10972800" cy="4320479"/>
          </a:xfrm>
        </p:spPr>
        <p:txBody>
          <a:bodyPr/>
          <a:lstStyle/>
          <a:p>
            <a:pPr marL="0" indent="0" algn="just">
              <a:lnSpc>
                <a:spcPct val="90000"/>
              </a:lnSpc>
              <a:buNone/>
            </a:pPr>
            <a:r>
              <a:rPr lang="en-US" altLang="en-US" b="1" dirty="0"/>
              <a:t>These are six different ways to enter a foreign market:</a:t>
            </a:r>
          </a:p>
          <a:p>
            <a:pPr marL="457200" indent="-457200" algn="just">
              <a:lnSpc>
                <a:spcPct val="90000"/>
              </a:lnSpc>
              <a:buFont typeface="Wingdings" panose="05000000000000000000" pitchFamily="2" charset="2"/>
              <a:buAutoNum type="arabicPeriod"/>
            </a:pPr>
            <a:r>
              <a:rPr lang="en-US" altLang="en-US" b="1" dirty="0">
                <a:solidFill>
                  <a:srgbClr val="003399"/>
                </a:solidFill>
              </a:rPr>
              <a:t>Exporting</a:t>
            </a:r>
            <a:r>
              <a:rPr lang="en-US" altLang="en-US" dirty="0"/>
              <a:t> – a common first step for many manufacturing firms</a:t>
            </a:r>
          </a:p>
          <a:p>
            <a:pPr marL="858838" lvl="1" indent="-401638" algn="just">
              <a:lnSpc>
                <a:spcPct val="90000"/>
              </a:lnSpc>
            </a:pPr>
            <a:r>
              <a:rPr lang="en-US" altLang="en-US" dirty="0"/>
              <a:t>later, firms may switch to another mode</a:t>
            </a:r>
          </a:p>
          <a:p>
            <a:pPr marL="457200" indent="-457200" algn="just">
              <a:lnSpc>
                <a:spcPct val="90000"/>
              </a:lnSpc>
              <a:buFont typeface="Wingdings" panose="05000000000000000000" pitchFamily="2" charset="2"/>
              <a:buAutoNum type="arabicPeriod"/>
            </a:pPr>
            <a:r>
              <a:rPr lang="en-US" altLang="en-US" b="1" dirty="0">
                <a:solidFill>
                  <a:srgbClr val="003399"/>
                </a:solidFill>
              </a:rPr>
              <a:t>Turnkey projects</a:t>
            </a:r>
            <a:r>
              <a:rPr lang="en-US" altLang="en-US" b="1" dirty="0"/>
              <a:t> </a:t>
            </a:r>
            <a:r>
              <a:rPr lang="en-US" altLang="en-US" dirty="0"/>
              <a:t>- the contractor handles every detail of the project for a foreign client, including the training of operating personnel</a:t>
            </a:r>
            <a:r>
              <a:rPr lang="en-US" altLang="en-US" sz="2800" dirty="0"/>
              <a:t>  </a:t>
            </a:r>
          </a:p>
          <a:p>
            <a:pPr marL="858838" lvl="1" indent="-401638" algn="just">
              <a:lnSpc>
                <a:spcPct val="90000"/>
              </a:lnSpc>
            </a:pPr>
            <a:r>
              <a:rPr lang="en-US" altLang="en-US" dirty="0"/>
              <a:t>at completion of the contract, the foreign client is handed the "key" to a plant that is ready for full operation  </a:t>
            </a:r>
          </a:p>
        </p:txBody>
      </p:sp>
      <p:sp>
        <p:nvSpPr>
          <p:cNvPr id="2" name="Arrow: Down 1">
            <a:extLst>
              <a:ext uri="{FF2B5EF4-FFF2-40B4-BE49-F238E27FC236}">
                <a16:creationId xmlns:a16="http://schemas.microsoft.com/office/drawing/2014/main" id="{DEE05698-E870-53FE-2EF7-54E9D9B20349}"/>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5CE179A2-198D-DECB-0C5E-962262F57FB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anim calcmode="lin" valueType="num">
                                      <p:cBhvr>
                                        <p:cTn id="8" dur="10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fade">
                                      <p:cBhvr>
                                        <p:cTn id="12" dur="1000"/>
                                        <p:tgtEl>
                                          <p:spTgt spid="17411">
                                            <p:txEl>
                                              <p:pRg st="1" end="1"/>
                                            </p:txEl>
                                          </p:spTgt>
                                        </p:tgtEl>
                                      </p:cBhvr>
                                    </p:animEffect>
                                    <p:anim calcmode="lin" valueType="num">
                                      <p:cBhvr>
                                        <p:cTn id="13" dur="10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741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fade">
                                      <p:cBhvr>
                                        <p:cTn id="17" dur="1000"/>
                                        <p:tgtEl>
                                          <p:spTgt spid="17411">
                                            <p:txEl>
                                              <p:pRg st="2" end="2"/>
                                            </p:txEl>
                                          </p:spTgt>
                                        </p:tgtEl>
                                      </p:cBhvr>
                                    </p:animEffect>
                                    <p:anim calcmode="lin" valueType="num">
                                      <p:cBhvr>
                                        <p:cTn id="18" dur="10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741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fade">
                                      <p:cBhvr>
                                        <p:cTn id="22" dur="1000"/>
                                        <p:tgtEl>
                                          <p:spTgt spid="17411">
                                            <p:txEl>
                                              <p:pRg st="3" end="3"/>
                                            </p:txEl>
                                          </p:spTgt>
                                        </p:tgtEl>
                                      </p:cBhvr>
                                    </p:animEffect>
                                    <p:anim calcmode="lin" valueType="num">
                                      <p:cBhvr>
                                        <p:cTn id="23" dur="1000" fill="hold"/>
                                        <p:tgtEl>
                                          <p:spTgt spid="1741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741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fade">
                                      <p:cBhvr>
                                        <p:cTn id="27" dur="1000"/>
                                        <p:tgtEl>
                                          <p:spTgt spid="17411">
                                            <p:txEl>
                                              <p:pRg st="4" end="4"/>
                                            </p:txEl>
                                          </p:spTgt>
                                        </p:tgtEl>
                                      </p:cBhvr>
                                    </p:animEffect>
                                    <p:anim calcmode="lin" valueType="num">
                                      <p:cBhvr>
                                        <p:cTn id="28" dur="10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741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a:extLst>
              <a:ext uri="{FF2B5EF4-FFF2-40B4-BE49-F238E27FC236}">
                <a16:creationId xmlns:a16="http://schemas.microsoft.com/office/drawing/2014/main" id="{205ACB9A-312C-4239-B885-E8A7A233AD00}"/>
              </a:ext>
            </a:extLst>
          </p:cNvPr>
          <p:cNvSpPr>
            <a:spLocks noGrp="1" noChangeArrowheads="1"/>
          </p:cNvSpPr>
          <p:nvPr>
            <p:ph type="body" idx="1"/>
          </p:nvPr>
        </p:nvSpPr>
        <p:spPr>
          <a:xfrm>
            <a:off x="609600" y="1412777"/>
            <a:ext cx="10972800" cy="4104456"/>
          </a:xfrm>
        </p:spPr>
        <p:txBody>
          <a:bodyPr/>
          <a:lstStyle/>
          <a:p>
            <a:pPr marL="609600" indent="-609600" algn="just">
              <a:lnSpc>
                <a:spcPct val="80000"/>
              </a:lnSpc>
              <a:buFont typeface="Wingdings" panose="05000000000000000000" pitchFamily="2" charset="2"/>
              <a:buAutoNum type="arabicPeriod" startAt="3"/>
            </a:pPr>
            <a:r>
              <a:rPr lang="en-US" altLang="en-US" b="1" dirty="0">
                <a:solidFill>
                  <a:srgbClr val="003399"/>
                </a:solidFill>
              </a:rPr>
              <a:t>Licensing</a:t>
            </a:r>
            <a:r>
              <a:rPr lang="en-US" altLang="en-US" dirty="0"/>
              <a:t> - a licensor grants the rights to intangible property to the licensee for a specified time period, and in return, receives a royalty fee from the licensee</a:t>
            </a:r>
          </a:p>
          <a:p>
            <a:pPr marL="990600" lvl="1" indent="-533400" algn="just">
              <a:lnSpc>
                <a:spcPct val="80000"/>
              </a:lnSpc>
            </a:pPr>
            <a:r>
              <a:rPr lang="en-US" altLang="en-US" dirty="0"/>
              <a:t>patents, inventions, formulas, processes, designs, copyrights, trademarks</a:t>
            </a:r>
          </a:p>
          <a:p>
            <a:pPr marL="609600" indent="-609600" algn="just">
              <a:lnSpc>
                <a:spcPct val="80000"/>
              </a:lnSpc>
              <a:buFont typeface="Wingdings" panose="05000000000000000000" pitchFamily="2" charset="2"/>
              <a:buAutoNum type="arabicPeriod" startAt="4"/>
            </a:pPr>
            <a:r>
              <a:rPr lang="en-US" altLang="en-US" b="1" dirty="0">
                <a:solidFill>
                  <a:srgbClr val="003399"/>
                </a:solidFill>
              </a:rPr>
              <a:t>Franchising</a:t>
            </a:r>
            <a:r>
              <a:rPr lang="en-US" altLang="en-US" dirty="0"/>
              <a:t> - a specialized form of licensing in which the franchisor not only sells intangible property to the franchisee, but also insists that the franchisee agree to abide by strict rules as to how it does business </a:t>
            </a:r>
          </a:p>
          <a:p>
            <a:pPr marL="990600" lvl="1" indent="-533400" algn="just">
              <a:lnSpc>
                <a:spcPct val="80000"/>
              </a:lnSpc>
            </a:pPr>
            <a:r>
              <a:rPr lang="en-US" altLang="en-US" dirty="0"/>
              <a:t>used primarily by service firms</a:t>
            </a:r>
          </a:p>
        </p:txBody>
      </p:sp>
      <p:sp>
        <p:nvSpPr>
          <p:cNvPr id="3" name="Rectangle 2">
            <a:extLst>
              <a:ext uri="{FF2B5EF4-FFF2-40B4-BE49-F238E27FC236}">
                <a16:creationId xmlns:a16="http://schemas.microsoft.com/office/drawing/2014/main" id="{1AE6723A-7F0C-FEE4-21F5-8829C4823CAE}"/>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4" name="Arrow: Down 3">
            <a:extLst>
              <a:ext uri="{FF2B5EF4-FFF2-40B4-BE49-F238E27FC236}">
                <a16:creationId xmlns:a16="http://schemas.microsoft.com/office/drawing/2014/main" id="{FE5AE70F-1EDC-C645-4770-6110CFC20CB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FBD9D512-B080-CC02-B4C4-60B3047230F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animEffect transition="in" filter="fade">
                                      <p:cBhvr>
                                        <p:cTn id="7" dur="1000"/>
                                        <p:tgtEl>
                                          <p:spTgt spid="71683">
                                            <p:txEl>
                                              <p:pRg st="0" end="0"/>
                                            </p:txEl>
                                          </p:spTgt>
                                        </p:tgtEl>
                                      </p:cBhvr>
                                    </p:animEffect>
                                    <p:anim calcmode="lin" valueType="num">
                                      <p:cBhvr>
                                        <p:cTn id="8" dur="1000" fill="hold"/>
                                        <p:tgtEl>
                                          <p:spTgt spid="716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68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683">
                                            <p:txEl>
                                              <p:pRg st="1" end="1"/>
                                            </p:txEl>
                                          </p:spTgt>
                                        </p:tgtEl>
                                        <p:attrNameLst>
                                          <p:attrName>style.visibility</p:attrName>
                                        </p:attrNameLst>
                                      </p:cBhvr>
                                      <p:to>
                                        <p:strVal val="visible"/>
                                      </p:to>
                                    </p:set>
                                    <p:animEffect transition="in" filter="fade">
                                      <p:cBhvr>
                                        <p:cTn id="12" dur="1000"/>
                                        <p:tgtEl>
                                          <p:spTgt spid="71683">
                                            <p:txEl>
                                              <p:pRg st="1" end="1"/>
                                            </p:txEl>
                                          </p:spTgt>
                                        </p:tgtEl>
                                      </p:cBhvr>
                                    </p:animEffect>
                                    <p:anim calcmode="lin" valueType="num">
                                      <p:cBhvr>
                                        <p:cTn id="13" dur="1000" fill="hold"/>
                                        <p:tgtEl>
                                          <p:spTgt spid="7168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68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683">
                                            <p:txEl>
                                              <p:pRg st="2" end="2"/>
                                            </p:txEl>
                                          </p:spTgt>
                                        </p:tgtEl>
                                        <p:attrNameLst>
                                          <p:attrName>style.visibility</p:attrName>
                                        </p:attrNameLst>
                                      </p:cBhvr>
                                      <p:to>
                                        <p:strVal val="visible"/>
                                      </p:to>
                                    </p:set>
                                    <p:animEffect transition="in" filter="fade">
                                      <p:cBhvr>
                                        <p:cTn id="17" dur="1000"/>
                                        <p:tgtEl>
                                          <p:spTgt spid="71683">
                                            <p:txEl>
                                              <p:pRg st="2" end="2"/>
                                            </p:txEl>
                                          </p:spTgt>
                                        </p:tgtEl>
                                      </p:cBhvr>
                                    </p:animEffect>
                                    <p:anim calcmode="lin" valueType="num">
                                      <p:cBhvr>
                                        <p:cTn id="18" dur="1000" fill="hold"/>
                                        <p:tgtEl>
                                          <p:spTgt spid="7168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68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683">
                                            <p:txEl>
                                              <p:pRg st="3" end="3"/>
                                            </p:txEl>
                                          </p:spTgt>
                                        </p:tgtEl>
                                        <p:attrNameLst>
                                          <p:attrName>style.visibility</p:attrName>
                                        </p:attrNameLst>
                                      </p:cBhvr>
                                      <p:to>
                                        <p:strVal val="visible"/>
                                      </p:to>
                                    </p:set>
                                    <p:animEffect transition="in" filter="fade">
                                      <p:cBhvr>
                                        <p:cTn id="22" dur="1000"/>
                                        <p:tgtEl>
                                          <p:spTgt spid="71683">
                                            <p:txEl>
                                              <p:pRg st="3" end="3"/>
                                            </p:txEl>
                                          </p:spTgt>
                                        </p:tgtEl>
                                      </p:cBhvr>
                                    </p:animEffect>
                                    <p:anim calcmode="lin" valueType="num">
                                      <p:cBhvr>
                                        <p:cTn id="23" dur="1000" fill="hold"/>
                                        <p:tgtEl>
                                          <p:spTgt spid="7168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68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a:extLst>
              <a:ext uri="{FF2B5EF4-FFF2-40B4-BE49-F238E27FC236}">
                <a16:creationId xmlns:a16="http://schemas.microsoft.com/office/drawing/2014/main" id="{AA129BBA-3207-40CB-BBD9-6CC241FE8750}"/>
              </a:ext>
            </a:extLst>
          </p:cNvPr>
          <p:cNvSpPr>
            <a:spLocks noGrp="1" noChangeArrowheads="1"/>
          </p:cNvSpPr>
          <p:nvPr>
            <p:ph type="body" idx="1"/>
          </p:nvPr>
        </p:nvSpPr>
        <p:spPr>
          <a:xfrm>
            <a:off x="609600" y="1143000"/>
            <a:ext cx="10972800" cy="4590256"/>
          </a:xfrm>
        </p:spPr>
        <p:txBody>
          <a:bodyPr/>
          <a:lstStyle/>
          <a:p>
            <a:pPr marL="609600" indent="-609600">
              <a:buFont typeface="Wingdings" panose="05000000000000000000" pitchFamily="2" charset="2"/>
              <a:buAutoNum type="arabicPeriod" startAt="5"/>
            </a:pPr>
            <a:r>
              <a:rPr lang="en-US" altLang="en-US" sz="3600" b="1" dirty="0">
                <a:solidFill>
                  <a:srgbClr val="003399"/>
                </a:solidFill>
              </a:rPr>
              <a:t>Joint ventures with a host country firm</a:t>
            </a:r>
            <a:r>
              <a:rPr lang="en-US" altLang="en-US" sz="3600" b="1" dirty="0"/>
              <a:t> </a:t>
            </a:r>
            <a:r>
              <a:rPr lang="en-US" altLang="en-US" sz="3600" dirty="0"/>
              <a:t>- a firm that is jointly owned by two or more otherwise independent firms </a:t>
            </a:r>
          </a:p>
          <a:p>
            <a:pPr marL="990600" lvl="1" indent="-533400"/>
            <a:r>
              <a:rPr lang="en-US" altLang="en-US" sz="3200" dirty="0"/>
              <a:t>most joint ventures are 50:50 partnerships</a:t>
            </a:r>
          </a:p>
          <a:p>
            <a:pPr marL="609600" indent="-609600">
              <a:buFont typeface="Wingdings" panose="05000000000000000000" pitchFamily="2" charset="2"/>
              <a:buAutoNum type="arabicPeriod" startAt="5"/>
            </a:pPr>
            <a:r>
              <a:rPr lang="en-US" altLang="en-US" sz="3600" b="1" dirty="0">
                <a:solidFill>
                  <a:srgbClr val="003399"/>
                </a:solidFill>
              </a:rPr>
              <a:t>Wholly owned subsidiary</a:t>
            </a:r>
            <a:r>
              <a:rPr lang="en-US" altLang="en-US" sz="3600" b="1" dirty="0"/>
              <a:t> </a:t>
            </a:r>
            <a:r>
              <a:rPr lang="en-US" altLang="en-US" sz="3600" dirty="0"/>
              <a:t>- the firm owns 100 percent of the stock  </a:t>
            </a:r>
          </a:p>
          <a:p>
            <a:pPr marL="990600" lvl="1" indent="-533400">
              <a:spcBef>
                <a:spcPts val="0"/>
              </a:spcBef>
            </a:pPr>
            <a:r>
              <a:rPr lang="en-US" altLang="en-US" sz="3200" dirty="0"/>
              <a:t>set up a new operation</a:t>
            </a:r>
          </a:p>
          <a:p>
            <a:pPr marL="990600" lvl="1" indent="-533400">
              <a:spcBef>
                <a:spcPts val="0"/>
              </a:spcBef>
            </a:pPr>
            <a:r>
              <a:rPr lang="en-US" altLang="en-US" sz="3200" dirty="0"/>
              <a:t>acquire an established firm</a:t>
            </a:r>
          </a:p>
        </p:txBody>
      </p:sp>
      <p:sp>
        <p:nvSpPr>
          <p:cNvPr id="3" name="Rectangle 2">
            <a:extLst>
              <a:ext uri="{FF2B5EF4-FFF2-40B4-BE49-F238E27FC236}">
                <a16:creationId xmlns:a16="http://schemas.microsoft.com/office/drawing/2014/main" id="{365B9597-0C6E-90E9-217B-5377CB8A8F06}"/>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4" name="Arrow: Down 3">
            <a:extLst>
              <a:ext uri="{FF2B5EF4-FFF2-40B4-BE49-F238E27FC236}">
                <a16:creationId xmlns:a16="http://schemas.microsoft.com/office/drawing/2014/main" id="{A21ED818-5CE8-8171-7955-89342E61B6C9}"/>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2" name="Footer Placeholder 1">
            <a:extLst>
              <a:ext uri="{FF2B5EF4-FFF2-40B4-BE49-F238E27FC236}">
                <a16:creationId xmlns:a16="http://schemas.microsoft.com/office/drawing/2014/main" id="{FD8F28DF-D2E2-02D5-C55C-9AFF36F13D2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fade">
                                      <p:cBhvr>
                                        <p:cTn id="7" dur="1000"/>
                                        <p:tgtEl>
                                          <p:spTgt spid="73731">
                                            <p:txEl>
                                              <p:pRg st="0" end="0"/>
                                            </p:txEl>
                                          </p:spTgt>
                                        </p:tgtEl>
                                      </p:cBhvr>
                                    </p:animEffect>
                                    <p:anim calcmode="lin" valueType="num">
                                      <p:cBhvr>
                                        <p:cTn id="8" dur="1000" fill="hold"/>
                                        <p:tgtEl>
                                          <p:spTgt spid="737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37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fade">
                                      <p:cBhvr>
                                        <p:cTn id="12" dur="1000"/>
                                        <p:tgtEl>
                                          <p:spTgt spid="73731">
                                            <p:txEl>
                                              <p:pRg st="1" end="1"/>
                                            </p:txEl>
                                          </p:spTgt>
                                        </p:tgtEl>
                                      </p:cBhvr>
                                    </p:animEffect>
                                    <p:anim calcmode="lin" valueType="num">
                                      <p:cBhvr>
                                        <p:cTn id="13" dur="1000" fill="hold"/>
                                        <p:tgtEl>
                                          <p:spTgt spid="737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37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Effect transition="in" filter="fade">
                                      <p:cBhvr>
                                        <p:cTn id="17" dur="1000"/>
                                        <p:tgtEl>
                                          <p:spTgt spid="73731">
                                            <p:txEl>
                                              <p:pRg st="2" end="2"/>
                                            </p:txEl>
                                          </p:spTgt>
                                        </p:tgtEl>
                                      </p:cBhvr>
                                    </p:animEffect>
                                    <p:anim calcmode="lin" valueType="num">
                                      <p:cBhvr>
                                        <p:cTn id="18" dur="1000" fill="hold"/>
                                        <p:tgtEl>
                                          <p:spTgt spid="737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37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3731">
                                            <p:txEl>
                                              <p:pRg st="3" end="3"/>
                                            </p:txEl>
                                          </p:spTgt>
                                        </p:tgtEl>
                                        <p:attrNameLst>
                                          <p:attrName>style.visibility</p:attrName>
                                        </p:attrNameLst>
                                      </p:cBhvr>
                                      <p:to>
                                        <p:strVal val="visible"/>
                                      </p:to>
                                    </p:set>
                                    <p:animEffect transition="in" filter="fade">
                                      <p:cBhvr>
                                        <p:cTn id="22" dur="1000"/>
                                        <p:tgtEl>
                                          <p:spTgt spid="73731">
                                            <p:txEl>
                                              <p:pRg st="3" end="3"/>
                                            </p:txEl>
                                          </p:spTgt>
                                        </p:tgtEl>
                                      </p:cBhvr>
                                    </p:animEffect>
                                    <p:anim calcmode="lin" valueType="num">
                                      <p:cBhvr>
                                        <p:cTn id="23" dur="1000" fill="hold"/>
                                        <p:tgtEl>
                                          <p:spTgt spid="737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37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3731">
                                            <p:txEl>
                                              <p:pRg st="4" end="4"/>
                                            </p:txEl>
                                          </p:spTgt>
                                        </p:tgtEl>
                                        <p:attrNameLst>
                                          <p:attrName>style.visibility</p:attrName>
                                        </p:attrNameLst>
                                      </p:cBhvr>
                                      <p:to>
                                        <p:strVal val="visible"/>
                                      </p:to>
                                    </p:set>
                                    <p:animEffect transition="in" filter="fade">
                                      <p:cBhvr>
                                        <p:cTn id="27" dur="1000"/>
                                        <p:tgtEl>
                                          <p:spTgt spid="73731">
                                            <p:txEl>
                                              <p:pRg st="4" end="4"/>
                                            </p:txEl>
                                          </p:spTgt>
                                        </p:tgtEl>
                                      </p:cBhvr>
                                    </p:animEffect>
                                    <p:anim calcmode="lin" valueType="num">
                                      <p:cBhvr>
                                        <p:cTn id="28" dur="1000" fill="hold"/>
                                        <p:tgtEl>
                                          <p:spTgt spid="737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373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219A4BAE-AE8F-414A-B548-0C9D445D4BA4}"/>
              </a:ext>
            </a:extLst>
          </p:cNvPr>
          <p:cNvSpPr>
            <a:spLocks noGrp="1" noChangeArrowheads="1"/>
          </p:cNvSpPr>
          <p:nvPr>
            <p:ph type="title"/>
          </p:nvPr>
        </p:nvSpPr>
        <p:spPr>
          <a:xfrm>
            <a:off x="609600" y="27422"/>
            <a:ext cx="10972800" cy="1143000"/>
          </a:xfrm>
        </p:spPr>
        <p:txBody>
          <a:bodyPr/>
          <a:lstStyle/>
          <a:p>
            <a:r>
              <a:rPr lang="en-US" altLang="en-US" sz="3600" b="1" dirty="0">
                <a:solidFill>
                  <a:schemeClr val="tx2">
                    <a:lumMod val="75000"/>
                  </a:schemeClr>
                </a:solidFill>
              </a:rPr>
              <a:t>Which Entry Mode Is Best?</a:t>
            </a:r>
          </a:p>
        </p:txBody>
      </p:sp>
      <p:pic>
        <p:nvPicPr>
          <p:cNvPr id="4" name="Picture 3">
            <a:extLst>
              <a:ext uri="{FF2B5EF4-FFF2-40B4-BE49-F238E27FC236}">
                <a16:creationId xmlns:a16="http://schemas.microsoft.com/office/drawing/2014/main" id="{50FEB360-8F5F-4A0B-B5E4-979BBF5D8007}"/>
              </a:ext>
            </a:extLst>
          </p:cNvPr>
          <p:cNvPicPr>
            <a:picLocks noChangeAspect="1"/>
          </p:cNvPicPr>
          <p:nvPr/>
        </p:nvPicPr>
        <p:blipFill>
          <a:blip r:embed="rId3"/>
          <a:stretch>
            <a:fillRect/>
          </a:stretch>
        </p:blipFill>
        <p:spPr>
          <a:xfrm>
            <a:off x="0" y="1268760"/>
            <a:ext cx="12192000" cy="558924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000" fill="hold"/>
                                        <p:tgtEl>
                                          <p:spTgt spid="4"/>
                                        </p:tgtEl>
                                        <p:attrNameLst>
                                          <p:attrName>ppt_w</p:attrName>
                                        </p:attrNameLst>
                                      </p:cBhvr>
                                      <p:tavLst>
                                        <p:tav tm="0">
                                          <p:val>
                                            <p:fltVal val="0"/>
                                          </p:val>
                                        </p:tav>
                                        <p:tav tm="100000">
                                          <p:val>
                                            <p:strVal val="#ppt_w"/>
                                          </p:val>
                                        </p:tav>
                                      </p:tavLst>
                                    </p:anim>
                                    <p:anim calcmode="lin" valueType="num">
                                      <p:cBhvr>
                                        <p:cTn id="8" dur="2000" fill="hold"/>
                                        <p:tgtEl>
                                          <p:spTgt spid="4"/>
                                        </p:tgtEl>
                                        <p:attrNameLst>
                                          <p:attrName>ppt_h</p:attrName>
                                        </p:attrNameLst>
                                      </p:cBhvr>
                                      <p:tavLst>
                                        <p:tav tm="0">
                                          <p:val>
                                            <p:fltVal val="0"/>
                                          </p:val>
                                        </p:tav>
                                        <p:tav tm="100000">
                                          <p:val>
                                            <p:strVal val="#ppt_h"/>
                                          </p:val>
                                        </p:tav>
                                      </p:tavLst>
                                    </p:anim>
                                    <p:animEffect transition="in" filter="fade">
                                      <p:cBhvr>
                                        <p:cTn id="9"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514794BD-4F1A-41EA-98A1-C5AD55E46FD5}"/>
              </a:ext>
            </a:extLst>
          </p:cNvPr>
          <p:cNvSpPr>
            <a:spLocks noGrp="1" noChangeArrowheads="1"/>
          </p:cNvSpPr>
          <p:nvPr>
            <p:ph type="title"/>
          </p:nvPr>
        </p:nvSpPr>
        <p:spPr>
          <a:xfrm>
            <a:off x="0" y="0"/>
            <a:ext cx="12192000" cy="1143000"/>
          </a:xfrm>
        </p:spPr>
        <p:txBody>
          <a:bodyPr/>
          <a:lstStyle/>
          <a:p>
            <a:r>
              <a:rPr lang="en-US" altLang="en-US" sz="3600" b="1" dirty="0">
                <a:solidFill>
                  <a:schemeClr val="tx2">
                    <a:lumMod val="75000"/>
                  </a:schemeClr>
                </a:solidFill>
              </a:rPr>
              <a:t>How Do Core Competencies Influence Entry Mode? </a:t>
            </a:r>
          </a:p>
        </p:txBody>
      </p:sp>
      <p:sp>
        <p:nvSpPr>
          <p:cNvPr id="30723" name="Rectangle 3">
            <a:extLst>
              <a:ext uri="{FF2B5EF4-FFF2-40B4-BE49-F238E27FC236}">
                <a16:creationId xmlns:a16="http://schemas.microsoft.com/office/drawing/2014/main" id="{EE863764-E067-4701-B9F4-84987829FB0A}"/>
              </a:ext>
            </a:extLst>
          </p:cNvPr>
          <p:cNvSpPr>
            <a:spLocks noGrp="1" noChangeArrowheads="1"/>
          </p:cNvSpPr>
          <p:nvPr>
            <p:ph type="body" idx="1"/>
          </p:nvPr>
        </p:nvSpPr>
        <p:spPr>
          <a:xfrm>
            <a:off x="609600" y="1412776"/>
            <a:ext cx="10972800" cy="4248472"/>
          </a:xfrm>
        </p:spPr>
        <p:txBody>
          <a:bodyPr/>
          <a:lstStyle/>
          <a:p>
            <a:pPr algn="just">
              <a:lnSpc>
                <a:spcPct val="80000"/>
              </a:lnSpc>
            </a:pPr>
            <a:r>
              <a:rPr lang="en-US" altLang="en-US" dirty="0"/>
              <a:t>The optimal entry mode depends on the nature of a firm’s core competencies</a:t>
            </a:r>
          </a:p>
          <a:p>
            <a:pPr algn="just">
              <a:lnSpc>
                <a:spcPct val="80000"/>
              </a:lnSpc>
            </a:pPr>
            <a:r>
              <a:rPr lang="en-US" altLang="en-US" dirty="0"/>
              <a:t>When competitive advantage is based on proprietary </a:t>
            </a:r>
            <a:r>
              <a:rPr lang="en-US" altLang="en-US" dirty="0">
                <a:solidFill>
                  <a:srgbClr val="003399"/>
                </a:solidFill>
              </a:rPr>
              <a:t>technological know-how</a:t>
            </a:r>
            <a:r>
              <a:rPr lang="en-US" altLang="en-US" dirty="0"/>
              <a:t> </a:t>
            </a:r>
          </a:p>
          <a:p>
            <a:pPr lvl="1" algn="just">
              <a:lnSpc>
                <a:spcPct val="80000"/>
              </a:lnSpc>
            </a:pPr>
            <a:r>
              <a:rPr lang="en-US" altLang="en-US" sz="2500" dirty="0"/>
              <a:t>avoid licensing and joint ventures unless the technological advantage is only transitory, or can be established as the dominant design </a:t>
            </a:r>
          </a:p>
          <a:p>
            <a:pPr algn="just">
              <a:lnSpc>
                <a:spcPct val="80000"/>
              </a:lnSpc>
            </a:pPr>
            <a:r>
              <a:rPr lang="en-US" altLang="en-US" dirty="0"/>
              <a:t>When competitive advantage is based on </a:t>
            </a:r>
            <a:r>
              <a:rPr lang="en-US" altLang="en-US" dirty="0">
                <a:solidFill>
                  <a:srgbClr val="003399"/>
                </a:solidFill>
              </a:rPr>
              <a:t>management know-how</a:t>
            </a:r>
            <a:r>
              <a:rPr lang="en-US" altLang="en-US" dirty="0"/>
              <a:t> </a:t>
            </a:r>
          </a:p>
          <a:p>
            <a:pPr lvl="1" algn="just">
              <a:lnSpc>
                <a:spcPct val="80000"/>
              </a:lnSpc>
            </a:pPr>
            <a:r>
              <a:rPr lang="en-US" altLang="en-US" sz="2500" dirty="0"/>
              <a:t>the risk of losing control over the management skills is not high, and the benefits from getting greater use of brand names is significant</a:t>
            </a:r>
          </a:p>
          <a:p>
            <a:pPr>
              <a:lnSpc>
                <a:spcPct val="80000"/>
              </a:lnSpc>
            </a:pPr>
            <a:endParaRPr lang="en-US" altLang="en-US" sz="2800" dirty="0"/>
          </a:p>
        </p:txBody>
      </p:sp>
      <p:sp>
        <p:nvSpPr>
          <p:cNvPr id="2" name="Footer Placeholder 1">
            <a:extLst>
              <a:ext uri="{FF2B5EF4-FFF2-40B4-BE49-F238E27FC236}">
                <a16:creationId xmlns:a16="http://schemas.microsoft.com/office/drawing/2014/main" id="{A76F9BDF-1C79-21B5-F4A5-6D110ABEB5F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1000"/>
                                        <p:tgtEl>
                                          <p:spTgt spid="30723">
                                            <p:txEl>
                                              <p:pRg st="0" end="0"/>
                                            </p:txEl>
                                          </p:spTgt>
                                        </p:tgtEl>
                                      </p:cBhvr>
                                    </p:animEffect>
                                    <p:anim calcmode="lin" valueType="num">
                                      <p:cBhvr>
                                        <p:cTn id="8" dur="10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72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fade">
                                      <p:cBhvr>
                                        <p:cTn id="12" dur="1000"/>
                                        <p:tgtEl>
                                          <p:spTgt spid="30723">
                                            <p:txEl>
                                              <p:pRg st="1" end="1"/>
                                            </p:txEl>
                                          </p:spTgt>
                                        </p:tgtEl>
                                      </p:cBhvr>
                                    </p:animEffect>
                                    <p:anim calcmode="lin" valueType="num">
                                      <p:cBhvr>
                                        <p:cTn id="13" dur="10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072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0723">
                                            <p:txEl>
                                              <p:pRg st="2" end="2"/>
                                            </p:txEl>
                                          </p:spTgt>
                                        </p:tgtEl>
                                        <p:attrNameLst>
                                          <p:attrName>style.visibility</p:attrName>
                                        </p:attrNameLst>
                                      </p:cBhvr>
                                      <p:to>
                                        <p:strVal val="visible"/>
                                      </p:to>
                                    </p:set>
                                    <p:animEffect transition="in" filter="fade">
                                      <p:cBhvr>
                                        <p:cTn id="17" dur="1000"/>
                                        <p:tgtEl>
                                          <p:spTgt spid="30723">
                                            <p:txEl>
                                              <p:pRg st="2" end="2"/>
                                            </p:txEl>
                                          </p:spTgt>
                                        </p:tgtEl>
                                      </p:cBhvr>
                                    </p:animEffect>
                                    <p:anim calcmode="lin" valueType="num">
                                      <p:cBhvr>
                                        <p:cTn id="18" dur="10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072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0723">
                                            <p:txEl>
                                              <p:pRg st="3" end="3"/>
                                            </p:txEl>
                                          </p:spTgt>
                                        </p:tgtEl>
                                        <p:attrNameLst>
                                          <p:attrName>style.visibility</p:attrName>
                                        </p:attrNameLst>
                                      </p:cBhvr>
                                      <p:to>
                                        <p:strVal val="visible"/>
                                      </p:to>
                                    </p:set>
                                    <p:animEffect transition="in" filter="fade">
                                      <p:cBhvr>
                                        <p:cTn id="22" dur="1000"/>
                                        <p:tgtEl>
                                          <p:spTgt spid="30723">
                                            <p:txEl>
                                              <p:pRg st="3" end="3"/>
                                            </p:txEl>
                                          </p:spTgt>
                                        </p:tgtEl>
                                      </p:cBhvr>
                                    </p:animEffect>
                                    <p:anim calcmode="lin" valueType="num">
                                      <p:cBhvr>
                                        <p:cTn id="23" dur="1000" fill="hold"/>
                                        <p:tgtEl>
                                          <p:spTgt spid="3072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072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0723">
                                            <p:txEl>
                                              <p:pRg st="4" end="4"/>
                                            </p:txEl>
                                          </p:spTgt>
                                        </p:tgtEl>
                                        <p:attrNameLst>
                                          <p:attrName>style.visibility</p:attrName>
                                        </p:attrNameLst>
                                      </p:cBhvr>
                                      <p:to>
                                        <p:strVal val="visible"/>
                                      </p:to>
                                    </p:set>
                                    <p:animEffect transition="in" filter="fade">
                                      <p:cBhvr>
                                        <p:cTn id="27" dur="1000"/>
                                        <p:tgtEl>
                                          <p:spTgt spid="30723">
                                            <p:txEl>
                                              <p:pRg st="4" end="4"/>
                                            </p:txEl>
                                          </p:spTgt>
                                        </p:tgtEl>
                                      </p:cBhvr>
                                    </p:animEffect>
                                    <p:anim calcmode="lin" valueType="num">
                                      <p:cBhvr>
                                        <p:cTn id="28" dur="1000" fill="hold"/>
                                        <p:tgtEl>
                                          <p:spTgt spid="3072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072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E08B950-D54B-4228-AF07-25C07C19F10A}"/>
              </a:ext>
            </a:extLst>
          </p:cNvPr>
          <p:cNvSpPr>
            <a:spLocks noGrp="1" noChangeArrowheads="1"/>
          </p:cNvSpPr>
          <p:nvPr>
            <p:ph type="title"/>
          </p:nvPr>
        </p:nvSpPr>
        <p:spPr>
          <a:xfrm>
            <a:off x="455712" y="179635"/>
            <a:ext cx="11280576" cy="1143000"/>
          </a:xfrm>
        </p:spPr>
        <p:txBody>
          <a:bodyPr/>
          <a:lstStyle/>
          <a:p>
            <a:r>
              <a:rPr lang="en-US" altLang="en-US" sz="3600" b="1" dirty="0">
                <a:solidFill>
                  <a:schemeClr val="tx2">
                    <a:lumMod val="75000"/>
                  </a:schemeClr>
                </a:solidFill>
              </a:rPr>
              <a:t>How Do Pressures For Cost Reductions Influence Entry Mode?</a:t>
            </a:r>
          </a:p>
        </p:txBody>
      </p:sp>
      <p:sp>
        <p:nvSpPr>
          <p:cNvPr id="31747" name="Rectangle 3">
            <a:extLst>
              <a:ext uri="{FF2B5EF4-FFF2-40B4-BE49-F238E27FC236}">
                <a16:creationId xmlns:a16="http://schemas.microsoft.com/office/drawing/2014/main" id="{8BD08247-4C85-4818-8D2C-48DA3FCCD8E2}"/>
              </a:ext>
            </a:extLst>
          </p:cNvPr>
          <p:cNvSpPr>
            <a:spLocks noGrp="1" noChangeArrowheads="1"/>
          </p:cNvSpPr>
          <p:nvPr>
            <p:ph type="body" idx="1"/>
          </p:nvPr>
        </p:nvSpPr>
        <p:spPr>
          <a:xfrm>
            <a:off x="609600" y="1628800"/>
            <a:ext cx="10972800" cy="4032449"/>
          </a:xfrm>
        </p:spPr>
        <p:txBody>
          <a:bodyPr/>
          <a:lstStyle/>
          <a:p>
            <a:pPr marL="0" indent="0" algn="just">
              <a:lnSpc>
                <a:spcPct val="90000"/>
              </a:lnSpc>
              <a:buNone/>
              <a:tabLst>
                <a:tab pos="744538" algn="l"/>
              </a:tabLst>
            </a:pPr>
            <a:r>
              <a:rPr lang="en-US" altLang="en-US" dirty="0"/>
              <a:t>When pressure for cost reductions is high, firms are more likely to pursue some combination of exporting and wholly owned subsidiaries</a:t>
            </a:r>
          </a:p>
          <a:p>
            <a:pPr lvl="1" algn="just">
              <a:lnSpc>
                <a:spcPct val="90000"/>
              </a:lnSpc>
              <a:tabLst>
                <a:tab pos="744538" algn="l"/>
              </a:tabLst>
            </a:pPr>
            <a:r>
              <a:rPr lang="en-US" altLang="en-US" sz="3200" dirty="0"/>
              <a:t>allows the firm to achieve location and scale economies and retain some control over product manufacturing and distribution </a:t>
            </a:r>
          </a:p>
          <a:p>
            <a:pPr lvl="1" algn="just">
              <a:lnSpc>
                <a:spcPct val="90000"/>
              </a:lnSpc>
              <a:tabLst>
                <a:tab pos="744538" algn="l"/>
              </a:tabLst>
            </a:pPr>
            <a:r>
              <a:rPr lang="en-US" altLang="en-US" sz="3200" dirty="0"/>
              <a:t>firms pursuing global standardization or transnational strategies prefer wholly owned subsidiaries</a:t>
            </a:r>
          </a:p>
          <a:p>
            <a:pPr>
              <a:lnSpc>
                <a:spcPct val="90000"/>
              </a:lnSpc>
              <a:tabLst>
                <a:tab pos="744538" algn="l"/>
              </a:tabLst>
            </a:pPr>
            <a:endParaRPr lang="en-US" altLang="en-US" dirty="0"/>
          </a:p>
        </p:txBody>
      </p:sp>
      <p:sp>
        <p:nvSpPr>
          <p:cNvPr id="2" name="Footer Placeholder 1">
            <a:extLst>
              <a:ext uri="{FF2B5EF4-FFF2-40B4-BE49-F238E27FC236}">
                <a16:creationId xmlns:a16="http://schemas.microsoft.com/office/drawing/2014/main" id="{4DB8CEF4-5742-18DE-B61D-A2232083771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1000"/>
                                        <p:tgtEl>
                                          <p:spTgt spid="31747">
                                            <p:txEl>
                                              <p:pRg st="0" end="0"/>
                                            </p:txEl>
                                          </p:spTgt>
                                        </p:tgtEl>
                                      </p:cBhvr>
                                    </p:animEffect>
                                    <p:anim calcmode="lin" valueType="num">
                                      <p:cBhvr>
                                        <p:cTn id="8" dur="10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74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fade">
                                      <p:cBhvr>
                                        <p:cTn id="12" dur="1000"/>
                                        <p:tgtEl>
                                          <p:spTgt spid="31747">
                                            <p:txEl>
                                              <p:pRg st="1" end="1"/>
                                            </p:txEl>
                                          </p:spTgt>
                                        </p:tgtEl>
                                      </p:cBhvr>
                                    </p:animEffect>
                                    <p:anim calcmode="lin" valueType="num">
                                      <p:cBhvr>
                                        <p:cTn id="13" dur="1000" fill="hold"/>
                                        <p:tgtEl>
                                          <p:spTgt spid="3174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174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1747">
                                            <p:txEl>
                                              <p:pRg st="2" end="2"/>
                                            </p:txEl>
                                          </p:spTgt>
                                        </p:tgtEl>
                                        <p:attrNameLst>
                                          <p:attrName>style.visibility</p:attrName>
                                        </p:attrNameLst>
                                      </p:cBhvr>
                                      <p:to>
                                        <p:strVal val="visible"/>
                                      </p:to>
                                    </p:set>
                                    <p:animEffect transition="in" filter="fade">
                                      <p:cBhvr>
                                        <p:cTn id="17" dur="1000"/>
                                        <p:tgtEl>
                                          <p:spTgt spid="31747">
                                            <p:txEl>
                                              <p:pRg st="2" end="2"/>
                                            </p:txEl>
                                          </p:spTgt>
                                        </p:tgtEl>
                                      </p:cBhvr>
                                    </p:animEffect>
                                    <p:anim calcmode="lin" valueType="num">
                                      <p:cBhvr>
                                        <p:cTn id="18" dur="10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174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E08B950-D54B-4228-AF07-25C07C19F10A}"/>
              </a:ext>
            </a:extLst>
          </p:cNvPr>
          <p:cNvSpPr>
            <a:spLocks noGrp="1" noChangeArrowheads="1"/>
          </p:cNvSpPr>
          <p:nvPr>
            <p:ph type="title"/>
          </p:nvPr>
        </p:nvSpPr>
        <p:spPr>
          <a:xfrm>
            <a:off x="-15467" y="0"/>
            <a:ext cx="12192000" cy="1143000"/>
          </a:xfrm>
        </p:spPr>
        <p:txBody>
          <a:bodyPr/>
          <a:lstStyle/>
          <a:p>
            <a:r>
              <a:rPr lang="en-US" altLang="en-US" sz="3600" b="1" dirty="0">
                <a:solidFill>
                  <a:schemeClr val="tx2">
                    <a:lumMod val="75000"/>
                  </a:schemeClr>
                </a:solidFill>
              </a:rPr>
              <a:t>Greenfield / Acquisition Approach</a:t>
            </a:r>
          </a:p>
        </p:txBody>
      </p:sp>
      <p:sp>
        <p:nvSpPr>
          <p:cNvPr id="4" name="TextBox 3">
            <a:extLst>
              <a:ext uri="{FF2B5EF4-FFF2-40B4-BE49-F238E27FC236}">
                <a16:creationId xmlns:a16="http://schemas.microsoft.com/office/drawing/2014/main" id="{AD77B11E-614D-8777-3BC6-53EACD7413C4}"/>
              </a:ext>
            </a:extLst>
          </p:cNvPr>
          <p:cNvSpPr txBox="1"/>
          <p:nvPr/>
        </p:nvSpPr>
        <p:spPr>
          <a:xfrm>
            <a:off x="3049089" y="5373216"/>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https://www.youtube.com/watch?v=XoCRJJUXO4w</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Greenfield / Acquisition approach">
            <a:hlinkClick r:id="" action="ppaction://media"/>
            <a:extLst>
              <a:ext uri="{FF2B5EF4-FFF2-40B4-BE49-F238E27FC236}">
                <a16:creationId xmlns:a16="http://schemas.microsoft.com/office/drawing/2014/main" id="{334E10C0-4ACF-AB57-FAEB-EB3EBD1427B7}"/>
              </a:ext>
            </a:extLst>
          </p:cNvPr>
          <p:cNvPicPr>
            <a:picLocks noRot="1" noChangeAspect="1"/>
          </p:cNvPicPr>
          <p:nvPr>
            <a:videoFile r:link="rId1"/>
          </p:nvPr>
        </p:nvPicPr>
        <p:blipFill>
          <a:blip r:embed="rId5"/>
          <a:stretch>
            <a:fillRect/>
          </a:stretch>
        </p:blipFill>
        <p:spPr>
          <a:xfrm>
            <a:off x="2124272" y="1232972"/>
            <a:ext cx="7943455" cy="4140244"/>
          </a:xfrm>
          <a:prstGeom prst="rect">
            <a:avLst/>
          </a:prstGeom>
        </p:spPr>
      </p:pic>
      <p:sp>
        <p:nvSpPr>
          <p:cNvPr id="2" name="Footer Placeholder 1">
            <a:extLst>
              <a:ext uri="{FF2B5EF4-FFF2-40B4-BE49-F238E27FC236}">
                <a16:creationId xmlns:a16="http://schemas.microsoft.com/office/drawing/2014/main" id="{19E4B8AC-F8AF-1DFF-372F-E790E8F5CC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740991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37773EF6-2E65-4509-A5DA-5E47DDF8C024}"/>
              </a:ext>
            </a:extLst>
          </p:cNvPr>
          <p:cNvSpPr>
            <a:spLocks noGrp="1" noChangeArrowheads="1"/>
          </p:cNvSpPr>
          <p:nvPr>
            <p:ph type="title"/>
          </p:nvPr>
        </p:nvSpPr>
        <p:spPr>
          <a:xfrm>
            <a:off x="7577" y="26472"/>
            <a:ext cx="12192000" cy="1143000"/>
          </a:xfrm>
        </p:spPr>
        <p:txBody>
          <a:bodyPr/>
          <a:lstStyle/>
          <a:p>
            <a:r>
              <a:rPr lang="en-US" altLang="en-US" sz="3600" b="1" dirty="0">
                <a:solidFill>
                  <a:schemeClr val="tx2">
                    <a:lumMod val="75000"/>
                  </a:schemeClr>
                </a:solidFill>
              </a:rPr>
              <a:t>Which Is Better – Greenfield or Acquisition?</a:t>
            </a:r>
          </a:p>
        </p:txBody>
      </p:sp>
      <p:sp>
        <p:nvSpPr>
          <p:cNvPr id="33795" name="Rectangle 3">
            <a:extLst>
              <a:ext uri="{FF2B5EF4-FFF2-40B4-BE49-F238E27FC236}">
                <a16:creationId xmlns:a16="http://schemas.microsoft.com/office/drawing/2014/main" id="{24725068-4694-49CC-BCD7-9CEE5A3C9F26}"/>
              </a:ext>
            </a:extLst>
          </p:cNvPr>
          <p:cNvSpPr>
            <a:spLocks noGrp="1" noChangeArrowheads="1"/>
          </p:cNvSpPr>
          <p:nvPr>
            <p:ph type="body" idx="1"/>
          </p:nvPr>
        </p:nvSpPr>
        <p:spPr>
          <a:xfrm>
            <a:off x="617177" y="1412776"/>
            <a:ext cx="10972800" cy="3824997"/>
          </a:xfrm>
        </p:spPr>
        <p:txBody>
          <a:bodyPr/>
          <a:lstStyle/>
          <a:p>
            <a:pPr marL="0" indent="0" algn="just">
              <a:buNone/>
            </a:pPr>
            <a:r>
              <a:rPr lang="en-US" altLang="en-US" dirty="0"/>
              <a:t>The choice depends on the situation confronting the firm</a:t>
            </a:r>
          </a:p>
          <a:p>
            <a:pPr marL="0" indent="0" algn="just">
              <a:buNone/>
            </a:pPr>
            <a:endParaRPr lang="en-US" altLang="en-US" dirty="0"/>
          </a:p>
          <a:p>
            <a:pPr marL="533400" indent="-533400" algn="just">
              <a:buFont typeface="Wingdings" panose="05000000000000000000" pitchFamily="2" charset="2"/>
              <a:buAutoNum type="arabicPeriod"/>
            </a:pPr>
            <a:r>
              <a:rPr lang="en-US" altLang="en-US" dirty="0"/>
              <a:t>A</a:t>
            </a:r>
            <a:r>
              <a:rPr lang="en-US" altLang="en-US" b="1" dirty="0">
                <a:solidFill>
                  <a:srgbClr val="959535"/>
                </a:solidFill>
              </a:rPr>
              <a:t> </a:t>
            </a:r>
            <a:r>
              <a:rPr lang="en-US" altLang="en-US" dirty="0">
                <a:solidFill>
                  <a:srgbClr val="003399"/>
                </a:solidFill>
              </a:rPr>
              <a:t>greenfield strategy</a:t>
            </a:r>
            <a:r>
              <a:rPr lang="en-US" altLang="en-US" dirty="0"/>
              <a:t> - build a subsidiary from the ground up</a:t>
            </a:r>
          </a:p>
          <a:p>
            <a:pPr marL="914400" lvl="1" indent="-457200" algn="just"/>
            <a:r>
              <a:rPr lang="en-US" altLang="en-US" sz="3200" dirty="0"/>
              <a:t>a greenfield venture may be better when the firm needs to transfer organizationally embedded competencies, skills, routines, and culture</a:t>
            </a:r>
          </a:p>
        </p:txBody>
      </p:sp>
      <p:sp>
        <p:nvSpPr>
          <p:cNvPr id="2" name="Arrow: Down 1">
            <a:extLst>
              <a:ext uri="{FF2B5EF4-FFF2-40B4-BE49-F238E27FC236}">
                <a16:creationId xmlns:a16="http://schemas.microsoft.com/office/drawing/2014/main" id="{A3C8F483-51A0-1FE0-E97E-112D51A9032E}"/>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3EA21399-89BB-DE21-5F99-C0716FFAAE2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fade">
                                      <p:cBhvr>
                                        <p:cTn id="7" dur="1000"/>
                                        <p:tgtEl>
                                          <p:spTgt spid="33795">
                                            <p:txEl>
                                              <p:pRg st="0" end="0"/>
                                            </p:txEl>
                                          </p:spTgt>
                                        </p:tgtEl>
                                      </p:cBhvr>
                                    </p:animEffect>
                                    <p:anim calcmode="lin" valueType="num">
                                      <p:cBhvr>
                                        <p:cTn id="8" dur="1000" fill="hold"/>
                                        <p:tgtEl>
                                          <p:spTgt spid="337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379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3795">
                                            <p:txEl>
                                              <p:pRg st="2" end="2"/>
                                            </p:txEl>
                                          </p:spTgt>
                                        </p:tgtEl>
                                        <p:attrNameLst>
                                          <p:attrName>style.visibility</p:attrName>
                                        </p:attrNameLst>
                                      </p:cBhvr>
                                      <p:to>
                                        <p:strVal val="visible"/>
                                      </p:to>
                                    </p:set>
                                    <p:animEffect transition="in" filter="fade">
                                      <p:cBhvr>
                                        <p:cTn id="12" dur="1000"/>
                                        <p:tgtEl>
                                          <p:spTgt spid="33795">
                                            <p:txEl>
                                              <p:pRg st="2" end="2"/>
                                            </p:txEl>
                                          </p:spTgt>
                                        </p:tgtEl>
                                      </p:cBhvr>
                                    </p:animEffect>
                                    <p:anim calcmode="lin" valueType="num">
                                      <p:cBhvr>
                                        <p:cTn id="13" dur="1000" fill="hold"/>
                                        <p:tgtEl>
                                          <p:spTgt spid="3379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379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3795">
                                            <p:txEl>
                                              <p:pRg st="3" end="3"/>
                                            </p:txEl>
                                          </p:spTgt>
                                        </p:tgtEl>
                                        <p:attrNameLst>
                                          <p:attrName>style.visibility</p:attrName>
                                        </p:attrNameLst>
                                      </p:cBhvr>
                                      <p:to>
                                        <p:strVal val="visible"/>
                                      </p:to>
                                    </p:set>
                                    <p:animEffect transition="in" filter="fade">
                                      <p:cBhvr>
                                        <p:cTn id="17" dur="1000"/>
                                        <p:tgtEl>
                                          <p:spTgt spid="33795">
                                            <p:txEl>
                                              <p:pRg st="3" end="3"/>
                                            </p:txEl>
                                          </p:spTgt>
                                        </p:tgtEl>
                                      </p:cBhvr>
                                    </p:animEffect>
                                    <p:anim calcmode="lin" valueType="num">
                                      <p:cBhvr>
                                        <p:cTn id="18" dur="1000" fill="hold"/>
                                        <p:tgtEl>
                                          <p:spTgt spid="3379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379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3">
            <a:extLst>
              <a:ext uri="{FF2B5EF4-FFF2-40B4-BE49-F238E27FC236}">
                <a16:creationId xmlns:a16="http://schemas.microsoft.com/office/drawing/2014/main" id="{A292B2B0-F860-4DFA-925A-4A76310FB933}"/>
              </a:ext>
            </a:extLst>
          </p:cNvPr>
          <p:cNvSpPr>
            <a:spLocks noGrp="1" noChangeArrowheads="1"/>
          </p:cNvSpPr>
          <p:nvPr>
            <p:ph type="body" idx="1"/>
          </p:nvPr>
        </p:nvSpPr>
        <p:spPr>
          <a:xfrm>
            <a:off x="609600" y="1592796"/>
            <a:ext cx="10972800" cy="3672408"/>
          </a:xfrm>
        </p:spPr>
        <p:txBody>
          <a:bodyPr/>
          <a:lstStyle/>
          <a:p>
            <a:pPr marL="609600" indent="-609600" algn="just">
              <a:buFont typeface="Wingdings" panose="05000000000000000000" pitchFamily="2" charset="2"/>
              <a:buAutoNum type="arabicPeriod" startAt="2"/>
              <a:tabLst>
                <a:tab pos="627063" algn="l"/>
                <a:tab pos="966788" algn="l"/>
              </a:tabLst>
            </a:pPr>
            <a:r>
              <a:rPr lang="en-US" altLang="en-US" dirty="0"/>
              <a:t>An</a:t>
            </a:r>
            <a:r>
              <a:rPr lang="en-US" altLang="en-US" b="1" dirty="0">
                <a:solidFill>
                  <a:srgbClr val="959535"/>
                </a:solidFill>
              </a:rPr>
              <a:t> </a:t>
            </a:r>
            <a:r>
              <a:rPr lang="en-US" altLang="en-US" dirty="0">
                <a:solidFill>
                  <a:srgbClr val="003399"/>
                </a:solidFill>
              </a:rPr>
              <a:t>acquisition strategy</a:t>
            </a:r>
            <a:r>
              <a:rPr lang="en-US" altLang="en-US" dirty="0"/>
              <a:t> – acquire an existing company</a:t>
            </a:r>
          </a:p>
          <a:p>
            <a:pPr marL="990600" lvl="1" indent="-533400" algn="just">
              <a:tabLst>
                <a:tab pos="627063" algn="l"/>
                <a:tab pos="966788" algn="l"/>
              </a:tabLst>
            </a:pPr>
            <a:r>
              <a:rPr lang="en-US" altLang="en-US" sz="3200" dirty="0"/>
              <a:t>acquisition may be better when there are well-established competitors or global competitors interested in expanding</a:t>
            </a:r>
          </a:p>
          <a:p>
            <a:pPr marL="990600" lvl="1" indent="-533400" algn="just">
              <a:tabLst>
                <a:tab pos="627063" algn="l"/>
                <a:tab pos="966788" algn="l"/>
              </a:tabLst>
            </a:pPr>
            <a:endParaRPr lang="en-US" altLang="en-US" sz="3200" dirty="0"/>
          </a:p>
          <a:p>
            <a:pPr marL="0" indent="0" algn="just">
              <a:buNone/>
              <a:tabLst>
                <a:tab pos="627063" algn="l"/>
                <a:tab pos="966788" algn="l"/>
              </a:tabLst>
            </a:pPr>
            <a:r>
              <a:rPr lang="en-US" altLang="en-US" dirty="0"/>
              <a:t>The volume of cross-border acquisitions has been rising for the last two decades</a:t>
            </a:r>
          </a:p>
        </p:txBody>
      </p:sp>
      <p:sp>
        <p:nvSpPr>
          <p:cNvPr id="3" name="Rectangle 2">
            <a:extLst>
              <a:ext uri="{FF2B5EF4-FFF2-40B4-BE49-F238E27FC236}">
                <a16:creationId xmlns:a16="http://schemas.microsoft.com/office/drawing/2014/main" id="{79518B20-2641-258E-43D5-65693ECA198D}"/>
              </a:ext>
            </a:extLst>
          </p:cNvPr>
          <p:cNvSpPr>
            <a:spLocks noGrp="1" noChangeArrowheads="1"/>
          </p:cNvSpPr>
          <p:nvPr>
            <p:ph type="title"/>
          </p:nvPr>
        </p:nvSpPr>
        <p:spPr>
          <a:xfrm>
            <a:off x="0" y="4170"/>
            <a:ext cx="12192000" cy="1143000"/>
          </a:xfrm>
        </p:spPr>
        <p:txBody>
          <a:bodyPr/>
          <a:lstStyle/>
          <a:p>
            <a:r>
              <a:rPr lang="en-US" altLang="en-US" sz="3600" b="1" dirty="0">
                <a:solidFill>
                  <a:schemeClr val="tx2">
                    <a:lumMod val="75000"/>
                  </a:schemeClr>
                </a:solidFill>
              </a:rPr>
              <a:t>Which Is Better – Greenfield or Acquisition?</a:t>
            </a:r>
          </a:p>
        </p:txBody>
      </p:sp>
      <p:sp>
        <p:nvSpPr>
          <p:cNvPr id="4" name="Arrow: Down 3">
            <a:extLst>
              <a:ext uri="{FF2B5EF4-FFF2-40B4-BE49-F238E27FC236}">
                <a16:creationId xmlns:a16="http://schemas.microsoft.com/office/drawing/2014/main" id="{8027A3EC-1B81-9DA4-23A5-F9E45050A7A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4F491E99-2C70-263E-57C5-A18AD746E6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animEffect transition="in" filter="fade">
                                      <p:cBhvr>
                                        <p:cTn id="7" dur="1000"/>
                                        <p:tgtEl>
                                          <p:spTgt spid="77827">
                                            <p:txEl>
                                              <p:pRg st="0" end="0"/>
                                            </p:txEl>
                                          </p:spTgt>
                                        </p:tgtEl>
                                      </p:cBhvr>
                                    </p:animEffect>
                                    <p:anim calcmode="lin" valueType="num">
                                      <p:cBhvr>
                                        <p:cTn id="8" dur="1000" fill="hold"/>
                                        <p:tgtEl>
                                          <p:spTgt spid="7782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782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7827">
                                            <p:txEl>
                                              <p:pRg st="1" end="1"/>
                                            </p:txEl>
                                          </p:spTgt>
                                        </p:tgtEl>
                                        <p:attrNameLst>
                                          <p:attrName>style.visibility</p:attrName>
                                        </p:attrNameLst>
                                      </p:cBhvr>
                                      <p:to>
                                        <p:strVal val="visible"/>
                                      </p:to>
                                    </p:set>
                                    <p:animEffect transition="in" filter="fade">
                                      <p:cBhvr>
                                        <p:cTn id="12" dur="1000"/>
                                        <p:tgtEl>
                                          <p:spTgt spid="77827">
                                            <p:txEl>
                                              <p:pRg st="1" end="1"/>
                                            </p:txEl>
                                          </p:spTgt>
                                        </p:tgtEl>
                                      </p:cBhvr>
                                    </p:animEffect>
                                    <p:anim calcmode="lin" valueType="num">
                                      <p:cBhvr>
                                        <p:cTn id="13" dur="1000" fill="hold"/>
                                        <p:tgtEl>
                                          <p:spTgt spid="7782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782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7827">
                                            <p:txEl>
                                              <p:pRg st="3" end="3"/>
                                            </p:txEl>
                                          </p:spTgt>
                                        </p:tgtEl>
                                        <p:attrNameLst>
                                          <p:attrName>style.visibility</p:attrName>
                                        </p:attrNameLst>
                                      </p:cBhvr>
                                      <p:to>
                                        <p:strVal val="visible"/>
                                      </p:to>
                                    </p:set>
                                    <p:animEffect transition="in" filter="fade">
                                      <p:cBhvr>
                                        <p:cTn id="17" dur="1000"/>
                                        <p:tgtEl>
                                          <p:spTgt spid="77827">
                                            <p:txEl>
                                              <p:pRg st="3" end="3"/>
                                            </p:txEl>
                                          </p:spTgt>
                                        </p:tgtEl>
                                      </p:cBhvr>
                                    </p:animEffect>
                                    <p:anim calcmode="lin" valueType="num">
                                      <p:cBhvr>
                                        <p:cTn id="18" dur="1000" fill="hold"/>
                                        <p:tgtEl>
                                          <p:spTgt spid="77827">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7782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51C8693-15B5-4856-A929-B952641B7B97}"/>
              </a:ext>
            </a:extLst>
          </p:cNvPr>
          <p:cNvSpPr>
            <a:spLocks noGrp="1" noChangeArrowheads="1"/>
          </p:cNvSpPr>
          <p:nvPr>
            <p:ph type="title"/>
          </p:nvPr>
        </p:nvSpPr>
        <p:spPr>
          <a:xfrm>
            <a:off x="609600" y="12454"/>
            <a:ext cx="10972800" cy="1143000"/>
          </a:xfrm>
        </p:spPr>
        <p:txBody>
          <a:bodyPr/>
          <a:lstStyle/>
          <a:p>
            <a:r>
              <a:rPr lang="en-US" altLang="en-US" sz="3600" b="1" dirty="0">
                <a:solidFill>
                  <a:schemeClr val="tx2">
                    <a:lumMod val="75000"/>
                  </a:schemeClr>
                </a:solidFill>
              </a:rPr>
              <a:t>Strategic Alliances</a:t>
            </a:r>
          </a:p>
        </p:txBody>
      </p:sp>
      <p:sp>
        <p:nvSpPr>
          <p:cNvPr id="4" name="TextBox 3">
            <a:extLst>
              <a:ext uri="{FF2B5EF4-FFF2-40B4-BE49-F238E27FC236}">
                <a16:creationId xmlns:a16="http://schemas.microsoft.com/office/drawing/2014/main" id="{F78CFBD0-8DA0-D790-2ACE-55EDDA07610D}"/>
              </a:ext>
            </a:extLst>
          </p:cNvPr>
          <p:cNvSpPr txBox="1"/>
          <p:nvPr/>
        </p:nvSpPr>
        <p:spPr>
          <a:xfrm>
            <a:off x="3049089" y="5373216"/>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https://www.youtube.com/watch?v=ol8BRnOFBBM</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Strategic Alliance (With Real World Examples) | Strategic Management | From A Business Professor">
            <a:hlinkClick r:id="" action="ppaction://media"/>
            <a:extLst>
              <a:ext uri="{FF2B5EF4-FFF2-40B4-BE49-F238E27FC236}">
                <a16:creationId xmlns:a16="http://schemas.microsoft.com/office/drawing/2014/main" id="{6C72767F-B674-533A-EE35-2E073411DAF7}"/>
              </a:ext>
            </a:extLst>
          </p:cNvPr>
          <p:cNvPicPr>
            <a:picLocks noRot="1" noChangeAspect="1"/>
          </p:cNvPicPr>
          <p:nvPr>
            <a:videoFile r:link="rId1"/>
          </p:nvPr>
        </p:nvPicPr>
        <p:blipFill>
          <a:blip r:embed="rId5"/>
          <a:stretch>
            <a:fillRect/>
          </a:stretch>
        </p:blipFill>
        <p:spPr>
          <a:xfrm>
            <a:off x="2207568" y="1059866"/>
            <a:ext cx="7776864" cy="4393928"/>
          </a:xfrm>
          <a:prstGeom prst="rect">
            <a:avLst/>
          </a:prstGeom>
        </p:spPr>
      </p:pic>
      <p:sp>
        <p:nvSpPr>
          <p:cNvPr id="2" name="Footer Placeholder 1">
            <a:extLst>
              <a:ext uri="{FF2B5EF4-FFF2-40B4-BE49-F238E27FC236}">
                <a16:creationId xmlns:a16="http://schemas.microsoft.com/office/drawing/2014/main" id="{81345BDB-E30A-05F3-D8A1-DE467A4334B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51C8693-15B5-4856-A929-B952641B7B97}"/>
              </a:ext>
            </a:extLst>
          </p:cNvPr>
          <p:cNvSpPr>
            <a:spLocks noGrp="1" noChangeArrowheads="1"/>
          </p:cNvSpPr>
          <p:nvPr>
            <p:ph type="title"/>
          </p:nvPr>
        </p:nvSpPr>
        <p:spPr>
          <a:xfrm>
            <a:off x="609600" y="12454"/>
            <a:ext cx="10972800" cy="1143000"/>
          </a:xfrm>
        </p:spPr>
        <p:txBody>
          <a:bodyPr/>
          <a:lstStyle/>
          <a:p>
            <a:r>
              <a:rPr lang="en-US" altLang="en-US" sz="3600" b="1" dirty="0">
                <a:solidFill>
                  <a:schemeClr val="tx2">
                    <a:lumMod val="75000"/>
                  </a:schemeClr>
                </a:solidFill>
              </a:rPr>
              <a:t>What Are Strategic Alliances?</a:t>
            </a:r>
          </a:p>
        </p:txBody>
      </p:sp>
      <p:sp>
        <p:nvSpPr>
          <p:cNvPr id="38915" name="Rectangle 3">
            <a:extLst>
              <a:ext uri="{FF2B5EF4-FFF2-40B4-BE49-F238E27FC236}">
                <a16:creationId xmlns:a16="http://schemas.microsoft.com/office/drawing/2014/main" id="{330EFE91-EFE8-4626-AF58-39BA52410C8C}"/>
              </a:ext>
            </a:extLst>
          </p:cNvPr>
          <p:cNvSpPr>
            <a:spLocks noGrp="1" noChangeArrowheads="1"/>
          </p:cNvSpPr>
          <p:nvPr>
            <p:ph type="body" idx="1"/>
          </p:nvPr>
        </p:nvSpPr>
        <p:spPr>
          <a:xfrm>
            <a:off x="609600" y="1844823"/>
            <a:ext cx="10972800" cy="3672409"/>
          </a:xfrm>
        </p:spPr>
        <p:txBody>
          <a:bodyPr/>
          <a:lstStyle/>
          <a:p>
            <a:pPr algn="just"/>
            <a:r>
              <a:rPr lang="en-US" altLang="en-US" b="1" dirty="0">
                <a:solidFill>
                  <a:srgbClr val="003399"/>
                </a:solidFill>
              </a:rPr>
              <a:t>Strategic alliances</a:t>
            </a:r>
            <a:r>
              <a:rPr lang="en-US" altLang="en-US" b="1" dirty="0"/>
              <a:t> </a:t>
            </a:r>
            <a:r>
              <a:rPr lang="en-US" altLang="en-US" dirty="0"/>
              <a:t>refer to cooperative agreements between potential or actual competitors</a:t>
            </a:r>
          </a:p>
          <a:p>
            <a:pPr lvl="1" algn="just"/>
            <a:r>
              <a:rPr lang="en-US" altLang="en-US" sz="3200" dirty="0"/>
              <a:t>range from formal joint ventures to short-term contractual agreements</a:t>
            </a:r>
          </a:p>
          <a:p>
            <a:pPr lvl="1" algn="just"/>
            <a:r>
              <a:rPr lang="en-US" altLang="en-US" sz="3200" dirty="0"/>
              <a:t>the number of strategic alliances has exploded in recent decades</a:t>
            </a:r>
          </a:p>
          <a:p>
            <a:endParaRPr lang="en-US" altLang="en-US" dirty="0"/>
          </a:p>
        </p:txBody>
      </p:sp>
      <p:sp>
        <p:nvSpPr>
          <p:cNvPr id="2" name="Footer Placeholder 1">
            <a:extLst>
              <a:ext uri="{FF2B5EF4-FFF2-40B4-BE49-F238E27FC236}">
                <a16:creationId xmlns:a16="http://schemas.microsoft.com/office/drawing/2014/main" id="{584476D8-72A5-A17F-AD1C-BCF38DC2DC3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5784252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fade">
                                      <p:cBhvr>
                                        <p:cTn id="7" dur="1000"/>
                                        <p:tgtEl>
                                          <p:spTgt spid="38915">
                                            <p:txEl>
                                              <p:pRg st="0" end="0"/>
                                            </p:txEl>
                                          </p:spTgt>
                                        </p:tgtEl>
                                      </p:cBhvr>
                                    </p:animEffect>
                                    <p:anim calcmode="lin" valueType="num">
                                      <p:cBhvr>
                                        <p:cTn id="8" dur="1000" fill="hold"/>
                                        <p:tgtEl>
                                          <p:spTgt spid="389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891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8915">
                                            <p:txEl>
                                              <p:pRg st="1" end="1"/>
                                            </p:txEl>
                                          </p:spTgt>
                                        </p:tgtEl>
                                        <p:attrNameLst>
                                          <p:attrName>style.visibility</p:attrName>
                                        </p:attrNameLst>
                                      </p:cBhvr>
                                      <p:to>
                                        <p:strVal val="visible"/>
                                      </p:to>
                                    </p:set>
                                    <p:animEffect transition="in" filter="fade">
                                      <p:cBhvr>
                                        <p:cTn id="12" dur="1000"/>
                                        <p:tgtEl>
                                          <p:spTgt spid="38915">
                                            <p:txEl>
                                              <p:pRg st="1" end="1"/>
                                            </p:txEl>
                                          </p:spTgt>
                                        </p:tgtEl>
                                      </p:cBhvr>
                                    </p:animEffect>
                                    <p:anim calcmode="lin" valueType="num">
                                      <p:cBhvr>
                                        <p:cTn id="13" dur="1000" fill="hold"/>
                                        <p:tgtEl>
                                          <p:spTgt spid="3891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891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8915">
                                            <p:txEl>
                                              <p:pRg st="2" end="2"/>
                                            </p:txEl>
                                          </p:spTgt>
                                        </p:tgtEl>
                                        <p:attrNameLst>
                                          <p:attrName>style.visibility</p:attrName>
                                        </p:attrNameLst>
                                      </p:cBhvr>
                                      <p:to>
                                        <p:strVal val="visible"/>
                                      </p:to>
                                    </p:set>
                                    <p:animEffect transition="in" filter="fade">
                                      <p:cBhvr>
                                        <p:cTn id="17" dur="1000"/>
                                        <p:tgtEl>
                                          <p:spTgt spid="38915">
                                            <p:txEl>
                                              <p:pRg st="2" end="2"/>
                                            </p:txEl>
                                          </p:spTgt>
                                        </p:tgtEl>
                                      </p:cBhvr>
                                    </p:animEffect>
                                    <p:anim calcmode="lin" valueType="num">
                                      <p:cBhvr>
                                        <p:cTn id="18" dur="1000" fill="hold"/>
                                        <p:tgtEl>
                                          <p:spTgt spid="3891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891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6F88903-DC50-4266-8382-A3F43AE5C9D1}"/>
              </a:ext>
            </a:extLst>
          </p:cNvPr>
          <p:cNvSpPr>
            <a:spLocks noGrp="1" noChangeArrowheads="1"/>
          </p:cNvSpPr>
          <p:nvPr>
            <p:ph type="title"/>
          </p:nvPr>
        </p:nvSpPr>
        <p:spPr>
          <a:xfrm>
            <a:off x="609600" y="53753"/>
            <a:ext cx="10972800" cy="1143000"/>
          </a:xfrm>
        </p:spPr>
        <p:txBody>
          <a:bodyPr/>
          <a:lstStyle/>
          <a:p>
            <a:r>
              <a:rPr lang="en-US" altLang="en-US" sz="3600" b="1" dirty="0">
                <a:solidFill>
                  <a:schemeClr val="tx2">
                    <a:lumMod val="75000"/>
                  </a:schemeClr>
                </a:solidFill>
              </a:rPr>
              <a:t>Why Choose Strategic Alliances?</a:t>
            </a:r>
          </a:p>
        </p:txBody>
      </p:sp>
      <p:sp>
        <p:nvSpPr>
          <p:cNvPr id="40963" name="Rectangle 3">
            <a:extLst>
              <a:ext uri="{FF2B5EF4-FFF2-40B4-BE49-F238E27FC236}">
                <a16:creationId xmlns:a16="http://schemas.microsoft.com/office/drawing/2014/main" id="{292CD431-A218-46C5-A06F-C35134DA6267}"/>
              </a:ext>
            </a:extLst>
          </p:cNvPr>
          <p:cNvSpPr>
            <a:spLocks noGrp="1" noChangeArrowheads="1"/>
          </p:cNvSpPr>
          <p:nvPr>
            <p:ph type="body" idx="1"/>
          </p:nvPr>
        </p:nvSpPr>
        <p:spPr>
          <a:xfrm>
            <a:off x="609600" y="1340768"/>
            <a:ext cx="10972800" cy="4320479"/>
          </a:xfrm>
        </p:spPr>
        <p:txBody>
          <a:bodyPr/>
          <a:lstStyle/>
          <a:p>
            <a:pPr algn="just"/>
            <a:r>
              <a:rPr lang="en-US" altLang="en-US" sz="3000" dirty="0"/>
              <a:t>Strategic alliances are attractive because they</a:t>
            </a:r>
          </a:p>
          <a:p>
            <a:pPr lvl="1" algn="just"/>
            <a:r>
              <a:rPr lang="en-US" altLang="en-US" sz="2400" dirty="0"/>
              <a:t>facilitate entry into a foreign market</a:t>
            </a:r>
          </a:p>
          <a:p>
            <a:pPr lvl="1" algn="just"/>
            <a:r>
              <a:rPr lang="en-US" altLang="en-US" sz="2400" dirty="0"/>
              <a:t>allow firms to share the fixed costs and risks of developing new products or processes</a:t>
            </a:r>
          </a:p>
          <a:p>
            <a:pPr lvl="1" algn="just"/>
            <a:r>
              <a:rPr lang="en-US" altLang="en-US" sz="2400" dirty="0"/>
              <a:t>bring together complementary skills and assets that neither partner could easily develop on its own</a:t>
            </a:r>
          </a:p>
          <a:p>
            <a:pPr lvl="1" algn="just"/>
            <a:r>
              <a:rPr lang="en-US" altLang="en-US" sz="2400" dirty="0"/>
              <a:t>help a firm establish technological standards for the industry that will benefit the firm </a:t>
            </a:r>
          </a:p>
          <a:p>
            <a:pPr algn="just"/>
            <a:r>
              <a:rPr lang="en-US" altLang="en-US" sz="3000" dirty="0"/>
              <a:t>But the firm needs to be careful not to give away more  than it receives</a:t>
            </a:r>
          </a:p>
          <a:p>
            <a:endParaRPr lang="en-US" altLang="en-US" sz="2800" dirty="0"/>
          </a:p>
        </p:txBody>
      </p:sp>
      <p:sp>
        <p:nvSpPr>
          <p:cNvPr id="2" name="Footer Placeholder 1">
            <a:extLst>
              <a:ext uri="{FF2B5EF4-FFF2-40B4-BE49-F238E27FC236}">
                <a16:creationId xmlns:a16="http://schemas.microsoft.com/office/drawing/2014/main" id="{BACBA393-5DB5-018B-6EC5-7F4B45D33C9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fade">
                                      <p:cBhvr>
                                        <p:cTn id="7" dur="1000"/>
                                        <p:tgtEl>
                                          <p:spTgt spid="40963">
                                            <p:txEl>
                                              <p:pRg st="0" end="0"/>
                                            </p:txEl>
                                          </p:spTgt>
                                        </p:tgtEl>
                                      </p:cBhvr>
                                    </p:animEffect>
                                    <p:anim calcmode="lin" valueType="num">
                                      <p:cBhvr>
                                        <p:cTn id="8" dur="1000" fill="hold"/>
                                        <p:tgtEl>
                                          <p:spTgt spid="409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096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0963">
                                            <p:txEl>
                                              <p:pRg st="1" end="1"/>
                                            </p:txEl>
                                          </p:spTgt>
                                        </p:tgtEl>
                                        <p:attrNameLst>
                                          <p:attrName>style.visibility</p:attrName>
                                        </p:attrNameLst>
                                      </p:cBhvr>
                                      <p:to>
                                        <p:strVal val="visible"/>
                                      </p:to>
                                    </p:set>
                                    <p:animEffect transition="in" filter="fade">
                                      <p:cBhvr>
                                        <p:cTn id="12" dur="1000"/>
                                        <p:tgtEl>
                                          <p:spTgt spid="40963">
                                            <p:txEl>
                                              <p:pRg st="1" end="1"/>
                                            </p:txEl>
                                          </p:spTgt>
                                        </p:tgtEl>
                                      </p:cBhvr>
                                    </p:animEffect>
                                    <p:anim calcmode="lin" valueType="num">
                                      <p:cBhvr>
                                        <p:cTn id="13" dur="1000" fill="hold"/>
                                        <p:tgtEl>
                                          <p:spTgt spid="4096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096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0963">
                                            <p:txEl>
                                              <p:pRg st="2" end="2"/>
                                            </p:txEl>
                                          </p:spTgt>
                                        </p:tgtEl>
                                        <p:attrNameLst>
                                          <p:attrName>style.visibility</p:attrName>
                                        </p:attrNameLst>
                                      </p:cBhvr>
                                      <p:to>
                                        <p:strVal val="visible"/>
                                      </p:to>
                                    </p:set>
                                    <p:animEffect transition="in" filter="fade">
                                      <p:cBhvr>
                                        <p:cTn id="17" dur="1000"/>
                                        <p:tgtEl>
                                          <p:spTgt spid="40963">
                                            <p:txEl>
                                              <p:pRg st="2" end="2"/>
                                            </p:txEl>
                                          </p:spTgt>
                                        </p:tgtEl>
                                      </p:cBhvr>
                                    </p:animEffect>
                                    <p:anim calcmode="lin" valueType="num">
                                      <p:cBhvr>
                                        <p:cTn id="18" dur="1000" fill="hold"/>
                                        <p:tgtEl>
                                          <p:spTgt spid="4096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096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0963">
                                            <p:txEl>
                                              <p:pRg st="3" end="3"/>
                                            </p:txEl>
                                          </p:spTgt>
                                        </p:tgtEl>
                                        <p:attrNameLst>
                                          <p:attrName>style.visibility</p:attrName>
                                        </p:attrNameLst>
                                      </p:cBhvr>
                                      <p:to>
                                        <p:strVal val="visible"/>
                                      </p:to>
                                    </p:set>
                                    <p:animEffect transition="in" filter="fade">
                                      <p:cBhvr>
                                        <p:cTn id="22" dur="1000"/>
                                        <p:tgtEl>
                                          <p:spTgt spid="40963">
                                            <p:txEl>
                                              <p:pRg st="3" end="3"/>
                                            </p:txEl>
                                          </p:spTgt>
                                        </p:tgtEl>
                                      </p:cBhvr>
                                    </p:animEffect>
                                    <p:anim calcmode="lin" valueType="num">
                                      <p:cBhvr>
                                        <p:cTn id="23" dur="1000" fill="hold"/>
                                        <p:tgtEl>
                                          <p:spTgt spid="4096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096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0963">
                                            <p:txEl>
                                              <p:pRg st="4" end="4"/>
                                            </p:txEl>
                                          </p:spTgt>
                                        </p:tgtEl>
                                        <p:attrNameLst>
                                          <p:attrName>style.visibility</p:attrName>
                                        </p:attrNameLst>
                                      </p:cBhvr>
                                      <p:to>
                                        <p:strVal val="visible"/>
                                      </p:to>
                                    </p:set>
                                    <p:animEffect transition="in" filter="fade">
                                      <p:cBhvr>
                                        <p:cTn id="27" dur="1000"/>
                                        <p:tgtEl>
                                          <p:spTgt spid="40963">
                                            <p:txEl>
                                              <p:pRg st="4" end="4"/>
                                            </p:txEl>
                                          </p:spTgt>
                                        </p:tgtEl>
                                      </p:cBhvr>
                                    </p:animEffect>
                                    <p:anim calcmode="lin" valueType="num">
                                      <p:cBhvr>
                                        <p:cTn id="28" dur="1000" fill="hold"/>
                                        <p:tgtEl>
                                          <p:spTgt spid="4096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096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0963">
                                            <p:txEl>
                                              <p:pRg st="5" end="5"/>
                                            </p:txEl>
                                          </p:spTgt>
                                        </p:tgtEl>
                                        <p:attrNameLst>
                                          <p:attrName>style.visibility</p:attrName>
                                        </p:attrNameLst>
                                      </p:cBhvr>
                                      <p:to>
                                        <p:strVal val="visible"/>
                                      </p:to>
                                    </p:set>
                                    <p:animEffect transition="in" filter="fade">
                                      <p:cBhvr>
                                        <p:cTn id="32" dur="1000"/>
                                        <p:tgtEl>
                                          <p:spTgt spid="40963">
                                            <p:txEl>
                                              <p:pRg st="5" end="5"/>
                                            </p:txEl>
                                          </p:spTgt>
                                        </p:tgtEl>
                                      </p:cBhvr>
                                    </p:animEffect>
                                    <p:anim calcmode="lin" valueType="num">
                                      <p:cBhvr>
                                        <p:cTn id="33" dur="1000" fill="hold"/>
                                        <p:tgtEl>
                                          <p:spTgt spid="4096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4096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ADB8037B-D998-43AE-BE82-8B5D89B7F597}"/>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1987" name="Rectangle 3">
            <a:extLst>
              <a:ext uri="{FF2B5EF4-FFF2-40B4-BE49-F238E27FC236}">
                <a16:creationId xmlns:a16="http://schemas.microsoft.com/office/drawing/2014/main" id="{F2E321D6-6A7A-4649-B3C3-FC0944000F43}"/>
              </a:ext>
            </a:extLst>
          </p:cNvPr>
          <p:cNvSpPr>
            <a:spLocks noGrp="1" noChangeArrowheads="1"/>
          </p:cNvSpPr>
          <p:nvPr>
            <p:ph type="body" idx="1"/>
          </p:nvPr>
        </p:nvSpPr>
        <p:spPr>
          <a:xfrm>
            <a:off x="609600" y="1268760"/>
            <a:ext cx="10972800" cy="4392488"/>
          </a:xfrm>
        </p:spPr>
        <p:txBody>
          <a:bodyPr/>
          <a:lstStyle/>
          <a:p>
            <a:pPr marL="0" indent="0">
              <a:lnSpc>
                <a:spcPct val="90000"/>
              </a:lnSpc>
              <a:buNone/>
            </a:pPr>
            <a:r>
              <a:rPr lang="en-US" altLang="en-US" dirty="0"/>
              <a:t>The success of an alliance is a function of</a:t>
            </a:r>
          </a:p>
          <a:p>
            <a:pPr marL="0" indent="0">
              <a:lnSpc>
                <a:spcPct val="90000"/>
              </a:lnSpc>
              <a:buNone/>
            </a:pPr>
            <a:endParaRPr lang="en-US" altLang="en-US" dirty="0"/>
          </a:p>
          <a:p>
            <a:pPr marL="609600" indent="-609600">
              <a:lnSpc>
                <a:spcPct val="90000"/>
              </a:lnSpc>
              <a:buFont typeface="Wingdings" panose="05000000000000000000" pitchFamily="2" charset="2"/>
              <a:buAutoNum type="arabicPeriod"/>
            </a:pPr>
            <a:r>
              <a:rPr lang="en-US" altLang="en-US" dirty="0">
                <a:solidFill>
                  <a:srgbClr val="003399"/>
                </a:solidFill>
              </a:rPr>
              <a:t>Partner selection</a:t>
            </a:r>
            <a:r>
              <a:rPr lang="en-US" altLang="en-US" dirty="0"/>
              <a:t> </a:t>
            </a:r>
          </a:p>
          <a:p>
            <a:pPr marL="609600" indent="-609600">
              <a:lnSpc>
                <a:spcPct val="90000"/>
              </a:lnSpc>
            </a:pPr>
            <a:r>
              <a:rPr lang="en-US" altLang="en-US" dirty="0"/>
              <a:t>A good partner</a:t>
            </a:r>
          </a:p>
          <a:p>
            <a:pPr marL="990600" lvl="1" indent="-533400">
              <a:lnSpc>
                <a:spcPct val="90000"/>
              </a:lnSpc>
            </a:pPr>
            <a:r>
              <a:rPr lang="en-US" altLang="en-US" sz="3200" dirty="0"/>
              <a:t>helps the firm achieve its strategic goals and has the capabilities the firm lacks and that it values</a:t>
            </a:r>
          </a:p>
          <a:p>
            <a:pPr marL="990600" lvl="1" indent="-533400">
              <a:lnSpc>
                <a:spcPct val="90000"/>
              </a:lnSpc>
            </a:pPr>
            <a:r>
              <a:rPr lang="en-US" altLang="en-US" sz="3200" dirty="0"/>
              <a:t>shares the firm’s vision for the purpose of the alliance</a:t>
            </a:r>
          </a:p>
          <a:p>
            <a:pPr marL="990600" lvl="1" indent="-533400">
              <a:lnSpc>
                <a:spcPct val="90000"/>
              </a:lnSpc>
            </a:pPr>
            <a:r>
              <a:rPr lang="en-US" altLang="en-US" sz="3200" dirty="0"/>
              <a:t>will not exploit the alliance for its own ends</a:t>
            </a:r>
          </a:p>
          <a:p>
            <a:pPr marL="609600" indent="-609600">
              <a:lnSpc>
                <a:spcPct val="90000"/>
              </a:lnSpc>
              <a:buFont typeface="Wingdings" panose="05000000000000000000" pitchFamily="2" charset="2"/>
              <a:buAutoNum type="arabicPeriod"/>
            </a:pPr>
            <a:endParaRPr lang="en-US" altLang="en-US" dirty="0"/>
          </a:p>
        </p:txBody>
      </p:sp>
      <p:sp>
        <p:nvSpPr>
          <p:cNvPr id="2" name="Arrow: Down 1">
            <a:extLst>
              <a:ext uri="{FF2B5EF4-FFF2-40B4-BE49-F238E27FC236}">
                <a16:creationId xmlns:a16="http://schemas.microsoft.com/office/drawing/2014/main" id="{80C925A4-6F85-E977-993F-CF4D2ECB0CF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9853D61C-8DDF-292F-200D-9822A623790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fade">
                                      <p:cBhvr>
                                        <p:cTn id="7" dur="1000"/>
                                        <p:tgtEl>
                                          <p:spTgt spid="41987">
                                            <p:txEl>
                                              <p:pRg st="0" end="0"/>
                                            </p:txEl>
                                          </p:spTgt>
                                        </p:tgtEl>
                                      </p:cBhvr>
                                    </p:animEffect>
                                    <p:anim calcmode="lin" valueType="num">
                                      <p:cBhvr>
                                        <p:cTn id="8" dur="10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198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1987">
                                            <p:txEl>
                                              <p:pRg st="2" end="2"/>
                                            </p:txEl>
                                          </p:spTgt>
                                        </p:tgtEl>
                                        <p:attrNameLst>
                                          <p:attrName>style.visibility</p:attrName>
                                        </p:attrNameLst>
                                      </p:cBhvr>
                                      <p:to>
                                        <p:strVal val="visible"/>
                                      </p:to>
                                    </p:set>
                                    <p:animEffect transition="in" filter="fade">
                                      <p:cBhvr>
                                        <p:cTn id="12" dur="1000"/>
                                        <p:tgtEl>
                                          <p:spTgt spid="41987">
                                            <p:txEl>
                                              <p:pRg st="2" end="2"/>
                                            </p:txEl>
                                          </p:spTgt>
                                        </p:tgtEl>
                                      </p:cBhvr>
                                    </p:animEffect>
                                    <p:anim calcmode="lin" valueType="num">
                                      <p:cBhvr>
                                        <p:cTn id="13" dur="1000" fill="hold"/>
                                        <p:tgtEl>
                                          <p:spTgt spid="41987">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1987">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1987">
                                            <p:txEl>
                                              <p:pRg st="3" end="3"/>
                                            </p:txEl>
                                          </p:spTgt>
                                        </p:tgtEl>
                                        <p:attrNameLst>
                                          <p:attrName>style.visibility</p:attrName>
                                        </p:attrNameLst>
                                      </p:cBhvr>
                                      <p:to>
                                        <p:strVal val="visible"/>
                                      </p:to>
                                    </p:set>
                                    <p:animEffect transition="in" filter="fade">
                                      <p:cBhvr>
                                        <p:cTn id="17" dur="1000"/>
                                        <p:tgtEl>
                                          <p:spTgt spid="41987">
                                            <p:txEl>
                                              <p:pRg st="3" end="3"/>
                                            </p:txEl>
                                          </p:spTgt>
                                        </p:tgtEl>
                                      </p:cBhvr>
                                    </p:animEffect>
                                    <p:anim calcmode="lin" valueType="num">
                                      <p:cBhvr>
                                        <p:cTn id="18" dur="1000" fill="hold"/>
                                        <p:tgtEl>
                                          <p:spTgt spid="41987">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41987">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1987">
                                            <p:txEl>
                                              <p:pRg st="4" end="4"/>
                                            </p:txEl>
                                          </p:spTgt>
                                        </p:tgtEl>
                                        <p:attrNameLst>
                                          <p:attrName>style.visibility</p:attrName>
                                        </p:attrNameLst>
                                      </p:cBhvr>
                                      <p:to>
                                        <p:strVal val="visible"/>
                                      </p:to>
                                    </p:set>
                                    <p:animEffect transition="in" filter="fade">
                                      <p:cBhvr>
                                        <p:cTn id="22" dur="1000"/>
                                        <p:tgtEl>
                                          <p:spTgt spid="41987">
                                            <p:txEl>
                                              <p:pRg st="4" end="4"/>
                                            </p:txEl>
                                          </p:spTgt>
                                        </p:tgtEl>
                                      </p:cBhvr>
                                    </p:animEffect>
                                    <p:anim calcmode="lin" valueType="num">
                                      <p:cBhvr>
                                        <p:cTn id="23" dur="1000" fill="hold"/>
                                        <p:tgtEl>
                                          <p:spTgt spid="41987">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41987">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1987">
                                            <p:txEl>
                                              <p:pRg st="5" end="5"/>
                                            </p:txEl>
                                          </p:spTgt>
                                        </p:tgtEl>
                                        <p:attrNameLst>
                                          <p:attrName>style.visibility</p:attrName>
                                        </p:attrNameLst>
                                      </p:cBhvr>
                                      <p:to>
                                        <p:strVal val="visible"/>
                                      </p:to>
                                    </p:set>
                                    <p:animEffect transition="in" filter="fade">
                                      <p:cBhvr>
                                        <p:cTn id="27" dur="1000"/>
                                        <p:tgtEl>
                                          <p:spTgt spid="41987">
                                            <p:txEl>
                                              <p:pRg st="5" end="5"/>
                                            </p:txEl>
                                          </p:spTgt>
                                        </p:tgtEl>
                                      </p:cBhvr>
                                    </p:animEffect>
                                    <p:anim calcmode="lin" valueType="num">
                                      <p:cBhvr>
                                        <p:cTn id="28" dur="1000" fill="hold"/>
                                        <p:tgtEl>
                                          <p:spTgt spid="41987">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41987">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1987">
                                            <p:txEl>
                                              <p:pRg st="6" end="6"/>
                                            </p:txEl>
                                          </p:spTgt>
                                        </p:tgtEl>
                                        <p:attrNameLst>
                                          <p:attrName>style.visibility</p:attrName>
                                        </p:attrNameLst>
                                      </p:cBhvr>
                                      <p:to>
                                        <p:strVal val="visible"/>
                                      </p:to>
                                    </p:set>
                                    <p:animEffect transition="in" filter="fade">
                                      <p:cBhvr>
                                        <p:cTn id="32" dur="1000"/>
                                        <p:tgtEl>
                                          <p:spTgt spid="41987">
                                            <p:txEl>
                                              <p:pRg st="6" end="6"/>
                                            </p:txEl>
                                          </p:spTgt>
                                        </p:tgtEl>
                                      </p:cBhvr>
                                    </p:animEffect>
                                    <p:anim calcmode="lin" valueType="num">
                                      <p:cBhvr>
                                        <p:cTn id="33" dur="1000" fill="hold"/>
                                        <p:tgtEl>
                                          <p:spTgt spid="41987">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41987">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a:extLst>
              <a:ext uri="{FF2B5EF4-FFF2-40B4-BE49-F238E27FC236}">
                <a16:creationId xmlns:a16="http://schemas.microsoft.com/office/drawing/2014/main" id="{7A2F5341-B294-4968-88C0-16167360A41F}"/>
              </a:ext>
            </a:extLst>
          </p:cNvPr>
          <p:cNvSpPr>
            <a:spLocks noGrp="1" noChangeArrowheads="1"/>
          </p:cNvSpPr>
          <p:nvPr>
            <p:ph type="body" idx="1"/>
          </p:nvPr>
        </p:nvSpPr>
        <p:spPr>
          <a:xfrm>
            <a:off x="609600" y="1556792"/>
            <a:ext cx="10972800" cy="3960441"/>
          </a:xfrm>
        </p:spPr>
        <p:txBody>
          <a:bodyPr/>
          <a:lstStyle/>
          <a:p>
            <a:pPr marL="609600" indent="-609600">
              <a:lnSpc>
                <a:spcPct val="90000"/>
              </a:lnSpc>
              <a:buFont typeface="Wingdings" panose="05000000000000000000" pitchFamily="2" charset="2"/>
              <a:buAutoNum type="arabicPeriod" startAt="2"/>
            </a:pPr>
            <a:r>
              <a:rPr lang="en-US" altLang="en-US" dirty="0">
                <a:solidFill>
                  <a:srgbClr val="003399"/>
                </a:solidFill>
              </a:rPr>
              <a:t>Alliance structure</a:t>
            </a:r>
          </a:p>
          <a:p>
            <a:pPr marL="609600" indent="-609600">
              <a:lnSpc>
                <a:spcPct val="90000"/>
              </a:lnSpc>
            </a:pPr>
            <a:r>
              <a:rPr lang="en-US" altLang="en-US" dirty="0"/>
              <a:t>The alliance should</a:t>
            </a:r>
          </a:p>
          <a:p>
            <a:pPr marL="990600" lvl="1" indent="-533400">
              <a:lnSpc>
                <a:spcPct val="90000"/>
              </a:lnSpc>
            </a:pPr>
            <a:r>
              <a:rPr lang="en-US" altLang="en-US" sz="3000" dirty="0"/>
              <a:t>make it difficult to transfer technology not meant to be transferred</a:t>
            </a:r>
          </a:p>
          <a:p>
            <a:pPr marL="990600" lvl="1" indent="-533400">
              <a:lnSpc>
                <a:spcPct val="90000"/>
              </a:lnSpc>
            </a:pPr>
            <a:r>
              <a:rPr lang="en-US" altLang="en-US" sz="3000" dirty="0"/>
              <a:t>have contractual safeguards to guard against the risk of opportunism by a partner</a:t>
            </a:r>
          </a:p>
          <a:p>
            <a:pPr marL="990600" lvl="1" indent="-533400">
              <a:lnSpc>
                <a:spcPct val="90000"/>
              </a:lnSpc>
            </a:pPr>
            <a:r>
              <a:rPr lang="en-US" altLang="en-US" sz="3000" dirty="0"/>
              <a:t>allow for skills and technology swaps with equitable gains </a:t>
            </a:r>
          </a:p>
          <a:p>
            <a:pPr marL="990600" lvl="1" indent="-533400">
              <a:lnSpc>
                <a:spcPct val="90000"/>
              </a:lnSpc>
            </a:pPr>
            <a:r>
              <a:rPr lang="en-US" altLang="en-US" sz="3000" dirty="0"/>
              <a:t>minimize the risk of opportunism by an alliance partner </a:t>
            </a:r>
          </a:p>
        </p:txBody>
      </p:sp>
      <p:sp>
        <p:nvSpPr>
          <p:cNvPr id="3" name="Rectangle 2">
            <a:extLst>
              <a:ext uri="{FF2B5EF4-FFF2-40B4-BE49-F238E27FC236}">
                <a16:creationId xmlns:a16="http://schemas.microsoft.com/office/drawing/2014/main" id="{A37EBD9F-AAFF-E5DF-0351-AB7652354621}"/>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 name="Arrow: Down 3">
            <a:extLst>
              <a:ext uri="{FF2B5EF4-FFF2-40B4-BE49-F238E27FC236}">
                <a16:creationId xmlns:a16="http://schemas.microsoft.com/office/drawing/2014/main" id="{DCF46A3D-72EC-1852-0D45-4F7921EF24AF}"/>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B0C22D7E-3CFF-B78F-F45B-186408AED0C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Effect transition="in" filter="fade">
                                      <p:cBhvr>
                                        <p:cTn id="7" dur="1000"/>
                                        <p:tgtEl>
                                          <p:spTgt spid="44035">
                                            <p:txEl>
                                              <p:pRg st="0" end="0"/>
                                            </p:txEl>
                                          </p:spTgt>
                                        </p:tgtEl>
                                      </p:cBhvr>
                                    </p:animEffect>
                                    <p:anim calcmode="lin" valueType="num">
                                      <p:cBhvr>
                                        <p:cTn id="8" dur="1000" fill="hold"/>
                                        <p:tgtEl>
                                          <p:spTgt spid="4403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403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4035">
                                            <p:txEl>
                                              <p:pRg st="1" end="1"/>
                                            </p:txEl>
                                          </p:spTgt>
                                        </p:tgtEl>
                                        <p:attrNameLst>
                                          <p:attrName>style.visibility</p:attrName>
                                        </p:attrNameLst>
                                      </p:cBhvr>
                                      <p:to>
                                        <p:strVal val="visible"/>
                                      </p:to>
                                    </p:set>
                                    <p:animEffect transition="in" filter="fade">
                                      <p:cBhvr>
                                        <p:cTn id="12" dur="1000"/>
                                        <p:tgtEl>
                                          <p:spTgt spid="44035">
                                            <p:txEl>
                                              <p:pRg st="1" end="1"/>
                                            </p:txEl>
                                          </p:spTgt>
                                        </p:tgtEl>
                                      </p:cBhvr>
                                    </p:animEffect>
                                    <p:anim calcmode="lin" valueType="num">
                                      <p:cBhvr>
                                        <p:cTn id="13" dur="1000" fill="hold"/>
                                        <p:tgtEl>
                                          <p:spTgt spid="4403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403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4035">
                                            <p:txEl>
                                              <p:pRg st="2" end="2"/>
                                            </p:txEl>
                                          </p:spTgt>
                                        </p:tgtEl>
                                        <p:attrNameLst>
                                          <p:attrName>style.visibility</p:attrName>
                                        </p:attrNameLst>
                                      </p:cBhvr>
                                      <p:to>
                                        <p:strVal val="visible"/>
                                      </p:to>
                                    </p:set>
                                    <p:animEffect transition="in" filter="fade">
                                      <p:cBhvr>
                                        <p:cTn id="17" dur="1000"/>
                                        <p:tgtEl>
                                          <p:spTgt spid="44035">
                                            <p:txEl>
                                              <p:pRg st="2" end="2"/>
                                            </p:txEl>
                                          </p:spTgt>
                                        </p:tgtEl>
                                      </p:cBhvr>
                                    </p:animEffect>
                                    <p:anim calcmode="lin" valueType="num">
                                      <p:cBhvr>
                                        <p:cTn id="18" dur="1000" fill="hold"/>
                                        <p:tgtEl>
                                          <p:spTgt spid="4403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403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4035">
                                            <p:txEl>
                                              <p:pRg st="3" end="3"/>
                                            </p:txEl>
                                          </p:spTgt>
                                        </p:tgtEl>
                                        <p:attrNameLst>
                                          <p:attrName>style.visibility</p:attrName>
                                        </p:attrNameLst>
                                      </p:cBhvr>
                                      <p:to>
                                        <p:strVal val="visible"/>
                                      </p:to>
                                    </p:set>
                                    <p:animEffect transition="in" filter="fade">
                                      <p:cBhvr>
                                        <p:cTn id="22" dur="1000"/>
                                        <p:tgtEl>
                                          <p:spTgt spid="44035">
                                            <p:txEl>
                                              <p:pRg st="3" end="3"/>
                                            </p:txEl>
                                          </p:spTgt>
                                        </p:tgtEl>
                                      </p:cBhvr>
                                    </p:animEffect>
                                    <p:anim calcmode="lin" valueType="num">
                                      <p:cBhvr>
                                        <p:cTn id="23" dur="1000" fill="hold"/>
                                        <p:tgtEl>
                                          <p:spTgt spid="4403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403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4035">
                                            <p:txEl>
                                              <p:pRg st="4" end="4"/>
                                            </p:txEl>
                                          </p:spTgt>
                                        </p:tgtEl>
                                        <p:attrNameLst>
                                          <p:attrName>style.visibility</p:attrName>
                                        </p:attrNameLst>
                                      </p:cBhvr>
                                      <p:to>
                                        <p:strVal val="visible"/>
                                      </p:to>
                                    </p:set>
                                    <p:animEffect transition="in" filter="fade">
                                      <p:cBhvr>
                                        <p:cTn id="27" dur="1000"/>
                                        <p:tgtEl>
                                          <p:spTgt spid="44035">
                                            <p:txEl>
                                              <p:pRg st="4" end="4"/>
                                            </p:txEl>
                                          </p:spTgt>
                                        </p:tgtEl>
                                      </p:cBhvr>
                                    </p:animEffect>
                                    <p:anim calcmode="lin" valueType="num">
                                      <p:cBhvr>
                                        <p:cTn id="28" dur="1000" fill="hold"/>
                                        <p:tgtEl>
                                          <p:spTgt spid="4403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403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4035">
                                            <p:txEl>
                                              <p:pRg st="5" end="5"/>
                                            </p:txEl>
                                          </p:spTgt>
                                        </p:tgtEl>
                                        <p:attrNameLst>
                                          <p:attrName>style.visibility</p:attrName>
                                        </p:attrNameLst>
                                      </p:cBhvr>
                                      <p:to>
                                        <p:strVal val="visible"/>
                                      </p:to>
                                    </p:set>
                                    <p:animEffect transition="in" filter="fade">
                                      <p:cBhvr>
                                        <p:cTn id="32" dur="1000"/>
                                        <p:tgtEl>
                                          <p:spTgt spid="44035">
                                            <p:txEl>
                                              <p:pRg st="5" end="5"/>
                                            </p:txEl>
                                          </p:spTgt>
                                        </p:tgtEl>
                                      </p:cBhvr>
                                    </p:animEffect>
                                    <p:anim calcmode="lin" valueType="num">
                                      <p:cBhvr>
                                        <p:cTn id="33" dur="1000" fill="hold"/>
                                        <p:tgtEl>
                                          <p:spTgt spid="4403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4403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609600" y="1628801"/>
            <a:ext cx="10972800" cy="3888432"/>
          </a:xfrm>
        </p:spPr>
        <p:txBody>
          <a:bodyPr/>
          <a:lstStyle/>
          <a:p>
            <a:pPr marL="609600" indent="-609600" algn="just">
              <a:lnSpc>
                <a:spcPct val="90000"/>
              </a:lnSpc>
              <a:buFont typeface="Wingdings" panose="05000000000000000000" pitchFamily="2" charset="2"/>
              <a:buAutoNum type="arabicPeriod" startAt="3"/>
            </a:pPr>
            <a:r>
              <a:rPr lang="en-US" altLang="en-US" dirty="0">
                <a:solidFill>
                  <a:srgbClr val="003399"/>
                </a:solidFill>
              </a:rPr>
              <a:t>The manner in which the alliance is managed</a:t>
            </a:r>
          </a:p>
          <a:p>
            <a:pPr marL="609600" indent="-609600" algn="just">
              <a:lnSpc>
                <a:spcPct val="90000"/>
              </a:lnSpc>
            </a:pPr>
            <a:r>
              <a:rPr lang="en-US" altLang="en-US" dirty="0"/>
              <a:t>Requires </a:t>
            </a:r>
          </a:p>
          <a:p>
            <a:pPr marL="990600" lvl="1" indent="-533400" algn="just">
              <a:lnSpc>
                <a:spcPct val="90000"/>
              </a:lnSpc>
            </a:pPr>
            <a:r>
              <a:rPr lang="en-US" altLang="en-US" sz="3200" dirty="0"/>
              <a:t>interpersonal relationships between managers</a:t>
            </a:r>
          </a:p>
          <a:p>
            <a:pPr marL="1371600" lvl="2" indent="-457200" algn="just">
              <a:lnSpc>
                <a:spcPct val="90000"/>
              </a:lnSpc>
            </a:pPr>
            <a:r>
              <a:rPr lang="en-US" altLang="en-US" sz="3200" dirty="0"/>
              <a:t>cultural sensitivity is important</a:t>
            </a:r>
          </a:p>
          <a:p>
            <a:pPr marL="990600" lvl="1" indent="-533400" algn="just">
              <a:lnSpc>
                <a:spcPct val="90000"/>
              </a:lnSpc>
            </a:pPr>
            <a:r>
              <a:rPr lang="en-US" altLang="en-US" sz="3200" dirty="0"/>
              <a:t>learning from alliance partners</a:t>
            </a:r>
          </a:p>
          <a:p>
            <a:pPr marL="1371600" lvl="2" indent="-457200" algn="just">
              <a:lnSpc>
                <a:spcPct val="90000"/>
              </a:lnSpc>
            </a:pPr>
            <a:r>
              <a:rPr lang="en-US" altLang="en-US" sz="3200" dirty="0"/>
              <a:t>knowledge must then be diffused through the organization</a:t>
            </a:r>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 name="Arrow: Down 3">
            <a:extLst>
              <a:ext uri="{FF2B5EF4-FFF2-40B4-BE49-F238E27FC236}">
                <a16:creationId xmlns:a16="http://schemas.microsoft.com/office/drawing/2014/main" id="{751E574C-E875-0625-4F39-294A0ADC1A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2" name="Footer Placeholder 1">
            <a:extLst>
              <a:ext uri="{FF2B5EF4-FFF2-40B4-BE49-F238E27FC236}">
                <a16:creationId xmlns:a16="http://schemas.microsoft.com/office/drawing/2014/main" id="{EB6D7E43-462C-D2E2-66BE-FF2C3B01884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9875">
                                            <p:txEl>
                                              <p:pRg st="5" end="5"/>
                                            </p:txEl>
                                          </p:spTgt>
                                        </p:tgtEl>
                                        <p:attrNameLst>
                                          <p:attrName>style.visibility</p:attrName>
                                        </p:attrNameLst>
                                      </p:cBhvr>
                                      <p:to>
                                        <p:strVal val="visible"/>
                                      </p:to>
                                    </p:set>
                                    <p:animEffect transition="in" filter="fade">
                                      <p:cBhvr>
                                        <p:cTn id="32" dur="1000"/>
                                        <p:tgtEl>
                                          <p:spTgt spid="79875">
                                            <p:txEl>
                                              <p:pRg st="5" end="5"/>
                                            </p:txEl>
                                          </p:spTgt>
                                        </p:tgtEl>
                                      </p:cBhvr>
                                    </p:animEffect>
                                    <p:anim calcmode="lin" valueType="num">
                                      <p:cBhvr>
                                        <p:cTn id="33" dur="1000" fill="hold"/>
                                        <p:tgtEl>
                                          <p:spTgt spid="7987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987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609600" y="1168517"/>
            <a:ext cx="10972800" cy="4348716"/>
          </a:xfrm>
        </p:spPr>
        <p:txBody>
          <a:bodyPr/>
          <a:lstStyle/>
          <a:p>
            <a:pPr marL="92075" lvl="1" indent="0" algn="just">
              <a:lnSpc>
                <a:spcPct val="90000"/>
              </a:lnSpc>
              <a:spcBef>
                <a:spcPts val="600"/>
              </a:spcBef>
              <a:spcAft>
                <a:spcPts val="1800"/>
              </a:spcAft>
              <a:buNone/>
            </a:pPr>
            <a:r>
              <a:rPr lang="en-US" altLang="en-US" sz="3200" dirty="0"/>
              <a:t>Please read the case study and answer the following questions:</a:t>
            </a:r>
          </a:p>
          <a:p>
            <a:pPr marL="1049338" lvl="2" indent="-514350" algn="just">
              <a:lnSpc>
                <a:spcPct val="90000"/>
              </a:lnSpc>
              <a:buFont typeface="+mj-lt"/>
              <a:buAutoNum type="arabicPeriod"/>
            </a:pPr>
            <a:r>
              <a:rPr lang="en-GB" altLang="en-US" sz="2800" dirty="0"/>
              <a:t>Why did IKEA decide to venture into Japan?</a:t>
            </a:r>
          </a:p>
          <a:p>
            <a:pPr marL="1049338" lvl="2" indent="-514350" algn="just">
              <a:lnSpc>
                <a:spcPct val="90000"/>
              </a:lnSpc>
              <a:buFont typeface="+mj-lt"/>
              <a:buAutoNum type="arabicPeriod"/>
            </a:pPr>
            <a:r>
              <a:rPr lang="en-GB" altLang="en-US" sz="2800" dirty="0"/>
              <a:t>Why did the company fail to perform well in Japan? What lessons can retailers draw from this?</a:t>
            </a:r>
          </a:p>
          <a:p>
            <a:pPr marL="1049338" lvl="2" indent="-514350" algn="just">
              <a:lnSpc>
                <a:spcPct val="90000"/>
              </a:lnSpc>
              <a:buFont typeface="+mj-lt"/>
              <a:buAutoNum type="arabicPeriod"/>
            </a:pPr>
            <a:r>
              <a:rPr lang="en-GB" altLang="en-US" sz="2800" dirty="0"/>
              <a:t>What firm-specific advantages (FSAs) did the company require to compete effectively in Japan?</a:t>
            </a:r>
          </a:p>
          <a:p>
            <a:pPr marL="1049338" lvl="2" indent="-514350" algn="just">
              <a:lnSpc>
                <a:spcPct val="90000"/>
              </a:lnSpc>
              <a:buFont typeface="+mj-lt"/>
              <a:buAutoNum type="arabicPeriod"/>
            </a:pPr>
            <a:r>
              <a:rPr lang="en-GB" altLang="en-US" sz="2800" dirty="0"/>
              <a:t>What were the advantages of IKEA switching from a joint venture to a wholly owned subsidiary when re-entering the Japanese market?</a:t>
            </a:r>
            <a:endParaRPr lang="en-US" altLang="en-US" sz="2800" dirty="0"/>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0" y="25517"/>
            <a:ext cx="10344472" cy="1143000"/>
          </a:xfrm>
        </p:spPr>
        <p:txBody>
          <a:bodyPr/>
          <a:lstStyle/>
          <a:p>
            <a:r>
              <a:rPr lang="en-US" altLang="en-US" sz="3200" b="1" dirty="0">
                <a:solidFill>
                  <a:schemeClr val="tx2">
                    <a:lumMod val="75000"/>
                  </a:schemeClr>
                </a:solidFill>
              </a:rPr>
              <a:t>Case Study 1- </a:t>
            </a:r>
            <a:r>
              <a:rPr lang="en-GB" altLang="en-US" sz="3200" b="1" dirty="0">
                <a:solidFill>
                  <a:schemeClr val="tx2">
                    <a:lumMod val="75000"/>
                  </a:schemeClr>
                </a:solidFill>
              </a:rPr>
              <a:t>Back again? IKEA’s re-entry into Japan</a:t>
            </a:r>
            <a:endParaRPr lang="en-US" altLang="en-US" sz="3200" b="1" dirty="0">
              <a:solidFill>
                <a:schemeClr val="tx2">
                  <a:lumMod val="75000"/>
                </a:schemeClr>
              </a:solidFill>
            </a:endParaRPr>
          </a:p>
        </p:txBody>
      </p:sp>
      <p:pic>
        <p:nvPicPr>
          <p:cNvPr id="5" name="Picture 4" descr="Logo&#10;&#10;Description automatically generated">
            <a:extLst>
              <a:ext uri="{FF2B5EF4-FFF2-40B4-BE49-F238E27FC236}">
                <a16:creationId xmlns:a16="http://schemas.microsoft.com/office/drawing/2014/main" id="{2B7AE6A4-BBDB-E0F7-36B3-DA001ECA35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56975" y="25517"/>
            <a:ext cx="2041071" cy="1143000"/>
          </a:xfrm>
          <a:prstGeom prst="rect">
            <a:avLst/>
          </a:prstGeom>
        </p:spPr>
      </p:pic>
      <p:sp>
        <p:nvSpPr>
          <p:cNvPr id="2" name="Footer Placeholder 1">
            <a:extLst>
              <a:ext uri="{FF2B5EF4-FFF2-40B4-BE49-F238E27FC236}">
                <a16:creationId xmlns:a16="http://schemas.microsoft.com/office/drawing/2014/main" id="{50A1F55C-E275-FEDE-C6B2-F2DCC7B6AC9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27763997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544488" y="1052736"/>
            <a:ext cx="11103024" cy="4680520"/>
          </a:xfrm>
        </p:spPr>
        <p:txBody>
          <a:bodyPr/>
          <a:lstStyle/>
          <a:p>
            <a:pPr marL="92075" lvl="1" indent="0" algn="just">
              <a:lnSpc>
                <a:spcPct val="90000"/>
              </a:lnSpc>
              <a:spcBef>
                <a:spcPts val="600"/>
              </a:spcBef>
              <a:spcAft>
                <a:spcPts val="1800"/>
              </a:spcAft>
              <a:buNone/>
            </a:pPr>
            <a:r>
              <a:rPr lang="en-US" altLang="en-US" sz="3000" dirty="0"/>
              <a:t>Please read the case study and answer the following questions:</a:t>
            </a:r>
          </a:p>
          <a:p>
            <a:pPr marL="631825" lvl="2" indent="-360363" algn="just">
              <a:lnSpc>
                <a:spcPct val="90000"/>
              </a:lnSpc>
              <a:buFont typeface="+mj-lt"/>
              <a:buAutoNum type="arabicPeriod"/>
            </a:pPr>
            <a:r>
              <a:rPr lang="en-GB" altLang="en-US" sz="2000" dirty="0"/>
              <a:t>GE used to prefer acquisitions or greenfield ventures as an entry mode rather than joint ventures. Why do you think this was the case?</a:t>
            </a:r>
          </a:p>
          <a:p>
            <a:pPr marL="631825" lvl="2" indent="-360363" algn="just">
              <a:lnSpc>
                <a:spcPct val="90000"/>
              </a:lnSpc>
              <a:buFont typeface="+mj-lt"/>
              <a:buAutoNum type="arabicPeriod"/>
            </a:pPr>
            <a:r>
              <a:rPr lang="en-GB" altLang="en-US" sz="2000" dirty="0"/>
              <a:t>Why do you think that GE has come to prefer joint ventures in recent years? Do you think that the global economic crisis of 2008-2009 might have affected this preference in any way? If so, how?</a:t>
            </a:r>
          </a:p>
          <a:p>
            <a:pPr marL="631825" lvl="2" indent="-360363" algn="just">
              <a:lnSpc>
                <a:spcPct val="90000"/>
              </a:lnSpc>
              <a:buFont typeface="+mj-lt"/>
              <a:buAutoNum type="arabicPeriod"/>
            </a:pPr>
            <a:r>
              <a:rPr lang="en-GB" altLang="en-US" sz="2000" dirty="0"/>
              <a:t>What are the risks that GE must assume when it enters into a joint venture? Is there any way for GE to reduce these risks?</a:t>
            </a:r>
          </a:p>
          <a:p>
            <a:pPr marL="631825" lvl="2" indent="-360363" algn="just">
              <a:lnSpc>
                <a:spcPct val="90000"/>
              </a:lnSpc>
              <a:buFont typeface="+mj-lt"/>
              <a:buAutoNum type="arabicPeriod"/>
            </a:pPr>
            <a:r>
              <a:rPr lang="en-GB" altLang="en-US" sz="2000" dirty="0"/>
              <a:t>The case mentions that GE has a well-earned reputation for being a good partner. What are the likely benefits of this reputation to GE? If GE were to tarnish its reputation by, for example, opportunistically taking advantage of a partner, how might this impact the company going forward?</a:t>
            </a:r>
          </a:p>
          <a:p>
            <a:pPr marL="631825" lvl="2" indent="-360363" algn="just">
              <a:lnSpc>
                <a:spcPct val="90000"/>
              </a:lnSpc>
              <a:buFont typeface="+mj-lt"/>
              <a:buAutoNum type="arabicPeriod"/>
            </a:pPr>
            <a:r>
              <a:rPr lang="en-GB" altLang="en-US" sz="2000" dirty="0"/>
              <a:t>In addition to its reputation for being a good partner, what other assets do you think GE brings to the table that make it an attractive joint-venture partner?</a:t>
            </a:r>
            <a:endParaRPr lang="en-US" altLang="en-US" sz="2000" dirty="0"/>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0" y="25517"/>
            <a:ext cx="9840416" cy="1143000"/>
          </a:xfrm>
        </p:spPr>
        <p:txBody>
          <a:bodyPr/>
          <a:lstStyle/>
          <a:p>
            <a:r>
              <a:rPr lang="en-US" altLang="en-US" sz="3200" b="1" dirty="0">
                <a:solidFill>
                  <a:schemeClr val="tx2">
                    <a:lumMod val="75000"/>
                  </a:schemeClr>
                </a:solidFill>
              </a:rPr>
              <a:t>Case Study 2- </a:t>
            </a:r>
            <a:r>
              <a:rPr lang="en-GB" altLang="en-US" sz="3200" b="1" dirty="0">
                <a:solidFill>
                  <a:schemeClr val="tx2">
                    <a:lumMod val="75000"/>
                  </a:schemeClr>
                </a:solidFill>
              </a:rPr>
              <a:t>General Electric's Joint Ventures</a:t>
            </a:r>
            <a:endParaRPr lang="en-US" altLang="en-US" sz="3200" b="1" dirty="0">
              <a:solidFill>
                <a:schemeClr val="tx2">
                  <a:lumMod val="75000"/>
                </a:schemeClr>
              </a:solidFill>
            </a:endParaRPr>
          </a:p>
        </p:txBody>
      </p:sp>
      <p:pic>
        <p:nvPicPr>
          <p:cNvPr id="2" name="Picture 1">
            <a:extLst>
              <a:ext uri="{FF2B5EF4-FFF2-40B4-BE49-F238E27FC236}">
                <a16:creationId xmlns:a16="http://schemas.microsoft.com/office/drawing/2014/main" id="{387E8866-8DCA-CA65-AA2D-3AF98D0CB8B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7791" y="85207"/>
            <a:ext cx="2744051" cy="1143000"/>
          </a:xfrm>
          <a:prstGeom prst="rect">
            <a:avLst/>
          </a:prstGeom>
        </p:spPr>
      </p:pic>
      <p:sp>
        <p:nvSpPr>
          <p:cNvPr id="4" name="Footer Placeholder 1">
            <a:extLst>
              <a:ext uri="{FF2B5EF4-FFF2-40B4-BE49-F238E27FC236}">
                <a16:creationId xmlns:a16="http://schemas.microsoft.com/office/drawing/2014/main" id="{21AA4227-F8CD-E84D-C29D-69A6E6C47A7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6806256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9875">
                                            <p:txEl>
                                              <p:pRg st="5" end="5"/>
                                            </p:txEl>
                                          </p:spTgt>
                                        </p:tgtEl>
                                        <p:attrNameLst>
                                          <p:attrName>style.visibility</p:attrName>
                                        </p:attrNameLst>
                                      </p:cBhvr>
                                      <p:to>
                                        <p:strVal val="visible"/>
                                      </p:to>
                                    </p:set>
                                    <p:animEffect transition="in" filter="fade">
                                      <p:cBhvr>
                                        <p:cTn id="32" dur="1000"/>
                                        <p:tgtEl>
                                          <p:spTgt spid="79875">
                                            <p:txEl>
                                              <p:pRg st="5" end="5"/>
                                            </p:txEl>
                                          </p:spTgt>
                                        </p:tgtEl>
                                      </p:cBhvr>
                                    </p:animEffect>
                                    <p:anim calcmode="lin" valueType="num">
                                      <p:cBhvr>
                                        <p:cTn id="33" dur="1000" fill="hold"/>
                                        <p:tgtEl>
                                          <p:spTgt spid="7987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987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7147B859-4B49-2B86-A038-1F9AE26F99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1517A388-60EF-F070-F983-3DDA22A417E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3451</TotalTime>
  <Words>1636</Words>
  <Application>Microsoft Office PowerPoint</Application>
  <PresentationFormat>Widescreen</PresentationFormat>
  <Paragraphs>188</Paragraphs>
  <Slides>23</Slides>
  <Notes>23</Notes>
  <HiddenSlides>0</HiddenSlides>
  <MMClips>2</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23</vt:i4>
      </vt:variant>
    </vt:vector>
  </HeadingPairs>
  <TitlesOfParts>
    <vt:vector size="35" baseType="lpstr">
      <vt:lpstr>Aharoni</vt:lpstr>
      <vt:lpstr>Arial</vt:lpstr>
      <vt:lpstr>Arial Narrow</vt:lpstr>
      <vt:lpstr>Bodoni MT</vt:lpstr>
      <vt:lpstr>Candara</vt:lpstr>
      <vt:lpstr>Myriad Pro</vt:lpstr>
      <vt:lpstr>Myriad Pro </vt:lpstr>
      <vt:lpstr>Symbol</vt:lpstr>
      <vt:lpstr>Verdana</vt:lpstr>
      <vt:lpstr>Wingdings</vt:lpstr>
      <vt:lpstr>20140311PresentationUWTSDTemplate</vt:lpstr>
      <vt:lpstr>1_20140311PresentationUWTSDTemplate</vt:lpstr>
      <vt:lpstr>LCMB7014</vt:lpstr>
      <vt:lpstr>Learning Objectives</vt:lpstr>
      <vt:lpstr>What Are The Basic Decisions Firms Make When Expanding Globally?</vt:lpstr>
      <vt:lpstr>What Are The Basic Decisions Firms Make When Expanding Globally?</vt:lpstr>
      <vt:lpstr>How Can Firms Enter Foreign Markets?</vt:lpstr>
      <vt:lpstr>How Can Firms Enter Foreign Markets?</vt:lpstr>
      <vt:lpstr>How Can Firms Enter Foreign Markets?</vt:lpstr>
      <vt:lpstr>Which Entry Mode Is Best?</vt:lpstr>
      <vt:lpstr>How Do Core Competencies Influence Entry Mode? </vt:lpstr>
      <vt:lpstr>How Do Pressures For Cost Reductions Influence Entry Mode?</vt:lpstr>
      <vt:lpstr>Greenfield / Acquisition Approach</vt:lpstr>
      <vt:lpstr>Which Is Better – Greenfield or Acquisition?</vt:lpstr>
      <vt:lpstr>Which Is Better – Greenfield or Acquisition?</vt:lpstr>
      <vt:lpstr>Strategic Alliances</vt:lpstr>
      <vt:lpstr>What Are Strategic Alliances?</vt:lpstr>
      <vt:lpstr>Why Choose Strategic Alliances?</vt:lpstr>
      <vt:lpstr>What Makes Strategic Alliances Successful?</vt:lpstr>
      <vt:lpstr>What Makes Strategic Alliances Successful?</vt:lpstr>
      <vt:lpstr>What Makes Strategic Alliances Successful?</vt:lpstr>
      <vt:lpstr>Case Study 1- Back again? IKEA’s re-entry into Japan</vt:lpstr>
      <vt:lpstr>Case Study 2- General Electric's Joint Ventures</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281</cp:revision>
  <cp:lastPrinted>2018-07-09T15:27:01Z</cp:lastPrinted>
  <dcterms:created xsi:type="dcterms:W3CDTF">2002-10-07T19:43:58Z</dcterms:created>
  <dcterms:modified xsi:type="dcterms:W3CDTF">2023-09-07T11:49:39Z</dcterms:modified>
</cp:coreProperties>
</file>