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  <p:sldMasterId id="2147483800" r:id="rId3"/>
  </p:sldMasterIdLst>
  <p:notesMasterIdLst>
    <p:notesMasterId r:id="rId21"/>
  </p:notesMasterIdLst>
  <p:handoutMasterIdLst>
    <p:handoutMasterId r:id="rId22"/>
  </p:handoutMasterIdLst>
  <p:sldIdLst>
    <p:sldId id="363" r:id="rId4"/>
    <p:sldId id="489" r:id="rId5"/>
    <p:sldId id="430" r:id="rId6"/>
    <p:sldId id="490" r:id="rId7"/>
    <p:sldId id="449" r:id="rId8"/>
    <p:sldId id="453" r:id="rId9"/>
    <p:sldId id="454" r:id="rId10"/>
    <p:sldId id="447" r:id="rId11"/>
    <p:sldId id="399" r:id="rId12"/>
    <p:sldId id="456" r:id="rId13"/>
    <p:sldId id="442" r:id="rId14"/>
    <p:sldId id="448" r:id="rId15"/>
    <p:sldId id="457" r:id="rId16"/>
    <p:sldId id="458" r:id="rId17"/>
    <p:sldId id="459" r:id="rId18"/>
    <p:sldId id="477" r:id="rId19"/>
    <p:sldId id="370" r:id="rId2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80751" autoAdjust="0"/>
  </p:normalViewPr>
  <p:slideViewPr>
    <p:cSldViewPr>
      <p:cViewPr varScale="1">
        <p:scale>
          <a:sx n="86" d="100"/>
          <a:sy n="86" d="100"/>
        </p:scale>
        <p:origin x="129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57543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marR="0" lvl="0" indent="-171450" rtl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Production operations are important to achieving a company’s strategy. Careful planning of all aspects of production helps companies cut costs (to become low-cost leaders) or design new products and product features necessary for a differentiation strategy. </a:t>
            </a:r>
          </a:p>
          <a:p>
            <a:pPr marL="171450" marR="0" lvl="0" indent="-1714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Among the important strategic issues that managers must consider are planning for production capacity, the location of facilities, production processes to be used, and the layout of facilities.</a:t>
            </a:r>
          </a:p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60349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0804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69500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56352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66794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22504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027545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11144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77276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016455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03091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87815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82852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097D0-358A-4046-A6BF-C5D84521101D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UWTSD - Copy right 2023</a:t>
            </a: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4A9BA-A463-4958-8192-8416E59023EE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UWTSD - Copy right 2023</a:t>
            </a: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18039-024A-432B-914C-F5BD4E2108DD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3ED34-6328-407C-96FC-7C7A4DC94642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350B7-C49A-4BEB-9052-09017E493424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B61DE-CC25-46C0-BA1C-F622D02C1CB4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8582D-E8E6-4B18-A87D-01ABD214AEF9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4A3F2-4DD1-440F-9A33-724C3D55F941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596A5-089D-46D1-B0AD-8C7BE2BDA240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8A5EA-3F66-4109-A483-441645140A3E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6C667E-9E69-48CC-9F4D-6052A15BEFDA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35548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048503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1821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522702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592472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061319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219564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2376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460849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159767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12791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07/09/2023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798235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07/09/2023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3869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07/09/2023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18812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07/09/2023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3129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07/09/2023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896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07/09/2023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950444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07/09/2023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884015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07/09/2023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43722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07/09/2023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803401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07/09/2023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03964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07/09/2023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6509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C2A54E-7758-4B01-A180-6413818BBF77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07/09/2023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39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07/09/2023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4595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9.xml"/><Relationship Id="rId1" Type="http://schemas.openxmlformats.org/officeDocument/2006/relationships/video" Target="https://www.youtube.com/embed/mEIqLcGxZRM?feature=oembed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s://www.youtube.com/watch?v=mEIqLcGxZRM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9.xml"/><Relationship Id="rId1" Type="http://schemas.openxmlformats.org/officeDocument/2006/relationships/video" Target="https://www.youtube.com/embed/HxXJ8Q2GCs4?feature=oembed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s://www.youtube.com/watch?v=HxXJ8Q2GCs4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LCMB7014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767408" y="3717032"/>
            <a:ext cx="10657184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10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Global Operations and Supply Chain Management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International Business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Learning Objectives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41394" y="1268760"/>
            <a:ext cx="10909212" cy="4426888"/>
          </a:xfrm>
        </p:spPr>
        <p:txBody>
          <a:bodyPr/>
          <a:lstStyle/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sz="2800" dirty="0"/>
              <a:t>To identify the key production matters that concern managers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sz="2800" dirty="0"/>
              <a:t>To describe the different dimensions of a global manufacturing strategy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sz="2800" dirty="0"/>
              <a:t>To examine the elements of global supply chain management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sz="2800"/>
              <a:t>To show how quality affects the global supply chain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sz="2800" dirty="0"/>
              <a:t>To show how global sourcing is an important aspect of global supply-chain and operations management</a:t>
            </a:r>
          </a:p>
          <a:p>
            <a:pPr algn="just"/>
            <a:endParaRPr lang="en-GB" sz="28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9457886-C632-91B8-527A-E562F7F0E35C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Production Strategies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50395" y="1412776"/>
            <a:ext cx="10891210" cy="4320479"/>
          </a:xfrm>
        </p:spPr>
        <p:txBody>
          <a:bodyPr/>
          <a:lstStyle/>
          <a:p>
            <a:pPr marL="0" indent="0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None/>
            </a:pPr>
            <a:r>
              <a:rPr lang="en-GB" altLang="en-US" dirty="0"/>
              <a:t>Production operations are important to achieving a company’s strategy</a:t>
            </a:r>
          </a:p>
          <a:p>
            <a:pPr marL="981075" lvl="1" indent="-523875"/>
            <a:r>
              <a:rPr lang="en-US" dirty="0"/>
              <a:t>Four strategic issues that managers should plan for: </a:t>
            </a:r>
          </a:p>
          <a:p>
            <a:pPr marL="1527175" lvl="2" indent="-366713"/>
            <a:r>
              <a:rPr lang="en-US" sz="2800" dirty="0"/>
              <a:t>Production capacity</a:t>
            </a:r>
          </a:p>
          <a:p>
            <a:pPr marL="1527175" lvl="2" indent="-366713"/>
            <a:r>
              <a:rPr lang="en-US" sz="2800" dirty="0"/>
              <a:t>Facility location</a:t>
            </a:r>
          </a:p>
          <a:p>
            <a:pPr marL="1527175" lvl="2" indent="-366713"/>
            <a:r>
              <a:rPr lang="en-US" sz="2800" dirty="0"/>
              <a:t>Production processes</a:t>
            </a:r>
          </a:p>
          <a:p>
            <a:pPr marL="1527175" lvl="2" indent="-366713"/>
            <a:r>
              <a:rPr lang="en-US" sz="2800" dirty="0"/>
              <a:t>Facility layout</a:t>
            </a:r>
          </a:p>
        </p:txBody>
      </p:sp>
      <p:pic>
        <p:nvPicPr>
          <p:cNvPr id="4" name="Picture 3" descr="A group of people working on a globe&#10;&#10;Description automatically generated">
            <a:extLst>
              <a:ext uri="{FF2B5EF4-FFF2-40B4-BE49-F238E27FC236}">
                <a16:creationId xmlns:a16="http://schemas.microsoft.com/office/drawing/2014/main" id="{6E634088-C5C4-8762-9F33-08D4EB13A7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4192" y="3068960"/>
            <a:ext cx="2736304" cy="2511279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135E509-5E1B-8E6C-1E5D-9F1E01F39083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024893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Global Manufacturing Strategies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50395" y="1268760"/>
            <a:ext cx="10891210" cy="4464495"/>
          </a:xfrm>
        </p:spPr>
        <p:txBody>
          <a:bodyPr/>
          <a:lstStyle/>
          <a:p>
            <a:pPr marL="0" indent="0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None/>
            </a:pPr>
            <a:r>
              <a:rPr lang="en-GB" altLang="en-US" b="1" dirty="0"/>
              <a:t>Four Key Factors:</a:t>
            </a:r>
          </a:p>
          <a:p>
            <a:pPr marL="1435100" lvl="2" indent="-520700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Font typeface="Wingdings" panose="05000000000000000000" pitchFamily="2" charset="2"/>
              <a:buChar char="Ø"/>
              <a:tabLst>
                <a:tab pos="1524000" algn="l"/>
              </a:tabLst>
            </a:pPr>
            <a:r>
              <a:rPr lang="en-GB" altLang="en-US" sz="3000" dirty="0"/>
              <a:t>Compatibility</a:t>
            </a:r>
          </a:p>
          <a:p>
            <a:pPr marL="1435100" lvl="2" indent="-520700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Font typeface="Wingdings" panose="05000000000000000000" pitchFamily="2" charset="2"/>
              <a:buChar char="Ø"/>
              <a:tabLst>
                <a:tab pos="1524000" algn="l"/>
              </a:tabLst>
            </a:pPr>
            <a:r>
              <a:rPr lang="en-GB" altLang="en-US" sz="3000" dirty="0"/>
              <a:t>Configuration</a:t>
            </a:r>
          </a:p>
          <a:p>
            <a:pPr marL="1435100" lvl="2" indent="-520700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Font typeface="Wingdings" panose="05000000000000000000" pitchFamily="2" charset="2"/>
              <a:buChar char="Ø"/>
              <a:tabLst>
                <a:tab pos="1524000" algn="l"/>
              </a:tabLst>
            </a:pPr>
            <a:r>
              <a:rPr lang="en-GB" altLang="en-US" sz="3000" dirty="0"/>
              <a:t>Coordination</a:t>
            </a:r>
          </a:p>
          <a:p>
            <a:pPr marL="1435100" lvl="2" indent="-520700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Font typeface="Wingdings" panose="05000000000000000000" pitchFamily="2" charset="2"/>
              <a:buChar char="Ø"/>
              <a:tabLst>
                <a:tab pos="1524000" algn="l"/>
              </a:tabLst>
            </a:pPr>
            <a:r>
              <a:rPr lang="en-GB" altLang="en-US" sz="3000" dirty="0"/>
              <a:t>Control</a:t>
            </a:r>
          </a:p>
        </p:txBody>
      </p:sp>
      <p:pic>
        <p:nvPicPr>
          <p:cNvPr id="3" name="Picture 2" descr="Diagram, map&#10;&#10;Description automatically generated">
            <a:extLst>
              <a:ext uri="{FF2B5EF4-FFF2-40B4-BE49-F238E27FC236}">
                <a16:creationId xmlns:a16="http://schemas.microsoft.com/office/drawing/2014/main" id="{D87ABB51-8A4A-4613-AC31-EF43AEDAB6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3646" y="1772816"/>
            <a:ext cx="6191230" cy="3120380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00766F3-2867-9433-8656-BA10075E0F97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281503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Compatibility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49406" y="1268760"/>
            <a:ext cx="10693188" cy="4464495"/>
          </a:xfrm>
        </p:spPr>
        <p:txBody>
          <a:bodyPr/>
          <a:lstStyle/>
          <a:p>
            <a:pPr marL="0" indent="0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None/>
            </a:pPr>
            <a:r>
              <a:rPr lang="en-GB" altLang="en-US" sz="2800" b="1" dirty="0"/>
              <a:t>Company managers must consider the following strategies:</a:t>
            </a:r>
          </a:p>
          <a:p>
            <a:pPr marL="1344613" lvl="2" indent="-430213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800" dirty="0"/>
              <a:t>Efficiency/Cost</a:t>
            </a:r>
          </a:p>
          <a:p>
            <a:pPr marL="1344613" lvl="2" indent="-430213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800" dirty="0"/>
              <a:t>Dependability</a:t>
            </a:r>
          </a:p>
          <a:p>
            <a:pPr marL="1344613" lvl="2" indent="-430213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800" dirty="0"/>
              <a:t>Quality &amp; Innovation</a:t>
            </a:r>
          </a:p>
          <a:p>
            <a:pPr marL="1344613" lvl="2" indent="-430213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800" dirty="0"/>
              <a:t>Flexibility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4524EC2-B8B9-D917-3D3C-784965F7DA42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712206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Manufacturing Configuration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49406" y="1700808"/>
            <a:ext cx="7002778" cy="4032447"/>
          </a:xfrm>
        </p:spPr>
        <p:txBody>
          <a:bodyPr/>
          <a:lstStyle/>
          <a:p>
            <a:pPr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</a:pPr>
            <a:r>
              <a:rPr lang="en-GB" altLang="en-US" dirty="0"/>
              <a:t>Centralized manufacturing in one country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</a:pPr>
            <a:r>
              <a:rPr lang="en-GB" altLang="en-US" dirty="0"/>
              <a:t>Manufacturing facilities in specific regions to service those regions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</a:pPr>
            <a:r>
              <a:rPr lang="en-GB" altLang="en-US" dirty="0"/>
              <a:t>Multidomestic facilities in each country</a:t>
            </a:r>
          </a:p>
        </p:txBody>
      </p:sp>
      <p:pic>
        <p:nvPicPr>
          <p:cNvPr id="3" name="Picture 2" descr="Diagram, engineering drawing&#10;&#10;Description automatically generated">
            <a:extLst>
              <a:ext uri="{FF2B5EF4-FFF2-40B4-BE49-F238E27FC236}">
                <a16:creationId xmlns:a16="http://schemas.microsoft.com/office/drawing/2014/main" id="{525AAF81-D2C1-5E03-A06D-2201759F5D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7865" y="2276872"/>
            <a:ext cx="4314135" cy="2304256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E557F0B-A0EC-9517-9D4C-6E38FC2603EB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332112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7C02F58D-96B4-84DF-538F-2E7ABBB792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80" y="0"/>
            <a:ext cx="12144672" cy="5661248"/>
          </a:xfrm>
          <a:prstGeom prst="rect">
            <a:avLst/>
          </a:prstGeom>
        </p:spPr>
      </p:pic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Coordination Control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34371" y="4149080"/>
            <a:ext cx="11323258" cy="1512168"/>
          </a:xfrm>
        </p:spPr>
        <p:txBody>
          <a:bodyPr/>
          <a:lstStyle/>
          <a:p>
            <a:pPr marL="0" indent="0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None/>
            </a:pPr>
            <a:r>
              <a:rPr lang="en-GB" altLang="en-US" dirty="0"/>
              <a:t>Control systems, such as organizational structure and performance measurement systems, ensure that managers implement company strategies.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F9CA8CA-3FFD-F8F8-0BBF-3B0B46E8592E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92508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Global Sourcing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49406" y="1114300"/>
            <a:ext cx="10693188" cy="4618955"/>
          </a:xfrm>
        </p:spPr>
        <p:txBody>
          <a:bodyPr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altLang="en-US" sz="2600" b="1" dirty="0">
                <a:cs typeface="Arabic Typesetting" panose="03020402040406030203" pitchFamily="66" charset="-78"/>
              </a:rPr>
              <a:t>Global sourcing </a:t>
            </a:r>
            <a:r>
              <a:rPr lang="en-GB" altLang="en-US" sz="2600" dirty="0">
                <a:cs typeface="Arabic Typesetting" panose="03020402040406030203" pitchFamily="66" charset="-78"/>
              </a:rPr>
              <a:t>- The use of suppliers anywhere in the world, chosen on the basis of their efficiency. 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E24BBCEE-3803-5D46-5BF6-C47FDA3B0B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334" y="1993269"/>
            <a:ext cx="8041332" cy="3654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47A69EF8-CA57-A278-4C9B-6F04B4008435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64286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BE795394-C2EC-4665-A6C4-1D6E02EDD767}"/>
              </a:ext>
            </a:extLst>
          </p:cNvPr>
          <p:cNvSpPr txBox="1">
            <a:spLocks/>
          </p:cNvSpPr>
          <p:nvPr/>
        </p:nvSpPr>
        <p:spPr bwMode="auto">
          <a:xfrm>
            <a:off x="551384" y="0"/>
            <a:ext cx="1108923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Discussion Questions?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1F3BF7-5621-47FB-8873-F8C34A6944D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6300" y="20199"/>
            <a:ext cx="1700808" cy="170080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4D40B737-16F4-48F7-A3D2-7291ED8D37C8}"/>
              </a:ext>
            </a:extLst>
          </p:cNvPr>
          <p:cNvSpPr txBox="1">
            <a:spLocks/>
          </p:cNvSpPr>
          <p:nvPr/>
        </p:nvSpPr>
        <p:spPr bwMode="auto">
          <a:xfrm>
            <a:off x="623392" y="1741206"/>
            <a:ext cx="10945216" cy="39200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algn="just"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200" dirty="0"/>
              <a:t>India and China are both very large emerging markets that are becoming increasingly important in many MNEs’ global supply chains. </a:t>
            </a:r>
          </a:p>
          <a:p>
            <a:pPr marL="457200" indent="-457200" algn="just" eaLnBrk="1" hangingPunct="1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altLang="en-US" sz="2800" dirty="0"/>
              <a:t>What are the advantages and disadvantages of sourcing from China as opposed to India? </a:t>
            </a:r>
          </a:p>
          <a:p>
            <a:pPr marL="457200" indent="-457200" algn="just" eaLnBrk="1" hangingPunct="1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altLang="en-US" sz="2800" dirty="0"/>
              <a:t>What types of products or services are best suited for sourcing from India versus China? Why?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6CF0499-4483-D1EF-A784-17661182F0CC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4018339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Global Supply Chain Management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87FCB7-93A3-DB79-13EA-7AB49BB41440}"/>
              </a:ext>
            </a:extLst>
          </p:cNvPr>
          <p:cNvSpPr txBox="1"/>
          <p:nvPr/>
        </p:nvSpPr>
        <p:spPr>
          <a:xfrm>
            <a:off x="3048000" y="530120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https://www.youtube.com/watch?v=mEIqLcGxZRM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5" name="Online Media 4" title="Global Supply Chain Management | International Business | From A Business Professor">
            <a:hlinkClick r:id="" action="ppaction://media"/>
            <a:extLst>
              <a:ext uri="{FF2B5EF4-FFF2-40B4-BE49-F238E27FC236}">
                <a16:creationId xmlns:a16="http://schemas.microsoft.com/office/drawing/2014/main" id="{02D04945-5BED-D97E-E1D3-FAA8C7C87FD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896604" y="994002"/>
            <a:ext cx="8398792" cy="4297788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C65EB16-231D-A975-47E6-AB8204AD6883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14403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Manufacturing of Goods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49405" y="1052736"/>
            <a:ext cx="10693188" cy="4608512"/>
          </a:xfrm>
        </p:spPr>
        <p:txBody>
          <a:bodyPr/>
          <a:lstStyle/>
          <a:p>
            <a:pPr algn="just"/>
            <a:r>
              <a:rPr lang="en-GB" sz="2700" dirty="0"/>
              <a:t>MNEs face a variety of concerns in manufacturing goods and services. Primary among these are </a:t>
            </a:r>
            <a:r>
              <a:rPr lang="en-GB" sz="2700" b="1" dirty="0">
                <a:solidFill>
                  <a:srgbClr val="ED1A24"/>
                </a:solidFill>
              </a:rPr>
              <a:t>cost</a:t>
            </a:r>
            <a:r>
              <a:rPr lang="en-GB" sz="2700" dirty="0"/>
              <a:t>, </a:t>
            </a:r>
            <a:r>
              <a:rPr lang="en-GB" sz="2700" b="1" dirty="0">
                <a:solidFill>
                  <a:schemeClr val="accent6">
                    <a:lumMod val="50000"/>
                  </a:schemeClr>
                </a:solidFill>
              </a:rPr>
              <a:t>quality</a:t>
            </a:r>
            <a:r>
              <a:rPr lang="en-GB" sz="2700" dirty="0"/>
              <a:t> and </a:t>
            </a:r>
            <a:r>
              <a:rPr lang="en-GB" sz="2700" b="1" dirty="0">
                <a:solidFill>
                  <a:srgbClr val="00B050"/>
                </a:solidFill>
              </a:rPr>
              <a:t>efficiency</a:t>
            </a:r>
            <a:r>
              <a:rPr lang="en-GB" sz="2700" dirty="0"/>
              <a:t> in production systems.</a:t>
            </a:r>
          </a:p>
          <a:p>
            <a:pPr algn="just"/>
            <a:r>
              <a:rPr lang="en-GB" sz="2700" dirty="0"/>
              <a:t>Decisions about the selection and acquisition of </a:t>
            </a:r>
            <a:r>
              <a:rPr lang="en-GB" sz="2700" b="1" dirty="0">
                <a:solidFill>
                  <a:schemeClr val="accent1">
                    <a:lumMod val="50000"/>
                  </a:schemeClr>
                </a:solidFill>
              </a:rPr>
              <a:t>raw materials </a:t>
            </a:r>
            <a:r>
              <a:rPr lang="en-GB" sz="2700" dirty="0"/>
              <a:t>are important to many different types of manufacturers. The quality of raw material has a huge influence on the quality of a company’s end product. </a:t>
            </a:r>
          </a:p>
          <a:p>
            <a:pPr algn="just"/>
            <a:r>
              <a:rPr lang="en-GB" sz="2700" dirty="0"/>
              <a:t>Levels of quality standards:</a:t>
            </a:r>
          </a:p>
          <a:p>
            <a:pPr lvl="1" algn="just">
              <a:spcBef>
                <a:spcPts val="0"/>
              </a:spcBef>
            </a:pPr>
            <a:r>
              <a:rPr lang="en-GB" sz="2200" dirty="0"/>
              <a:t>General level - ISO 9000, Malcolm Baldrige National Quality Award</a:t>
            </a:r>
          </a:p>
          <a:p>
            <a:pPr lvl="1" algn="just">
              <a:spcBef>
                <a:spcPts val="0"/>
              </a:spcBef>
            </a:pPr>
            <a:r>
              <a:rPr lang="en-GB" sz="2200" dirty="0"/>
              <a:t>Industry-specific level</a:t>
            </a:r>
          </a:p>
          <a:p>
            <a:pPr lvl="1" algn="just">
              <a:spcBef>
                <a:spcPts val="0"/>
              </a:spcBef>
            </a:pPr>
            <a:r>
              <a:rPr lang="en-GB" sz="2200" dirty="0"/>
              <a:t>Company level</a:t>
            </a:r>
          </a:p>
          <a:p>
            <a:pPr algn="just"/>
            <a:endParaRPr lang="en-GB" sz="2700" dirty="0"/>
          </a:p>
          <a:p>
            <a:pPr algn="just"/>
            <a:endParaRPr lang="en-GB" sz="27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E051348-B666-3D2D-9070-A7B91DE0469C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16454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Make or Buy Decision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49405" y="1052736"/>
            <a:ext cx="10693188" cy="4680520"/>
          </a:xfrm>
        </p:spPr>
        <p:txBody>
          <a:bodyPr/>
          <a:lstStyle/>
          <a:p>
            <a:pPr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</a:pPr>
            <a:r>
              <a:rPr lang="en-GB" dirty="0"/>
              <a:t>Make or buy - outsource or supply parts from internal production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</a:pPr>
            <a:r>
              <a:rPr lang="en-GB" dirty="0"/>
              <a:t>If MNEs outsource parts instead of sourcing them from internal production, they need to determine the degree of involvement with suppliers.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</a:pPr>
            <a:r>
              <a:rPr lang="en-GB" dirty="0"/>
              <a:t>Supplier relationships are very important but sometimes complicated, especially for MNEs trying to manage supplier relationships around the world</a:t>
            </a:r>
          </a:p>
          <a:p>
            <a:pPr algn="just">
              <a:buClr>
                <a:schemeClr val="tx1"/>
              </a:buClr>
            </a:pPr>
            <a:endParaRPr lang="en-GB" sz="2800" dirty="0"/>
          </a:p>
          <a:p>
            <a:pPr marL="0" indent="0" algn="just">
              <a:buNone/>
            </a:pPr>
            <a:endParaRPr lang="en-GB" sz="27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0F8161F-C078-1CA7-96E7-CC53F011DC14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420897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Major Sourcing Strategies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49405" y="1196752"/>
            <a:ext cx="10693188" cy="4536504"/>
          </a:xfrm>
        </p:spPr>
        <p:txBody>
          <a:bodyPr/>
          <a:lstStyle/>
          <a:p>
            <a:pPr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</a:pPr>
            <a:r>
              <a:rPr lang="en-GB" dirty="0"/>
              <a:t>Assign domestic buyers for foreign purchasing.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</a:pPr>
            <a:r>
              <a:rPr lang="en-GB" dirty="0"/>
              <a:t>Use foreign subsidiaries or business agents.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</a:pPr>
            <a:r>
              <a:rPr lang="en-GB" dirty="0"/>
              <a:t>Establish international purchasing offices.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</a:pPr>
            <a:r>
              <a:rPr lang="en-GB" dirty="0"/>
              <a:t>Assign the responsibility for global sourcing to a specific business unit or units.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</a:pPr>
            <a:r>
              <a:rPr lang="en-GB" dirty="0"/>
              <a:t>Integrate and coordinate worldwide sourcing.</a:t>
            </a:r>
          </a:p>
          <a:p>
            <a:pPr algn="just">
              <a:buClr>
                <a:schemeClr val="tx1"/>
              </a:buClr>
            </a:pPr>
            <a:endParaRPr lang="en-GB" sz="2800" dirty="0"/>
          </a:p>
          <a:p>
            <a:pPr marL="0" indent="0" algn="just">
              <a:buNone/>
            </a:pPr>
            <a:endParaRPr lang="en-GB" sz="27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56F6FD9-6B73-C1A3-E13D-194D8913948F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997671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International Logistics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49405" y="1196752"/>
            <a:ext cx="10693188" cy="4536504"/>
          </a:xfrm>
        </p:spPr>
        <p:txBody>
          <a:bodyPr/>
          <a:lstStyle/>
          <a:p>
            <a:pPr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</a:pPr>
            <a:r>
              <a:rPr lang="en-GB" b="1" dirty="0">
                <a:solidFill>
                  <a:srgbClr val="CC0000"/>
                </a:solidFill>
              </a:rPr>
              <a:t>International logistics </a:t>
            </a:r>
            <a:r>
              <a:rPr lang="en-GB" dirty="0"/>
              <a:t>is the designing and managing of a system to control the flow of materials and products throughout the firm. 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</a:pPr>
            <a:r>
              <a:rPr lang="en-GB" sz="2800" dirty="0"/>
              <a:t>This includes the inflow of materials, movement through the production process and outflow to the wholesale/retail firm or final consumer.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</a:pPr>
            <a:r>
              <a:rPr lang="en-GB" sz="2800" dirty="0"/>
              <a:t>Transportation, packaging and storage are three key aspects of international logistics. </a:t>
            </a:r>
          </a:p>
          <a:p>
            <a:pPr marL="0" indent="0" algn="just">
              <a:buNone/>
            </a:pPr>
            <a:endParaRPr lang="en-GB" sz="27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F3970E4-548D-BE00-4944-7F6DFEC0B015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24211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Amazon International Logistics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7363AD-DDAE-7DDC-6F14-D5EFCEE4AED7}"/>
              </a:ext>
            </a:extLst>
          </p:cNvPr>
          <p:cNvSpPr txBox="1"/>
          <p:nvPr/>
        </p:nvSpPr>
        <p:spPr>
          <a:xfrm>
            <a:off x="2927648" y="537321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https://www.youtube.com/watch?v=HxXJ8Q2GCs4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Online Media 3" title="How Amazon Beat Supply Chain Chaos With Ships, Containers And Planes">
            <a:hlinkClick r:id="" action="ppaction://media"/>
            <a:extLst>
              <a:ext uri="{FF2B5EF4-FFF2-40B4-BE49-F238E27FC236}">
                <a16:creationId xmlns:a16="http://schemas.microsoft.com/office/drawing/2014/main" id="{13BCF502-2EA4-F0F9-3C7C-36864D23ED1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171930" y="945241"/>
            <a:ext cx="7848140" cy="4434199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F9FE6B3-C114-97B6-719E-23126356684F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751418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199B6117-46B7-302D-116F-41EA6D4BF9A0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322408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376772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Collinson, S., Narula, R., &amp; Rugman, A. M., 2020.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Business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8 ed. Essex: Pearson Education Limited.</a:t>
            </a:r>
          </a:p>
          <a:p>
            <a:pPr lvl="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Daniels, J. D.,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Radebaugh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 H., Sullivan, D. P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 &amp; Click, R. W.,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2022.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Business: Environments and Operations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17 ed. Essex: Pearson Education Limited.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Hill, C. W. L., 2023.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Business: Competing in the global marketplace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14 ed. New York: McGraw-Hill.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Wild, J. J. &amp; Wild, K. L., 2023.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Business: The Challenges of Globalization.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 ed. Essex: Pearson Education Limited.</a:t>
            </a:r>
            <a:endParaRPr lang="en-GB" sz="1800" i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B56F9921-ECFA-EDD9-7C2E-375116DDFFA6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3754</TotalTime>
  <Words>814</Words>
  <Application>Microsoft Office PowerPoint</Application>
  <PresentationFormat>Widescreen</PresentationFormat>
  <Paragraphs>112</Paragraphs>
  <Slides>17</Slides>
  <Notes>17</Notes>
  <HiddenSlides>0</HiddenSlides>
  <MMClips>2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9" baseType="lpstr">
      <vt:lpstr>Aharoni</vt:lpstr>
      <vt:lpstr>Arial</vt:lpstr>
      <vt:lpstr>Arial Narrow</vt:lpstr>
      <vt:lpstr>Calibri</vt:lpstr>
      <vt:lpstr>Candara</vt:lpstr>
      <vt:lpstr>Myriad Pro</vt:lpstr>
      <vt:lpstr>Symbol</vt:lpstr>
      <vt:lpstr>Verdana</vt:lpstr>
      <vt:lpstr>Wingdings</vt:lpstr>
      <vt:lpstr>20140311PresentationUWTSDTemplate</vt:lpstr>
      <vt:lpstr>1_20140311PresentationUWTSDTemplate</vt:lpstr>
      <vt:lpstr>2_20140311PresentationUWTSDTemplate</vt:lpstr>
      <vt:lpstr>LCMB7014</vt:lpstr>
      <vt:lpstr>Learning Objectives</vt:lpstr>
      <vt:lpstr>Production Strategies</vt:lpstr>
      <vt:lpstr>Global Manufacturing Strategies</vt:lpstr>
      <vt:lpstr>Compatibility</vt:lpstr>
      <vt:lpstr>Manufacturing Configuration</vt:lpstr>
      <vt:lpstr>Coordination Control</vt:lpstr>
      <vt:lpstr>Global Sourcing</vt:lpstr>
      <vt:lpstr>PowerPoint Presentation</vt:lpstr>
      <vt:lpstr>Global Supply Chain Management</vt:lpstr>
      <vt:lpstr>Manufacturing of Goods</vt:lpstr>
      <vt:lpstr>Make or Buy Decision</vt:lpstr>
      <vt:lpstr>Major Sourcing Strategies</vt:lpstr>
      <vt:lpstr>International Logistics</vt:lpstr>
      <vt:lpstr>Amazon International Logistics</vt:lpstr>
      <vt:lpstr>Any Questions?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335</cp:revision>
  <cp:lastPrinted>2018-07-09T15:27:01Z</cp:lastPrinted>
  <dcterms:created xsi:type="dcterms:W3CDTF">2002-10-07T19:43:58Z</dcterms:created>
  <dcterms:modified xsi:type="dcterms:W3CDTF">2023-09-07T12:08:15Z</dcterms:modified>
</cp:coreProperties>
</file>