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42"/>
  </p:notesMasterIdLst>
  <p:handoutMasterIdLst>
    <p:handoutMasterId r:id="rId43"/>
  </p:handoutMasterIdLst>
  <p:sldIdLst>
    <p:sldId id="256" r:id="rId2"/>
    <p:sldId id="257" r:id="rId3"/>
    <p:sldId id="258" r:id="rId4"/>
    <p:sldId id="270" r:id="rId5"/>
    <p:sldId id="271" r:id="rId6"/>
    <p:sldId id="259" r:id="rId7"/>
    <p:sldId id="298" r:id="rId8"/>
    <p:sldId id="272" r:id="rId9"/>
    <p:sldId id="264" r:id="rId10"/>
    <p:sldId id="263" r:id="rId11"/>
    <p:sldId id="265" r:id="rId12"/>
    <p:sldId id="266" r:id="rId13"/>
    <p:sldId id="267" r:id="rId14"/>
    <p:sldId id="268" r:id="rId15"/>
    <p:sldId id="269" r:id="rId16"/>
    <p:sldId id="276"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300" r:id="rId30"/>
    <p:sldId id="301" r:id="rId31"/>
    <p:sldId id="302" r:id="rId32"/>
    <p:sldId id="303" r:id="rId33"/>
    <p:sldId id="292" r:id="rId34"/>
    <p:sldId id="305" r:id="rId35"/>
    <p:sldId id="293" r:id="rId36"/>
    <p:sldId id="306" r:id="rId37"/>
    <p:sldId id="295" r:id="rId38"/>
    <p:sldId id="296" r:id="rId39"/>
    <p:sldId id="297" r:id="rId40"/>
    <p:sldId id="299"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25" autoAdjust="0"/>
  </p:normalViewPr>
  <p:slideViewPr>
    <p:cSldViewPr>
      <p:cViewPr varScale="1">
        <p:scale>
          <a:sx n="98" d="100"/>
          <a:sy n="98" d="100"/>
        </p:scale>
        <p:origin x="-20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4B5E13B-EC01-4E98-8DE9-01ECA11CD59F}" type="datetimeFigureOut">
              <a:rPr lang="en-GB" smtClean="0"/>
              <a:pPr/>
              <a:t>16/12/2013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5C49517D-8712-4526-8D8B-BB253F049253}" type="slidenum">
              <a:rPr lang="en-GB" smtClean="0"/>
              <a:pPr/>
              <a:t>‹#›</a:t>
            </a:fld>
            <a:endParaRPr lang="en-GB"/>
          </a:p>
        </p:txBody>
      </p:sp>
    </p:spTree>
    <p:extLst>
      <p:ext uri="{BB962C8B-B14F-4D97-AF65-F5344CB8AC3E}">
        <p14:creationId xmlns:p14="http://schemas.microsoft.com/office/powerpoint/2010/main" val="7897120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02FD083-D3DF-4EB7-8DFC-FCA059B1C0E0}" type="datetimeFigureOut">
              <a:rPr lang="en-GB" smtClean="0"/>
              <a:pPr/>
              <a:t>16/12/2013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8C7E985-F853-4D5D-AC87-7AA747B85454}" type="slidenum">
              <a:rPr lang="en-GB" smtClean="0"/>
              <a:pPr/>
              <a:t>‹#›</a:t>
            </a:fld>
            <a:endParaRPr lang="en-GB"/>
          </a:p>
        </p:txBody>
      </p:sp>
    </p:spTree>
    <p:extLst>
      <p:ext uri="{BB962C8B-B14F-4D97-AF65-F5344CB8AC3E}">
        <p14:creationId xmlns:p14="http://schemas.microsoft.com/office/powerpoint/2010/main" val="3477977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11</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15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17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19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20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21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22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u="sng"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29</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32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33</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35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8C7E985-F853-4D5D-AC87-7AA747B85454}" type="slidenum">
              <a:rPr lang="en-GB" smtClean="0"/>
              <a:pPr/>
              <a:t>38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78E2F080-CEFF-434D-8552-3C02085EA0DA}" type="datetimeFigureOut">
              <a:rPr lang="en-GB" smtClean="0"/>
              <a:pPr/>
              <a:t>16/12/2013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D52AD705-F08B-4963-953E-6FED9BF2BB1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78E2F080-CEFF-434D-8552-3C02085EA0DA}" type="datetimeFigureOut">
              <a:rPr lang="en-GB" smtClean="0"/>
              <a:pPr/>
              <a:t>16/12/2013</a:t>
            </a:fld>
            <a:endParaRPr lang="en-GB"/>
          </a:p>
        </p:txBody>
      </p:sp>
      <p:sp>
        <p:nvSpPr>
          <p:cNvPr id="9" name="Slide Number Placeholder 8"/>
          <p:cNvSpPr>
            <a:spLocks noGrp="1"/>
          </p:cNvSpPr>
          <p:nvPr>
            <p:ph type="sldNum" sz="quarter" idx="15"/>
          </p:nvPr>
        </p:nvSpPr>
        <p:spPr/>
        <p:txBody>
          <a:bodyPr rtlCol="0"/>
          <a:lstStyle/>
          <a:p>
            <a:fld id="{D52AD705-F08B-4963-953E-6FED9BF2BB1B}"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78E2F080-CEFF-434D-8552-3C02085EA0DA}" type="datetimeFigureOut">
              <a:rPr lang="en-GB" smtClean="0"/>
              <a:pPr/>
              <a:t>16/12/2013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D52AD705-F08B-4963-953E-6FED9BF2BB1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8E2F080-CEFF-434D-8552-3C02085EA0DA}" type="datetimeFigureOut">
              <a:rPr lang="en-GB" smtClean="0"/>
              <a:pPr/>
              <a:t>16/12/2013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2AD705-F08B-4963-953E-6FED9BF2BB1B}"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78E2F080-CEFF-434D-8552-3C02085EA0DA}" type="datetimeFigureOut">
              <a:rPr lang="en-GB" smtClean="0"/>
              <a:pPr/>
              <a:t>16/12/2013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2AD705-F08B-4963-953E-6FED9BF2BB1B}"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78E2F080-CEFF-434D-8552-3C02085EA0DA}" type="datetimeFigureOut">
              <a:rPr lang="en-GB" smtClean="0"/>
              <a:pPr/>
              <a:t>16/12/2013</a:t>
            </a:fld>
            <a:endParaRPr lang="en-GB"/>
          </a:p>
        </p:txBody>
      </p:sp>
      <p:sp>
        <p:nvSpPr>
          <p:cNvPr id="7" name="Slide Number Placeholder 6"/>
          <p:cNvSpPr>
            <a:spLocks noGrp="1"/>
          </p:cNvSpPr>
          <p:nvPr>
            <p:ph type="sldNum" sz="quarter" idx="11"/>
          </p:nvPr>
        </p:nvSpPr>
        <p:spPr/>
        <p:txBody>
          <a:bodyPr rtlCol="0"/>
          <a:lstStyle/>
          <a:p>
            <a:fld id="{D52AD705-F08B-4963-953E-6FED9BF2BB1B}"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E2F080-CEFF-434D-8552-3C02085EA0DA}" type="datetimeFigureOut">
              <a:rPr lang="en-GB" smtClean="0"/>
              <a:pPr/>
              <a:t>16/12/2013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2AD705-F08B-4963-953E-6FED9BF2BB1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78E2F080-CEFF-434D-8552-3C02085EA0DA}" type="datetimeFigureOut">
              <a:rPr lang="en-GB" smtClean="0"/>
              <a:pPr/>
              <a:t>16/12/2013</a:t>
            </a:fld>
            <a:endParaRPr lang="en-GB"/>
          </a:p>
        </p:txBody>
      </p:sp>
      <p:sp>
        <p:nvSpPr>
          <p:cNvPr id="22" name="Slide Number Placeholder 21"/>
          <p:cNvSpPr>
            <a:spLocks noGrp="1"/>
          </p:cNvSpPr>
          <p:nvPr>
            <p:ph type="sldNum" sz="quarter" idx="15"/>
          </p:nvPr>
        </p:nvSpPr>
        <p:spPr/>
        <p:txBody>
          <a:bodyPr rtlCol="0"/>
          <a:lstStyle/>
          <a:p>
            <a:fld id="{D52AD705-F08B-4963-953E-6FED9BF2BB1B}"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78E2F080-CEFF-434D-8552-3C02085EA0DA}" type="datetimeFigureOut">
              <a:rPr lang="en-GB" smtClean="0"/>
              <a:pPr/>
              <a:t>16/12/2013</a:t>
            </a:fld>
            <a:endParaRPr lang="en-GB"/>
          </a:p>
        </p:txBody>
      </p:sp>
      <p:sp>
        <p:nvSpPr>
          <p:cNvPr id="18" name="Slide Number Placeholder 17"/>
          <p:cNvSpPr>
            <a:spLocks noGrp="1"/>
          </p:cNvSpPr>
          <p:nvPr>
            <p:ph type="sldNum" sz="quarter" idx="11"/>
          </p:nvPr>
        </p:nvSpPr>
        <p:spPr/>
        <p:txBody>
          <a:bodyPr rtlCol="0"/>
          <a:lstStyle/>
          <a:p>
            <a:fld id="{D52AD705-F08B-4963-953E-6FED9BF2BB1B}"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E2F080-CEFF-434D-8552-3C02085EA0DA}" type="datetimeFigureOut">
              <a:rPr lang="en-GB" smtClean="0"/>
              <a:pPr/>
              <a:t>16/12/2013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AD705-F08B-4963-953E-6FED9BF2BB1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E2F080-CEFF-434D-8552-3C02085EA0DA}" type="datetimeFigureOut">
              <a:rPr lang="en-GB" smtClean="0"/>
              <a:pPr/>
              <a:t>16/12/2013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AD705-F08B-4963-953E-6FED9BF2BB1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78E2F080-CEFF-434D-8552-3C02085EA0DA}" type="datetimeFigureOut">
              <a:rPr lang="en-GB" smtClean="0"/>
              <a:pPr/>
              <a:t>16/12/2013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D52AD705-F08B-4963-953E-6FED9BF2BB1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monster.co.uk/" TargetMode="External"/><Relationship Id="rId2" Type="http://schemas.openxmlformats.org/officeDocument/2006/relationships/hyperlink" Target="http://www.netjobs.co.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youtube.com/watch?v=TtW-q_bGjJ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cipd.co.uk/hr-resources/factsheets/diversity-workplace-overview.aspx" TargetMode="External"/><Relationship Id="rId2" Type="http://schemas.openxmlformats.org/officeDocument/2006/relationships/hyperlink" Target="http://www.cipd.co.uk/hr-resources/factsheets/recruitment-overview.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Recruitment &amp; Selection</a:t>
            </a:r>
            <a:endParaRPr lang="en-GB" dirty="0"/>
          </a:p>
        </p:txBody>
      </p:sp>
      <p:sp>
        <p:nvSpPr>
          <p:cNvPr id="3" name="Subtitle 2"/>
          <p:cNvSpPr>
            <a:spLocks noGrp="1"/>
          </p:cNvSpPr>
          <p:nvPr>
            <p:ph type="subTitle" idx="1"/>
          </p:nvPr>
        </p:nvSpPr>
        <p:spPr/>
        <p:txBody>
          <a:bodyPr>
            <a:normAutofit/>
          </a:bodyPr>
          <a:lstStyle/>
          <a:p>
            <a:r>
              <a:rPr lang="en-GB" dirty="0" smtClean="0"/>
              <a:t>Managing People &amp; Change</a:t>
            </a:r>
          </a:p>
          <a:p>
            <a:r>
              <a:rPr lang="en-GB" dirty="0" smtClean="0"/>
              <a:t>Week 2</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Class Aim</a:t>
            </a:r>
            <a:endParaRPr lang="en-GB" dirty="0"/>
          </a:p>
        </p:txBody>
      </p:sp>
      <p:sp>
        <p:nvSpPr>
          <p:cNvPr id="3" name="Content Placeholder 2"/>
          <p:cNvSpPr>
            <a:spLocks noGrp="1"/>
          </p:cNvSpPr>
          <p:nvPr>
            <p:ph sz="quarter" idx="1"/>
          </p:nvPr>
        </p:nvSpPr>
        <p:spPr/>
        <p:txBody>
          <a:bodyPr/>
          <a:lstStyle/>
          <a:p>
            <a:r>
              <a:rPr lang="en-GB" dirty="0" smtClean="0"/>
              <a:t>By the end of class today, you will be able to....</a:t>
            </a:r>
          </a:p>
          <a:p>
            <a:pPr>
              <a:buNone/>
            </a:pPr>
            <a:endParaRPr lang="en-GB" dirty="0" smtClean="0"/>
          </a:p>
          <a:p>
            <a:pPr marL="457200" indent="-457200">
              <a:buAutoNum type="arabicPeriod"/>
            </a:pPr>
            <a:r>
              <a:rPr lang="en-GB" dirty="0" smtClean="0"/>
              <a:t>Understand the importance of recruitment and selection and the impact it has on the organisation</a:t>
            </a:r>
          </a:p>
          <a:p>
            <a:pPr marL="457200" indent="-457200">
              <a:buAutoNum type="arabicPeriod"/>
            </a:pPr>
            <a:r>
              <a:rPr lang="en-GB" dirty="0" smtClean="0"/>
              <a:t>Explain the principal components associated with recruitment</a:t>
            </a:r>
          </a:p>
          <a:p>
            <a:pPr marL="457200" indent="-457200">
              <a:buAutoNum type="arabicPeriod"/>
            </a:pPr>
            <a:r>
              <a:rPr lang="en-GB" dirty="0" smtClean="0"/>
              <a:t>Appreciate the main advantages and disadvantages of the most important selection methods</a:t>
            </a:r>
          </a:p>
          <a:p>
            <a:pPr marL="457200" indent="-457200">
              <a:buAutoNum type="arabicPeriod"/>
            </a:pPr>
            <a:r>
              <a:rPr lang="en-GB" dirty="0" smtClean="0"/>
              <a:t>Understand the importance of diversity in the workplace.</a:t>
            </a:r>
          </a:p>
          <a:p>
            <a:pPr marL="457200" indent="-457200">
              <a:buAutoNum type="arabicPeriod"/>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linds(horizont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Recruitment &amp; Selection</a:t>
            </a:r>
            <a:endParaRPr lang="en-GB" dirty="0"/>
          </a:p>
        </p:txBody>
      </p:sp>
      <p:sp>
        <p:nvSpPr>
          <p:cNvPr id="3" name="Content Placeholder 2"/>
          <p:cNvSpPr>
            <a:spLocks noGrp="1"/>
          </p:cNvSpPr>
          <p:nvPr>
            <p:ph sz="quarter" idx="1"/>
          </p:nvPr>
        </p:nvSpPr>
        <p:spPr/>
        <p:txBody>
          <a:bodyPr/>
          <a:lstStyle/>
          <a:p>
            <a:r>
              <a:rPr lang="en-GB" dirty="0" smtClean="0"/>
              <a:t>RIGHT PEOPLE in the </a:t>
            </a:r>
          </a:p>
          <a:p>
            <a:endParaRPr lang="en-GB" dirty="0" smtClean="0"/>
          </a:p>
          <a:p>
            <a:r>
              <a:rPr lang="en-GB" dirty="0" smtClean="0"/>
              <a:t>RIGHT PLACE  at the </a:t>
            </a:r>
          </a:p>
          <a:p>
            <a:endParaRPr lang="en-GB" dirty="0" smtClean="0"/>
          </a:p>
          <a:p>
            <a:r>
              <a:rPr lang="en-GB" dirty="0" smtClean="0"/>
              <a:t>RIGHT TIME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3">
                                            <p:txEl>
                                              <p:pRg st="2" end="2"/>
                                            </p:tx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3">
                                            <p:txEl>
                                              <p:pRg st="4" end="4"/>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&amp; Selection</a:t>
            </a:r>
            <a:endParaRPr lang="en-GB" dirty="0"/>
          </a:p>
        </p:txBody>
      </p:sp>
      <p:sp>
        <p:nvSpPr>
          <p:cNvPr id="3" name="Content Placeholder 2"/>
          <p:cNvSpPr>
            <a:spLocks noGrp="1"/>
          </p:cNvSpPr>
          <p:nvPr>
            <p:ph sz="quarter" idx="1"/>
          </p:nvPr>
        </p:nvSpPr>
        <p:spPr/>
        <p:txBody>
          <a:bodyPr/>
          <a:lstStyle/>
          <a:p>
            <a:pPr algn="ctr"/>
            <a:r>
              <a:rPr lang="en-GB" b="1" dirty="0" smtClean="0">
                <a:solidFill>
                  <a:srgbClr val="FF0000"/>
                </a:solidFill>
              </a:rPr>
              <a:t>In pairs come up with your own definition of Recruitment &amp; Selection</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Recruitment &amp; Selection </a:t>
            </a:r>
            <a:endParaRPr lang="en-GB" dirty="0"/>
          </a:p>
        </p:txBody>
      </p:sp>
      <p:sp>
        <p:nvSpPr>
          <p:cNvPr id="3" name="Content Placeholder 2"/>
          <p:cNvSpPr>
            <a:spLocks noGrp="1"/>
          </p:cNvSpPr>
          <p:nvPr>
            <p:ph sz="quarter" idx="1"/>
          </p:nvPr>
        </p:nvSpPr>
        <p:spPr/>
        <p:txBody>
          <a:bodyPr/>
          <a:lstStyle/>
          <a:p>
            <a:pPr>
              <a:buNone/>
            </a:pPr>
            <a:endParaRPr lang="en-GB" b="1" dirty="0" smtClean="0">
              <a:solidFill>
                <a:srgbClr val="FF0000"/>
              </a:solidFill>
            </a:endParaRPr>
          </a:p>
          <a:p>
            <a:r>
              <a:rPr lang="en-GB" dirty="0" smtClean="0"/>
              <a:t> Bratton &amp; Gold (2007) stated :</a:t>
            </a:r>
          </a:p>
          <a:p>
            <a:pPr algn="ctr">
              <a:buNone/>
            </a:pPr>
            <a:r>
              <a:rPr lang="en-GB" i="1" dirty="0" smtClean="0"/>
              <a:t>Recruitment is the </a:t>
            </a:r>
            <a:r>
              <a:rPr lang="en-GB" b="1" i="1" u="sng" dirty="0" smtClean="0"/>
              <a:t>process</a:t>
            </a:r>
            <a:r>
              <a:rPr lang="en-GB" i="1" dirty="0" smtClean="0"/>
              <a:t> of </a:t>
            </a:r>
            <a:r>
              <a:rPr lang="en-GB" b="1" i="1" u="sng" dirty="0" smtClean="0"/>
              <a:t>generating a pool of capable people </a:t>
            </a:r>
            <a:r>
              <a:rPr lang="en-GB" i="1" dirty="0" smtClean="0"/>
              <a:t>to apply for employment to an organisation . Selection is the process by which managers and others use specific instruments to choose from a </a:t>
            </a:r>
            <a:r>
              <a:rPr lang="en-GB" b="1" i="1" u="sng" dirty="0" smtClean="0"/>
              <a:t>pool of applicants </a:t>
            </a:r>
            <a:r>
              <a:rPr lang="en-GB" i="1" dirty="0" smtClean="0"/>
              <a:t>a person or persons more likely to succeed in the job(s), given management goals and legal requirements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When Recruitment &amp; </a:t>
            </a:r>
            <a:r>
              <a:rPr lang="en-GB" smtClean="0"/>
              <a:t>Selection goes </a:t>
            </a:r>
            <a:r>
              <a:rPr lang="en-GB" dirty="0" smtClean="0"/>
              <a:t>Wrong!! </a:t>
            </a:r>
            <a:endParaRPr lang="en-GB" dirty="0"/>
          </a:p>
        </p:txBody>
      </p:sp>
      <p:sp>
        <p:nvSpPr>
          <p:cNvPr id="3" name="Content Placeholder 2"/>
          <p:cNvSpPr>
            <a:spLocks noGrp="1"/>
          </p:cNvSpPr>
          <p:nvPr>
            <p:ph sz="quarter" idx="1"/>
          </p:nvPr>
        </p:nvSpPr>
        <p:spPr/>
        <p:txBody>
          <a:bodyPr>
            <a:normAutofit/>
          </a:bodyPr>
          <a:lstStyle/>
          <a:p>
            <a:r>
              <a:rPr lang="en-GB" dirty="0" smtClean="0"/>
              <a:t>This process needs to be done successfully as Recruitment &amp; Selection is integral to the </a:t>
            </a:r>
            <a:r>
              <a:rPr lang="en-GB" b="1" u="sng" dirty="0" smtClean="0"/>
              <a:t>longevity and success of the organisation </a:t>
            </a:r>
            <a:r>
              <a:rPr lang="en-GB" dirty="0" smtClean="0"/>
              <a:t>if you get this wrong the consequences can become costly, as </a:t>
            </a:r>
            <a:r>
              <a:rPr lang="en-GB" dirty="0" err="1" smtClean="0"/>
              <a:t>Pilbream</a:t>
            </a:r>
            <a:r>
              <a:rPr lang="en-GB" dirty="0" smtClean="0"/>
              <a:t> &amp; </a:t>
            </a:r>
            <a:r>
              <a:rPr lang="en-GB" dirty="0" err="1" smtClean="0"/>
              <a:t>Colbridge</a:t>
            </a:r>
            <a:r>
              <a:rPr lang="en-GB" dirty="0" smtClean="0"/>
              <a:t> (2006) stated: </a:t>
            </a:r>
          </a:p>
          <a:p>
            <a:pPr algn="ctr">
              <a:buNone/>
            </a:pPr>
            <a:r>
              <a:rPr lang="en-GB" i="1" dirty="0" smtClean="0"/>
              <a:t>The recruitment &amp; selection of employees is </a:t>
            </a:r>
            <a:r>
              <a:rPr lang="en-GB" b="1" i="1" u="sng" dirty="0" smtClean="0"/>
              <a:t>fundamental to the functioning of  an organisation...</a:t>
            </a:r>
            <a:r>
              <a:rPr lang="en-GB" i="1" dirty="0" smtClean="0"/>
              <a:t>Inappropriate selection decisions reduce organisational effectiveness, invalidate reward and development strategies ...can be distressing for managers who have to deal with an unsuitable employee</a:t>
            </a:r>
          </a:p>
          <a:p>
            <a:endParaRPr lang="en-GB" dirty="0" smtClean="0"/>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linds(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linds(horizontal)">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When Recruitment &amp; Selection goes Wrong!! </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 hurried attempt to meet an advertising deadline in the local paper may result in inaccurate copy which might mislead potential applicants and potentially discourages them from applying.</a:t>
            </a:r>
          </a:p>
          <a:p>
            <a:r>
              <a:rPr lang="en-GB" dirty="0" smtClean="0"/>
              <a:t>Failure to carry out effective research into advertising media for a specialist post may well result in a lower standard of applicants than envisaged, you will then have to re-advertise in a specialist journal which will lead to additional expense.</a:t>
            </a:r>
          </a:p>
          <a:p>
            <a:r>
              <a:rPr lang="en-GB" dirty="0" smtClean="0"/>
              <a:t>These all bring an unnecessary cost to the organisation </a:t>
            </a:r>
          </a:p>
          <a:p>
            <a:r>
              <a:rPr lang="en-GB" sz="1100" b="1" dirty="0" smtClean="0"/>
              <a:t>Martin, M, </a:t>
            </a:r>
            <a:r>
              <a:rPr lang="en-GB" sz="1100" b="1" dirty="0" err="1" smtClean="0"/>
              <a:t>Witing</a:t>
            </a:r>
            <a:r>
              <a:rPr lang="en-GB" sz="1100" b="1" dirty="0" smtClean="0"/>
              <a:t>, F. &amp; Jackson, T. (2010)Human Resource Practice, 5th edition. </a:t>
            </a:r>
            <a:r>
              <a:rPr lang="en-GB" sz="1100" b="1" dirty="0" err="1" smtClean="0"/>
              <a:t>CIPD:London</a:t>
            </a:r>
            <a:endParaRPr lang="en-GB" sz="11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linds(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linds(horizont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linds(horizontal)">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RECRUITMENT &amp; Selection  go Hand in Hand</a:t>
            </a:r>
            <a:endParaRPr lang="en-GB" dirty="0"/>
          </a:p>
        </p:txBody>
      </p:sp>
      <p:sp>
        <p:nvSpPr>
          <p:cNvPr id="3" name="Content Placeholder 2"/>
          <p:cNvSpPr>
            <a:spLocks noGrp="1"/>
          </p:cNvSpPr>
          <p:nvPr>
            <p:ph sz="quarter" idx="1"/>
          </p:nvPr>
        </p:nvSpPr>
        <p:spPr/>
        <p:txBody>
          <a:bodyPr/>
          <a:lstStyle/>
          <a:p>
            <a:r>
              <a:rPr lang="en-GB" dirty="0" smtClean="0"/>
              <a:t>Recruitment and Selection are inextricably linked, however you would have different teams responsible for both segments</a:t>
            </a:r>
          </a:p>
          <a:p>
            <a:endParaRPr lang="en-GB" dirty="0" smtClean="0"/>
          </a:p>
          <a:p>
            <a:r>
              <a:rPr lang="en-GB" dirty="0" smtClean="0"/>
              <a:t>Foot &amp; Hook(2005) add credibility to this ethos when they suggested that:</a:t>
            </a:r>
          </a:p>
          <a:p>
            <a:pPr algn="ctr">
              <a:buNone/>
            </a:pPr>
            <a:r>
              <a:rPr lang="en-GB" i="1" dirty="0" smtClean="0"/>
              <a:t>Although the two functions are closely connected, each requires a separate range of skills and expertise, and may in practice by fulfilled by different staff members. The recruitment activity might even be outsourced to an agency. It is therefore logical to treat each activity separate. </a:t>
            </a:r>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linds(horizontal)">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Recruitment &amp; Selection: HR &amp; the Line</a:t>
            </a:r>
            <a:endParaRPr lang="en-GB" dirty="0"/>
          </a:p>
        </p:txBody>
      </p:sp>
      <p:sp>
        <p:nvSpPr>
          <p:cNvPr id="3" name="Content Placeholder 2"/>
          <p:cNvSpPr>
            <a:spLocks noGrp="1"/>
          </p:cNvSpPr>
          <p:nvPr>
            <p:ph sz="quarter" idx="1"/>
          </p:nvPr>
        </p:nvSpPr>
        <p:spPr/>
        <p:txBody>
          <a:bodyPr/>
          <a:lstStyle/>
          <a:p>
            <a:pPr algn="ctr"/>
            <a:r>
              <a:rPr lang="en-GB" dirty="0" smtClean="0"/>
              <a:t>Line Managers and the HR team work collaboratively on the task in hand</a:t>
            </a:r>
          </a:p>
          <a:p>
            <a:endParaRPr lang="en-GB" dirty="0" smtClean="0"/>
          </a:p>
          <a:p>
            <a:pPr algn="ctr">
              <a:buNone/>
            </a:pPr>
            <a:r>
              <a:rPr lang="en-GB" i="1" dirty="0" smtClean="0"/>
              <a:t>    If the HRM function is to remain effective, there must be consistently good levels of teamwork, plus on-going</a:t>
            </a:r>
            <a:r>
              <a:rPr lang="en-GB" dirty="0" smtClean="0"/>
              <a:t> co-operation and consultation between line-managers and the HR Manager(Mullins 2010)</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&amp; Selection: Diversity</a:t>
            </a:r>
            <a:endParaRPr lang="en-GB" dirty="0"/>
          </a:p>
        </p:txBody>
      </p:sp>
      <p:sp>
        <p:nvSpPr>
          <p:cNvPr id="3" name="Content Placeholder 2"/>
          <p:cNvSpPr>
            <a:spLocks noGrp="1"/>
          </p:cNvSpPr>
          <p:nvPr>
            <p:ph sz="quarter" idx="1"/>
          </p:nvPr>
        </p:nvSpPr>
        <p:spPr/>
        <p:txBody>
          <a:bodyPr/>
          <a:lstStyle/>
          <a:p>
            <a:r>
              <a:rPr lang="en-GB" dirty="0" smtClean="0"/>
              <a:t>Managers alike need to pay particular attention to diversity at each stage of the recruitment cycle.</a:t>
            </a:r>
          </a:p>
          <a:p>
            <a:endParaRPr lang="en-GB" dirty="0" smtClean="0"/>
          </a:p>
          <a:p>
            <a:r>
              <a:rPr lang="en-GB" dirty="0" smtClean="0"/>
              <a:t>The R&amp;S practice in organisations need to be reviewed on a regular basis to make sure any hidden bias is removed which could prevent  talent from entering the organisation.</a:t>
            </a:r>
          </a:p>
          <a:p>
            <a:endParaRPr lang="en-GB" dirty="0" smtClean="0"/>
          </a:p>
          <a:p>
            <a:r>
              <a:rPr lang="en-GB" dirty="0" smtClean="0"/>
              <a:t>Managers need to be aware of </a:t>
            </a:r>
            <a:r>
              <a:rPr lang="en-GB" b="1" u="sng" dirty="0" smtClean="0"/>
              <a:t>various legislation to avoid discrimination </a:t>
            </a:r>
            <a:endParaRPr lang="en-GB" b="1"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linds(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blinds(horizontal)">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&amp; Selection: Diversity</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People obviously have things in common with each other but at the same time we are also different.</a:t>
            </a:r>
          </a:p>
          <a:p>
            <a:r>
              <a:rPr lang="en-GB" dirty="0" smtClean="0"/>
              <a:t>Differences include visible and non-visible factors, for example, personal characteristics such as background, culture, personality, and work-style, size, language and so on.</a:t>
            </a:r>
          </a:p>
          <a:p>
            <a:r>
              <a:rPr lang="en-GB" dirty="0" smtClean="0"/>
              <a:t>Up until 2010 you would have different legislation to cover Equal Pay Act (1970), Race Relations (1974) &amp; Sex Discrimination (1975) HOWEVER in 2010 all the anti-discriminatory laws &amp; equality laws merged into one new legislation.......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smtClean="0">
                <a:solidFill>
                  <a:srgbClr val="FF0000"/>
                </a:solidFill>
              </a:rPr>
              <a:t>Do you know what the legislation is called?</a:t>
            </a:r>
          </a:p>
          <a:p>
            <a:pPr algn="ctr">
              <a:buFont typeface="Courier New" pitchFamily="49" charset="0"/>
              <a:buChar char="o"/>
            </a:pPr>
            <a:r>
              <a:rPr lang="en-GB" b="1" u="sng" dirty="0" smtClean="0"/>
              <a:t>Equality Act 2010</a:t>
            </a:r>
          </a:p>
          <a:p>
            <a:pPr>
              <a:buFont typeface="Courier New" pitchFamily="49" charset="0"/>
              <a:buChar char="o"/>
            </a:pPr>
            <a:r>
              <a:rPr lang="en-GB" b="1" u="sng" dirty="0" smtClean="0"/>
              <a:t>The act offers protection to individuals with “protected characteristics.” There are 9 of these to be had:</a:t>
            </a:r>
          </a:p>
          <a:p>
            <a:pPr>
              <a:buFont typeface="Courier New" pitchFamily="49" charset="0"/>
              <a:buChar char="o"/>
            </a:pPr>
            <a:r>
              <a:rPr lang="en-GB" b="1" u="sng" dirty="0" smtClean="0"/>
              <a:t>Age, Disability, Gender Reassignment ,Marriage and Civil Partnership, Pregnancy and Maternity, Race, Religion or Belief, Sex, Sexual Orientation.</a:t>
            </a:r>
          </a:p>
          <a:p>
            <a:pPr>
              <a:buFont typeface="Courier New" pitchFamily="49" charset="0"/>
              <a:buChar char="o"/>
            </a:pPr>
            <a:r>
              <a:rPr lang="en-GB" b="1" u="sng" dirty="0" smtClean="0"/>
              <a:t>Thus you cannot be discriminated against if you posses one of the characteristics.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Business Case  for Diversity in the Workplace</a:t>
            </a:r>
            <a:endParaRPr lang="en-GB" dirty="0"/>
          </a:p>
        </p:txBody>
      </p:sp>
      <p:sp>
        <p:nvSpPr>
          <p:cNvPr id="3" name="Content Placeholder 2"/>
          <p:cNvSpPr>
            <a:spLocks noGrp="1"/>
          </p:cNvSpPr>
          <p:nvPr>
            <p:ph sz="quarter" idx="1"/>
          </p:nvPr>
        </p:nvSpPr>
        <p:spPr/>
        <p:txBody>
          <a:bodyPr/>
          <a:lstStyle/>
          <a:p>
            <a:pPr algn="ctr"/>
            <a:r>
              <a:rPr lang="en-GB" dirty="0" smtClean="0"/>
              <a:t>Equal opportunities is often seen as treating everyone in exactly the same way. But to provide real equality of opportunity, people need to be treated differently in ways that are fair and tailored to their needs but in ways that are aligned to business needs and objectives.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Recruitment Stage</a:t>
            </a:r>
            <a:endParaRPr lang="en-GB" dirty="0"/>
          </a:p>
        </p:txBody>
      </p:sp>
      <p:sp>
        <p:nvSpPr>
          <p:cNvPr id="3" name="Content Placeholder 2"/>
          <p:cNvSpPr>
            <a:spLocks noGrp="1"/>
          </p:cNvSpPr>
          <p:nvPr>
            <p:ph sz="quarter" idx="1"/>
          </p:nvPr>
        </p:nvSpPr>
        <p:spPr/>
        <p:txBody>
          <a:bodyPr/>
          <a:lstStyle/>
          <a:p>
            <a:pPr>
              <a:buNone/>
            </a:pPr>
            <a:endParaRPr lang="en-GB" dirty="0"/>
          </a:p>
        </p:txBody>
      </p:sp>
      <p:sp>
        <p:nvSpPr>
          <p:cNvPr id="4" name="Explosion 1 3"/>
          <p:cNvSpPr/>
          <p:nvPr/>
        </p:nvSpPr>
        <p:spPr>
          <a:xfrm>
            <a:off x="1835696" y="2564904"/>
            <a:ext cx="5112568" cy="2448272"/>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Recruitment </a:t>
            </a:r>
          </a:p>
          <a:p>
            <a:pPr algn="ctr"/>
            <a:r>
              <a:rPr lang="en-GB" dirty="0" smtClean="0"/>
              <a:t>Aims</a:t>
            </a:r>
            <a:endParaRPr lang="en-GB" dirty="0"/>
          </a:p>
        </p:txBody>
      </p:sp>
      <p:sp>
        <p:nvSpPr>
          <p:cNvPr id="5" name="Rectangle 4"/>
          <p:cNvSpPr/>
          <p:nvPr/>
        </p:nvSpPr>
        <p:spPr>
          <a:xfrm>
            <a:off x="827584" y="1988840"/>
            <a:ext cx="259228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Obtain a pool of suitable candidates for a vacant post</a:t>
            </a:r>
            <a:endParaRPr lang="en-GB" sz="1000" dirty="0"/>
          </a:p>
        </p:txBody>
      </p:sp>
      <p:sp>
        <p:nvSpPr>
          <p:cNvPr id="7" name="Flowchart: Process 6"/>
          <p:cNvSpPr/>
          <p:nvPr/>
        </p:nvSpPr>
        <p:spPr>
          <a:xfrm>
            <a:off x="4860032" y="1844824"/>
            <a:ext cx="2880320" cy="504056"/>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To make sure that it is a fair process</a:t>
            </a:r>
            <a:endParaRPr lang="en-GB" dirty="0"/>
          </a:p>
        </p:txBody>
      </p:sp>
      <p:sp>
        <p:nvSpPr>
          <p:cNvPr id="8" name="Rectangle 7"/>
          <p:cNvSpPr/>
          <p:nvPr/>
        </p:nvSpPr>
        <p:spPr>
          <a:xfrm>
            <a:off x="539552" y="4941168"/>
            <a:ext cx="2016224"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Ensure that all recruitment activities contribute to the organisational goals</a:t>
            </a:r>
            <a:endParaRPr lang="en-GB" sz="1000" dirty="0"/>
          </a:p>
        </p:txBody>
      </p:sp>
      <p:sp>
        <p:nvSpPr>
          <p:cNvPr id="9" name="Flowchart: Process 8"/>
          <p:cNvSpPr/>
          <p:nvPr/>
        </p:nvSpPr>
        <p:spPr>
          <a:xfrm>
            <a:off x="4932040" y="5517232"/>
            <a:ext cx="2304256" cy="36004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Ensure that it is carried out in an efficient and cost effective manner</a:t>
            </a:r>
            <a:endParaRPr lang="en-GB" sz="1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4"/>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linds(horizontal)">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linds(horizontal)">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linds(horizontal)">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linds(horizontal)">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Questions you need to ask before the Recruitment process begins...</a:t>
            </a:r>
            <a:endParaRPr lang="en-GB" dirty="0"/>
          </a:p>
        </p:txBody>
      </p:sp>
      <p:sp>
        <p:nvSpPr>
          <p:cNvPr id="3" name="Content Placeholder 2"/>
          <p:cNvSpPr>
            <a:spLocks noGrp="1"/>
          </p:cNvSpPr>
          <p:nvPr>
            <p:ph sz="quarter" idx="1"/>
          </p:nvPr>
        </p:nvSpPr>
        <p:spPr/>
        <p:txBody>
          <a:bodyPr>
            <a:normAutofit fontScale="92500" lnSpcReduction="10000"/>
          </a:bodyPr>
          <a:lstStyle/>
          <a:p>
            <a:pPr algn="ctr">
              <a:buNone/>
            </a:pPr>
            <a:r>
              <a:rPr lang="en-GB" dirty="0" smtClean="0"/>
              <a:t>Who do we want? </a:t>
            </a:r>
          </a:p>
          <a:p>
            <a:pPr>
              <a:buNone/>
            </a:pPr>
            <a:r>
              <a:rPr lang="en-GB" sz="2000" i="1" dirty="0" smtClean="0"/>
              <a:t>    When someone leaves the organisation through their own choice or through a dismissal you would not automatically replace them, you would need authorisation from the manager if the position is still required</a:t>
            </a:r>
          </a:p>
          <a:p>
            <a:pPr algn="ctr">
              <a:buNone/>
            </a:pPr>
            <a:r>
              <a:rPr lang="en-GB" dirty="0" smtClean="0"/>
              <a:t>How can we attract them? </a:t>
            </a:r>
          </a:p>
          <a:p>
            <a:pPr>
              <a:buNone/>
            </a:pPr>
            <a:r>
              <a:rPr lang="en-GB" sz="2000" i="1" dirty="0" smtClean="0"/>
              <a:t>    Need to target the correct pool of people, you need to think where and how you are going to be advertising the vacancy </a:t>
            </a:r>
          </a:p>
          <a:p>
            <a:pPr algn="ctr">
              <a:buNone/>
            </a:pPr>
            <a:r>
              <a:rPr lang="en-GB" dirty="0" smtClean="0"/>
              <a:t>How can we identify them? </a:t>
            </a:r>
          </a:p>
          <a:p>
            <a:pPr>
              <a:buNone/>
            </a:pPr>
            <a:r>
              <a:rPr lang="en-GB" sz="2000" i="1" dirty="0" smtClean="0"/>
              <a:t>     Here you will need to think of the different selection methods you will be using, which ones are the most effective methods and get the best results</a:t>
            </a:r>
            <a:endParaRPr lang="en-GB" dirty="0" smtClean="0"/>
          </a:p>
          <a:p>
            <a:pPr algn="ctr">
              <a:buNone/>
            </a:pPr>
            <a:r>
              <a:rPr lang="en-GB" dirty="0" smtClean="0"/>
              <a:t>How do we know we have got it right? </a:t>
            </a:r>
          </a:p>
          <a:p>
            <a:pPr>
              <a:buNone/>
            </a:pPr>
            <a:r>
              <a:rPr lang="en-GB" sz="2000" i="1" dirty="0" smtClean="0"/>
              <a:t>   You will now this through after the probation period has expired, did they perform well, meet targets etc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3">
                                            <p:txEl>
                                              <p:pRg st="2" end="2"/>
                                            </p:tx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3">
                                            <p:txEl>
                                              <p:pRg st="4" end="4"/>
                                            </p:tx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3">
                                            <p:txEl>
                                              <p:pRg st="6" end="6"/>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pture.PNG"/>
          <p:cNvPicPr>
            <a:picLocks noGrp="1" noChangeAspect="1"/>
          </p:cNvPicPr>
          <p:nvPr isPhoto="1"/>
        </p:nvPicPr>
        <p:blipFill>
          <a:blip r:embed="rId2" cstate="print">
            <a:lum/>
          </a:blip>
          <a:stretch>
            <a:fillRect/>
          </a:stretch>
        </p:blipFill>
        <p:spPr>
          <a:xfrm>
            <a:off x="1677988" y="0"/>
            <a:ext cx="5788025" cy="6858000"/>
          </a:xfrm>
          <a:prstGeom prst="rect">
            <a:avLst/>
          </a:prstGeom>
          <a:noFill/>
          <a:ln>
            <a:no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Analysis</a:t>
            </a:r>
            <a:endParaRPr lang="en-GB" dirty="0"/>
          </a:p>
        </p:txBody>
      </p:sp>
      <p:sp>
        <p:nvSpPr>
          <p:cNvPr id="3" name="Content Placeholder 2"/>
          <p:cNvSpPr>
            <a:spLocks noGrp="1"/>
          </p:cNvSpPr>
          <p:nvPr>
            <p:ph sz="quarter" idx="1"/>
          </p:nvPr>
        </p:nvSpPr>
        <p:spPr/>
        <p:txBody>
          <a:bodyPr>
            <a:normAutofit/>
          </a:bodyPr>
          <a:lstStyle/>
          <a:p>
            <a:r>
              <a:rPr lang="en-GB" b="1" dirty="0" smtClean="0">
                <a:solidFill>
                  <a:srgbClr val="FF0000"/>
                </a:solidFill>
              </a:rPr>
              <a:t>What do you think this stage is about?</a:t>
            </a:r>
          </a:p>
          <a:p>
            <a:r>
              <a:rPr lang="en-GB" dirty="0" smtClean="0"/>
              <a:t>At this stage you need to determine if there is a genuine vacancy, could it be covered if you re-designed the department, you could save money by delaying the recruitment process. </a:t>
            </a:r>
          </a:p>
          <a:p>
            <a:r>
              <a:rPr lang="en-GB" dirty="0" smtClean="0"/>
              <a:t>If you answered no then you need to think carefully about the role;</a:t>
            </a:r>
          </a:p>
          <a:p>
            <a:pPr>
              <a:buFontTx/>
              <a:buChar char="-"/>
            </a:pPr>
            <a:r>
              <a:rPr lang="en-GB" dirty="0" smtClean="0"/>
              <a:t>Do this role need to be changed</a:t>
            </a:r>
          </a:p>
          <a:p>
            <a:pPr>
              <a:buFontTx/>
              <a:buChar char="-"/>
            </a:pPr>
            <a:r>
              <a:rPr lang="en-GB" dirty="0" smtClean="0"/>
              <a:t>How can the role be improved</a:t>
            </a:r>
          </a:p>
          <a:p>
            <a:pPr>
              <a:buFontTx/>
              <a:buChar char="-"/>
            </a:pPr>
            <a:r>
              <a:rPr lang="en-GB" dirty="0" smtClean="0"/>
              <a:t>What skills and qualities are you looking for in a possible candidate?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linds(horizontal)">
                                      <p:cBhvr>
                                        <p:cTn id="15" dur="500"/>
                                        <p:tgtEl>
                                          <p:spTgt spid="3">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Analysis</a:t>
            </a:r>
            <a:endParaRPr lang="en-GB" dirty="0"/>
          </a:p>
        </p:txBody>
      </p:sp>
      <p:pic>
        <p:nvPicPr>
          <p:cNvPr id="4" name="Content Placeholder 3" descr="Capture.PNG"/>
          <p:cNvPicPr>
            <a:picLocks noGrp="1" noChangeAspect="1"/>
          </p:cNvPicPr>
          <p:nvPr>
            <p:ph sz="quarter" idx="1"/>
          </p:nvPr>
        </p:nvPicPr>
        <p:blipFill>
          <a:blip r:embed="rId3" cstate="print"/>
          <a:stretch>
            <a:fillRect/>
          </a:stretch>
        </p:blipFill>
        <p:spPr>
          <a:xfrm>
            <a:off x="1259632" y="1340768"/>
            <a:ext cx="5904656" cy="4968552"/>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Job Description &amp; Job Specification</a:t>
            </a:r>
            <a:endParaRPr lang="en-GB" dirty="0"/>
          </a:p>
        </p:txBody>
      </p:sp>
      <p:sp>
        <p:nvSpPr>
          <p:cNvPr id="3" name="Content Placeholder 2"/>
          <p:cNvSpPr>
            <a:spLocks noGrp="1"/>
          </p:cNvSpPr>
          <p:nvPr>
            <p:ph sz="quarter" idx="1"/>
          </p:nvPr>
        </p:nvSpPr>
        <p:spPr/>
        <p:txBody>
          <a:bodyPr>
            <a:normAutofit fontScale="85000" lnSpcReduction="20000"/>
          </a:bodyPr>
          <a:lstStyle/>
          <a:p>
            <a:r>
              <a:rPr lang="en-GB" b="1" dirty="0" smtClean="0">
                <a:solidFill>
                  <a:srgbClr val="FF0000"/>
                </a:solidFill>
              </a:rPr>
              <a:t>Take a moment to think what the differences are between the both.</a:t>
            </a:r>
          </a:p>
          <a:p>
            <a:r>
              <a:rPr lang="en-GB" b="1" u="sng" dirty="0" smtClean="0"/>
              <a:t>Job Description: Simply describes the main aim of the role</a:t>
            </a:r>
          </a:p>
          <a:p>
            <a:r>
              <a:rPr lang="en-GB" dirty="0" smtClean="0"/>
              <a:t>The following information would be contained in it:</a:t>
            </a:r>
          </a:p>
          <a:p>
            <a:r>
              <a:rPr lang="en-GB" b="1" dirty="0" smtClean="0"/>
              <a:t>Identification data: </a:t>
            </a:r>
            <a:r>
              <a:rPr lang="en-GB" dirty="0" smtClean="0"/>
              <a:t>job title, department, pay grade, main location</a:t>
            </a:r>
          </a:p>
          <a:p>
            <a:r>
              <a:rPr lang="en-GB" b="1" dirty="0" smtClean="0"/>
              <a:t>Organisational data: </a:t>
            </a:r>
            <a:r>
              <a:rPr lang="en-GB" dirty="0" smtClean="0"/>
              <a:t>responsible to and for, other working relationships (this could be visually presented as an extract from the organisation chart)</a:t>
            </a:r>
          </a:p>
          <a:p>
            <a:r>
              <a:rPr lang="en-GB" b="1" dirty="0" smtClean="0"/>
              <a:t>Job summary</a:t>
            </a:r>
            <a:r>
              <a:rPr lang="en-GB" dirty="0" smtClean="0"/>
              <a:t>: a brief statement of why the job exists</a:t>
            </a:r>
          </a:p>
          <a:p>
            <a:r>
              <a:rPr lang="en-GB" b="1" dirty="0" smtClean="0"/>
              <a:t>Job content: </a:t>
            </a:r>
            <a:r>
              <a:rPr lang="en-GB" dirty="0" smtClean="0"/>
              <a:t>an explanation of the principal duties or key result areas with brief</a:t>
            </a:r>
          </a:p>
          <a:p>
            <a:r>
              <a:rPr lang="en-GB" b="1" dirty="0" smtClean="0"/>
              <a:t>Miscellaneous Information</a:t>
            </a:r>
            <a:r>
              <a:rPr lang="en-GB" dirty="0" smtClean="0"/>
              <a:t>: such as unusual arrangements for example, shift-working, a need to be mobile, and reference to any other documents – e.g. collective agreements – which provide further details.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linds(horizont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blinds(horizontal)">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blinds(horizontal)">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blinds(horizontal)">
                                      <p:cBhvr>
                                        <p:cTn id="3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Job Specification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These are attributes both employer look out for during the selection stage and the prospective candidate looks at to check their eligibility / suitability for the role.</a:t>
            </a:r>
          </a:p>
          <a:p>
            <a:r>
              <a:rPr lang="en-GB" dirty="0" smtClean="0"/>
              <a:t>Basically it is a list of qualities the “ideal candidate” should have:</a:t>
            </a:r>
          </a:p>
          <a:p>
            <a:r>
              <a:rPr lang="en-GB" dirty="0" smtClean="0"/>
              <a:t>Qualifications</a:t>
            </a:r>
          </a:p>
          <a:p>
            <a:r>
              <a:rPr lang="en-GB" dirty="0" smtClean="0"/>
              <a:t>Experience,</a:t>
            </a:r>
          </a:p>
          <a:p>
            <a:r>
              <a:rPr lang="en-GB" dirty="0" smtClean="0"/>
              <a:t>Knowledge,</a:t>
            </a:r>
          </a:p>
          <a:p>
            <a:r>
              <a:rPr lang="en-GB" dirty="0" smtClean="0"/>
              <a:t>Personal Qualities </a:t>
            </a:r>
          </a:p>
          <a:p>
            <a:r>
              <a:rPr lang="en-GB" dirty="0" smtClean="0"/>
              <a:t>These then highlight  the </a:t>
            </a:r>
            <a:r>
              <a:rPr lang="en-GB" sz="3500" b="1" dirty="0" smtClean="0"/>
              <a:t>essential</a:t>
            </a:r>
            <a:r>
              <a:rPr lang="en-GB" dirty="0" smtClean="0"/>
              <a:t> qualities the candidate would need to have as well as the desirable qualities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Job Spec.</a:t>
            </a:r>
            <a:endParaRPr lang="en-GB" dirty="0"/>
          </a:p>
        </p:txBody>
      </p:sp>
      <p:pic>
        <p:nvPicPr>
          <p:cNvPr id="4" name="Content Placeholder 3" descr="Capture.PNG"/>
          <p:cNvPicPr>
            <a:picLocks noGrp="1" noChangeAspect="1"/>
          </p:cNvPicPr>
          <p:nvPr>
            <p:ph sz="quarter" idx="1"/>
          </p:nvPr>
        </p:nvPicPr>
        <p:blipFill>
          <a:blip r:embed="rId3" cstate="print"/>
          <a:stretch>
            <a:fillRect/>
          </a:stretch>
        </p:blipFill>
        <p:spPr>
          <a:xfrm>
            <a:off x="1475656" y="1600200"/>
            <a:ext cx="5202353" cy="4873625"/>
          </a:xfr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Finding the ONE!!!</a:t>
            </a:r>
            <a:endParaRPr lang="en-GB" dirty="0"/>
          </a:p>
        </p:txBody>
      </p:sp>
      <p:sp>
        <p:nvSpPr>
          <p:cNvPr id="3" name="Content Placeholder 2"/>
          <p:cNvSpPr>
            <a:spLocks noGrp="1"/>
          </p:cNvSpPr>
          <p:nvPr>
            <p:ph sz="quarter" idx="1"/>
          </p:nvPr>
        </p:nvSpPr>
        <p:spPr/>
        <p:txBody>
          <a:bodyPr/>
          <a:lstStyle/>
          <a:p>
            <a:r>
              <a:rPr lang="en-GB" dirty="0" smtClean="0"/>
              <a:t>So you have carried out a very good job analysis, you know what you are looking for in your ideal candidate so what is next?</a:t>
            </a:r>
          </a:p>
          <a:p>
            <a:endParaRPr lang="en-GB" dirty="0" smtClean="0"/>
          </a:p>
          <a:p>
            <a:r>
              <a:rPr lang="en-GB" b="1" dirty="0" smtClean="0"/>
              <a:t>Advertising the role, </a:t>
            </a:r>
            <a:r>
              <a:rPr lang="en-GB" dirty="0" smtClean="0"/>
              <a:t>this in itself is difficult as you need to determine which sources you are going to use, if your going to use media &amp; most importantly you need to think of the cost....</a:t>
            </a:r>
            <a:endParaRPr lang="en-GB" b="1" dirty="0" smtClean="0"/>
          </a:p>
          <a:p>
            <a:r>
              <a:rPr lang="en-GB" dirty="0" smtClean="0">
                <a:solidFill>
                  <a:srgbClr val="FF0000"/>
                </a:solidFill>
              </a:rPr>
              <a:t>In pairs take 5 minutes to come up with different recruitment methods, try if you can to come up with a positive and negative for each of your chosen methods</a:t>
            </a:r>
          </a:p>
          <a:p>
            <a:pPr>
              <a:buNone/>
            </a:pPr>
            <a:endParaRPr lang="en-GB"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linds(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Different Recruitment Methods: Advantages &amp; Disadvantages</a:t>
            </a:r>
            <a:endParaRPr lang="en-GB" dirty="0"/>
          </a:p>
        </p:txBody>
      </p:sp>
      <p:sp>
        <p:nvSpPr>
          <p:cNvPr id="3" name="Content Placeholder 2"/>
          <p:cNvSpPr>
            <a:spLocks noGrp="1"/>
          </p:cNvSpPr>
          <p:nvPr>
            <p:ph sz="quarter" idx="1"/>
          </p:nvPr>
        </p:nvSpPr>
        <p:spPr/>
        <p:txBody>
          <a:bodyPr>
            <a:normAutofit fontScale="55000" lnSpcReduction="20000"/>
          </a:bodyPr>
          <a:lstStyle/>
          <a:p>
            <a:r>
              <a:rPr lang="en-GB" dirty="0" smtClean="0"/>
              <a:t>Job Centre</a:t>
            </a:r>
          </a:p>
          <a:p>
            <a:r>
              <a:rPr lang="en-GB" b="1" dirty="0" smtClean="0"/>
              <a:t>Advantages</a:t>
            </a:r>
            <a:r>
              <a:rPr lang="en-GB" dirty="0" smtClean="0"/>
              <a:t>: Can produce applicants very quickly</a:t>
            </a:r>
          </a:p>
          <a:p>
            <a:r>
              <a:rPr lang="en-GB" dirty="0" smtClean="0"/>
              <a:t>Free service for employers</a:t>
            </a:r>
          </a:p>
          <a:p>
            <a:r>
              <a:rPr lang="en-GB" dirty="0" smtClean="0"/>
              <a:t>Applicants can be selected from nationwide using the database.</a:t>
            </a:r>
          </a:p>
          <a:p>
            <a:r>
              <a:rPr lang="en-GB" b="1" dirty="0" smtClean="0"/>
              <a:t>Negatives</a:t>
            </a:r>
            <a:r>
              <a:rPr lang="en-GB" dirty="0" smtClean="0"/>
              <a:t>: Produces people for interview who are not really interested in the post.</a:t>
            </a:r>
          </a:p>
          <a:p>
            <a:endParaRPr lang="en-GB" dirty="0" smtClean="0"/>
          </a:p>
          <a:p>
            <a:r>
              <a:rPr lang="en-GB" dirty="0" smtClean="0"/>
              <a:t>Recruitment Agencies</a:t>
            </a:r>
          </a:p>
          <a:p>
            <a:r>
              <a:rPr lang="en-GB" b="1" dirty="0" smtClean="0"/>
              <a:t>Advantages: </a:t>
            </a:r>
            <a:r>
              <a:rPr lang="en-GB" dirty="0" smtClean="0"/>
              <a:t>Established as the normal methods for filling certain specialised vacancies</a:t>
            </a:r>
          </a:p>
          <a:p>
            <a:r>
              <a:rPr lang="en-GB" dirty="0" smtClean="0"/>
              <a:t>Little administrative chore for the employer</a:t>
            </a:r>
          </a:p>
          <a:p>
            <a:r>
              <a:rPr lang="en-GB" b="1" dirty="0" smtClean="0"/>
              <a:t>Negatives</a:t>
            </a:r>
            <a:r>
              <a:rPr lang="en-GB" dirty="0" smtClean="0"/>
              <a:t>: Put forward staff who want to work on a temporary basis,</a:t>
            </a:r>
          </a:p>
          <a:p>
            <a:r>
              <a:rPr lang="en-GB" dirty="0" smtClean="0"/>
              <a:t>Widely distributed by employers</a:t>
            </a:r>
          </a:p>
          <a:p>
            <a:r>
              <a:rPr lang="en-GB" dirty="0" smtClean="0"/>
              <a:t>Can be very expensive</a:t>
            </a:r>
          </a:p>
          <a:p>
            <a:endParaRPr lang="en-GB" dirty="0" smtClean="0"/>
          </a:p>
          <a:p>
            <a:r>
              <a:rPr lang="en-GB" dirty="0" smtClean="0"/>
              <a:t>Visiting Schools &amp; Universities</a:t>
            </a:r>
          </a:p>
          <a:p>
            <a:r>
              <a:rPr lang="en-GB" b="1" dirty="0" smtClean="0"/>
              <a:t>Advantages</a:t>
            </a:r>
            <a:r>
              <a:rPr lang="en-GB" dirty="0" smtClean="0"/>
              <a:t>: Target main source of graduates</a:t>
            </a:r>
          </a:p>
          <a:p>
            <a:r>
              <a:rPr lang="en-GB" dirty="0" smtClean="0"/>
              <a:t>Rated as the most popular method o recruiting new employees</a:t>
            </a:r>
          </a:p>
          <a:p>
            <a:r>
              <a:rPr lang="en-GB" dirty="0" smtClean="0"/>
              <a:t>Can build rapport with the teaching team who will put forward suitable candidates</a:t>
            </a:r>
          </a:p>
          <a:p>
            <a:r>
              <a:rPr lang="en-GB" b="1" dirty="0" smtClean="0"/>
              <a:t>Negatives</a:t>
            </a:r>
            <a:r>
              <a:rPr lang="en-GB" dirty="0" smtClean="0"/>
              <a:t>: Need to make sure that their presentations stand out from their rival competitors</a:t>
            </a:r>
          </a:p>
          <a:p>
            <a:r>
              <a:rPr lang="en-GB" dirty="0" smtClean="0"/>
              <a:t>Its labour intensive: take time to visit all the schools and universities.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linds(horizontal)">
                                      <p:cBhvr>
                                        <p:cTn id="24" dur="500"/>
                                        <p:tgtEl>
                                          <p:spTgt spid="3">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linds(horizontal)">
                                      <p:cBhvr>
                                        <p:cTn id="27" dur="500"/>
                                        <p:tgtEl>
                                          <p:spTgt spid="3">
                                            <p:txEl>
                                              <p:pRg st="7" end="7"/>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linds(horizontal)">
                                      <p:cBhvr>
                                        <p:cTn id="30" dur="500"/>
                                        <p:tgtEl>
                                          <p:spTgt spid="3">
                                            <p:txEl>
                                              <p:pRg st="8" end="8"/>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linds(horizontal)">
                                      <p:cBhvr>
                                        <p:cTn id="33" dur="500"/>
                                        <p:tgtEl>
                                          <p:spTgt spid="3">
                                            <p:txEl>
                                              <p:pRg st="9" end="9"/>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linds(horizontal)">
                                      <p:cBhvr>
                                        <p:cTn id="36" dur="500"/>
                                        <p:tgtEl>
                                          <p:spTgt spid="3">
                                            <p:txEl>
                                              <p:pRg st="10" end="10"/>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blinds(horizontal)">
                                      <p:cBhvr>
                                        <p:cTn id="39" dur="500"/>
                                        <p:tgtEl>
                                          <p:spTgt spid="3">
                                            <p:txEl>
                                              <p:pRg st="11" end="1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3" presetClass="entr" presetSubtype="10" fill="hold" nodeType="clickEffect">
                                  <p:stCondLst>
                                    <p:cond delay="0"/>
                                  </p:stCondLst>
                                  <p:childTnLst>
                                    <p:set>
                                      <p:cBhvr>
                                        <p:cTn id="43" dur="1" fill="hold">
                                          <p:stCondLst>
                                            <p:cond delay="0"/>
                                          </p:stCondLst>
                                        </p:cTn>
                                        <p:tgtEl>
                                          <p:spTgt spid="3">
                                            <p:txEl>
                                              <p:pRg st="13" end="13"/>
                                            </p:txEl>
                                          </p:spTgt>
                                        </p:tgtEl>
                                        <p:attrNameLst>
                                          <p:attrName>style.visibility</p:attrName>
                                        </p:attrNameLst>
                                      </p:cBhvr>
                                      <p:to>
                                        <p:strVal val="visible"/>
                                      </p:to>
                                    </p:set>
                                    <p:animEffect transition="in" filter="blinds(horizontal)">
                                      <p:cBhvr>
                                        <p:cTn id="44" dur="500"/>
                                        <p:tgtEl>
                                          <p:spTgt spid="3">
                                            <p:txEl>
                                              <p:pRg st="13" end="13"/>
                                            </p:txEl>
                                          </p:spTgt>
                                        </p:tgtEl>
                                      </p:cBhvr>
                                    </p:animEffect>
                                  </p:childTnLst>
                                </p:cTn>
                              </p:par>
                              <p:par>
                                <p:cTn id="45" presetID="3" presetClass="entr" presetSubtype="10" fill="hold" nodeType="with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animEffect transition="in" filter="blinds(horizontal)">
                                      <p:cBhvr>
                                        <p:cTn id="47" dur="500"/>
                                        <p:tgtEl>
                                          <p:spTgt spid="3">
                                            <p:txEl>
                                              <p:pRg st="14" end="14"/>
                                            </p:txEl>
                                          </p:spTgt>
                                        </p:tgtEl>
                                      </p:cBhvr>
                                    </p:animEffect>
                                  </p:childTnLst>
                                </p:cTn>
                              </p:par>
                              <p:par>
                                <p:cTn id="48" presetID="3" presetClass="entr" presetSubtype="10" fill="hold" nodeType="withEffect">
                                  <p:stCondLst>
                                    <p:cond delay="0"/>
                                  </p:stCondLst>
                                  <p:childTnLst>
                                    <p:set>
                                      <p:cBhvr>
                                        <p:cTn id="49" dur="1" fill="hold">
                                          <p:stCondLst>
                                            <p:cond delay="0"/>
                                          </p:stCondLst>
                                        </p:cTn>
                                        <p:tgtEl>
                                          <p:spTgt spid="3">
                                            <p:txEl>
                                              <p:pRg st="15" end="15"/>
                                            </p:txEl>
                                          </p:spTgt>
                                        </p:tgtEl>
                                        <p:attrNameLst>
                                          <p:attrName>style.visibility</p:attrName>
                                        </p:attrNameLst>
                                      </p:cBhvr>
                                      <p:to>
                                        <p:strVal val="visible"/>
                                      </p:to>
                                    </p:set>
                                    <p:animEffect transition="in" filter="blinds(horizontal)">
                                      <p:cBhvr>
                                        <p:cTn id="50" dur="500"/>
                                        <p:tgtEl>
                                          <p:spTgt spid="3">
                                            <p:txEl>
                                              <p:pRg st="15" end="15"/>
                                            </p:txEl>
                                          </p:spTgt>
                                        </p:tgtEl>
                                      </p:cBhvr>
                                    </p:animEffect>
                                  </p:childTnLst>
                                </p:cTn>
                              </p:par>
                              <p:par>
                                <p:cTn id="51" presetID="3" presetClass="entr" presetSubtype="10" fill="hold" nodeType="withEffect">
                                  <p:stCondLst>
                                    <p:cond delay="0"/>
                                  </p:stCondLst>
                                  <p:childTnLst>
                                    <p:set>
                                      <p:cBhvr>
                                        <p:cTn id="52" dur="1" fill="hold">
                                          <p:stCondLst>
                                            <p:cond delay="0"/>
                                          </p:stCondLst>
                                        </p:cTn>
                                        <p:tgtEl>
                                          <p:spTgt spid="3">
                                            <p:txEl>
                                              <p:pRg st="16" end="16"/>
                                            </p:txEl>
                                          </p:spTgt>
                                        </p:tgtEl>
                                        <p:attrNameLst>
                                          <p:attrName>style.visibility</p:attrName>
                                        </p:attrNameLst>
                                      </p:cBhvr>
                                      <p:to>
                                        <p:strVal val="visible"/>
                                      </p:to>
                                    </p:set>
                                    <p:animEffect transition="in" filter="blinds(horizontal)">
                                      <p:cBhvr>
                                        <p:cTn id="53" dur="500"/>
                                        <p:tgtEl>
                                          <p:spTgt spid="3">
                                            <p:txEl>
                                              <p:pRg st="16" end="16"/>
                                            </p:txEl>
                                          </p:spTgt>
                                        </p:tgtEl>
                                      </p:cBhvr>
                                    </p:animEffect>
                                  </p:childTnLst>
                                </p:cTn>
                              </p:par>
                              <p:par>
                                <p:cTn id="54" presetID="3" presetClass="entr" presetSubtype="10" fill="hold" nodeType="withEffect">
                                  <p:stCondLst>
                                    <p:cond delay="0"/>
                                  </p:stCondLst>
                                  <p:childTnLst>
                                    <p:set>
                                      <p:cBhvr>
                                        <p:cTn id="55" dur="1" fill="hold">
                                          <p:stCondLst>
                                            <p:cond delay="0"/>
                                          </p:stCondLst>
                                        </p:cTn>
                                        <p:tgtEl>
                                          <p:spTgt spid="3">
                                            <p:txEl>
                                              <p:pRg st="17" end="17"/>
                                            </p:txEl>
                                          </p:spTgt>
                                        </p:tgtEl>
                                        <p:attrNameLst>
                                          <p:attrName>style.visibility</p:attrName>
                                        </p:attrNameLst>
                                      </p:cBhvr>
                                      <p:to>
                                        <p:strVal val="visible"/>
                                      </p:to>
                                    </p:set>
                                    <p:animEffect transition="in" filter="blinds(horizontal)">
                                      <p:cBhvr>
                                        <p:cTn id="56" dur="500"/>
                                        <p:tgtEl>
                                          <p:spTgt spid="3">
                                            <p:txEl>
                                              <p:pRg st="17" end="17"/>
                                            </p:txEl>
                                          </p:spTgt>
                                        </p:tgtEl>
                                      </p:cBhvr>
                                    </p:animEffect>
                                  </p:childTnLst>
                                </p:cTn>
                              </p:par>
                              <p:par>
                                <p:cTn id="57" presetID="3" presetClass="entr" presetSubtype="10" fill="hold" nodeType="withEffect">
                                  <p:stCondLst>
                                    <p:cond delay="0"/>
                                  </p:stCondLst>
                                  <p:childTnLst>
                                    <p:set>
                                      <p:cBhvr>
                                        <p:cTn id="58" dur="1" fill="hold">
                                          <p:stCondLst>
                                            <p:cond delay="0"/>
                                          </p:stCondLst>
                                        </p:cTn>
                                        <p:tgtEl>
                                          <p:spTgt spid="3">
                                            <p:txEl>
                                              <p:pRg st="18" end="18"/>
                                            </p:txEl>
                                          </p:spTgt>
                                        </p:tgtEl>
                                        <p:attrNameLst>
                                          <p:attrName>style.visibility</p:attrName>
                                        </p:attrNameLst>
                                      </p:cBhvr>
                                      <p:to>
                                        <p:strVal val="visible"/>
                                      </p:to>
                                    </p:set>
                                    <p:animEffect transition="in" filter="blinds(horizontal)">
                                      <p:cBhvr>
                                        <p:cTn id="59" dur="500"/>
                                        <p:tgtEl>
                                          <p:spTgt spid="3">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Different Recruitment Methods: Advantages &amp; Disadvantages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Internal Recruitment</a:t>
            </a:r>
          </a:p>
          <a:p>
            <a:r>
              <a:rPr lang="en-GB" b="1" dirty="0" smtClean="0"/>
              <a:t>Advantages: </a:t>
            </a:r>
            <a:r>
              <a:rPr lang="en-GB" dirty="0" smtClean="0"/>
              <a:t>Opportunity for internal candidates to apply,</a:t>
            </a:r>
          </a:p>
          <a:p>
            <a:r>
              <a:rPr lang="en-GB" dirty="0" smtClean="0"/>
              <a:t>Speeds the recruitment process up,</a:t>
            </a:r>
          </a:p>
          <a:p>
            <a:r>
              <a:rPr lang="en-GB" dirty="0" smtClean="0"/>
              <a:t>Reduces the cost</a:t>
            </a:r>
          </a:p>
          <a:p>
            <a:r>
              <a:rPr lang="en-GB" b="1" dirty="0" smtClean="0"/>
              <a:t>Negatives: </a:t>
            </a:r>
            <a:r>
              <a:rPr lang="en-GB" dirty="0" smtClean="0"/>
              <a:t>You are limiting your selection pool</a:t>
            </a:r>
          </a:p>
          <a:p>
            <a:r>
              <a:rPr lang="en-GB" dirty="0" smtClean="0"/>
              <a:t>Better candidates might be external candidates.</a:t>
            </a:r>
          </a:p>
          <a:p>
            <a:endParaRPr lang="en-GB" dirty="0" smtClean="0"/>
          </a:p>
          <a:p>
            <a:r>
              <a:rPr lang="en-GB" dirty="0" smtClean="0"/>
              <a:t>Advertising in National Press</a:t>
            </a:r>
          </a:p>
          <a:p>
            <a:r>
              <a:rPr lang="en-GB" b="1" dirty="0" smtClean="0"/>
              <a:t>Advantages: </a:t>
            </a:r>
            <a:r>
              <a:rPr lang="en-GB" dirty="0" smtClean="0"/>
              <a:t>Advertisement reaches larger numbers </a:t>
            </a:r>
          </a:p>
          <a:p>
            <a:r>
              <a:rPr lang="en-GB" dirty="0" smtClean="0"/>
              <a:t> </a:t>
            </a:r>
            <a:r>
              <a:rPr lang="en-GB" b="1" dirty="0" smtClean="0"/>
              <a:t>Negatives: </a:t>
            </a:r>
            <a:r>
              <a:rPr lang="en-GB" dirty="0" smtClean="0"/>
              <a:t>It is very costly</a:t>
            </a:r>
          </a:p>
          <a:p>
            <a:r>
              <a:rPr lang="en-GB" dirty="0" smtClean="0"/>
              <a:t>Much of the cost is actually “wasted” in reaching people who are not suitable</a:t>
            </a:r>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linds(horizontal)">
                                      <p:cBhvr>
                                        <p:cTn id="27" dur="500"/>
                                        <p:tgtEl>
                                          <p:spTgt spid="3">
                                            <p:txEl>
                                              <p:pRg st="7" end="7"/>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linds(horizontal)">
                                      <p:cBhvr>
                                        <p:cTn id="30" dur="500"/>
                                        <p:tgtEl>
                                          <p:spTgt spid="3">
                                            <p:txEl>
                                              <p:pRg st="8" end="8"/>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linds(horizontal)">
                                      <p:cBhvr>
                                        <p:cTn id="33" dur="500"/>
                                        <p:tgtEl>
                                          <p:spTgt spid="3">
                                            <p:txEl>
                                              <p:pRg st="9" end="9"/>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linds(horizontal)">
                                      <p:cBhvr>
                                        <p:cTn id="3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the Internet to Recruit</a:t>
            </a:r>
            <a:endParaRPr lang="en-GB" dirty="0"/>
          </a:p>
        </p:txBody>
      </p:sp>
      <p:sp>
        <p:nvSpPr>
          <p:cNvPr id="3" name="Content Placeholder 2"/>
          <p:cNvSpPr>
            <a:spLocks noGrp="1"/>
          </p:cNvSpPr>
          <p:nvPr>
            <p:ph sz="quarter" idx="1"/>
          </p:nvPr>
        </p:nvSpPr>
        <p:spPr/>
        <p:txBody>
          <a:bodyPr/>
          <a:lstStyle/>
          <a:p>
            <a:r>
              <a:rPr lang="en-GB" dirty="0" smtClean="0"/>
              <a:t>Using the Web to recruit is one of the most striking developments within the field</a:t>
            </a:r>
          </a:p>
          <a:p>
            <a:endParaRPr lang="en-GB" dirty="0" smtClean="0"/>
          </a:p>
          <a:p>
            <a:r>
              <a:rPr lang="en-GB" dirty="0" smtClean="0"/>
              <a:t>However its eligibility is  open to debate...</a:t>
            </a:r>
          </a:p>
          <a:p>
            <a:r>
              <a:rPr lang="en-GB" dirty="0" smtClean="0"/>
              <a:t>Parry &amp; Tyson(2008) stated that using the  Internet as a recruitment method in the UK has not dominated the recruitment market in the way forecasters had predicted.</a:t>
            </a:r>
          </a:p>
          <a:p>
            <a:r>
              <a:rPr lang="en-GB" dirty="0" smtClean="0"/>
              <a:t>Employers see it as a cheaper way of advertising the role to a potential audience of millions.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Using the Internet to Recruit</a:t>
            </a:r>
            <a:endParaRPr lang="en-GB" dirty="0"/>
          </a:p>
        </p:txBody>
      </p:sp>
      <p:sp>
        <p:nvSpPr>
          <p:cNvPr id="3" name="Content Placeholder 2"/>
          <p:cNvSpPr>
            <a:spLocks noGrp="1"/>
          </p:cNvSpPr>
          <p:nvPr>
            <p:ph sz="quarter" idx="1"/>
          </p:nvPr>
        </p:nvSpPr>
        <p:spPr/>
        <p:txBody>
          <a:bodyPr>
            <a:normAutofit fontScale="70000" lnSpcReduction="20000"/>
          </a:bodyPr>
          <a:lstStyle/>
          <a:p>
            <a:r>
              <a:rPr lang="en-GB" b="1" dirty="0" smtClean="0">
                <a:solidFill>
                  <a:srgbClr val="FF0000"/>
                </a:solidFill>
              </a:rPr>
              <a:t>Draw up a list to elucidate the argument for and against using the internet as a recruitment tool.</a:t>
            </a:r>
          </a:p>
          <a:p>
            <a:r>
              <a:rPr lang="en-GB" b="1" u="sng" dirty="0" smtClean="0"/>
              <a:t>Advantages</a:t>
            </a:r>
          </a:p>
          <a:p>
            <a:r>
              <a:rPr lang="en-GB" b="1" dirty="0" smtClean="0"/>
              <a:t>Provides a shorter recruitment cycle and streamlines it.</a:t>
            </a:r>
          </a:p>
          <a:p>
            <a:r>
              <a:rPr lang="en-GB" b="1" dirty="0" smtClean="0"/>
              <a:t>Reduce recruitment costs</a:t>
            </a:r>
          </a:p>
          <a:p>
            <a:r>
              <a:rPr lang="en-GB" b="1" dirty="0" smtClean="0"/>
              <a:t>Reaches a wider pool of applicants</a:t>
            </a:r>
          </a:p>
          <a:p>
            <a:r>
              <a:rPr lang="en-GB" b="1" dirty="0" smtClean="0"/>
              <a:t>Provide global coverage 24/7</a:t>
            </a:r>
          </a:p>
          <a:p>
            <a:r>
              <a:rPr lang="en-GB" b="1" dirty="0" smtClean="0"/>
              <a:t>Can be a cost effective way of building up a talent bank for future vacancies</a:t>
            </a:r>
          </a:p>
          <a:p>
            <a:r>
              <a:rPr lang="en-GB" b="1" dirty="0" smtClean="0"/>
              <a:t>Help to handle a large volume of job applications in a consistent way.</a:t>
            </a:r>
          </a:p>
          <a:p>
            <a:r>
              <a:rPr lang="en-GB" b="1" u="sng" dirty="0" smtClean="0"/>
              <a:t>Disadvantages</a:t>
            </a:r>
          </a:p>
          <a:p>
            <a:r>
              <a:rPr lang="en-GB" b="1" dirty="0" smtClean="0"/>
              <a:t>Causes application overload or inappropriate applicants.</a:t>
            </a:r>
          </a:p>
          <a:p>
            <a:r>
              <a:rPr lang="en-GB" b="1" dirty="0" smtClean="0"/>
              <a:t>Limit the applicant audience as the internet is not the first choice for all job seekers</a:t>
            </a:r>
          </a:p>
          <a:p>
            <a:r>
              <a:rPr lang="en-GB" b="1" dirty="0" smtClean="0"/>
              <a:t>Makes the process impersonal which can be off-putting to some.</a:t>
            </a:r>
          </a:p>
          <a:p>
            <a:r>
              <a:rPr lang="en-GB" b="1" dirty="0" smtClean="0"/>
              <a:t>Turn away candidates if the website is badly designed.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linds(horizontal)">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blinds(horizontal)">
                                      <p:cBhvr>
                                        <p:cTn id="35" dur="500"/>
                                        <p:tgtEl>
                                          <p:spTgt spid="3">
                                            <p:txEl>
                                              <p:pRg st="8" end="8"/>
                                            </p:txEl>
                                          </p:spTgt>
                                        </p:tgtEl>
                                      </p:cBhvr>
                                    </p:animEffect>
                                  </p:childTnLst>
                                </p:cTn>
                              </p:par>
                              <p:par>
                                <p:cTn id="36" presetID="3" presetClass="entr" presetSubtype="1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blinds(horizontal)">
                                      <p:cBhvr>
                                        <p:cTn id="38" dur="500"/>
                                        <p:tgtEl>
                                          <p:spTgt spid="3">
                                            <p:txEl>
                                              <p:pRg st="9" end="9"/>
                                            </p:txEl>
                                          </p:spTgt>
                                        </p:tgtEl>
                                      </p:cBhvr>
                                    </p:animEffect>
                                  </p:childTnLst>
                                </p:cTn>
                              </p:par>
                              <p:par>
                                <p:cTn id="39" presetID="3" presetClass="entr" presetSubtype="1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blinds(horizontal)">
                                      <p:cBhvr>
                                        <p:cTn id="41" dur="500"/>
                                        <p:tgtEl>
                                          <p:spTgt spid="3">
                                            <p:txEl>
                                              <p:pRg st="10" end="10"/>
                                            </p:txEl>
                                          </p:spTgt>
                                        </p:tgtEl>
                                      </p:cBhvr>
                                    </p:animEffect>
                                  </p:childTnLst>
                                </p:cTn>
                              </p:par>
                              <p:par>
                                <p:cTn id="42" presetID="3" presetClass="entr" presetSubtype="10" fill="hold" nodeType="withEffect">
                                  <p:stCondLst>
                                    <p:cond delay="0"/>
                                  </p:stCondLst>
                                  <p:childTnLst>
                                    <p:set>
                                      <p:cBhvr>
                                        <p:cTn id="43" dur="1" fill="hold">
                                          <p:stCondLst>
                                            <p:cond delay="0"/>
                                          </p:stCondLst>
                                        </p:cTn>
                                        <p:tgtEl>
                                          <p:spTgt spid="3">
                                            <p:txEl>
                                              <p:pRg st="11" end="11"/>
                                            </p:txEl>
                                          </p:spTgt>
                                        </p:tgtEl>
                                        <p:attrNameLst>
                                          <p:attrName>style.visibility</p:attrName>
                                        </p:attrNameLst>
                                      </p:cBhvr>
                                      <p:to>
                                        <p:strVal val="visible"/>
                                      </p:to>
                                    </p:set>
                                    <p:animEffect transition="in" filter="blinds(horizontal)">
                                      <p:cBhvr>
                                        <p:cTn id="44" dur="500"/>
                                        <p:tgtEl>
                                          <p:spTgt spid="3">
                                            <p:txEl>
                                              <p:pRg st="11" end="11"/>
                                            </p:txEl>
                                          </p:spTgt>
                                        </p:tgtEl>
                                      </p:cBhvr>
                                    </p:animEffect>
                                  </p:childTnLst>
                                </p:cTn>
                              </p:par>
                              <p:par>
                                <p:cTn id="45" presetID="3" presetClass="entr" presetSubtype="10"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Effect transition="in" filter="blinds(horizontal)">
                                      <p:cBhvr>
                                        <p:cTn id="4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From what you have learnt last week consider the following scenario:</a:t>
            </a:r>
          </a:p>
          <a:p>
            <a:r>
              <a:rPr lang="en-GB" dirty="0" smtClean="0">
                <a:solidFill>
                  <a:srgbClr val="FF0000"/>
                </a:solidFill>
              </a:rPr>
              <a:t>What factors would you take into account when deciding where to advertise a </a:t>
            </a:r>
            <a:r>
              <a:rPr lang="en-GB" sz="2800" b="1" u="sng" dirty="0" smtClean="0">
                <a:solidFill>
                  <a:srgbClr val="FF0000"/>
                </a:solidFill>
              </a:rPr>
              <a:t>technical post</a:t>
            </a:r>
            <a:r>
              <a:rPr lang="en-GB" dirty="0" smtClean="0">
                <a:solidFill>
                  <a:srgbClr val="FF0000"/>
                </a:solidFill>
              </a:rPr>
              <a:t>:</a:t>
            </a:r>
          </a:p>
          <a:p>
            <a:pPr>
              <a:buNone/>
            </a:pPr>
            <a:r>
              <a:rPr lang="en-GB" dirty="0" smtClean="0">
                <a:solidFill>
                  <a:srgbClr val="FF0000"/>
                </a:solidFill>
              </a:rPr>
              <a:t>a) in a specialist journal?</a:t>
            </a:r>
          </a:p>
          <a:p>
            <a:pPr>
              <a:buNone/>
            </a:pPr>
            <a:r>
              <a:rPr lang="en-GB" dirty="0" smtClean="0">
                <a:solidFill>
                  <a:srgbClr val="FF0000"/>
                </a:solidFill>
              </a:rPr>
              <a:t>b) via an established online recruitment, website  such as </a:t>
            </a:r>
            <a:r>
              <a:rPr lang="en-GB" dirty="0" smtClean="0">
                <a:solidFill>
                  <a:srgbClr val="FF0000"/>
                </a:solidFill>
                <a:hlinkClick r:id="rId2"/>
              </a:rPr>
              <a:t>www.netjobs.co.uk</a:t>
            </a:r>
            <a:r>
              <a:rPr lang="en-GB" dirty="0" smtClean="0">
                <a:solidFill>
                  <a:srgbClr val="FF0000"/>
                </a:solidFill>
              </a:rPr>
              <a:t>  or </a:t>
            </a:r>
            <a:r>
              <a:rPr lang="en-GB" dirty="0" smtClean="0">
                <a:solidFill>
                  <a:srgbClr val="FF0000"/>
                </a:solidFill>
                <a:hlinkClick r:id="rId3"/>
              </a:rPr>
              <a:t>www.monster.co.uk</a:t>
            </a:r>
            <a:r>
              <a:rPr lang="en-GB" dirty="0" smtClean="0">
                <a:solidFill>
                  <a:srgbClr val="FF0000"/>
                </a:solidFill>
              </a:rPr>
              <a:t> ?</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Answers</a:t>
            </a:r>
            <a:endParaRPr lang="en-GB" dirty="0"/>
          </a:p>
        </p:txBody>
      </p:sp>
      <p:pic>
        <p:nvPicPr>
          <p:cNvPr id="1026" name="Picture 2"/>
          <p:cNvPicPr>
            <a:picLocks noGrp="1" noChangeAspect="1" noChangeArrowheads="1"/>
          </p:cNvPicPr>
          <p:nvPr>
            <p:ph sz="quarter" idx="1"/>
          </p:nvPr>
        </p:nvPicPr>
        <p:blipFill>
          <a:blip r:embed="rId2" cstate="print"/>
          <a:srcRect/>
          <a:stretch>
            <a:fillRect/>
          </a:stretch>
        </p:blipFill>
        <p:spPr bwMode="auto">
          <a:xfrm>
            <a:off x="1115616" y="1628800"/>
            <a:ext cx="7200800" cy="34563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The main aim of the SELECTION PROCESS is to </a:t>
            </a:r>
            <a:r>
              <a:rPr lang="en-GB" b="1" u="sng" dirty="0" smtClean="0"/>
              <a:t>“choose the best person for the job” </a:t>
            </a:r>
            <a:r>
              <a:rPr lang="en-GB" dirty="0" smtClean="0"/>
              <a:t> by getting the </a:t>
            </a:r>
            <a:r>
              <a:rPr lang="en-GB" b="1" u="sng" dirty="0" smtClean="0"/>
              <a:t>best person </a:t>
            </a:r>
            <a:r>
              <a:rPr lang="en-GB" dirty="0" smtClean="0"/>
              <a:t> you are making sure that your organisation is obtaining a </a:t>
            </a:r>
            <a:r>
              <a:rPr lang="en-GB" b="1" u="sng" dirty="0" smtClean="0"/>
              <a:t>competitive advantage </a:t>
            </a:r>
            <a:r>
              <a:rPr lang="en-GB" dirty="0" smtClean="0"/>
              <a:t>over rival companies and that you are securing a </a:t>
            </a:r>
            <a:r>
              <a:rPr lang="en-GB" b="1" u="sng" dirty="0" smtClean="0"/>
              <a:t>stronger workforce</a:t>
            </a:r>
          </a:p>
          <a:p>
            <a:r>
              <a:rPr lang="en-GB" dirty="0" smtClean="0"/>
              <a:t>This is not an easy task and it is very time-consuming</a:t>
            </a:r>
          </a:p>
          <a:p>
            <a:r>
              <a:rPr lang="en-GB" dirty="0" smtClean="0"/>
              <a:t>In order to make sure you</a:t>
            </a:r>
            <a:r>
              <a:rPr lang="en-GB" b="1" dirty="0" smtClean="0"/>
              <a:t> </a:t>
            </a:r>
            <a:r>
              <a:rPr lang="en-GB" b="1" u="sng" dirty="0" smtClean="0"/>
              <a:t>hire </a:t>
            </a:r>
            <a:r>
              <a:rPr lang="en-GB" dirty="0" smtClean="0"/>
              <a:t>the most suitable </a:t>
            </a:r>
            <a:r>
              <a:rPr lang="en-GB" b="1" u="sng" dirty="0" smtClean="0"/>
              <a:t>candidate, </a:t>
            </a:r>
            <a:r>
              <a:rPr lang="en-GB" dirty="0" smtClean="0"/>
              <a:t> you as an </a:t>
            </a:r>
            <a:r>
              <a:rPr lang="en-GB" b="1" u="sng" dirty="0" smtClean="0"/>
              <a:t>interviewer </a:t>
            </a:r>
            <a:r>
              <a:rPr lang="en-GB" dirty="0" smtClean="0"/>
              <a:t> need to:</a:t>
            </a:r>
          </a:p>
          <a:p>
            <a:r>
              <a:rPr lang="en-GB" dirty="0" smtClean="0"/>
              <a:t>Gather as much relevant information as possible (Using the </a:t>
            </a:r>
            <a:r>
              <a:rPr lang="en-GB" b="1" u="sng" dirty="0" smtClean="0"/>
              <a:t>Job Spec &amp; Job Description</a:t>
            </a:r>
            <a:r>
              <a:rPr lang="en-GB" dirty="0" smtClean="0"/>
              <a:t>)</a:t>
            </a:r>
          </a:p>
          <a:p>
            <a:r>
              <a:rPr lang="en-GB" dirty="0" smtClean="0"/>
              <a:t>Organise and evaluate the information ( via </a:t>
            </a:r>
            <a:r>
              <a:rPr lang="en-GB" b="1" u="sng" dirty="0" err="1" smtClean="0"/>
              <a:t>shortlisting</a:t>
            </a:r>
            <a:r>
              <a:rPr lang="en-GB" b="1" u="sng" dirty="0" smtClean="0"/>
              <a:t>)</a:t>
            </a:r>
            <a:endParaRPr lang="en-GB" dirty="0" smtClean="0"/>
          </a:p>
          <a:p>
            <a:r>
              <a:rPr lang="en-GB" dirty="0" smtClean="0"/>
              <a:t>Assess each candidate (using various </a:t>
            </a:r>
            <a:r>
              <a:rPr lang="en-GB" b="1" u="sng" dirty="0" smtClean="0"/>
              <a:t>selection tools)</a:t>
            </a:r>
            <a:endParaRPr lang="en-GB" dirty="0" smtClean="0"/>
          </a:p>
          <a:p>
            <a:pPr>
              <a:buNone/>
            </a:pPr>
            <a:r>
              <a:rPr lang="en-GB" dirty="0" smtClean="0"/>
              <a:t>The essence behind this is to</a:t>
            </a:r>
          </a:p>
          <a:p>
            <a:pPr>
              <a:buFont typeface="Courier New" pitchFamily="49" charset="0"/>
              <a:buChar char="o"/>
            </a:pPr>
            <a:r>
              <a:rPr lang="en-GB" dirty="0" smtClean="0"/>
              <a:t> </a:t>
            </a:r>
            <a:r>
              <a:rPr lang="en-GB" b="1" u="sng" dirty="0" smtClean="0"/>
              <a:t>Forecast/Predict</a:t>
            </a:r>
            <a:r>
              <a:rPr lang="en-GB" dirty="0" smtClean="0"/>
              <a:t> the candidates performance on the job</a:t>
            </a:r>
          </a:p>
          <a:p>
            <a:pPr>
              <a:buNone/>
            </a:pPr>
            <a:endParaRPr lang="en-GB" b="1" u="sng"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Methods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According to the </a:t>
            </a:r>
            <a:r>
              <a:rPr lang="en-GB" b="1" u="sng" dirty="0" smtClean="0"/>
              <a:t>CIPD (Chartered Institute of Personnel &amp; Development) </a:t>
            </a:r>
          </a:p>
          <a:p>
            <a:r>
              <a:rPr lang="en-GB" dirty="0" smtClean="0"/>
              <a:t>The most popular and well-established selection methods include:</a:t>
            </a:r>
          </a:p>
          <a:p>
            <a:r>
              <a:rPr lang="en-GB" dirty="0" err="1" smtClean="0"/>
              <a:t>Shortlisting</a:t>
            </a:r>
            <a:r>
              <a:rPr lang="en-GB" dirty="0" smtClean="0"/>
              <a:t> from information and application forms and CVs</a:t>
            </a:r>
          </a:p>
          <a:p>
            <a:r>
              <a:rPr lang="en-GB" dirty="0" smtClean="0"/>
              <a:t>Interviews of various kinds</a:t>
            </a:r>
          </a:p>
          <a:p>
            <a:r>
              <a:rPr lang="en-GB" dirty="0" smtClean="0"/>
              <a:t>Tests</a:t>
            </a:r>
          </a:p>
          <a:p>
            <a:r>
              <a:rPr lang="en-GB" dirty="0" smtClean="0"/>
              <a:t>Assessment Centres</a:t>
            </a:r>
          </a:p>
          <a:p>
            <a:r>
              <a:rPr lang="en-GB" dirty="0" smtClean="0"/>
              <a:t>References </a:t>
            </a:r>
          </a:p>
          <a:p>
            <a:r>
              <a:rPr lang="en-GB" dirty="0" smtClean="0"/>
              <a:t>(CIPD 2009)</a:t>
            </a:r>
          </a:p>
          <a:p>
            <a:r>
              <a:rPr lang="en-GB" b="1" dirty="0" smtClean="0">
                <a:solidFill>
                  <a:schemeClr val="accent1"/>
                </a:solidFill>
              </a:rPr>
              <a:t>What has your experiences of these selection techniques been like?</a:t>
            </a:r>
            <a:endParaRPr lang="en-GB" b="1" dirty="0">
              <a:solidFill>
                <a:schemeClr val="accent1"/>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Methods: </a:t>
            </a:r>
            <a:r>
              <a:rPr lang="en-GB" dirty="0" err="1" smtClean="0"/>
              <a:t>Shortlisting</a:t>
            </a:r>
            <a:endParaRPr lang="en-GB" dirty="0"/>
          </a:p>
        </p:txBody>
      </p:sp>
      <p:sp>
        <p:nvSpPr>
          <p:cNvPr id="3" name="Content Placeholder 2"/>
          <p:cNvSpPr>
            <a:spLocks noGrp="1"/>
          </p:cNvSpPr>
          <p:nvPr>
            <p:ph sz="quarter" idx="1"/>
          </p:nvPr>
        </p:nvSpPr>
        <p:spPr/>
        <p:txBody>
          <a:bodyPr/>
          <a:lstStyle/>
          <a:p>
            <a:r>
              <a:rPr lang="en-GB" dirty="0" smtClean="0"/>
              <a:t>You now need to get the ball rolling and get the vacancy filled, so what are the next steps:</a:t>
            </a:r>
          </a:p>
          <a:p>
            <a:endParaRPr lang="en-GB" dirty="0" smtClean="0"/>
          </a:p>
          <a:p>
            <a:r>
              <a:rPr lang="en-GB" b="1" u="sng" dirty="0" err="1" smtClean="0"/>
              <a:t>Shortlisting</a:t>
            </a:r>
            <a:endParaRPr lang="en-GB" b="1" u="sng" dirty="0" smtClean="0"/>
          </a:p>
          <a:p>
            <a:r>
              <a:rPr lang="en-GB" dirty="0" smtClean="0"/>
              <a:t>Here you the HR Practitioner along with the Line Manager would sift through the suitable applications and </a:t>
            </a:r>
            <a:r>
              <a:rPr lang="en-GB" b="1" u="sng" dirty="0" smtClean="0"/>
              <a:t>cross-reference </a:t>
            </a:r>
            <a:r>
              <a:rPr lang="en-GB" dirty="0" smtClean="0"/>
              <a:t>the applications with the </a:t>
            </a:r>
            <a:r>
              <a:rPr lang="en-GB" b="1" u="sng" dirty="0" smtClean="0"/>
              <a:t>Job Description  &amp; Job Analysis </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Selection Methods: Telephone Interviews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solidFill>
                  <a:srgbClr val="FF0000"/>
                </a:solidFill>
              </a:rPr>
              <a:t>What do you think about telephone interviews? Good idea / bad?</a:t>
            </a:r>
          </a:p>
          <a:p>
            <a:r>
              <a:rPr lang="en-GB" b="1" u="sng" dirty="0" smtClean="0"/>
              <a:t>Telephone Interviews </a:t>
            </a:r>
            <a:r>
              <a:rPr lang="en-GB" dirty="0" smtClean="0"/>
              <a:t>became popular early in the 21</a:t>
            </a:r>
            <a:r>
              <a:rPr lang="en-GB" baseline="30000" dirty="0" smtClean="0"/>
              <a:t>st</a:t>
            </a:r>
            <a:r>
              <a:rPr lang="en-GB" dirty="0" smtClean="0"/>
              <a:t> century...especially with the increase of call centre jobs.</a:t>
            </a:r>
          </a:p>
          <a:p>
            <a:pPr algn="ctr">
              <a:buNone/>
            </a:pPr>
            <a:r>
              <a:rPr lang="en-GB" b="1" u="sng" dirty="0" smtClean="0"/>
              <a:t>Advantages</a:t>
            </a:r>
            <a:endParaRPr lang="en-GB" dirty="0" smtClean="0"/>
          </a:p>
          <a:p>
            <a:r>
              <a:rPr lang="en-GB" dirty="0" smtClean="0"/>
              <a:t>It is a good way to screen out unsuitable candidates.</a:t>
            </a:r>
          </a:p>
          <a:p>
            <a:r>
              <a:rPr lang="en-GB" dirty="0" smtClean="0"/>
              <a:t>Quicker to arrange and more convenient for both parties</a:t>
            </a:r>
          </a:p>
          <a:p>
            <a:r>
              <a:rPr lang="en-GB" dirty="0" smtClean="0"/>
              <a:t>They provide an ideal way to assess a candidates telephone manner</a:t>
            </a:r>
          </a:p>
          <a:p>
            <a:pPr algn="ctr">
              <a:buNone/>
            </a:pPr>
            <a:r>
              <a:rPr lang="en-GB" b="1" u="sng" dirty="0" smtClean="0"/>
              <a:t>Disadvantages </a:t>
            </a:r>
          </a:p>
          <a:p>
            <a:r>
              <a:rPr lang="en-GB" dirty="0" smtClean="0"/>
              <a:t>They do not account for non-verbal communications, such as facial expressions, body language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par>
                                <p:cTn id="30" presetID="3" presetClass="entr" presetSubtype="1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linds(horizontal)">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Selection Techniques</a:t>
            </a:r>
            <a:endParaRPr lang="en-GB" dirty="0"/>
          </a:p>
        </p:txBody>
      </p:sp>
      <p:sp>
        <p:nvSpPr>
          <p:cNvPr id="3" name="Content Placeholder 2"/>
          <p:cNvSpPr>
            <a:spLocks noGrp="1"/>
          </p:cNvSpPr>
          <p:nvPr>
            <p:ph sz="quarter" idx="1"/>
          </p:nvPr>
        </p:nvSpPr>
        <p:spPr/>
        <p:txBody>
          <a:bodyPr>
            <a:normAutofit fontScale="77500" lnSpcReduction="20000"/>
          </a:bodyPr>
          <a:lstStyle/>
          <a:p>
            <a:pPr algn="ctr"/>
            <a:r>
              <a:rPr lang="en-GB" b="1" dirty="0" smtClean="0"/>
              <a:t>Interviews</a:t>
            </a:r>
          </a:p>
          <a:p>
            <a:pPr algn="ctr"/>
            <a:r>
              <a:rPr lang="en-GB" dirty="0" smtClean="0">
                <a:hlinkClick r:id="rId3"/>
              </a:rPr>
              <a:t>http://www.youtube.com/watch?v=TtW-q_bGjJs</a:t>
            </a:r>
            <a:r>
              <a:rPr lang="en-GB" dirty="0" smtClean="0"/>
              <a:t>      </a:t>
            </a:r>
          </a:p>
          <a:p>
            <a:pPr algn="ctr"/>
            <a:endParaRPr lang="en-GB" b="1" dirty="0" smtClean="0"/>
          </a:p>
          <a:p>
            <a:r>
              <a:rPr lang="en-GB" dirty="0" smtClean="0"/>
              <a:t> This is a popular selection tool.</a:t>
            </a:r>
          </a:p>
          <a:p>
            <a:r>
              <a:rPr lang="en-GB" dirty="0" smtClean="0"/>
              <a:t>Torrington(2002) describes an interview as a </a:t>
            </a:r>
            <a:r>
              <a:rPr lang="en-GB" b="1" u="sng" dirty="0" smtClean="0"/>
              <a:t>“controlled conversation with a purpose”</a:t>
            </a:r>
          </a:p>
          <a:p>
            <a:r>
              <a:rPr lang="en-GB" dirty="0" smtClean="0"/>
              <a:t>Over the years the interview has received bad press as being overly subjective, prone to interview bias</a:t>
            </a:r>
            <a:endParaRPr lang="en-GB" dirty="0"/>
          </a:p>
          <a:p>
            <a:r>
              <a:rPr lang="en-GB" dirty="0" smtClean="0"/>
              <a:t>As the Interviewer you need to make sure you do not fall into one of these traps:</a:t>
            </a:r>
          </a:p>
          <a:p>
            <a:r>
              <a:rPr lang="en-GB" b="1" u="sng" dirty="0" smtClean="0"/>
              <a:t>Halo </a:t>
            </a:r>
            <a:r>
              <a:rPr lang="en-GB" b="1" u="sng" dirty="0" err="1" smtClean="0"/>
              <a:t>vs</a:t>
            </a:r>
            <a:r>
              <a:rPr lang="en-GB" b="1" u="sng" dirty="0" smtClean="0"/>
              <a:t> Horns Effect</a:t>
            </a:r>
          </a:p>
          <a:p>
            <a:pPr>
              <a:buNone/>
            </a:pPr>
            <a:r>
              <a:rPr lang="en-GB" dirty="0" smtClean="0"/>
              <a:t>    Some candidates make a very good impression as soon as they walk into the room, whether they are well dressed, they have a firm handshake and radiate confidence this good impression then influences the interviewer’s judgement... however if a candidate walked in wearing torn jeans and had unwashed hair for example the interviewer  would formulate a negative judgement and this then would cloud the interviewers mind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blinds(horizontal)">
                                      <p:cBhvr>
                                        <p:cTn id="7" dur="500"/>
                                        <p:tgtEl>
                                          <p:spTgt spid="3">
                                            <p:txEl>
                                              <p:pRg st="7" end="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blinds(horizontal)">
                                      <p:cBhvr>
                                        <p:cTn id="1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Methods: Interview no-no’s</a:t>
            </a:r>
            <a:endParaRPr lang="en-GB" dirty="0"/>
          </a:p>
        </p:txBody>
      </p:sp>
      <p:sp>
        <p:nvSpPr>
          <p:cNvPr id="3" name="Content Placeholder 2"/>
          <p:cNvSpPr>
            <a:spLocks noGrp="1"/>
          </p:cNvSpPr>
          <p:nvPr>
            <p:ph sz="quarter" idx="1"/>
          </p:nvPr>
        </p:nvSpPr>
        <p:spPr/>
        <p:txBody>
          <a:bodyPr/>
          <a:lstStyle/>
          <a:p>
            <a:r>
              <a:rPr lang="en-GB" b="1" u="sng" dirty="0" smtClean="0"/>
              <a:t>Making snap decisions</a:t>
            </a:r>
          </a:p>
          <a:p>
            <a:r>
              <a:rPr lang="en-GB" dirty="0" smtClean="0"/>
              <a:t>This is when the interviewer makes a decision about the interviewee and then they do not change their assessment of that person once they have heard the necessary information</a:t>
            </a:r>
          </a:p>
          <a:p>
            <a:r>
              <a:rPr lang="en-GB" b="1" u="sng" dirty="0" smtClean="0"/>
              <a:t>Hiring People Like Oneself!!!</a:t>
            </a:r>
          </a:p>
          <a:p>
            <a:r>
              <a:rPr lang="en-GB" dirty="0" smtClean="0"/>
              <a:t>This is when you hire someone because you can see yourself in the candidate, this does not promote </a:t>
            </a:r>
            <a:r>
              <a:rPr lang="en-GB" b="1" u="sng" dirty="0" smtClean="0"/>
              <a:t>best-practice</a:t>
            </a:r>
            <a:r>
              <a:rPr lang="en-GB" dirty="0" smtClean="0"/>
              <a:t>  and it probably has a </a:t>
            </a:r>
            <a:r>
              <a:rPr lang="en-GB" b="1" u="sng" dirty="0" smtClean="0"/>
              <a:t>detrimental </a:t>
            </a:r>
            <a:r>
              <a:rPr lang="en-GB" dirty="0" smtClean="0"/>
              <a:t>effect on the organisation as the company will be full of like-minded employees!!</a:t>
            </a:r>
            <a:endParaRPr lang="en-GB" b="1"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Selection Techniques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smtClean="0">
                <a:solidFill>
                  <a:schemeClr val="accent1"/>
                </a:solidFill>
              </a:rPr>
              <a:t>How would you go about designing the relevant set of questions? Why should you ask the candidates the same questions?</a:t>
            </a:r>
          </a:p>
          <a:p>
            <a:r>
              <a:rPr lang="en-GB" dirty="0" smtClean="0"/>
              <a:t>You need to refer to the </a:t>
            </a:r>
            <a:r>
              <a:rPr lang="en-GB" b="1" u="sng" dirty="0" smtClean="0"/>
              <a:t>job spec/ job description </a:t>
            </a:r>
            <a:r>
              <a:rPr lang="en-GB" dirty="0" smtClean="0"/>
              <a:t>to help you formulate the appropriate questions</a:t>
            </a:r>
          </a:p>
          <a:p>
            <a:r>
              <a:rPr lang="en-GB" dirty="0" smtClean="0"/>
              <a:t>Asking the same questions to each candidate will provide you with a similar </a:t>
            </a:r>
            <a:r>
              <a:rPr lang="en-GB" b="1" u="sng" dirty="0" smtClean="0"/>
              <a:t>profile</a:t>
            </a:r>
            <a:r>
              <a:rPr lang="en-GB" dirty="0" smtClean="0"/>
              <a:t> for each candidate  </a:t>
            </a:r>
          </a:p>
          <a:p>
            <a:pPr>
              <a:buNone/>
            </a:pPr>
            <a:endParaRPr lang="en-GB" b="1" u="sng" dirty="0" smtClean="0"/>
          </a:p>
          <a:p>
            <a:pPr algn="ctr">
              <a:buNone/>
            </a:pPr>
            <a:r>
              <a:rPr lang="en-GB" dirty="0" smtClean="0"/>
              <a:t>     There are two popular structured interview techniques: </a:t>
            </a:r>
            <a:r>
              <a:rPr lang="en-GB" b="1" u="sng" dirty="0" smtClean="0"/>
              <a:t>behavioural &amp; situational  </a:t>
            </a:r>
          </a:p>
          <a:p>
            <a:pPr algn="ctr"/>
            <a:endParaRPr lang="en-GB" dirty="0" smtClean="0"/>
          </a:p>
          <a:p>
            <a:r>
              <a:rPr lang="en-GB" b="1" u="sng" dirty="0" smtClean="0"/>
              <a:t>Behavioural: </a:t>
            </a:r>
            <a:r>
              <a:rPr lang="en-GB" dirty="0" smtClean="0"/>
              <a:t>The questions focus on past behaviour, i.e. </a:t>
            </a:r>
            <a:r>
              <a:rPr lang="en-GB" i="1" dirty="0" smtClean="0"/>
              <a:t>Can you give an example of  when you had to resolve a conflict in work?</a:t>
            </a:r>
            <a:endParaRPr lang="en-GB" dirty="0" smtClean="0"/>
          </a:p>
          <a:p>
            <a:r>
              <a:rPr lang="en-GB" b="1" u="sng" dirty="0" smtClean="0"/>
              <a:t>Situational: </a:t>
            </a:r>
            <a:r>
              <a:rPr lang="en-GB" dirty="0" smtClean="0"/>
              <a:t>Ask hypothetical questions related to the role, .i.e. </a:t>
            </a:r>
            <a:r>
              <a:rPr lang="en-GB" i="1" dirty="0" smtClean="0"/>
              <a:t>What would you do if your team were uncooperative?</a:t>
            </a:r>
          </a:p>
          <a:p>
            <a:r>
              <a:rPr lang="en-GB" b="1" i="1" u="sng" dirty="0" smtClean="0"/>
              <a:t>Closed Questions: </a:t>
            </a:r>
            <a:r>
              <a:rPr lang="en-GB" i="1" dirty="0" smtClean="0"/>
              <a:t>Did you work with different software at XY Limited?</a:t>
            </a:r>
          </a:p>
          <a:p>
            <a:r>
              <a:rPr lang="en-GB" b="1" i="1" u="sng" dirty="0" smtClean="0"/>
              <a:t>Open Questions</a:t>
            </a:r>
            <a:r>
              <a:rPr lang="en-GB" b="1" i="1" dirty="0" smtClean="0"/>
              <a:t>: </a:t>
            </a:r>
            <a:r>
              <a:rPr lang="en-GB" i="1" dirty="0" smtClean="0"/>
              <a:t>What experience have you had working with computers?</a:t>
            </a:r>
          </a:p>
          <a:p>
            <a:r>
              <a:rPr lang="en-GB" i="1" dirty="0" smtClean="0"/>
              <a:t>Tell m about your experience of working with Word 2010</a:t>
            </a:r>
          </a:p>
          <a:p>
            <a:r>
              <a:rPr lang="en-GB" b="1" i="1" u="sng" dirty="0" smtClean="0"/>
              <a:t>Leading Questions: </a:t>
            </a:r>
            <a:r>
              <a:rPr lang="en-GB" i="1" dirty="0" smtClean="0"/>
              <a:t>You do enjoy working within a team?</a:t>
            </a:r>
          </a:p>
          <a:p>
            <a:r>
              <a:rPr lang="en-GB" b="1" i="1" u="sng" dirty="0" smtClean="0">
                <a:solidFill>
                  <a:srgbClr val="FF0000"/>
                </a:solidFill>
              </a:rPr>
              <a:t>In groups of 6  come up with questions for each of those categories</a:t>
            </a:r>
            <a:endParaRPr lang="en-GB" b="1" i="1" u="sng"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blinds(horizontal)">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blinds(horizontal)">
                                      <p:cBhvr>
                                        <p:cTn id="25" dur="500"/>
                                        <p:tgtEl>
                                          <p:spTgt spid="3">
                                            <p:txEl>
                                              <p:pRg st="6" end="6"/>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blinds(horizontal)">
                                      <p:cBhvr>
                                        <p:cTn id="28" dur="500"/>
                                        <p:tgtEl>
                                          <p:spTgt spid="3">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blinds(horizontal)">
                                      <p:cBhvr>
                                        <p:cTn id="33" dur="500"/>
                                        <p:tgtEl>
                                          <p:spTgt spid="3">
                                            <p:txEl>
                                              <p:pRg st="8" end="8"/>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blinds(horizontal)">
                                      <p:cBhvr>
                                        <p:cTn id="36" dur="500"/>
                                        <p:tgtEl>
                                          <p:spTgt spid="3">
                                            <p:txEl>
                                              <p:pRg st="9" end="9"/>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Effect transition="in" filter="blinds(horizontal)">
                                      <p:cBhvr>
                                        <p:cTn id="39" dur="500"/>
                                        <p:tgtEl>
                                          <p:spTgt spid="3">
                                            <p:txEl>
                                              <p:pRg st="10" end="10"/>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blinds(horizontal)">
                                      <p:cBhvr>
                                        <p:cTn id="42" dur="500"/>
                                        <p:tgtEl>
                                          <p:spTgt spid="3">
                                            <p:txEl>
                                              <p:pRg st="11" end="11"/>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Effect transition="in" filter="blinds(horizontal)">
                                      <p:cBhvr>
                                        <p:cTn id="45"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Methods: Interview</a:t>
            </a:r>
            <a:endParaRPr lang="en-GB" dirty="0"/>
          </a:p>
        </p:txBody>
      </p:sp>
      <p:sp>
        <p:nvSpPr>
          <p:cNvPr id="3" name="Content Placeholder 2"/>
          <p:cNvSpPr>
            <a:spLocks noGrp="1"/>
          </p:cNvSpPr>
          <p:nvPr>
            <p:ph sz="quarter" idx="1"/>
          </p:nvPr>
        </p:nvSpPr>
        <p:spPr/>
        <p:txBody>
          <a:bodyPr>
            <a:normAutofit/>
          </a:bodyPr>
          <a:lstStyle/>
          <a:p>
            <a:r>
              <a:rPr lang="en-GB" b="1" u="sng" dirty="0" smtClean="0"/>
              <a:t>Hints and Tips for Interview Success:</a:t>
            </a:r>
          </a:p>
          <a:p>
            <a:r>
              <a:rPr lang="en-GB" dirty="0" smtClean="0"/>
              <a:t>Make sure that the interview is </a:t>
            </a:r>
            <a:r>
              <a:rPr lang="en-GB" b="1" u="sng" dirty="0" smtClean="0"/>
              <a:t>structured</a:t>
            </a:r>
            <a:r>
              <a:rPr lang="en-GB" dirty="0" smtClean="0"/>
              <a:t>.</a:t>
            </a:r>
          </a:p>
          <a:p>
            <a:r>
              <a:rPr lang="en-GB" dirty="0" smtClean="0"/>
              <a:t>Reassure the candidate</a:t>
            </a:r>
          </a:p>
          <a:p>
            <a:r>
              <a:rPr lang="en-GB" dirty="0" smtClean="0"/>
              <a:t>Keep body language and tone of voice neutral</a:t>
            </a:r>
          </a:p>
          <a:p>
            <a:r>
              <a:rPr lang="en-GB" dirty="0" smtClean="0"/>
              <a:t>Encourage the candidate to talk</a:t>
            </a:r>
          </a:p>
          <a:p>
            <a:r>
              <a:rPr lang="en-GB" dirty="0" smtClean="0"/>
              <a:t>Record the information</a:t>
            </a:r>
          </a:p>
          <a:p>
            <a:r>
              <a:rPr lang="en-GB" dirty="0" smtClean="0"/>
              <a:t>Invite and respond to candidate questions</a:t>
            </a:r>
          </a:p>
          <a:p>
            <a:r>
              <a:rPr lang="en-GB" dirty="0" smtClean="0"/>
              <a:t>Close the interview</a:t>
            </a:r>
          </a:p>
          <a:p>
            <a:r>
              <a:rPr lang="en-GB" dirty="0" smtClean="0"/>
              <a:t>Evaluate and score the answers</a:t>
            </a:r>
          </a:p>
          <a:p>
            <a:r>
              <a:rPr lang="en-GB" dirty="0" smtClean="0"/>
              <a:t>Make a decision </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Selection Techniques</a:t>
            </a:r>
            <a:endParaRPr lang="en-GB" dirty="0"/>
          </a:p>
        </p:txBody>
      </p:sp>
      <p:sp>
        <p:nvSpPr>
          <p:cNvPr id="3" name="Content Placeholder 2"/>
          <p:cNvSpPr>
            <a:spLocks noGrp="1"/>
          </p:cNvSpPr>
          <p:nvPr>
            <p:ph sz="quarter" idx="1"/>
          </p:nvPr>
        </p:nvSpPr>
        <p:spPr/>
        <p:txBody>
          <a:bodyPr>
            <a:normAutofit/>
          </a:bodyPr>
          <a:lstStyle/>
          <a:p>
            <a:pPr algn="ctr">
              <a:buNone/>
            </a:pPr>
            <a:r>
              <a:rPr lang="en-GB" b="1" u="sng" dirty="0" smtClean="0"/>
              <a:t>Tests </a:t>
            </a:r>
          </a:p>
          <a:p>
            <a:pPr>
              <a:buNone/>
            </a:pPr>
            <a:r>
              <a:rPr lang="en-GB" dirty="0" smtClean="0"/>
              <a:t>    As well as using the telephone interview and face to face interview there are various selection tools to be had for instance:</a:t>
            </a:r>
          </a:p>
          <a:p>
            <a:pPr>
              <a:buNone/>
            </a:pPr>
            <a:r>
              <a:rPr lang="en-GB" dirty="0" smtClean="0"/>
              <a:t>   Psychological testing</a:t>
            </a:r>
            <a:r>
              <a:rPr lang="en-GB" dirty="0" smtClean="0"/>
              <a:t>, this </a:t>
            </a:r>
            <a:r>
              <a:rPr lang="en-GB" dirty="0" smtClean="0"/>
              <a:t>tests the candidates: intelligence, ability, interests, motivation &amp; personality</a:t>
            </a:r>
          </a:p>
          <a:p>
            <a:pPr>
              <a:buNone/>
            </a:pPr>
            <a:r>
              <a:rPr lang="en-GB" dirty="0" smtClean="0"/>
              <a:t>   Intelligence Tests: Tests the candidates verbal, arithmetic</a:t>
            </a:r>
          </a:p>
          <a:p>
            <a:r>
              <a:rPr lang="en-GB" dirty="0" smtClean="0"/>
              <a:t>There has been some debate about the legitimacy of the personality tests </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Selection Techniques</a:t>
            </a:r>
            <a:endParaRPr lang="en-GB" dirty="0"/>
          </a:p>
        </p:txBody>
      </p:sp>
      <p:sp>
        <p:nvSpPr>
          <p:cNvPr id="3" name="Content Placeholder 2"/>
          <p:cNvSpPr>
            <a:spLocks noGrp="1"/>
          </p:cNvSpPr>
          <p:nvPr>
            <p:ph sz="quarter" idx="1"/>
          </p:nvPr>
        </p:nvSpPr>
        <p:spPr/>
        <p:txBody>
          <a:bodyPr>
            <a:normAutofit fontScale="92500" lnSpcReduction="20000"/>
          </a:bodyPr>
          <a:lstStyle/>
          <a:p>
            <a:pPr algn="ctr"/>
            <a:r>
              <a:rPr lang="en-GB" b="1" u="sng" dirty="0" smtClean="0"/>
              <a:t>Assessment Centres</a:t>
            </a:r>
          </a:p>
          <a:p>
            <a:r>
              <a:rPr lang="en-GB" b="1" dirty="0" smtClean="0">
                <a:solidFill>
                  <a:srgbClr val="FF0000"/>
                </a:solidFill>
              </a:rPr>
              <a:t>Have any of you experienced a day at an assessment centre?</a:t>
            </a:r>
          </a:p>
          <a:p>
            <a:r>
              <a:rPr lang="en-GB" dirty="0" smtClean="0"/>
              <a:t>These are used by a third of organisations (CIPD, 2005) .</a:t>
            </a:r>
          </a:p>
          <a:p>
            <a:r>
              <a:rPr lang="en-GB" dirty="0" smtClean="0"/>
              <a:t>The assessment centre allows employers to view the candidates in a work-related environment.</a:t>
            </a:r>
          </a:p>
          <a:p>
            <a:endParaRPr lang="en-GB" dirty="0" smtClean="0"/>
          </a:p>
          <a:p>
            <a:r>
              <a:rPr lang="en-GB" dirty="0" smtClean="0"/>
              <a:t>Fowler (1992) described the assessment centre as a process which “ consists of a small group of participants who undertake a series of tests and exercises under observation, with a view to the assessment of their skills and competencies, their suitability for the role and their potential development”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linds(horizontal)">
                                      <p:cBhvr>
                                        <p:cTn id="15" dur="500"/>
                                        <p:tgtEl>
                                          <p:spTgt spid="3">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blinds(horizontal)">
                                      <p:cBhvr>
                                        <p:cTn id="1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To END.......</a:t>
            </a:r>
            <a:endParaRPr lang="en-GB" dirty="0"/>
          </a:p>
        </p:txBody>
      </p:sp>
      <p:sp>
        <p:nvSpPr>
          <p:cNvPr id="3" name="Content Placeholder 2"/>
          <p:cNvSpPr>
            <a:spLocks noGrp="1"/>
          </p:cNvSpPr>
          <p:nvPr>
            <p:ph sz="quarter" idx="1"/>
          </p:nvPr>
        </p:nvSpPr>
        <p:spPr/>
        <p:txBody>
          <a:bodyPr/>
          <a:lstStyle/>
          <a:p>
            <a:pPr marL="457200" indent="-457200">
              <a:buNone/>
            </a:pPr>
            <a:r>
              <a:rPr lang="en-GB" dirty="0" smtClean="0"/>
              <a:t>     By the end of the class today you should now be familiar with the </a:t>
            </a:r>
            <a:r>
              <a:rPr lang="en-GB" sz="3200" b="1" dirty="0" smtClean="0"/>
              <a:t>RECRUITMENT &amp; SELECTION </a:t>
            </a:r>
            <a:r>
              <a:rPr lang="en-GB" sz="2800" dirty="0" smtClean="0"/>
              <a:t>process.</a:t>
            </a:r>
            <a:r>
              <a:rPr lang="en-GB" dirty="0" smtClean="0"/>
              <a:t> From its </a:t>
            </a:r>
            <a:r>
              <a:rPr lang="en-GB" sz="2800" b="1" dirty="0" smtClean="0"/>
              <a:t>BEGINNING</a:t>
            </a:r>
            <a:r>
              <a:rPr lang="en-GB" sz="2800" dirty="0" smtClean="0"/>
              <a:t> </a:t>
            </a:r>
            <a:r>
              <a:rPr lang="en-GB" dirty="0" smtClean="0"/>
              <a:t>via the </a:t>
            </a:r>
            <a:r>
              <a:rPr lang="en-GB" b="1" dirty="0" smtClean="0"/>
              <a:t>job analysis &amp; job description </a:t>
            </a:r>
            <a:r>
              <a:rPr lang="en-GB" dirty="0" smtClean="0"/>
              <a:t>stage...whether you decide to recruit </a:t>
            </a:r>
            <a:r>
              <a:rPr lang="en-GB" sz="3200" b="1" dirty="0" smtClean="0"/>
              <a:t>INTERNALLY /EXTERNALLY </a:t>
            </a:r>
            <a:r>
              <a:rPr lang="en-GB" dirty="0" smtClean="0"/>
              <a:t> you should now appreciate the main </a:t>
            </a:r>
            <a:r>
              <a:rPr lang="en-GB" sz="3200" b="1" dirty="0" smtClean="0"/>
              <a:t>advantages</a:t>
            </a:r>
            <a:r>
              <a:rPr lang="en-GB" sz="2800" b="1" dirty="0" smtClean="0"/>
              <a:t> </a:t>
            </a:r>
            <a:r>
              <a:rPr lang="en-GB" dirty="0" smtClean="0"/>
              <a:t>and</a:t>
            </a:r>
            <a:r>
              <a:rPr lang="en-GB" sz="2800" b="1" dirty="0" smtClean="0"/>
              <a:t> </a:t>
            </a:r>
            <a:r>
              <a:rPr lang="en-GB" sz="3200" b="1" dirty="0" smtClean="0"/>
              <a:t>disadvantages</a:t>
            </a:r>
            <a:r>
              <a:rPr lang="en-GB" sz="2800" b="1" dirty="0" smtClean="0"/>
              <a:t> </a:t>
            </a:r>
            <a:r>
              <a:rPr lang="en-GB" dirty="0" smtClean="0"/>
              <a:t>of the most important selection methods. </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i="1" dirty="0" err="1" smtClean="0"/>
              <a:t>Beardwell</a:t>
            </a:r>
            <a:r>
              <a:rPr lang="en-GB" i="1" dirty="0" smtClean="0"/>
              <a:t>, J &amp; </a:t>
            </a:r>
            <a:r>
              <a:rPr lang="en-GB" i="1" dirty="0" err="1" smtClean="0"/>
              <a:t>Claydon</a:t>
            </a:r>
            <a:r>
              <a:rPr lang="en-GB" i="1" dirty="0" smtClean="0"/>
              <a:t>, T. (2007) Human Resource Management, A Contemporary Approach, </a:t>
            </a:r>
            <a:r>
              <a:rPr lang="en-GB" dirty="0" smtClean="0"/>
              <a:t>5</a:t>
            </a:r>
            <a:r>
              <a:rPr lang="en-GB" baseline="30000" dirty="0" smtClean="0"/>
              <a:t>th</a:t>
            </a:r>
            <a:r>
              <a:rPr lang="en-GB" dirty="0" smtClean="0"/>
              <a:t> Edition, Harlow: Pearson </a:t>
            </a:r>
          </a:p>
          <a:p>
            <a:r>
              <a:rPr lang="en-GB" dirty="0" smtClean="0"/>
              <a:t>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r>
              <a:rPr lang="en-GB" dirty="0" smtClean="0"/>
              <a:t>Malcolm. M, </a:t>
            </a:r>
            <a:r>
              <a:rPr lang="en-GB" dirty="0" err="1" smtClean="0"/>
              <a:t>Whiting.F</a:t>
            </a:r>
            <a:r>
              <a:rPr lang="en-GB" dirty="0" smtClean="0"/>
              <a:t> &amp; </a:t>
            </a:r>
            <a:r>
              <a:rPr lang="en-GB" dirty="0" err="1" smtClean="0"/>
              <a:t>Jackson,T</a:t>
            </a:r>
            <a:r>
              <a:rPr lang="en-GB" dirty="0" smtClean="0"/>
              <a:t> (2010) </a:t>
            </a:r>
            <a:r>
              <a:rPr lang="en-GB" i="1" dirty="0" smtClean="0"/>
              <a:t>Human Resource Practice</a:t>
            </a:r>
            <a:r>
              <a:rPr lang="en-GB" dirty="0" smtClean="0"/>
              <a:t>, 5</a:t>
            </a:r>
            <a:r>
              <a:rPr lang="en-GB" baseline="30000" dirty="0" smtClean="0"/>
              <a:t>th</a:t>
            </a:r>
            <a:r>
              <a:rPr lang="en-GB" dirty="0" smtClean="0"/>
              <a:t>edition.London:CIPD</a:t>
            </a:r>
          </a:p>
          <a:p>
            <a:r>
              <a:rPr lang="en-GB" dirty="0" err="1" smtClean="0"/>
              <a:t>Marchington</a:t>
            </a:r>
            <a:r>
              <a:rPr lang="en-GB" dirty="0" smtClean="0"/>
              <a:t>, M &amp; Wilkinson, A. (2008) </a:t>
            </a:r>
            <a:r>
              <a:rPr lang="en-GB" i="1" dirty="0" smtClean="0"/>
              <a:t>Human Resource Management at Work, People Management &amp; Development, </a:t>
            </a:r>
            <a:r>
              <a:rPr lang="en-GB" dirty="0" smtClean="0"/>
              <a:t>London: CIPD</a:t>
            </a:r>
          </a:p>
          <a:p>
            <a:r>
              <a:rPr lang="en-GB" dirty="0" smtClean="0"/>
              <a:t>Torrington. D, </a:t>
            </a:r>
            <a:r>
              <a:rPr lang="en-GB" dirty="0" err="1" smtClean="0"/>
              <a:t>Hall.L</a:t>
            </a:r>
            <a:r>
              <a:rPr lang="en-GB" dirty="0" smtClean="0"/>
              <a:t>, </a:t>
            </a:r>
            <a:r>
              <a:rPr lang="en-GB" dirty="0" err="1" smtClean="0"/>
              <a:t>Taylor.s</a:t>
            </a:r>
            <a:r>
              <a:rPr lang="en-GB" dirty="0" smtClean="0"/>
              <a:t> &amp; </a:t>
            </a:r>
            <a:r>
              <a:rPr lang="en-GB" dirty="0" err="1" smtClean="0"/>
              <a:t>Atkinson.C</a:t>
            </a:r>
            <a:r>
              <a:rPr lang="en-GB" dirty="0" smtClean="0"/>
              <a:t> (2011) </a:t>
            </a:r>
            <a:r>
              <a:rPr lang="en-GB" i="1" dirty="0" smtClean="0"/>
              <a:t>Human Resource Management,</a:t>
            </a:r>
            <a:r>
              <a:rPr lang="en-GB" dirty="0" smtClean="0"/>
              <a:t> 8</a:t>
            </a:r>
            <a:r>
              <a:rPr lang="en-GB" baseline="30000" dirty="0" smtClean="0"/>
              <a:t>th</a:t>
            </a:r>
            <a:r>
              <a:rPr lang="en-GB" dirty="0" smtClean="0"/>
              <a:t> Edition, Harlow: Pearson</a:t>
            </a:r>
          </a:p>
          <a:p>
            <a:r>
              <a:rPr lang="en-GB" dirty="0" smtClean="0"/>
              <a:t>Recruitment &amp; Selection: </a:t>
            </a:r>
            <a:r>
              <a:rPr lang="en-GB" dirty="0" smtClean="0">
                <a:hlinkClick r:id="rId2"/>
              </a:rPr>
              <a:t>http://www.cipd.co.uk/hr-resources/factsheets/recruitment-overview.aspx</a:t>
            </a:r>
            <a:r>
              <a:rPr lang="en-GB" dirty="0" smtClean="0"/>
              <a:t> </a:t>
            </a:r>
          </a:p>
          <a:p>
            <a:r>
              <a:rPr lang="en-GB" dirty="0" smtClean="0"/>
              <a:t>Diversity: </a:t>
            </a:r>
            <a:r>
              <a:rPr lang="en-GB" dirty="0" smtClean="0">
                <a:hlinkClick r:id="rId3"/>
              </a:rPr>
              <a:t>http://www.cipd.co.uk/hr-resources/factsheets/diversity-workplace-overview.aspx</a:t>
            </a:r>
            <a:r>
              <a:rPr lang="en-GB" dirty="0" smtClean="0"/>
              <a:t> </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ustom 2">
      <a:dk1>
        <a:sysClr val="windowText" lastClr="000000"/>
      </a:dk1>
      <a:lt1>
        <a:sysClr val="window" lastClr="FFFFFF"/>
      </a:lt1>
      <a:dk2>
        <a:srgbClr val="464646"/>
      </a:dk2>
      <a:lt2>
        <a:srgbClr val="DEF5FA"/>
      </a:lt2>
      <a:accent1>
        <a:srgbClr val="FF0000"/>
      </a:accent1>
      <a:accent2>
        <a:srgbClr val="FF0000"/>
      </a:accent2>
      <a:accent3>
        <a:srgbClr val="00B050"/>
      </a:accent3>
      <a:accent4>
        <a:srgbClr val="000000"/>
      </a:accent4>
      <a:accent5>
        <a:srgbClr val="000000"/>
      </a:accent5>
      <a:accent6>
        <a:srgbClr val="FF0000"/>
      </a:accent6>
      <a:hlink>
        <a:srgbClr val="FF0000"/>
      </a:hlink>
      <a:folHlink>
        <a:srgbClr val="00B05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1008</TotalTime>
  <Words>2996</Words>
  <Application>Microsoft Office PowerPoint</Application>
  <PresentationFormat>On-screen Show (4:3)</PresentationFormat>
  <Paragraphs>272</Paragraphs>
  <Slides>40</Slides>
  <Notes>16</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Oriel</vt:lpstr>
      <vt:lpstr>Recruitment &amp; Selection</vt:lpstr>
      <vt:lpstr>Class Aim</vt:lpstr>
      <vt:lpstr>Recruitment &amp; Selection</vt:lpstr>
      <vt:lpstr>Recruitment &amp; Selection</vt:lpstr>
      <vt:lpstr>Recruitment &amp; Selection </vt:lpstr>
      <vt:lpstr>When Recruitment &amp; Selection goes Wrong!! </vt:lpstr>
      <vt:lpstr>When Recruitment &amp; Selection goes Wrong!! </vt:lpstr>
      <vt:lpstr>RECRUITMENT &amp; Selection  go Hand in Hand</vt:lpstr>
      <vt:lpstr>Recruitment &amp; Selection: HR &amp; the Line</vt:lpstr>
      <vt:lpstr>Recruitment &amp; Selection: Diversity</vt:lpstr>
      <vt:lpstr>Recruitment &amp; Selection: Diversity</vt:lpstr>
      <vt:lpstr>PowerPoint Presentation</vt:lpstr>
      <vt:lpstr>The Business Case  for Diversity in the Workplace</vt:lpstr>
      <vt:lpstr>The Recruitment Stage</vt:lpstr>
      <vt:lpstr>Questions you need to ask before the Recruitment process begins...</vt:lpstr>
      <vt:lpstr>PowerPoint Presentation</vt:lpstr>
      <vt:lpstr>Job Analysis</vt:lpstr>
      <vt:lpstr>Job Analysis</vt:lpstr>
      <vt:lpstr>Job Description &amp; Job Specification</vt:lpstr>
      <vt:lpstr>Job Specification</vt:lpstr>
      <vt:lpstr>Example of a Job Spec.</vt:lpstr>
      <vt:lpstr>Finding the ONE!!!</vt:lpstr>
      <vt:lpstr>Different Recruitment Methods: Advantages &amp; Disadvantages</vt:lpstr>
      <vt:lpstr>Different Recruitment Methods: Advantages &amp; Disadvantages</vt:lpstr>
      <vt:lpstr>Using the Internet to Recruit</vt:lpstr>
      <vt:lpstr>Using the Internet to Recruit</vt:lpstr>
      <vt:lpstr>PowerPoint Presentation</vt:lpstr>
      <vt:lpstr>Task Answers</vt:lpstr>
      <vt:lpstr>Selection........</vt:lpstr>
      <vt:lpstr>Selection Methods</vt:lpstr>
      <vt:lpstr>Selection Methods: Shortlisting</vt:lpstr>
      <vt:lpstr>Selection Methods: Telephone Interviews </vt:lpstr>
      <vt:lpstr>Selection Techniques</vt:lpstr>
      <vt:lpstr>Selection Methods: Interview no-no’s</vt:lpstr>
      <vt:lpstr>Selection Techniques</vt:lpstr>
      <vt:lpstr>Selection Methods: Interview</vt:lpstr>
      <vt:lpstr>Selection Techniques</vt:lpstr>
      <vt:lpstr>Selection Techniques</vt:lpstr>
      <vt:lpstr>To END.......</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&amp; Selection</dc:title>
  <dc:creator>kevlar</dc:creator>
  <cp:lastModifiedBy>sc-ft</cp:lastModifiedBy>
  <cp:revision>96</cp:revision>
  <dcterms:created xsi:type="dcterms:W3CDTF">2013-10-05T10:15:55Z</dcterms:created>
  <dcterms:modified xsi:type="dcterms:W3CDTF">2013-12-16T10:07:16Z</dcterms:modified>
</cp:coreProperties>
</file>