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</p:sldIdLst>
  <p:sldSz cx="9144000" cy="6858000" type="screen4x3"/>
  <p:notesSz cx="6797675" cy="9928225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157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00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800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6051C9-2CCD-485D-B062-D2797D16027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217"/>
            <a:ext cx="2946400" cy="4980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30217"/>
            <a:ext cx="2946400" cy="4980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FA240-C68A-4A2B-9342-4CA0B3F3E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185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5" y="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B9126D-FA82-48D4-9D4E-4706ECB05E5F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8"/>
            <a:ext cx="5438140" cy="446770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9430092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5" y="9430092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F6FEE3E-3BFF-4342-B6F7-CB232C10B25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7949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BB6F2E-7765-497D-B741-A4CF87D51781}" type="slidenum">
              <a:rPr lang="en-GB">
                <a:latin typeface="Times New Roman" pitchFamily="18" charset="0"/>
                <a:cs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dirty="0">
              <a:latin typeface="Times New Roman" pitchFamily="18" charset="0"/>
            </a:endParaRPr>
          </a:p>
          <a:p>
            <a:pPr>
              <a:spcBef>
                <a:spcPct val="0"/>
              </a:spcBef>
              <a:buFontTx/>
              <a:buChar char="-"/>
            </a:pPr>
            <a:endParaRPr lang="en-GB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1966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1551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0842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824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6987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0122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1998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4037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5674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7051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4006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F6FEE3E-3BFF-4342-B6F7-CB232C10B257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066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86D088F6-4BB3-4CB0-8393-DA2AF18506DF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36FB3792-C747-4F7C-A88E-D068A9EA89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5C01D1A2-A2F1-4CEF-9C8C-14E613A7337F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A275E853-5DB0-4888-89ED-79C7CFB955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3C717A43-EEF9-4B18-98F2-A4912D7E5F3A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39038FC6-8704-4FA0-BB2E-0D9D91A391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6DB62122-65EF-455E-A3AB-BC1A135B0968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D41AE386-2852-4D83-9141-5FD345607A9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0359A5E0-C514-4609-B0E1-32A0F2A4E5AE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453B7B88-AF25-4E0A-84AE-5EBA7EE6DF9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BC10107A-096E-4F2F-B910-AC3880C3CE8C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89127010-BB15-45BA-9908-A5092AEB17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33B38FD7-2918-4696-BA3A-5AECDD695223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4AECEA3E-C6E1-4E31-88B6-D82CD61BE6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6FB2D5C9-1C1E-4C81-A594-AAE5C5C649F8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B8D0BCFC-B837-47AB-A5F3-7244169F74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9D7BB305-E23B-4E96-AA4D-00CDBA2ECE98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D35FBFF7-8916-48F7-BAC3-0C6A69B16C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A3B6CA1C-47BD-4354-9052-8AA6DB55C8AC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71C177B7-11C1-4796-A89C-CD6E859494E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E2EF895F-1A94-4E02-9CA6-5B9AF74F8D3D}" type="datetimeFigureOut">
              <a:rPr lang="en-US"/>
              <a:pPr>
                <a:defRPr/>
              </a:pPr>
              <a:t>11/12/2024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65ED9DF4-4A5E-4B2A-955E-3528F4220A6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1028" name="Picture 7" descr="swoosh 1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-14288" y="5313363"/>
            <a:ext cx="9194801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9" descr="cardiff and vale LHB.jpg"/>
          <p:cNvPicPr>
            <a:picLocks noChangeAspect="1"/>
          </p:cNvPicPr>
          <p:nvPr userDrawn="1"/>
        </p:nvPicPr>
        <p:blipFill>
          <a:blip r:embed="rId14"/>
          <a:srcRect/>
          <a:stretch>
            <a:fillRect/>
          </a:stretch>
        </p:blipFill>
        <p:spPr bwMode="auto">
          <a:xfrm>
            <a:off x="6588125" y="6134100"/>
            <a:ext cx="2236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3" descr="Caring for people logo.eps"/>
          <p:cNvPicPr>
            <a:picLocks noChangeAspect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457200" y="6259513"/>
            <a:ext cx="1841500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ctr" defTabSz="457200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62F79E-45A3-4565-9C27-54B3300EBF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0941" y="6223994"/>
            <a:ext cx="1902117" cy="50601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A3617C1-15FB-4F45-9090-E14FCA959A63}"/>
              </a:ext>
            </a:extLst>
          </p:cNvPr>
          <p:cNvSpPr/>
          <p:nvPr/>
        </p:nvSpPr>
        <p:spPr>
          <a:xfrm>
            <a:off x="0" y="923925"/>
            <a:ext cx="871537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Rhian Hall</a:t>
            </a:r>
            <a:br>
              <a:rPr lang="en-GB" sz="3200" dirty="0"/>
            </a:br>
            <a:endParaRPr lang="en-GB" sz="3200" dirty="0"/>
          </a:p>
          <a:p>
            <a:pPr algn="ctr"/>
            <a:r>
              <a:rPr lang="en-GB" sz="3200" dirty="0"/>
              <a:t>Physiotherapy Technician</a:t>
            </a:r>
            <a:br>
              <a:rPr lang="en-GB" sz="3200" dirty="0"/>
            </a:br>
            <a:endParaRPr lang="en-GB" sz="3200" dirty="0"/>
          </a:p>
          <a:p>
            <a:pPr algn="ctr"/>
            <a:r>
              <a:rPr lang="en-GB" sz="3200" dirty="0"/>
              <a:t>Level 4 Therapy Assistant </a:t>
            </a:r>
          </a:p>
          <a:p>
            <a:pPr algn="ctr"/>
            <a:r>
              <a:rPr lang="en-GB" sz="3200" dirty="0"/>
              <a:t>Practitioner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7B55-64D8-4B93-8232-9A7F3EA47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2576"/>
            <a:ext cx="8229600" cy="1143000"/>
          </a:xfrm>
        </p:spPr>
        <p:txBody>
          <a:bodyPr/>
          <a:lstStyle/>
          <a:p>
            <a:r>
              <a:rPr lang="en-GB" sz="24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4600A-A18A-41DA-BF1F-EB71B68CC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257300"/>
            <a:ext cx="8229600" cy="4525963"/>
          </a:xfrm>
        </p:spPr>
        <p:txBody>
          <a:bodyPr/>
          <a:lstStyle/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prstClr val="black"/>
                </a:solidFill>
              </a:rPr>
              <a:t>My Team Lead has requested that I start a pre-</a:t>
            </a:r>
            <a:r>
              <a:rPr lang="en-GB" sz="1800" dirty="0" err="1">
                <a:solidFill>
                  <a:prstClr val="black"/>
                </a:solidFill>
              </a:rPr>
              <a:t>habilitation</a:t>
            </a:r>
            <a:r>
              <a:rPr lang="en-GB" sz="1800" dirty="0">
                <a:solidFill>
                  <a:prstClr val="black"/>
                </a:solidFill>
              </a:rPr>
              <a:t> service for patients with lower limb amputations. </a:t>
            </a:r>
            <a:br>
              <a:rPr lang="en-GB" sz="1800" dirty="0">
                <a:solidFill>
                  <a:prstClr val="black"/>
                </a:solidFill>
              </a:rPr>
            </a:br>
            <a:br>
              <a:rPr lang="en-GB" sz="1800" dirty="0">
                <a:solidFill>
                  <a:prstClr val="black"/>
                </a:solidFill>
              </a:rPr>
            </a:br>
            <a:endParaRPr lang="en-GB" sz="1800" dirty="0">
              <a:solidFill>
                <a:prstClr val="black"/>
              </a:solidFill>
            </a:endParaRP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prstClr val="black"/>
                </a:solidFill>
              </a:rPr>
              <a:t>Patients normally start rehabilitation after the fitting of their prosthesis and setting up this service will increase my caseload. </a:t>
            </a:r>
            <a:br>
              <a:rPr lang="en-GB" sz="1800" dirty="0">
                <a:solidFill>
                  <a:prstClr val="black"/>
                </a:solidFill>
              </a:rPr>
            </a:br>
            <a:br>
              <a:rPr lang="en-GB" sz="1800" dirty="0">
                <a:solidFill>
                  <a:prstClr val="black"/>
                </a:solidFill>
              </a:rPr>
            </a:br>
            <a:endParaRPr lang="en-GB" sz="1800" dirty="0">
              <a:solidFill>
                <a:prstClr val="black"/>
              </a:solidFill>
            </a:endParaRP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800" dirty="0">
              <a:solidFill>
                <a:prstClr val="black"/>
              </a:solidFill>
            </a:endParaRP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prstClr val="black"/>
                </a:solidFill>
              </a:rPr>
              <a:t>BACPAR guidelines (2016), advise ‘The rehabilitation process should commence as early as possible, preferably following a suitable care pathway(84). Patients should be assessed and a rehabilitation plan discussed and agreed.’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59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6EC3F-2501-426F-9A5A-28C577FC4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cs typeface="Arial" panose="020B0604020202020204" pitchFamily="34" charset="0"/>
              </a:rPr>
              <a:t>Explain what leadership skills you would need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97153-EBE1-4513-9F44-DE0EC220C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latin typeface="+mj-lt"/>
                <a:cs typeface="Arial" panose="020B0604020202020204" pitchFamily="34" charset="0"/>
              </a:rPr>
              <a:t>Leadership is defined by the King’s Fund Commission (2011) as ‘the art of motivating a group of people to achieve a common goal.’</a:t>
            </a:r>
            <a:br>
              <a:rPr lang="en-GB" sz="1800" dirty="0">
                <a:latin typeface="+mj-lt"/>
                <a:cs typeface="Arial" panose="020B0604020202020204" pitchFamily="34" charset="0"/>
              </a:rPr>
            </a:br>
            <a:endParaRPr lang="en-GB" sz="1800" dirty="0">
              <a:latin typeface="+mj-lt"/>
              <a:cs typeface="Arial" panose="020B0604020202020204" pitchFamily="34" charset="0"/>
            </a:endParaRP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prstClr val="black"/>
                </a:solidFill>
                <a:latin typeface="+mj-lt"/>
              </a:rPr>
              <a:t>-   Effective communication and decision making </a:t>
            </a:r>
          </a:p>
          <a:p>
            <a:pPr marL="0" lvl="0" indent="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GB" sz="1800" dirty="0">
              <a:solidFill>
                <a:prstClr val="black"/>
              </a:solidFill>
              <a:latin typeface="+mj-lt"/>
            </a:endParaRP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r>
              <a:rPr lang="en-GB" sz="1800" dirty="0">
                <a:solidFill>
                  <a:prstClr val="black"/>
                </a:solidFill>
                <a:latin typeface="+mj-lt"/>
              </a:rPr>
              <a:t>Able to delegate effectively</a:t>
            </a: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endParaRPr lang="en-GB" sz="1800" dirty="0">
              <a:solidFill>
                <a:prstClr val="black"/>
              </a:solidFill>
              <a:latin typeface="+mj-lt"/>
            </a:endParaRP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r>
              <a:rPr lang="en-GB" sz="1800" dirty="0">
                <a:solidFill>
                  <a:prstClr val="black"/>
                </a:solidFill>
                <a:latin typeface="+mj-lt"/>
              </a:rPr>
              <a:t>Goal setting</a:t>
            </a: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endParaRPr lang="en-GB" sz="1800" dirty="0">
              <a:solidFill>
                <a:prstClr val="black"/>
              </a:solidFill>
              <a:latin typeface="+mj-lt"/>
            </a:endParaRP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r>
              <a:rPr lang="en-GB" sz="1800" dirty="0">
                <a:solidFill>
                  <a:prstClr val="black"/>
                </a:solidFill>
                <a:latin typeface="+mj-lt"/>
              </a:rPr>
              <a:t>Motivational </a:t>
            </a:r>
          </a:p>
          <a:p>
            <a:pPr marL="228600" lvl="0" indent="-228600" defTabSz="9144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Tx/>
              <a:buChar char="-"/>
            </a:pPr>
            <a:endParaRPr lang="en-GB" sz="1800" dirty="0">
              <a:solidFill>
                <a:prstClr val="black"/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343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AA983-9376-465D-AD17-4341E9DB4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272" y="274638"/>
            <a:ext cx="8229600" cy="1143000"/>
          </a:xfrm>
        </p:spPr>
        <p:txBody>
          <a:bodyPr/>
          <a:lstStyle/>
          <a:p>
            <a:r>
              <a:rPr lang="en-GB" sz="2400" dirty="0"/>
              <a:t>Explain the implications of increasing workload.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6A631-8AF5-4028-868B-1ED6B658BB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Impact on primary and established patient wait list</a:t>
            </a:r>
          </a:p>
          <a:p>
            <a:endParaRPr lang="en-GB" sz="1800" dirty="0"/>
          </a:p>
          <a:p>
            <a:r>
              <a:rPr lang="en-GB" sz="1800" dirty="0"/>
              <a:t>Gym space/slots will be reduced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Other duties </a:t>
            </a:r>
          </a:p>
          <a:p>
            <a:endParaRPr lang="en-GB" sz="1800" dirty="0"/>
          </a:p>
          <a:p>
            <a:r>
              <a:rPr lang="en-GB" sz="1800" dirty="0"/>
              <a:t>Impact on other staff members’ timetables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0053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F18AC-BFEB-4B1F-B7EC-9894AAE4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486775" cy="858837"/>
          </a:xfrm>
        </p:spPr>
        <p:txBody>
          <a:bodyPr/>
          <a:lstStyle/>
          <a:p>
            <a:pPr algn="l"/>
            <a:r>
              <a:rPr lang="en-GB" sz="1800" dirty="0">
                <a:cs typeface="Arial" panose="020B0604020202020204" pitchFamily="34" charset="0"/>
              </a:rPr>
              <a:t>Explain what options you have and include the benefits and contraindications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5D21ED3-2458-4877-AC0C-ECBAF2DBE1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36662"/>
              </p:ext>
            </p:extLst>
          </p:nvPr>
        </p:nvGraphicFramePr>
        <p:xfrm>
          <a:off x="760396" y="1136014"/>
          <a:ext cx="6616032" cy="3902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5344">
                  <a:extLst>
                    <a:ext uri="{9D8B030D-6E8A-4147-A177-3AD203B41FA5}">
                      <a16:colId xmlns:a16="http://schemas.microsoft.com/office/drawing/2014/main" val="347575622"/>
                    </a:ext>
                  </a:extLst>
                </a:gridCol>
                <a:gridCol w="2205344">
                  <a:extLst>
                    <a:ext uri="{9D8B030D-6E8A-4147-A177-3AD203B41FA5}">
                      <a16:colId xmlns:a16="http://schemas.microsoft.com/office/drawing/2014/main" val="3942575749"/>
                    </a:ext>
                  </a:extLst>
                </a:gridCol>
                <a:gridCol w="2205344">
                  <a:extLst>
                    <a:ext uri="{9D8B030D-6E8A-4147-A177-3AD203B41FA5}">
                      <a16:colId xmlns:a16="http://schemas.microsoft.com/office/drawing/2014/main" val="4096558803"/>
                    </a:ext>
                  </a:extLst>
                </a:gridCol>
              </a:tblGrid>
              <a:tr h="657415">
                <a:tc>
                  <a:txBody>
                    <a:bodyPr/>
                    <a:lstStyle/>
                    <a:p>
                      <a:r>
                        <a:rPr lang="en-GB" dirty="0"/>
                        <a:t>Amputation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Excess energy over normal requirement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00112"/>
                  </a:ext>
                </a:extLst>
              </a:tr>
              <a:tr h="385450">
                <a:tc>
                  <a:txBody>
                    <a:bodyPr/>
                    <a:lstStyle/>
                    <a:p>
                      <a:r>
                        <a:rPr lang="en-GB" dirty="0"/>
                        <a:t>BK (trauma)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Huang et al (1974)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9984189"/>
                  </a:ext>
                </a:extLst>
              </a:tr>
              <a:tr h="422852">
                <a:tc>
                  <a:txBody>
                    <a:bodyPr/>
                    <a:lstStyle/>
                    <a:p>
                      <a:r>
                        <a:rPr lang="en-GB" dirty="0"/>
                        <a:t>AK (trauma)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Huang et al (1974)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079885"/>
                  </a:ext>
                </a:extLst>
              </a:tr>
              <a:tr h="454066">
                <a:tc>
                  <a:txBody>
                    <a:bodyPr/>
                    <a:lstStyle/>
                    <a:p>
                      <a:r>
                        <a:rPr lang="en-GB" dirty="0"/>
                        <a:t>AK (trauma)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Gonzales et al (1974)</a:t>
                      </a:r>
                    </a:p>
                    <a:p>
                      <a:r>
                        <a:rPr lang="en-GB" dirty="0" err="1"/>
                        <a:t>Traugh</a:t>
                      </a:r>
                      <a:r>
                        <a:rPr lang="en-GB" dirty="0"/>
                        <a:t> et al (1975)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7866764"/>
                  </a:ext>
                </a:extLst>
              </a:tr>
              <a:tr h="385450">
                <a:tc>
                  <a:txBody>
                    <a:bodyPr/>
                    <a:lstStyle/>
                    <a:p>
                      <a:r>
                        <a:rPr lang="en-GB" dirty="0"/>
                        <a:t>BK (vascular)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Waters et al (1976)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6599851"/>
                  </a:ext>
                </a:extLst>
              </a:tr>
              <a:tr h="385450">
                <a:tc>
                  <a:txBody>
                    <a:bodyPr/>
                    <a:lstStyle/>
                    <a:p>
                      <a:r>
                        <a:rPr lang="en-GB" dirty="0"/>
                        <a:t>AK (vascular)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Waters et al (1976)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764118"/>
                  </a:ext>
                </a:extLst>
              </a:tr>
              <a:tr h="385450">
                <a:tc>
                  <a:txBody>
                    <a:bodyPr/>
                    <a:lstStyle/>
                    <a:p>
                      <a:r>
                        <a:rPr lang="en-GB" dirty="0"/>
                        <a:t>Bilateral AK (trauma)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Huang et al (1974)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0982758"/>
                  </a:ext>
                </a:extLst>
              </a:tr>
              <a:tr h="454066">
                <a:tc>
                  <a:txBody>
                    <a:bodyPr/>
                    <a:lstStyle/>
                    <a:p>
                      <a:r>
                        <a:rPr lang="en-GB" dirty="0"/>
                        <a:t>Bilateral BK (vascular)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41%</a:t>
                      </a:r>
                      <a:br>
                        <a:rPr lang="en-GB" dirty="0"/>
                      </a:br>
                      <a:r>
                        <a:rPr lang="en-GB" dirty="0"/>
                        <a:t>123%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Gonzales et al (1974)</a:t>
                      </a:r>
                    </a:p>
                    <a:p>
                      <a:r>
                        <a:rPr lang="en-GB" dirty="0" err="1"/>
                        <a:t>Dubow</a:t>
                      </a:r>
                      <a:r>
                        <a:rPr lang="en-GB" dirty="0"/>
                        <a:t> et al (1983)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12097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B02F910-B3ED-43A2-ABF2-ABF702796479}"/>
              </a:ext>
            </a:extLst>
          </p:cNvPr>
          <p:cNvSpPr txBox="1"/>
          <p:nvPr/>
        </p:nvSpPr>
        <p:spPr>
          <a:xfrm>
            <a:off x="666750" y="5248275"/>
            <a:ext cx="2447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Barsby </a:t>
            </a:r>
            <a:r>
              <a:rPr lang="en-GB" i="1" dirty="0">
                <a:latin typeface="+mj-lt"/>
              </a:rPr>
              <a:t>et al.</a:t>
            </a:r>
            <a:r>
              <a:rPr lang="en-GB" dirty="0">
                <a:latin typeface="+mj-lt"/>
              </a:rPr>
              <a:t> (1995).</a:t>
            </a:r>
          </a:p>
        </p:txBody>
      </p:sp>
    </p:spTree>
    <p:extLst>
      <p:ext uri="{BB962C8B-B14F-4D97-AF65-F5344CB8AC3E}">
        <p14:creationId xmlns:p14="http://schemas.microsoft.com/office/powerpoint/2010/main" val="516518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C4D84AE-6CD7-4C2B-B002-38E1AF1381A0}"/>
              </a:ext>
            </a:extLst>
          </p:cNvPr>
          <p:cNvSpPr/>
          <p:nvPr/>
        </p:nvSpPr>
        <p:spPr>
          <a:xfrm>
            <a:off x="361950" y="714018"/>
            <a:ext cx="8001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Benefits include –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- Patient will hopefully be stronger and have better exercise tolerance on completing the programme</a:t>
            </a:r>
          </a:p>
          <a:p>
            <a:endParaRPr lang="en-GB" dirty="0">
              <a:latin typeface="+mj-lt"/>
            </a:endParaRPr>
          </a:p>
          <a:p>
            <a:r>
              <a:rPr lang="en-GB">
                <a:latin typeface="+mj-lt"/>
              </a:rPr>
              <a:t>- Familiar </a:t>
            </a:r>
            <a:r>
              <a:rPr lang="en-GB" dirty="0">
                <a:latin typeface="+mj-lt"/>
              </a:rPr>
              <a:t>with the environment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- Commitment to the process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- Patient will have an exercise programme to complete at home between sessions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- Prosthetic rehabilitation journey may be shorter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- Issues with skin integrity will be identified earlier</a:t>
            </a:r>
          </a:p>
        </p:txBody>
      </p:sp>
    </p:spTree>
    <p:extLst>
      <p:ext uri="{BB962C8B-B14F-4D97-AF65-F5344CB8AC3E}">
        <p14:creationId xmlns:p14="http://schemas.microsoft.com/office/powerpoint/2010/main" val="2084630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388B22B-3F80-40A3-BED7-4D911DD6289A}"/>
              </a:ext>
            </a:extLst>
          </p:cNvPr>
          <p:cNvSpPr/>
          <p:nvPr/>
        </p:nvSpPr>
        <p:spPr>
          <a:xfrm>
            <a:off x="523875" y="742950"/>
            <a:ext cx="756285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Contraindications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+mj-lt"/>
              </a:rPr>
              <a:t>Additional time is needed to identify patient baseline and set goals</a:t>
            </a:r>
          </a:p>
          <a:p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BACPAR guidelines (2016) state ‘Following on from the initial assessment, an exercise program should be provided to address the problems identified. This should be reviewed and progressed as appropriate. </a:t>
            </a:r>
          </a:p>
          <a:p>
            <a:r>
              <a:rPr lang="en-GB" dirty="0">
                <a:latin typeface="+mj-lt"/>
              </a:rPr>
              <a:t>An exercise regime should be given relevant to the patient’s goals and reviewed on a regular basis.’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Patients may be tired due to being earlier in their journey</a:t>
            </a: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Skin may be more fragile</a:t>
            </a: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Gym space availability</a:t>
            </a: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Relying on ambulance transport</a:t>
            </a: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May require two or more members of staff and increased caseloads for staff</a:t>
            </a:r>
          </a:p>
          <a:p>
            <a:pPr>
              <a:buFontTx/>
              <a:buChar char="-"/>
            </a:pPr>
            <a:r>
              <a:rPr lang="en-GB" dirty="0">
                <a:latin typeface="+mj-lt"/>
              </a:rPr>
              <a:t>Timing of session</a:t>
            </a:r>
          </a:p>
          <a:p>
            <a:pPr>
              <a:buFontTx/>
              <a:buChar char="-"/>
            </a:pPr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34779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611D5-37BC-4F09-9090-DE98C1218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cs typeface="Arial" panose="020B0604020202020204" pitchFamily="34" charset="0"/>
              </a:rPr>
              <a:t>Explain what data you may include and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A7DBA-00C6-41FF-A821-16BF1AB2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468" y="997085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Outcome measures</a:t>
            </a:r>
          </a:p>
          <a:p>
            <a:r>
              <a:rPr lang="en-GB" sz="1800" dirty="0"/>
              <a:t>Patient total treatment time</a:t>
            </a:r>
          </a:p>
          <a:p>
            <a:r>
              <a:rPr lang="en-GB" sz="1800" dirty="0"/>
              <a:t>Staff feedback</a:t>
            </a:r>
          </a:p>
          <a:p>
            <a:r>
              <a:rPr lang="en-GB" sz="1800" dirty="0"/>
              <a:t>Patient feedback 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‘Evidence shows that the systematic use of information from PROMs leads to better communication and decision making between doctors and patients and improves patient satisfaction with care.’ Nelson (2015).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I would also need to work with the team to identify how we quantify if the pre-</a:t>
            </a:r>
            <a:r>
              <a:rPr lang="en-GB" sz="1800" dirty="0" err="1"/>
              <a:t>habilitation</a:t>
            </a:r>
            <a:r>
              <a:rPr lang="en-GB" sz="1800" dirty="0"/>
              <a:t> service has been a success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8214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1C4A-B2D1-413F-A3A5-CB4858029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how this challenge will develop you.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3BAEB-08CA-48A4-8698-9C0FF7C4B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/>
          </a:p>
          <a:p>
            <a:r>
              <a:rPr lang="en-GB" sz="1800" dirty="0"/>
              <a:t>Adjusting my diary to accommodate sessions</a:t>
            </a:r>
          </a:p>
          <a:p>
            <a:endParaRPr lang="en-GB" sz="1800" dirty="0"/>
          </a:p>
          <a:p>
            <a:r>
              <a:rPr lang="en-GB" sz="1800" dirty="0"/>
              <a:t>Identifying when to start the pre-</a:t>
            </a:r>
            <a:r>
              <a:rPr lang="en-GB" sz="1800" dirty="0" err="1"/>
              <a:t>habilitation</a:t>
            </a:r>
            <a:r>
              <a:rPr lang="en-GB" sz="1800" dirty="0"/>
              <a:t> sessions and who to include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Developing an adaptable programme 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Leading group sessions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48453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74B48-2A04-463A-9236-6210011A2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619125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In conclusion: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Even though this will increase my caseload on initial set up,  I think that it will be have a positive impact on the patients as they will start their prosthetic rehabilitation journey stronger with an increased exercise tolerance. </a:t>
            </a:r>
            <a:br>
              <a:rPr lang="en-GB" sz="1800" dirty="0"/>
            </a:br>
            <a:endParaRPr lang="en-GB" sz="1800" dirty="0"/>
          </a:p>
          <a:p>
            <a:pPr marL="0" indent="0">
              <a:buNone/>
            </a:pPr>
            <a:r>
              <a:rPr lang="en-GB" sz="1800" dirty="0"/>
              <a:t>I will not know if it is a positive outcome for the service until a number of courses have been completed and I have collected data from them.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50364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6C79554-2D28-4859-A5EC-7BCBEA15C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953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Thank you for listening. Any questions?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For further information contact: Rhian.Hall@wales.nhs.uk</a:t>
            </a:r>
          </a:p>
        </p:txBody>
      </p:sp>
    </p:spTree>
    <p:extLst>
      <p:ext uri="{BB962C8B-B14F-4D97-AF65-F5344CB8AC3E}">
        <p14:creationId xmlns:p14="http://schemas.microsoft.com/office/powerpoint/2010/main" val="3484228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6EAC1-04F8-461F-8811-FCFEAD7F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57212-5A77-4BAC-8635-EB043A7B4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300" y="1026271"/>
            <a:ext cx="8229600" cy="4525963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Barsby, P. Ham, R. Lumley, C. and Roberts, C. (1995). </a:t>
            </a:r>
            <a:r>
              <a:rPr lang="en-GB" sz="1400" i="1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Amputee Management – a handbook.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London: King’s College School of Medicine &amp; Dentistry. 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Kings Fund.</a:t>
            </a:r>
            <a:r>
              <a:rPr lang="en-GB" sz="1400" i="1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(2011). </a:t>
            </a:r>
            <a:r>
              <a:rPr lang="en-GB" sz="1400" i="1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future of leadership and management in the NHS: no more heroes.  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Available at: Current thinking on Leadership and Physiotherapy Practice (csp.org.uk)  (Accessed 07/11/2024) 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Nelson, E.C. (2015). </a:t>
            </a:r>
            <a:r>
              <a:rPr lang="en-GB" sz="1400" i="1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‘Patient reported outcome measures in practice’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British Medical Journal. Available at: Patient reported outcome measures in practice | The BMJ.  (Accessed 08/11/2024)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Smith S, </a:t>
            </a:r>
            <a:r>
              <a:rPr lang="en-GB" sz="1400" kern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Pursey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H, Jones A, Baker H, </a:t>
            </a:r>
            <a:r>
              <a:rPr lang="en-GB" sz="1400" kern="18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Springate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G, Randell T, Moloney C, Hancock A, Newcombe L, Shaw C, Rose A, Slack H, Norman C. (2016). ‘</a:t>
            </a:r>
            <a:r>
              <a:rPr lang="en-GB" sz="1400" i="1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Clinical guidelines for the pre and post-operative physiotherapy management of adults with lower limb amputations’</a:t>
            </a:r>
            <a:r>
              <a:rPr lang="en-GB" sz="1400" kern="18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., 2nd Edition. Available at: http://PreandPostOpGuidelines-Recommendations.pdf (bacpar.org). (Accessed 05/11/2024)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81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1421</TotalTime>
  <Words>871</Words>
  <Application>Microsoft Office PowerPoint</Application>
  <PresentationFormat>On-screen Show (4:3)</PresentationFormat>
  <Paragraphs>129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Calibri</vt:lpstr>
      <vt:lpstr>Times New Roman</vt:lpstr>
      <vt:lpstr>Office Theme</vt:lpstr>
      <vt:lpstr>PowerPoint Presentation</vt:lpstr>
      <vt:lpstr>Introduction</vt:lpstr>
      <vt:lpstr>Explain what leadership skills you would need</vt:lpstr>
      <vt:lpstr>Explain the implications of increasing workload.</vt:lpstr>
      <vt:lpstr>Explain what options you have and include the benefits and contraindications</vt:lpstr>
      <vt:lpstr>PowerPoint Presentation</vt:lpstr>
      <vt:lpstr>PowerPoint Presentation</vt:lpstr>
      <vt:lpstr>Explain what data you may include and why?</vt:lpstr>
      <vt:lpstr>Explain how this challenge will develop you. </vt:lpstr>
      <vt:lpstr>PowerPoint Presentation</vt:lpstr>
      <vt:lpstr>PowerPoint Presentation</vt:lpstr>
      <vt:lpstr>Reference list</vt:lpstr>
    </vt:vector>
  </TitlesOfParts>
  <Company>Cardiff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Information Services</dc:creator>
  <cp:lastModifiedBy>Livi Hall</cp:lastModifiedBy>
  <cp:revision>237</cp:revision>
  <cp:lastPrinted>2024-11-11T14:10:26Z</cp:lastPrinted>
  <dcterms:created xsi:type="dcterms:W3CDTF">2015-04-10T09:37:10Z</dcterms:created>
  <dcterms:modified xsi:type="dcterms:W3CDTF">2024-11-12T18:54:04Z</dcterms:modified>
</cp:coreProperties>
</file>