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331" r:id="rId3"/>
    <p:sldId id="258" r:id="rId4"/>
    <p:sldId id="332" r:id="rId5"/>
    <p:sldId id="333" r:id="rId6"/>
    <p:sldId id="337" r:id="rId7"/>
    <p:sldId id="350" r:id="rId8"/>
    <p:sldId id="338" r:id="rId9"/>
    <p:sldId id="339" r:id="rId10"/>
    <p:sldId id="352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6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baxterm.mobatek.net/" TargetMode="External"/><Relationship Id="rId2" Type="http://schemas.openxmlformats.org/officeDocument/2006/relationships/hyperlink" Target="https://www.virtualbox.org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720"/>
            <a:ext cx="7772400" cy="1152128"/>
          </a:xfrm>
        </p:spPr>
        <p:txBody>
          <a:bodyPr/>
          <a:lstStyle/>
          <a:p>
            <a:pPr eaLnBrk="1" hangingPunct="1"/>
            <a:r>
              <a:rPr lang="de-DE" b="1" dirty="0"/>
              <a:t> </a:t>
            </a:r>
            <a:br>
              <a:rPr lang="de-DE" b="1" dirty="0"/>
            </a:br>
            <a:r>
              <a:rPr lang="en-GB" b="1" dirty="0"/>
              <a:t>ACCA5029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Network Programmability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Introduction</a:t>
            </a: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endParaRPr lang="en-GB" sz="3600" dirty="0">
              <a:latin typeface="Arial"/>
              <a:ea typeface="Arial"/>
              <a:cs typeface="Arial"/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Aims and objectives of Network and Cyber Security Essentials module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Indicative contents and structure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Assessment types and guidelines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Learning resources and activities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Aims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buNone/>
            </a:pPr>
            <a:r>
              <a:rPr lang="en-GB" altLang="en-US" dirty="0"/>
              <a:t>   To  give  students  the  ability  to  work  with  network  programmability  and  automation tools, with a further focus on software </a:t>
            </a:r>
            <a:r>
              <a:rPr lang="en-GB" altLang="en-US" dirty="0" err="1"/>
              <a:t>devops</a:t>
            </a:r>
            <a:r>
              <a:rPr lang="en-GB" altLang="en-US"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r>
              <a:rPr lang="en-GB" sz="2400" dirty="0"/>
              <a:t>Upon the successful completion of this module, the student should be able to:</a:t>
            </a:r>
          </a:p>
          <a:p>
            <a:endParaRPr lang="en-GB" sz="2400" dirty="0"/>
          </a:p>
          <a:p>
            <a:r>
              <a:rPr lang="en-GB" sz="2400" dirty="0"/>
              <a:t> Demonstrate a robust understanding of the key principles of network programmability tools and languages to solve specific problems.</a:t>
            </a:r>
          </a:p>
          <a:p>
            <a:endParaRPr lang="en-GB" sz="2400" dirty="0"/>
          </a:p>
          <a:p>
            <a:r>
              <a:rPr lang="en-GB" sz="2400" dirty="0"/>
              <a:t> Apply  appropriate  analysis,  design,  implementation  and  testing  techniques  for programming and automation of network devices: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14300"/>
            <a:ext cx="8507288" cy="362372"/>
          </a:xfrm>
        </p:spPr>
        <p:txBody>
          <a:bodyPr/>
          <a:lstStyle/>
          <a:p>
            <a:r>
              <a:rPr lang="en-US" dirty="0"/>
              <a:t>Indicative contents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76672"/>
            <a:ext cx="9144000" cy="5112568"/>
          </a:xfrm>
        </p:spPr>
        <p:txBody>
          <a:bodyPr/>
          <a:lstStyle/>
          <a:p>
            <a:r>
              <a:rPr lang="en-GB" sz="1800" dirty="0"/>
              <a:t>Week 1-Basic of Network Programmability &amp; Automation and Lab with Virtual Box and </a:t>
            </a:r>
            <a:r>
              <a:rPr lang="en-GB" sz="1800" dirty="0" err="1"/>
              <a:t>linux</a:t>
            </a:r>
            <a:endParaRPr lang="en-GB" sz="1800" dirty="0"/>
          </a:p>
          <a:p>
            <a:r>
              <a:rPr lang="en-GB" sz="1800" dirty="0"/>
              <a:t>Week 2-Network programmability tools and languages and Lab with Virtual Box and </a:t>
            </a:r>
            <a:r>
              <a:rPr lang="en-GB" sz="1800" dirty="0" err="1"/>
              <a:t>linux</a:t>
            </a:r>
            <a:r>
              <a:rPr lang="en-GB" sz="1800" dirty="0"/>
              <a:t> with Ansible automation Tools.</a:t>
            </a:r>
          </a:p>
          <a:p>
            <a:r>
              <a:rPr lang="en-US" sz="1800" dirty="0"/>
              <a:t>Week 3- </a:t>
            </a:r>
            <a:r>
              <a:rPr lang="en-GB" sz="1800" dirty="0"/>
              <a:t>Principles and practice of Infrastructure as Code (</a:t>
            </a:r>
            <a:r>
              <a:rPr lang="en-GB" sz="1800" dirty="0" err="1"/>
              <a:t>IaC</a:t>
            </a:r>
            <a:r>
              <a:rPr lang="en-GB" sz="1800" dirty="0"/>
              <a:t>) with Ansible Lab tutorials</a:t>
            </a:r>
          </a:p>
          <a:p>
            <a:r>
              <a:rPr lang="en-US" sz="1800" dirty="0"/>
              <a:t>Week 4-Ansible on </a:t>
            </a:r>
            <a:r>
              <a:rPr lang="en-US" sz="1800" dirty="0" err="1"/>
              <a:t>Virtualbox</a:t>
            </a:r>
            <a:endParaRPr lang="en-US" sz="1800" dirty="0"/>
          </a:p>
          <a:p>
            <a:r>
              <a:rPr lang="en-US" sz="1800" dirty="0"/>
              <a:t>Week 5-</a:t>
            </a:r>
            <a:r>
              <a:rPr lang="en-GB" sz="1800" dirty="0"/>
              <a:t>Application of Network Programmability &amp; Automation</a:t>
            </a:r>
          </a:p>
          <a:p>
            <a:r>
              <a:rPr lang="en-US" sz="1800" dirty="0"/>
              <a:t>Week 6-Ansible Lab project with Virtual </a:t>
            </a:r>
            <a:r>
              <a:rPr lang="en-US" sz="1800" dirty="0" err="1"/>
              <a:t>Box,Centos</a:t>
            </a:r>
            <a:r>
              <a:rPr lang="en-US" sz="1800" dirty="0"/>
              <a:t> and SSH Terminal access from </a:t>
            </a:r>
            <a:r>
              <a:rPr lang="en-US" sz="1800" dirty="0" err="1"/>
              <a:t>MobaXterm</a:t>
            </a:r>
            <a:endParaRPr lang="en-US" sz="1800" dirty="0"/>
          </a:p>
          <a:p>
            <a:r>
              <a:rPr lang="en-US" sz="1800" dirty="0"/>
              <a:t>Week 7-</a:t>
            </a:r>
            <a:r>
              <a:rPr lang="en-GB" sz="1800" dirty="0"/>
              <a:t>Network Programmability &amp; Automation Nginx and </a:t>
            </a:r>
            <a:r>
              <a:rPr lang="en-GB" sz="1800" dirty="0" err="1"/>
              <a:t>Apcache</a:t>
            </a:r>
            <a:r>
              <a:rPr lang="en-GB" sz="1800" dirty="0"/>
              <a:t> server Installation and configuration</a:t>
            </a:r>
          </a:p>
          <a:p>
            <a:r>
              <a:rPr lang="en-GB" sz="1800" dirty="0"/>
              <a:t>Week 8-Network Programmability &amp; Automation Nginx and </a:t>
            </a:r>
            <a:r>
              <a:rPr lang="en-GB" sz="1800" dirty="0" err="1"/>
              <a:t>Apcache</a:t>
            </a:r>
            <a:r>
              <a:rPr lang="en-GB" sz="1800" dirty="0"/>
              <a:t> server Installation and configuration</a:t>
            </a:r>
          </a:p>
          <a:p>
            <a:r>
              <a:rPr lang="en-GB" sz="1800" dirty="0"/>
              <a:t>Week 9-Network Programmability &amp; Automation with Nginx and Maria DB and PHP server Installation and configuration</a:t>
            </a:r>
          </a:p>
          <a:p>
            <a:r>
              <a:rPr lang="en-US" sz="1800" dirty="0"/>
              <a:t>Week 10-AI and IoT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Types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29E4847-5C70-41B3-A2CD-6A9F469D71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 1 (Coursework's 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Assessment Component 2 (Coursework’s)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AB97DE-1D8E-4D74-9E98-C7CE5AD20D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59" y="4077072"/>
            <a:ext cx="7507097" cy="10081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CCFE0C7-6B99-4305-B27A-C3CF298323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2204865"/>
            <a:ext cx="7507097" cy="1080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7F1B7-428D-4112-B60B-4D4C8C02C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Class Activities(Formative assessment)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CD745-3137-4DD1-8AAE-956BBA5F78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Quiz test on Moodle</a:t>
            </a:r>
          </a:p>
          <a:p>
            <a:r>
              <a:rPr lang="en-GB" dirty="0"/>
              <a:t>Discussion forums </a:t>
            </a:r>
          </a:p>
          <a:p>
            <a:r>
              <a:rPr lang="en-GB" dirty="0"/>
              <a:t>Lab experiments using </a:t>
            </a:r>
            <a:r>
              <a:rPr lang="en-GB" dirty="0" err="1"/>
              <a:t>Linux,Ansible</a:t>
            </a:r>
            <a:r>
              <a:rPr lang="en-GB" dirty="0"/>
              <a:t> and </a:t>
            </a:r>
            <a:r>
              <a:rPr lang="en-GB" dirty="0" err="1"/>
              <a:t>Yaml,Oracle</a:t>
            </a:r>
            <a:r>
              <a:rPr lang="en-GB" dirty="0"/>
              <a:t> Virtual Machine/VMware</a:t>
            </a:r>
          </a:p>
          <a:p>
            <a:r>
              <a:rPr lang="en-GB" dirty="0"/>
              <a:t>Questions and Answer sessions</a:t>
            </a:r>
          </a:p>
          <a:p>
            <a:r>
              <a:rPr lang="en-GB" dirty="0"/>
              <a:t>Group/Individual Presentation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5DA36-1498-4B8A-AB44-67C1AA9A8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530094-09A1-4CA9-8C40-82E778F95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832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INDICATIVE READING LIST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745CF27-8503-4BB4-A4DC-D21321FF61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624762"/>
            <a:ext cx="8229600" cy="3867910"/>
          </a:xfrm>
          <a:noFill/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14/06/2021</a:t>
            </a:fld>
            <a:endParaRPr lang="en-GB" altLang="en-US" sz="9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Lab Tutorials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Download Oracle Virtual box latest version from </a:t>
            </a:r>
          </a:p>
          <a:p>
            <a:r>
              <a:rPr lang="en-US" sz="2400" dirty="0">
                <a:hlinkClick r:id="rId2"/>
              </a:rPr>
              <a:t>https://www.virtualbox.org/</a:t>
            </a:r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Installation of Linux and Ansible 2.10.8</a:t>
            </a:r>
          </a:p>
          <a:p>
            <a:endParaRPr lang="en-US" sz="2400" dirty="0"/>
          </a:p>
          <a:p>
            <a:r>
              <a:rPr lang="en-US" sz="2400" dirty="0"/>
              <a:t>Install </a:t>
            </a:r>
            <a:r>
              <a:rPr lang="en-US" sz="2400" dirty="0" err="1"/>
              <a:t>Mobaxterm</a:t>
            </a:r>
            <a:r>
              <a:rPr lang="en-US" sz="2400" dirty="0"/>
              <a:t> for SSH connection</a:t>
            </a:r>
          </a:p>
          <a:p>
            <a:endParaRPr lang="en-US" sz="2400" dirty="0"/>
          </a:p>
          <a:p>
            <a:r>
              <a:rPr lang="en-US" sz="2400" dirty="0">
                <a:hlinkClick r:id="rId3"/>
              </a:rPr>
              <a:t>https://mobaxterm.mobatek.net/</a:t>
            </a:r>
            <a:endParaRPr lang="en-US" sz="2400" dirty="0"/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90B48-8645-4699-AB78-7364DC626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8D18A-97A1-454B-9FFB-59F942C23F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FE7EA-E8BE-49AA-B8A2-4441C20A2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04CF96-42C4-48C5-847F-DDE98120F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215381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1154</TotalTime>
  <Words>348</Words>
  <Application>Microsoft Office PowerPoint</Application>
  <PresentationFormat>On-screen Show (4:3)</PresentationFormat>
  <Paragraphs>81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Verdana</vt:lpstr>
      <vt:lpstr>20140311PresentationUWTSDTemplate</vt:lpstr>
      <vt:lpstr>  ACCA5029 </vt:lpstr>
      <vt:lpstr>Lesson Aims</vt:lpstr>
      <vt:lpstr>Aims</vt:lpstr>
      <vt:lpstr>LEARNING OUTCOMES</vt:lpstr>
      <vt:lpstr>Indicative contents </vt:lpstr>
      <vt:lpstr>Assessment Types</vt:lpstr>
      <vt:lpstr>In Class Activities(Formative assessment)</vt:lpstr>
      <vt:lpstr>INDICATIVE READING LIST</vt:lpstr>
      <vt:lpstr>Lab Tutorials Tools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138</cp:revision>
  <cp:lastPrinted>2018-07-09T15:27:01Z</cp:lastPrinted>
  <dcterms:created xsi:type="dcterms:W3CDTF">2002-10-07T19:43:58Z</dcterms:created>
  <dcterms:modified xsi:type="dcterms:W3CDTF">2021-06-14T09:14:20Z</dcterms:modified>
</cp:coreProperties>
</file>