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 id="2147483672" r:id="rId2"/>
  </p:sldMasterIdLst>
  <p:notesMasterIdLst>
    <p:notesMasterId r:id="rId22"/>
  </p:notesMasterIdLst>
  <p:sldIdLst>
    <p:sldId id="256" r:id="rId3"/>
    <p:sldId id="279" r:id="rId4"/>
    <p:sldId id="288" r:id="rId5"/>
    <p:sldId id="289" r:id="rId6"/>
    <p:sldId id="291" r:id="rId7"/>
    <p:sldId id="301" r:id="rId8"/>
    <p:sldId id="287" r:id="rId9"/>
    <p:sldId id="290" r:id="rId10"/>
    <p:sldId id="299" r:id="rId11"/>
    <p:sldId id="293" r:id="rId12"/>
    <p:sldId id="360" r:id="rId13"/>
    <p:sldId id="361" r:id="rId14"/>
    <p:sldId id="292" r:id="rId15"/>
    <p:sldId id="294" r:id="rId16"/>
    <p:sldId id="295" r:id="rId17"/>
    <p:sldId id="296" r:id="rId18"/>
    <p:sldId id="298" r:id="rId19"/>
    <p:sldId id="297" r:id="rId20"/>
    <p:sldId id="272" r:id="rId21"/>
  </p:sldIdLst>
  <p:sldSz cx="9144000" cy="6858000" type="screen4x3"/>
  <p:notesSz cx="6858000" cy="9144000"/>
  <p:embeddedFontLst>
    <p:embeddedFont>
      <p:font typeface="DFKai-SB" panose="03000509000000000000" pitchFamily="65" charset="-120"/>
      <p:regular r:id="rId23"/>
    </p:embeddedFont>
    <p:embeddedFont>
      <p:font typeface="Calibri" panose="020F0502020204030204" pitchFamily="34" charset="0"/>
      <p:regular r:id="rId24"/>
      <p:bold r:id="rId25"/>
      <p:italic r:id="rId26"/>
      <p:boldItalic r:id="rId27"/>
    </p:embeddedFont>
    <p:embeddedFont>
      <p:font typeface="Tahoma" panose="020B0604030504040204" pitchFamily="34" charset="0"/>
      <p:regular r:id="rId28"/>
      <p:bold r:id="rId2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AC7452-5A26-44ED-8132-81AE25AAD7E1}" v="31" dt="2020-03-26T07:59:32.9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62" autoAdjust="0"/>
    <p:restoredTop sz="89068" autoAdjust="0"/>
  </p:normalViewPr>
  <p:slideViewPr>
    <p:cSldViewPr>
      <p:cViewPr varScale="1">
        <p:scale>
          <a:sx n="64" d="100"/>
          <a:sy n="64" d="100"/>
        </p:scale>
        <p:origin x="1560" y="4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font" Target="fonts/font4.fntdata"/><Relationship Id="rId3" Type="http://schemas.openxmlformats.org/officeDocument/2006/relationships/slide" Target="slides/slide1.xml"/><Relationship Id="rId21" Type="http://schemas.openxmlformats.org/officeDocument/2006/relationships/slide" Target="slides/slide19.xml"/><Relationship Id="rId34"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font" Target="fonts/font3.fntdata"/><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font" Target="fonts/font2.fntdata"/><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font" Target="fonts/font1.fntdata"/><Relationship Id="rId28" Type="http://schemas.openxmlformats.org/officeDocument/2006/relationships/font" Target="fonts/font6.fntdata"/><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 Id="rId27" Type="http://schemas.openxmlformats.org/officeDocument/2006/relationships/font" Target="fonts/font5.fntdata"/><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1D6D6B0-F1D8-4A6D-A2E4-F63249F2DEBC}" type="datetimeFigureOut">
              <a:rPr lang="en-GB" smtClean="0"/>
              <a:pPr/>
              <a:t>26/03/2020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C9C1BFA-5BFE-4B3B-8E37-8C99432089EE}"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According to the book “Mao’s Last Revolution” by the end of the cultural revolution, 4922 of the 6843 sites in Beijing officially designated as of “historical interest” had been destroyed. </a:t>
            </a:r>
          </a:p>
        </p:txBody>
      </p:sp>
      <p:sp>
        <p:nvSpPr>
          <p:cNvPr id="4" name="Slide Number Placeholder 3"/>
          <p:cNvSpPr>
            <a:spLocks noGrp="1"/>
          </p:cNvSpPr>
          <p:nvPr>
            <p:ph type="sldNum" sz="quarter" idx="10"/>
          </p:nvPr>
        </p:nvSpPr>
        <p:spPr/>
        <p:txBody>
          <a:bodyPr/>
          <a:lstStyle/>
          <a:p>
            <a:fld id="{AC9C1BFA-5BFE-4B3B-8E37-8C99432089EE}" type="slidenum">
              <a:rPr lang="en-GB" smtClean="0"/>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a:solidFill>
                  <a:schemeClr val="tx1"/>
                </a:solidFill>
                <a:latin typeface="+mn-lt"/>
                <a:ea typeface="+mn-ea"/>
                <a:cs typeface="+mn-cs"/>
              </a:rPr>
              <a:t>Chinese propaganda poster: "Destroy the old world; Forge the new world." A Red Guard crushes the crucifix, Buddha, and classical Chinese texts with his hammer; 1967.</a:t>
            </a:r>
            <a:endParaRPr lang="en-GB" dirty="0"/>
          </a:p>
        </p:txBody>
      </p:sp>
      <p:sp>
        <p:nvSpPr>
          <p:cNvPr id="4" name="Slide Number Placeholder 3"/>
          <p:cNvSpPr>
            <a:spLocks noGrp="1"/>
          </p:cNvSpPr>
          <p:nvPr>
            <p:ph type="sldNum" sz="quarter" idx="10"/>
          </p:nvPr>
        </p:nvSpPr>
        <p:spPr/>
        <p:txBody>
          <a:bodyPr/>
          <a:lstStyle/>
          <a:p>
            <a:fld id="{AC9C1BFA-5BFE-4B3B-8E37-8C99432089EE}" type="slidenum">
              <a:rPr lang="en-GB" smtClean="0"/>
              <a:pPr/>
              <a:t>4</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a:defRPr/>
            </a:pPr>
            <a:endParaRPr lang="de-DE" sz="2400">
              <a:solidFill>
                <a:srgbClr val="000000"/>
              </a:solidFill>
            </a:endParaRPr>
          </a:p>
        </p:txBody>
      </p:sp>
      <p:grpSp>
        <p:nvGrpSpPr>
          <p:cNvPr id="2"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a:t>Click to edit Master title style</a:t>
            </a:r>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a:t>Click to edit Master subtitle style</a:t>
            </a:r>
          </a:p>
        </p:txBody>
      </p:sp>
      <p:sp>
        <p:nvSpPr>
          <p:cNvPr id="12" name="Rectangle 5"/>
          <p:cNvSpPr>
            <a:spLocks noGrp="1" noChangeArrowheads="1"/>
          </p:cNvSpPr>
          <p:nvPr>
            <p:ph type="dt" sz="half" idx="10"/>
          </p:nvPr>
        </p:nvSpPr>
        <p:spPr>
          <a:xfrm>
            <a:off x="457200" y="6248400"/>
            <a:ext cx="2133600" cy="457200"/>
          </a:xfrm>
        </p:spPr>
        <p:txBody>
          <a:bodyPr/>
          <a:lstStyle>
            <a:lvl1pPr>
              <a:defRPr smtClean="0"/>
            </a:lvl1pPr>
          </a:lstStyle>
          <a:p>
            <a:pPr>
              <a:defRPr/>
            </a:pPr>
            <a:endParaRPr lang="en-US">
              <a:solidFill>
                <a:srgbClr val="000000"/>
              </a:solidFill>
            </a:endParaRPr>
          </a:p>
        </p:txBody>
      </p:sp>
      <p:sp>
        <p:nvSpPr>
          <p:cNvPr id="13" name="Rectangle 6"/>
          <p:cNvSpPr>
            <a:spLocks noGrp="1" noChangeArrowheads="1"/>
          </p:cNvSpPr>
          <p:nvPr>
            <p:ph type="ftr" sz="quarter" idx="11"/>
          </p:nvPr>
        </p:nvSpPr>
        <p:spPr/>
        <p:txBody>
          <a:bodyPr/>
          <a:lstStyle>
            <a:lvl1pPr>
              <a:defRPr smtClean="0"/>
            </a:lvl1pPr>
          </a:lstStyle>
          <a:p>
            <a:pPr>
              <a:defRPr/>
            </a:pPr>
            <a:endParaRPr lang="en-US">
              <a:solidFill>
                <a:srgbClr val="000000"/>
              </a:solidFill>
            </a:endParaRPr>
          </a:p>
        </p:txBody>
      </p:sp>
      <p:sp>
        <p:nvSpPr>
          <p:cNvPr id="14" name="Rectangle 7"/>
          <p:cNvSpPr>
            <a:spLocks noGrp="1" noChangeArrowheads="1"/>
          </p:cNvSpPr>
          <p:nvPr>
            <p:ph type="sldNum" sz="quarter" idx="12"/>
          </p:nvPr>
        </p:nvSpPr>
        <p:spPr>
          <a:xfrm>
            <a:off x="6553200" y="6248400"/>
            <a:ext cx="2133600" cy="457200"/>
          </a:xfrm>
        </p:spPr>
        <p:txBody>
          <a:bodyPr/>
          <a:lstStyle>
            <a:lvl1pPr>
              <a:defRPr b="1" smtClean="0"/>
            </a:lvl1pPr>
          </a:lstStyle>
          <a:p>
            <a:pPr>
              <a:defRPr/>
            </a:pPr>
            <a:fld id="{D435E912-4F38-4F23-A992-BC96C202854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F9C989-461E-4C07-9E9C-8A704BF4B27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578D4F-C7CA-439B-9C77-C39EFA12FDB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2BCF76D-5EE1-48E5-8755-BD04BF59169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810F575-B5EA-4853-BB1D-F19E008AED6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755CDE58-C46B-48CB-8D05-0C0D5548960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2B470185-0415-4F92-963C-2E21B33C7B2E}"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07DC8CE-8D88-4734-80E3-4DFBFDD8D4D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4ACB2DC-7FF4-4C51-BC7D-B78E65C3D4D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C96CE2-2FB9-416B-B640-813276F185F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7559525-61C2-41D3-91B0-72651CAD29A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6" name="Freeform 4"/>
            <p:cNvSpPr>
              <a:spLocks/>
            </p:cNvSpPr>
            <p:nvPr/>
          </p:nvSpPr>
          <p:spPr bwMode="hidden">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a:t>Click to edit Master title style</a:t>
            </a:r>
          </a:p>
        </p:txBody>
      </p:sp>
      <p:sp>
        <p:nvSpPr>
          <p:cNvPr id="7" name="Rectangle 6"/>
          <p:cNvSpPr>
            <a:spLocks noGrp="1" noChangeArrowheads="1"/>
          </p:cNvSpPr>
          <p:nvPr>
            <p:ph type="dt" sz="quarter" idx="10"/>
          </p:nvPr>
        </p:nvSpPr>
        <p:spPr/>
        <p:txBody>
          <a:bodyPr/>
          <a:lstStyle>
            <a:lvl1pPr>
              <a:defRPr smtClean="0"/>
            </a:lvl1pPr>
          </a:lstStyle>
          <a:p>
            <a:fld id="{990CAFA7-22BE-40DD-8D22-17F8CB471D85}" type="datetimeFigureOut">
              <a:rPr lang="en-GB">
                <a:solidFill>
                  <a:srgbClr val="FFFFFF"/>
                </a:solidFill>
              </a:rPr>
              <a:pPr/>
              <a:t>26/03/2020</a:t>
            </a:fld>
            <a:endParaRPr lang="en-GB">
              <a:solidFill>
                <a:srgbClr val="FFFFFF"/>
              </a:solidFill>
            </a:endParaRPr>
          </a:p>
        </p:txBody>
      </p:sp>
      <p:sp>
        <p:nvSpPr>
          <p:cNvPr id="8" name="Rectangle 7"/>
          <p:cNvSpPr>
            <a:spLocks noGrp="1" noChangeArrowheads="1"/>
          </p:cNvSpPr>
          <p:nvPr>
            <p:ph type="ftr" sz="quarter" idx="11"/>
          </p:nvPr>
        </p:nvSpPr>
        <p:spPr/>
        <p:txBody>
          <a:bodyPr/>
          <a:lstStyle>
            <a:lvl1pPr>
              <a:defRPr smtClean="0"/>
            </a:lvl1pPr>
          </a:lstStyle>
          <a:p>
            <a:endParaRPr lang="en-GB">
              <a:solidFill>
                <a:srgbClr val="FFFFFF"/>
              </a:solidFill>
            </a:endParaRPr>
          </a:p>
        </p:txBody>
      </p:sp>
      <p:sp>
        <p:nvSpPr>
          <p:cNvPr id="9" name="Rectangle 8"/>
          <p:cNvSpPr>
            <a:spLocks noGrp="1" noChangeArrowheads="1"/>
          </p:cNvSpPr>
          <p:nvPr>
            <p:ph type="sldNum" sz="quarter" idx="12"/>
          </p:nvPr>
        </p:nvSpPr>
        <p:spPr/>
        <p:txBody>
          <a:bodyPr/>
          <a:lstStyle>
            <a:lvl1pPr>
              <a:defRPr smtClean="0"/>
            </a:lvl1pPr>
          </a:lstStyle>
          <a:p>
            <a:fld id="{E0BAC440-A957-4B12-91F1-1857F36A6C07}" type="slidenum">
              <a:rPr lang="en-GB">
                <a:solidFill>
                  <a:srgbClr val="FFFFFF"/>
                </a:solidFill>
              </a:rPr>
              <a:pPr/>
              <a:t>‹#›</a:t>
            </a:fld>
            <a:endParaRPr lang="en-GB">
              <a:solidFill>
                <a:srgbClr val="FFFFFF"/>
              </a:solidFil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26/03/2020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26/03/2020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26/03/2020</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26/03/2020</a:t>
            </a:fld>
            <a:endParaRPr lang="en-GB">
              <a:solidFill>
                <a:srgbClr val="FFFFFF"/>
              </a:solidFill>
            </a:endParaRPr>
          </a:p>
        </p:txBody>
      </p:sp>
      <p:sp>
        <p:nvSpPr>
          <p:cNvPr id="8"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9"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26/03/2020</a:t>
            </a:fld>
            <a:endParaRPr lang="en-GB">
              <a:solidFill>
                <a:srgbClr val="FFFFFF"/>
              </a:solidFill>
            </a:endParaRPr>
          </a:p>
        </p:txBody>
      </p:sp>
      <p:sp>
        <p:nvSpPr>
          <p:cNvPr id="4"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5"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26/03/2020</a:t>
            </a:fld>
            <a:endParaRPr lang="en-GB">
              <a:solidFill>
                <a:srgbClr val="FFFFFF"/>
              </a:solidFill>
            </a:endParaRPr>
          </a:p>
        </p:txBody>
      </p:sp>
      <p:sp>
        <p:nvSpPr>
          <p:cNvPr id="3"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4"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26/03/2020</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26/03/2020</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26/03/2020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26/03/2020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26/03/2020</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26/03/2020</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000" smtClean="0">
                <a:solidFill>
                  <a:schemeClr val="tx1"/>
                </a:solidFill>
                <a:effectLst/>
                <a:latin typeface="Arial" charset="0"/>
              </a:defRPr>
            </a:lvl1pPr>
          </a:lstStyle>
          <a:p>
            <a:pPr>
              <a:defRPr/>
            </a:pPr>
            <a:endParaRPr lang="en-US">
              <a:solidFill>
                <a:srgbClr val="000000"/>
              </a:solidFill>
            </a:endParaRPr>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smtClean="0">
                <a:solidFill>
                  <a:schemeClr val="tx1"/>
                </a:solidFill>
                <a:effectLst/>
                <a:latin typeface="Arial" charset="0"/>
              </a:defRPr>
            </a:lvl1pPr>
          </a:lstStyle>
          <a:p>
            <a:pPr>
              <a:defRPr/>
            </a:pPr>
            <a:endParaRPr lang="en-US">
              <a:solidFill>
                <a:srgbClr val="000000"/>
              </a:solidFill>
            </a:endParaRPr>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smtClean="0">
                <a:solidFill>
                  <a:schemeClr val="tx1"/>
                </a:solidFill>
                <a:effectLst/>
                <a:latin typeface="Arial" charset="0"/>
              </a:defRPr>
            </a:lvl1pPr>
          </a:lstStyle>
          <a:p>
            <a:pPr>
              <a:defRPr/>
            </a:pPr>
            <a:fld id="{F1379762-15AB-4EFB-98CA-D5F2D2A0FD87}" type="slidenum">
              <a:rPr lang="en-US">
                <a:solidFill>
                  <a:srgbClr val="000000"/>
                </a:solidFill>
              </a:rPr>
              <a:pPr>
                <a:defRPr/>
              </a:pPr>
              <a:t>‹#›</a:t>
            </a:fld>
            <a:endParaRPr lang="en-US">
              <a:solidFill>
                <a:srgbClr val="000000"/>
              </a:solidFill>
            </a:endParaRPr>
          </a:p>
        </p:txBody>
      </p:sp>
      <p:grpSp>
        <p:nvGrpSpPr>
          <p:cNvPr id="2"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fontAlgn="base" hangingPunct="1">
        <a:spcBef>
          <a:spcPct val="0"/>
        </a:spcBef>
        <a:spcAft>
          <a:spcPct val="0"/>
        </a:spcAft>
        <a:defRPr sz="4400">
          <a:solidFill>
            <a:schemeClr val="tx2"/>
          </a:solidFill>
          <a:latin typeface="+mj-lt"/>
          <a:ea typeface="+mj-ea"/>
          <a:cs typeface="+mj-cs"/>
        </a:defRPr>
      </a:lvl1pPr>
      <a:lvl2pPr algn="l" rtl="0" eaLnBrk="1" fontAlgn="base" hangingPunct="1">
        <a:spcBef>
          <a:spcPct val="0"/>
        </a:spcBef>
        <a:spcAft>
          <a:spcPct val="0"/>
        </a:spcAft>
        <a:defRPr sz="4400">
          <a:solidFill>
            <a:schemeClr val="tx2"/>
          </a:solidFill>
          <a:latin typeface="Times New Roman" pitchFamily="18" charset="0"/>
          <a:cs typeface="Arial" charset="0"/>
        </a:defRPr>
      </a:lvl2pPr>
      <a:lvl3pPr algn="l" rtl="0" eaLnBrk="1" fontAlgn="base" hangingPunct="1">
        <a:spcBef>
          <a:spcPct val="0"/>
        </a:spcBef>
        <a:spcAft>
          <a:spcPct val="0"/>
        </a:spcAft>
        <a:defRPr sz="4400">
          <a:solidFill>
            <a:schemeClr val="tx2"/>
          </a:solidFill>
          <a:latin typeface="Times New Roman" pitchFamily="18" charset="0"/>
          <a:cs typeface="Arial" charset="0"/>
        </a:defRPr>
      </a:lvl3pPr>
      <a:lvl4pPr algn="l" rtl="0" eaLnBrk="1" fontAlgn="base" hangingPunct="1">
        <a:spcBef>
          <a:spcPct val="0"/>
        </a:spcBef>
        <a:spcAft>
          <a:spcPct val="0"/>
        </a:spcAft>
        <a:defRPr sz="4400">
          <a:solidFill>
            <a:schemeClr val="tx2"/>
          </a:solidFill>
          <a:latin typeface="Times New Roman" pitchFamily="18" charset="0"/>
          <a:cs typeface="Arial" charset="0"/>
        </a:defRPr>
      </a:lvl4pPr>
      <a:lvl5pPr algn="l" rtl="0" eaLnBrk="1" fontAlgn="base" hangingPunct="1">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1" fontAlgn="base" hangingPunct="1">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eaLnBrk="1" fontAlgn="base" hangingPunct="1">
        <a:spcBef>
          <a:spcPct val="20000"/>
        </a:spcBef>
        <a:spcAft>
          <a:spcPct val="0"/>
        </a:spcAft>
        <a:buClr>
          <a:schemeClr val="accent2"/>
        </a:buClr>
        <a:buSzPct val="75000"/>
        <a:buFont typeface="Wingdings" pitchFamily="2" charset="2"/>
        <a:buChar char="n"/>
        <a:defRPr sz="2800">
          <a:solidFill>
            <a:schemeClr val="tx1"/>
          </a:solidFill>
          <a:latin typeface="+mn-lt"/>
          <a:cs typeface="+mn-cs"/>
        </a:defRPr>
      </a:lvl2pPr>
      <a:lvl3pPr marL="1377950" indent="-468313" algn="l" rtl="0" eaLnBrk="1" fontAlgn="base" hangingPunct="1">
        <a:spcBef>
          <a:spcPct val="20000"/>
        </a:spcBef>
        <a:spcAft>
          <a:spcPct val="0"/>
        </a:spcAft>
        <a:buClr>
          <a:schemeClr val="bg2"/>
        </a:buClr>
        <a:buSzPct val="65000"/>
        <a:buFont typeface="Wingdings" pitchFamily="2" charset="2"/>
        <a:buChar char="o"/>
        <a:defRPr sz="2400">
          <a:solidFill>
            <a:schemeClr val="tx1"/>
          </a:solidFill>
          <a:latin typeface="+mn-lt"/>
          <a:cs typeface="+mn-cs"/>
        </a:defRPr>
      </a:lvl3pPr>
      <a:lvl4pPr marL="1827213" indent="-438150" algn="l" rtl="0" eaLnBrk="1" fontAlgn="base" hangingPunct="1">
        <a:spcBef>
          <a:spcPct val="20000"/>
        </a:spcBef>
        <a:spcAft>
          <a:spcPct val="0"/>
        </a:spcAft>
        <a:buClr>
          <a:schemeClr val="accent2"/>
        </a:buClr>
        <a:buSzPct val="75000"/>
        <a:buFont typeface="Wingdings" pitchFamily="2" charset="2"/>
        <a:buChar char="n"/>
        <a:defRPr sz="2000">
          <a:solidFill>
            <a:schemeClr val="tx1"/>
          </a:solidFill>
          <a:latin typeface="+mn-lt"/>
          <a:cs typeface="+mn-cs"/>
        </a:defRPr>
      </a:lvl4pPr>
      <a:lvl5pPr marL="22971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112644" name="Freeform 4"/>
            <p:cNvSpPr>
              <a:spLocks/>
            </p:cNvSpPr>
            <p:nvPr/>
          </p:nvSpPr>
          <p:spPr bwMode="hidden">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solidFill>
                  <a:schemeClr val="tx1"/>
                </a:solidFill>
                <a:effectLst>
                  <a:outerShdw blurRad="38100" dist="38100" dir="2700000" algn="tl">
                    <a:srgbClr val="000000"/>
                  </a:outerShdw>
                </a:effectLst>
              </a:defRPr>
            </a:lvl1pPr>
          </a:lstStyle>
          <a:p>
            <a:fld id="{990CAFA7-22BE-40DD-8D22-17F8CB471D85}" type="datetimeFigureOut">
              <a:rPr lang="en-GB">
                <a:solidFill>
                  <a:srgbClr val="FFFFFF"/>
                </a:solidFill>
              </a:rPr>
              <a:pPr/>
              <a:t>26/03/2020</a:t>
            </a:fld>
            <a:endParaRPr lang="en-GB">
              <a:solidFill>
                <a:srgbClr val="FFFFFF"/>
              </a:solidFill>
            </a:endParaRPr>
          </a:p>
        </p:txBody>
      </p:sp>
      <p:sp>
        <p:nvSpPr>
          <p:cNvPr id="112648"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solidFill>
                  <a:schemeClr val="tx1"/>
                </a:solidFill>
                <a:effectLst>
                  <a:outerShdw blurRad="38100" dist="38100" dir="2700000" algn="tl">
                    <a:srgbClr val="000000"/>
                  </a:outerShdw>
                </a:effectLst>
              </a:defRPr>
            </a:lvl1pPr>
          </a:lstStyle>
          <a:p>
            <a:endParaRPr lang="en-GB">
              <a:solidFill>
                <a:srgbClr val="FFFFFF"/>
              </a:solidFill>
            </a:endParaRPr>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solidFill>
                  <a:schemeClr val="tx1"/>
                </a:solidFill>
                <a:effectLst>
                  <a:outerShdw blurRad="38100" dist="38100" dir="2700000" algn="tl">
                    <a:srgbClr val="000000"/>
                  </a:outerShdw>
                </a:effectLst>
              </a:defRPr>
            </a:lvl1pPr>
          </a:lstStyle>
          <a:p>
            <a:fld id="{E0BAC440-A957-4B12-91F1-1857F36A6C07}" type="slidenum">
              <a:rPr lang="en-GB">
                <a:solidFill>
                  <a:srgbClr val="FFFFFF"/>
                </a:solidFill>
              </a:rPr>
              <a:pPr/>
              <a:t>‹#›</a:t>
            </a:fld>
            <a:endParaRPr lang="en-GB">
              <a:solidFill>
                <a:srgbClr val="FFFFFF"/>
              </a:solidFill>
            </a:endParaRPr>
          </a:p>
        </p:txBody>
      </p:sp>
    </p:spTree>
  </p:cSld>
  <p:clrMap bg1="dk2" tx1="lt1" bg2="dk1"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1" fontAlgn="base" hangingPunct="1">
        <a:spcBef>
          <a:spcPct val="20000"/>
        </a:spcBef>
        <a:spcAft>
          <a:spcPct val="0"/>
        </a:spcAft>
        <a:buClr>
          <a:schemeClr val="hlink"/>
        </a:buClr>
        <a:buSzPct val="8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1" fontAlgn="base" hangingPunct="1">
        <a:spcBef>
          <a:spcPct val="20000"/>
        </a:spcBef>
        <a:spcAft>
          <a:spcPct val="0"/>
        </a:spcAft>
        <a:buClr>
          <a:schemeClr val="hlink"/>
        </a:buClr>
        <a:buFont typeface="Wingdings"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1" fontAlgn="base" hangingPunct="1">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5.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800" dirty="0"/>
              <a:t>Chinese Attitudes Towards the Past</a:t>
            </a:r>
          </a:p>
        </p:txBody>
      </p:sp>
      <p:sp>
        <p:nvSpPr>
          <p:cNvPr id="3" name="Subtitle 2"/>
          <p:cNvSpPr>
            <a:spLocks noGrp="1"/>
          </p:cNvSpPr>
          <p:nvPr>
            <p:ph type="subTitle" idx="1"/>
          </p:nvPr>
        </p:nvSpPr>
        <p:spPr/>
        <p:txBody>
          <a:bodyPr/>
          <a:lstStyle/>
          <a:p>
            <a:r>
              <a:rPr lang="en-US" dirty="0"/>
              <a:t>Spiritual values </a:t>
            </a:r>
            <a:r>
              <a:rPr lang="en-US" dirty="0" err="1"/>
              <a:t>vs</a:t>
            </a:r>
            <a:r>
              <a:rPr lang="en-US" dirty="0"/>
              <a:t> </a:t>
            </a:r>
            <a:r>
              <a:rPr lang="en-US"/>
              <a:t>destruction of material </a:t>
            </a:r>
            <a:r>
              <a:rPr lang="en-US" dirty="0"/>
              <a:t>heritage of the past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a:t>Cultural Continuity</a:t>
            </a:r>
          </a:p>
        </p:txBody>
      </p:sp>
      <p:pic>
        <p:nvPicPr>
          <p:cNvPr id="10" name="Content Placeholder 9" descr="5000 Years of Chinese Characters_0001.jpg"/>
          <p:cNvPicPr>
            <a:picLocks noGrp="1" noChangeAspect="1"/>
          </p:cNvPicPr>
          <p:nvPr>
            <p:ph idx="1"/>
          </p:nvPr>
        </p:nvPicPr>
        <p:blipFill>
          <a:blip r:embed="rId2" cstate="print"/>
          <a:stretch>
            <a:fillRect/>
          </a:stretch>
        </p:blipFill>
        <p:spPr>
          <a:xfrm>
            <a:off x="2917836" y="1600200"/>
            <a:ext cx="3308328" cy="4495800"/>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Material Destruction</a:t>
            </a:r>
          </a:p>
        </p:txBody>
      </p:sp>
      <p:pic>
        <p:nvPicPr>
          <p:cNvPr id="6" name="Content Placeholder 5" descr="china_cultural-revolution-burning_antique-_buddha_statues.jpg"/>
          <p:cNvPicPr>
            <a:picLocks noGrp="1" noChangeAspect="1"/>
          </p:cNvPicPr>
          <p:nvPr>
            <p:ph sz="half" idx="1"/>
          </p:nvPr>
        </p:nvPicPr>
        <p:blipFill>
          <a:blip r:embed="rId3" cstate="print"/>
          <a:stretch>
            <a:fillRect/>
          </a:stretch>
        </p:blipFill>
        <p:spPr>
          <a:xfrm>
            <a:off x="457200" y="2307253"/>
            <a:ext cx="4038600" cy="3081693"/>
          </a:xfrm>
        </p:spPr>
      </p:pic>
      <p:pic>
        <p:nvPicPr>
          <p:cNvPr id="7" name="Content Placeholder 6" descr="Confucius Temple Shandong 1966.jpg"/>
          <p:cNvPicPr>
            <a:picLocks noGrp="1" noChangeAspect="1"/>
          </p:cNvPicPr>
          <p:nvPr>
            <p:ph sz="half" idx="2"/>
          </p:nvPr>
        </p:nvPicPr>
        <p:blipFill>
          <a:blip r:embed="rId4" cstate="print"/>
          <a:stretch>
            <a:fillRect/>
          </a:stretch>
        </p:blipFill>
        <p:spPr>
          <a:xfrm>
            <a:off x="4648200" y="2331446"/>
            <a:ext cx="4038600" cy="3033308"/>
          </a:xfrm>
        </p:spPr>
      </p:pic>
      <p:sp>
        <p:nvSpPr>
          <p:cNvPr id="3" name="TextBox 2">
            <a:extLst>
              <a:ext uri="{FF2B5EF4-FFF2-40B4-BE49-F238E27FC236}">
                <a16:creationId xmlns:a16="http://schemas.microsoft.com/office/drawing/2014/main" id="{352A7CA2-C026-404B-8084-8CF3AACB978D}"/>
              </a:ext>
            </a:extLst>
          </p:cNvPr>
          <p:cNvSpPr txBox="1"/>
          <p:nvPr/>
        </p:nvSpPr>
        <p:spPr>
          <a:xfrm>
            <a:off x="457200" y="5805264"/>
            <a:ext cx="8229600" cy="1200329"/>
          </a:xfrm>
          <a:prstGeom prst="rect">
            <a:avLst/>
          </a:prstGeom>
          <a:noFill/>
        </p:spPr>
        <p:txBody>
          <a:bodyPr wrap="square" rtlCol="0">
            <a:spAutoFit/>
          </a:bodyPr>
          <a:lstStyle/>
          <a:p>
            <a:r>
              <a:rPr lang="en-GB" dirty="0"/>
              <a:t>According to the book </a:t>
            </a:r>
            <a:r>
              <a:rPr lang="en-GB" i="1" dirty="0"/>
              <a:t>Mao’s Last Revolution</a:t>
            </a:r>
            <a:r>
              <a:rPr lang="en-GB" dirty="0"/>
              <a:t> (</a:t>
            </a:r>
            <a:r>
              <a:rPr lang="en-GB" dirty="0" err="1"/>
              <a:t>McFarquhar</a:t>
            </a:r>
            <a:r>
              <a:rPr lang="en-GB" dirty="0"/>
              <a:t>/</a:t>
            </a:r>
            <a:r>
              <a:rPr lang="en-GB" dirty="0" err="1"/>
              <a:t>Schoenhals</a:t>
            </a:r>
            <a:r>
              <a:rPr lang="en-GB" dirty="0"/>
              <a:t>), by the end of the cultural revolution, 4922 of the 6843 sites in Beijing officially designated as of “historical interest” had been destroyed. </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7" name="Content Placeholder 6" descr="200px-Destroy_the_old_world_Cultural_Revolution_poster.png"/>
          <p:cNvPicPr>
            <a:picLocks noGrp="1" noChangeAspect="1"/>
          </p:cNvPicPr>
          <p:nvPr>
            <p:ph idx="1"/>
          </p:nvPr>
        </p:nvPicPr>
        <p:blipFill>
          <a:blip r:embed="rId3" cstate="print"/>
          <a:stretch>
            <a:fillRect/>
          </a:stretch>
        </p:blipFill>
        <p:spPr>
          <a:xfrm>
            <a:off x="3923929" y="548680"/>
            <a:ext cx="4320479" cy="5940659"/>
          </a:xfrm>
        </p:spPr>
      </p:pic>
      <p:sp>
        <p:nvSpPr>
          <p:cNvPr id="2" name="TextBox 1">
            <a:extLst>
              <a:ext uri="{FF2B5EF4-FFF2-40B4-BE49-F238E27FC236}">
                <a16:creationId xmlns:a16="http://schemas.microsoft.com/office/drawing/2014/main" id="{67E956F4-3A8A-4B2E-A16B-C0508178BA2A}"/>
              </a:ext>
            </a:extLst>
          </p:cNvPr>
          <p:cNvSpPr txBox="1"/>
          <p:nvPr/>
        </p:nvSpPr>
        <p:spPr>
          <a:xfrm>
            <a:off x="323528" y="2132856"/>
            <a:ext cx="3096344" cy="2308324"/>
          </a:xfrm>
          <a:prstGeom prst="rect">
            <a:avLst/>
          </a:prstGeom>
          <a:noFill/>
        </p:spPr>
        <p:txBody>
          <a:bodyPr wrap="square" rtlCol="0">
            <a:spAutoFit/>
          </a:bodyPr>
          <a:lstStyle/>
          <a:p>
            <a:r>
              <a:rPr lang="en-GB" dirty="0"/>
              <a:t>Chinese propaganda poster: "Destroy the old world; Forge the new world." A Red Guard crushes the crucifix, Buddha, and classical Chinese texts with his hammer; 1967.</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dirty="0"/>
          </a:p>
        </p:txBody>
      </p:sp>
      <p:pic>
        <p:nvPicPr>
          <p:cNvPr id="4" name="Content Placeholder 3" descr="Jing An Temple.JPG"/>
          <p:cNvPicPr>
            <a:picLocks noGrp="1" noChangeAspect="1"/>
          </p:cNvPicPr>
          <p:nvPr>
            <p:ph sz="half" idx="1"/>
          </p:nvPr>
        </p:nvPicPr>
        <p:blipFill>
          <a:blip r:embed="rId2" cstate="print"/>
          <a:stretch>
            <a:fillRect/>
          </a:stretch>
        </p:blipFill>
        <p:spPr>
          <a:xfrm>
            <a:off x="457200" y="2454783"/>
            <a:ext cx="4038600" cy="2786634"/>
          </a:xfrm>
        </p:spPr>
      </p:pic>
      <p:pic>
        <p:nvPicPr>
          <p:cNvPr id="7" name="Content Placeholder 6" descr="The Place.jpg"/>
          <p:cNvPicPr>
            <a:picLocks noGrp="1" noChangeAspect="1"/>
          </p:cNvPicPr>
          <p:nvPr>
            <p:ph sz="half" idx="2"/>
          </p:nvPr>
        </p:nvPicPr>
        <p:blipFill>
          <a:blip r:embed="rId3" cstate="print"/>
          <a:stretch>
            <a:fillRect/>
          </a:stretch>
        </p:blipFill>
        <p:spPr>
          <a:xfrm>
            <a:off x="4715408" y="2420888"/>
            <a:ext cx="3969360" cy="2808312"/>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00EAC-5574-4CEB-A7D7-FD1BF7E8244F}"/>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C6F6D4B9-5D78-4032-8FD9-87CF6504DD8B}"/>
              </a:ext>
            </a:extLst>
          </p:cNvPr>
          <p:cNvPicPr>
            <a:picLocks noGrp="1" noChangeAspect="1"/>
          </p:cNvPicPr>
          <p:nvPr>
            <p:ph idx="1"/>
          </p:nvPr>
        </p:nvPicPr>
        <p:blipFill>
          <a:blip r:embed="rId2"/>
          <a:stretch>
            <a:fillRect/>
          </a:stretch>
        </p:blipFill>
        <p:spPr>
          <a:xfrm>
            <a:off x="4465454" y="260648"/>
            <a:ext cx="3922970" cy="6286811"/>
          </a:xfrm>
          <a:prstGeom prst="rect">
            <a:avLst/>
          </a:prstGeom>
        </p:spPr>
      </p:pic>
      <p:sp>
        <p:nvSpPr>
          <p:cNvPr id="5" name="TextBox 4">
            <a:extLst>
              <a:ext uri="{FF2B5EF4-FFF2-40B4-BE49-F238E27FC236}">
                <a16:creationId xmlns:a16="http://schemas.microsoft.com/office/drawing/2014/main" id="{8DAAB9F8-DD2E-46E9-9C44-635937F577DA}"/>
              </a:ext>
            </a:extLst>
          </p:cNvPr>
          <p:cNvSpPr txBox="1"/>
          <p:nvPr/>
        </p:nvSpPr>
        <p:spPr>
          <a:xfrm>
            <a:off x="539552" y="2204864"/>
            <a:ext cx="3528392" cy="3139321"/>
          </a:xfrm>
          <a:prstGeom prst="rect">
            <a:avLst/>
          </a:prstGeom>
          <a:noFill/>
        </p:spPr>
        <p:txBody>
          <a:bodyPr wrap="square" rtlCol="0">
            <a:spAutoFit/>
          </a:bodyPr>
          <a:lstStyle/>
          <a:p>
            <a:r>
              <a:rPr lang="en-GB" dirty="0"/>
              <a:t>Simon Leys, aka Pierre Ryckmans (28 September 1935 – 11 August 2014)</a:t>
            </a:r>
          </a:p>
          <a:p>
            <a:endParaRPr lang="en-GB" dirty="0"/>
          </a:p>
          <a:p>
            <a:r>
              <a:rPr lang="en-GB" dirty="0"/>
              <a:t>Leys, Simon. "The Chinese Attitude Towards the Past." In </a:t>
            </a:r>
            <a:r>
              <a:rPr lang="en-GB" i="1" dirty="0"/>
              <a:t>The Hall of Uselessness: Collected Essays</a:t>
            </a:r>
            <a:r>
              <a:rPr lang="en-GB" dirty="0"/>
              <a:t>, edited by Leys, Simon, 285-301. New York: The New York Review of Books, 2011.</a:t>
            </a:r>
          </a:p>
        </p:txBody>
      </p:sp>
    </p:spTree>
    <p:extLst>
      <p:ext uri="{BB962C8B-B14F-4D97-AF65-F5344CB8AC3E}">
        <p14:creationId xmlns:p14="http://schemas.microsoft.com/office/powerpoint/2010/main" val="17400314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Paradox</a:t>
            </a:r>
          </a:p>
        </p:txBody>
      </p:sp>
      <p:sp>
        <p:nvSpPr>
          <p:cNvPr id="3" name="Content Placeholder 2"/>
          <p:cNvSpPr>
            <a:spLocks noGrp="1"/>
          </p:cNvSpPr>
          <p:nvPr>
            <p:ph idx="1"/>
          </p:nvPr>
        </p:nvSpPr>
        <p:spPr/>
        <p:txBody>
          <a:bodyPr/>
          <a:lstStyle/>
          <a:p>
            <a:r>
              <a:rPr lang="en-GB" dirty="0"/>
              <a:t>Neglect of the material heritage of the past; “the very past which seems to penetrate everything … is also strangely evading our </a:t>
            </a:r>
            <a:r>
              <a:rPr lang="en-GB" i="1" dirty="0"/>
              <a:t>physical</a:t>
            </a:r>
            <a:r>
              <a:rPr lang="en-GB" dirty="0"/>
              <a:t> grasp” (Leys 2011, p. 286)</a:t>
            </a:r>
          </a:p>
          <a:p>
            <a:r>
              <a:rPr lang="en-GB" dirty="0"/>
              <a:t>Cultural longevity </a:t>
            </a:r>
          </a:p>
          <a:p>
            <a:pPr lvl="1"/>
            <a:r>
              <a:rPr lang="en-GB" dirty="0">
                <a:sym typeface="Wingdings" pitchFamily="2" charset="2"/>
              </a:rPr>
              <a:t>China is the oldest living continuous culture </a:t>
            </a:r>
          </a:p>
          <a:p>
            <a:pPr lvl="1"/>
            <a:r>
              <a:rPr lang="en-GB" dirty="0"/>
              <a:t>strong sense of historical memory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Approaches towards preservation of the past</a:t>
            </a:r>
          </a:p>
        </p:txBody>
      </p:sp>
      <p:sp>
        <p:nvSpPr>
          <p:cNvPr id="3" name="Content Placeholder 2"/>
          <p:cNvSpPr>
            <a:spLocks noGrp="1"/>
          </p:cNvSpPr>
          <p:nvPr>
            <p:ph idx="1"/>
          </p:nvPr>
        </p:nvSpPr>
        <p:spPr/>
        <p:txBody>
          <a:bodyPr/>
          <a:lstStyle/>
          <a:p>
            <a:r>
              <a:rPr lang="en-GB" sz="2400" dirty="0"/>
              <a:t>overcome erosion of time </a:t>
            </a:r>
          </a:p>
          <a:p>
            <a:pPr lvl="1"/>
            <a:r>
              <a:rPr lang="en-GB" sz="2000" dirty="0"/>
              <a:t>use strongest possible materials to achieve maximum resilience</a:t>
            </a:r>
          </a:p>
          <a:p>
            <a:endParaRPr lang="en-GB" sz="2400" dirty="0"/>
          </a:p>
          <a:p>
            <a:r>
              <a:rPr lang="en-GB" sz="2400" dirty="0"/>
              <a:t>yield to time and its erosion of artefacts</a:t>
            </a:r>
          </a:p>
          <a:p>
            <a:pPr lvl="1"/>
            <a:r>
              <a:rPr lang="en-GB" sz="2000" dirty="0"/>
              <a:t>use perishable and fragile materials but re-build periodically</a:t>
            </a:r>
          </a:p>
          <a:p>
            <a:pPr lvl="1"/>
            <a:r>
              <a:rPr lang="en-GB" sz="2000" dirty="0"/>
              <a:t>transfer preservation of past from material object to producer </a:t>
            </a:r>
            <a:r>
              <a:rPr lang="en-GB" sz="2000" dirty="0">
                <a:sym typeface="Wingdings" pitchFamily="2" charset="2"/>
              </a:rPr>
              <a:t> not the building preserves eternity but the builder</a:t>
            </a:r>
          </a:p>
          <a:p>
            <a:pPr lvl="1"/>
            <a:r>
              <a:rPr lang="en-GB" sz="2000" dirty="0">
                <a:sym typeface="Wingdings" pitchFamily="2" charset="2"/>
              </a:rPr>
              <a:t>strong cultural memory</a:t>
            </a:r>
            <a:endParaRPr lang="en-GB" sz="2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a:buNone/>
            </a:pPr>
            <a:r>
              <a:rPr lang="en-GB" dirty="0"/>
              <a:t>“The only truly enduring embodiments of the eternal human moments are the literary ones.”</a:t>
            </a:r>
          </a:p>
          <a:p>
            <a:pPr>
              <a:buNone/>
            </a:pPr>
            <a:endParaRPr lang="en-GB" dirty="0"/>
          </a:p>
          <a:p>
            <a:pPr>
              <a:buNone/>
            </a:pPr>
            <a:r>
              <a:rPr lang="en-GB" dirty="0"/>
              <a:t>(Quote from F.W. Mote, “A </a:t>
            </a:r>
            <a:r>
              <a:rPr lang="en-GB" dirty="0" err="1"/>
              <a:t>Millenium</a:t>
            </a:r>
            <a:r>
              <a:rPr lang="en-GB" dirty="0"/>
              <a:t> of Chinese Urban History”)</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Literary re-creations of the past:</a:t>
            </a:r>
            <a:br>
              <a:rPr lang="en-GB" sz="3600" dirty="0"/>
            </a:br>
            <a:r>
              <a:rPr lang="en-GB" sz="3600" dirty="0"/>
              <a:t>Two poems as illustrations</a:t>
            </a:r>
          </a:p>
        </p:txBody>
      </p:sp>
      <p:sp>
        <p:nvSpPr>
          <p:cNvPr id="3" name="Content Placeholder 2"/>
          <p:cNvSpPr>
            <a:spLocks noGrp="1"/>
          </p:cNvSpPr>
          <p:nvPr>
            <p:ph idx="1"/>
          </p:nvPr>
        </p:nvSpPr>
        <p:spPr/>
        <p:txBody>
          <a:bodyPr/>
          <a:lstStyle/>
          <a:p>
            <a:r>
              <a:rPr lang="en-GB" dirty="0" err="1"/>
              <a:t>Meng</a:t>
            </a:r>
            <a:r>
              <a:rPr lang="en-GB" dirty="0"/>
              <a:t> </a:t>
            </a:r>
            <a:r>
              <a:rPr lang="en-GB" dirty="0" err="1"/>
              <a:t>Haoran</a:t>
            </a:r>
            <a:r>
              <a:rPr lang="en-GB" dirty="0"/>
              <a:t> (689-740) “With Several Friends, Climbing Up </a:t>
            </a:r>
            <a:r>
              <a:rPr lang="en-GB" i="1" dirty="0"/>
              <a:t>Steep Mountain”</a:t>
            </a:r>
          </a:p>
          <a:p>
            <a:endParaRPr lang="en-GB" i="1" dirty="0"/>
          </a:p>
          <a:p>
            <a:r>
              <a:rPr lang="en-GB" dirty="0">
                <a:ea typeface="DFKai-SB" panose="03000509000000000000" pitchFamily="65" charset="-120"/>
              </a:rPr>
              <a:t>Chen </a:t>
            </a:r>
            <a:r>
              <a:rPr lang="en-GB" dirty="0" err="1">
                <a:ea typeface="DFKai-SB" panose="03000509000000000000" pitchFamily="65" charset="-120"/>
              </a:rPr>
              <a:t>Zi’ang</a:t>
            </a:r>
            <a:r>
              <a:rPr lang="en-GB" dirty="0">
                <a:ea typeface="DFKai-SB" panose="03000509000000000000" pitchFamily="65" charset="-120"/>
              </a:rPr>
              <a:t> </a:t>
            </a:r>
            <a:r>
              <a:rPr lang="ar-SA" dirty="0">
                <a:ea typeface="DFKai-SB" panose="03000509000000000000" pitchFamily="65" charset="-120"/>
              </a:rPr>
              <a:t>陳子昂</a:t>
            </a:r>
            <a:r>
              <a:rPr lang="en-GB" dirty="0">
                <a:ea typeface="DFKai-SB" panose="03000509000000000000" pitchFamily="65" charset="-120"/>
              </a:rPr>
              <a:t> (661-702) </a:t>
            </a:r>
            <a:r>
              <a:rPr lang="en-GB" i="1" dirty="0" err="1">
                <a:ea typeface="DFKai-SB" panose="03000509000000000000" pitchFamily="65" charset="-120"/>
              </a:rPr>
              <a:t>Baidi</a:t>
            </a:r>
            <a:r>
              <a:rPr lang="en-GB" i="1" dirty="0">
                <a:ea typeface="DFKai-SB" panose="03000509000000000000" pitchFamily="65" charset="-120"/>
              </a:rPr>
              <a:t> </a:t>
            </a:r>
            <a:r>
              <a:rPr lang="en-GB" i="1" dirty="0" err="1">
                <a:ea typeface="DFKai-SB" panose="03000509000000000000" pitchFamily="65" charset="-120"/>
              </a:rPr>
              <a:t>cheng</a:t>
            </a:r>
            <a:r>
              <a:rPr lang="en-GB" i="1" dirty="0">
                <a:ea typeface="DFKai-SB" panose="03000509000000000000" pitchFamily="65" charset="-120"/>
              </a:rPr>
              <a:t> </a:t>
            </a:r>
            <a:r>
              <a:rPr lang="en-GB" i="1" dirty="0" err="1">
                <a:ea typeface="DFKai-SB" panose="03000509000000000000" pitchFamily="65" charset="-120"/>
              </a:rPr>
              <a:t>huaigu</a:t>
            </a:r>
            <a:r>
              <a:rPr lang="en-GB" dirty="0">
                <a:ea typeface="DFKai-SB" panose="03000509000000000000" pitchFamily="65" charset="-120"/>
              </a:rPr>
              <a:t> </a:t>
            </a:r>
            <a:r>
              <a:rPr lang="ar-SA" dirty="0">
                <a:ea typeface="DFKai-SB" panose="03000509000000000000" pitchFamily="65" charset="-120"/>
              </a:rPr>
              <a:t>白帝城懷古</a:t>
            </a:r>
            <a:r>
              <a:rPr lang="en-GB" dirty="0">
                <a:ea typeface="DFKai-SB" panose="03000509000000000000" pitchFamily="65" charset="-120"/>
              </a:rPr>
              <a:t> </a:t>
            </a:r>
          </a:p>
          <a:p>
            <a:endParaRPr lang="en-GB" dirty="0"/>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8D905256-8747-4F5C-860D-68B20DB24737}"/>
              </a:ext>
            </a:extLst>
          </p:cNvPr>
          <p:cNvSpPr>
            <a:spLocks noGrp="1"/>
          </p:cNvSpPr>
          <p:nvPr>
            <p:ph type="title"/>
          </p:nvPr>
        </p:nvSpPr>
        <p:spPr/>
        <p:txBody>
          <a:bodyPr/>
          <a:lstStyle/>
          <a:p>
            <a:r>
              <a:rPr lang="en-US" altLang="en-US" sz="3200" dirty="0"/>
              <a:t>Meng </a:t>
            </a:r>
            <a:r>
              <a:rPr lang="en-US" altLang="en-US" sz="3200" dirty="0" err="1"/>
              <a:t>Haoran</a:t>
            </a:r>
            <a:r>
              <a:rPr lang="en-US" altLang="en-US" sz="3200" dirty="0"/>
              <a:t> </a:t>
            </a:r>
            <a:r>
              <a:rPr lang="ar-SA" altLang="en-US" sz="3200" dirty="0">
                <a:latin typeface="DFKai-SB" panose="03000509000000000000" pitchFamily="65" charset="-120"/>
                <a:ea typeface="DFKai-SB" panose="03000509000000000000" pitchFamily="65" charset="-120"/>
              </a:rPr>
              <a:t>孟浩然</a:t>
            </a:r>
            <a:r>
              <a:rPr lang="en-GB" altLang="en-US" sz="3200" dirty="0"/>
              <a:t> (691?-740) </a:t>
            </a:r>
            <a:br>
              <a:rPr lang="en-GB" altLang="en-US" sz="3200" dirty="0"/>
            </a:br>
            <a:r>
              <a:rPr lang="de-DE" altLang="en-US" sz="3200" i="1" dirty="0"/>
              <a:t>Yu zhuzi deng Xianshan </a:t>
            </a:r>
            <a:r>
              <a:rPr lang="ar-SA" altLang="en-US" sz="3200" dirty="0">
                <a:latin typeface="DFKai-SB" panose="03000509000000000000" pitchFamily="65" charset="-120"/>
                <a:ea typeface="DFKai-SB" panose="03000509000000000000" pitchFamily="65" charset="-120"/>
              </a:rPr>
              <a:t>與諸子登峴山</a:t>
            </a:r>
            <a:endParaRPr lang="en-GB" altLang="en-US" sz="3200" dirty="0">
              <a:latin typeface="DFKai-SB" panose="03000509000000000000" pitchFamily="65" charset="-120"/>
              <a:ea typeface="DFKai-SB" panose="03000509000000000000" pitchFamily="65" charset="-120"/>
            </a:endParaRPr>
          </a:p>
        </p:txBody>
      </p:sp>
      <p:sp>
        <p:nvSpPr>
          <p:cNvPr id="4" name="Content Placeholder 3">
            <a:extLst>
              <a:ext uri="{FF2B5EF4-FFF2-40B4-BE49-F238E27FC236}">
                <a16:creationId xmlns:a16="http://schemas.microsoft.com/office/drawing/2014/main" id="{1E5BE58F-E5F1-4D9B-BDCA-23035740D59F}"/>
              </a:ext>
            </a:extLst>
          </p:cNvPr>
          <p:cNvSpPr>
            <a:spLocks noGrp="1"/>
          </p:cNvSpPr>
          <p:nvPr>
            <p:ph sz="half" idx="1"/>
          </p:nvPr>
        </p:nvSpPr>
        <p:spPr>
          <a:xfrm>
            <a:off x="457200" y="1828800"/>
            <a:ext cx="4038600" cy="4302125"/>
          </a:xfrm>
        </p:spPr>
        <p:txBody>
          <a:bodyPr rtlCol="0">
            <a:normAutofit fontScale="92500"/>
          </a:bodyPr>
          <a:lstStyle/>
          <a:p>
            <a:pPr indent="0" fontAlgn="auto">
              <a:spcAft>
                <a:spcPts val="0"/>
              </a:spcAft>
              <a:buFont typeface="Arial" panose="020B0604020202020204" pitchFamily="34" charset="0"/>
              <a:buNone/>
              <a:defRPr/>
            </a:pPr>
            <a:r>
              <a:rPr lang="ar-SA" sz="3200" dirty="0">
                <a:latin typeface="DFKai-SB" panose="03000509000000000000" pitchFamily="65" charset="-120"/>
                <a:ea typeface="DFKai-SB" panose="03000509000000000000" pitchFamily="65" charset="-120"/>
              </a:rPr>
              <a:t>人事有代謝</a:t>
            </a:r>
            <a:endParaRPr lang="en-GB" sz="3200" dirty="0">
              <a:latin typeface="DFKai-SB" panose="03000509000000000000" pitchFamily="65" charset="-120"/>
              <a:ea typeface="DFKai-SB" panose="03000509000000000000" pitchFamily="65" charset="-120"/>
            </a:endParaRPr>
          </a:p>
          <a:p>
            <a:pPr indent="0" fontAlgn="auto">
              <a:spcAft>
                <a:spcPts val="0"/>
              </a:spcAft>
              <a:buFont typeface="Arial" panose="020B0604020202020204" pitchFamily="34" charset="0"/>
              <a:buNone/>
              <a:defRPr/>
            </a:pPr>
            <a:r>
              <a:rPr lang="ar-SA" sz="3200" dirty="0">
                <a:latin typeface="DFKai-SB" panose="03000509000000000000" pitchFamily="65" charset="-120"/>
                <a:ea typeface="DFKai-SB" panose="03000509000000000000" pitchFamily="65" charset="-120"/>
              </a:rPr>
              <a:t>往來成古今</a:t>
            </a:r>
            <a:br>
              <a:rPr lang="en-US" sz="3200" dirty="0">
                <a:latin typeface="DFKai-SB" panose="03000509000000000000" pitchFamily="65" charset="-120"/>
                <a:ea typeface="DFKai-SB" panose="03000509000000000000" pitchFamily="65" charset="-120"/>
              </a:rPr>
            </a:br>
            <a:r>
              <a:rPr lang="ar-SA" sz="3200" dirty="0">
                <a:latin typeface="DFKai-SB" panose="03000509000000000000" pitchFamily="65" charset="-120"/>
                <a:ea typeface="DFKai-SB" panose="03000509000000000000" pitchFamily="65" charset="-120"/>
              </a:rPr>
              <a:t>江山留勝跡</a:t>
            </a:r>
            <a:endParaRPr lang="en-GB" sz="3200" dirty="0">
              <a:latin typeface="DFKai-SB" panose="03000509000000000000" pitchFamily="65" charset="-120"/>
              <a:ea typeface="DFKai-SB" panose="03000509000000000000" pitchFamily="65" charset="-120"/>
            </a:endParaRPr>
          </a:p>
          <a:p>
            <a:pPr indent="0" fontAlgn="auto">
              <a:spcAft>
                <a:spcPts val="0"/>
              </a:spcAft>
              <a:buFont typeface="Arial" panose="020B0604020202020204" pitchFamily="34" charset="0"/>
              <a:buNone/>
              <a:defRPr/>
            </a:pPr>
            <a:r>
              <a:rPr lang="ar-SA" sz="3200" dirty="0">
                <a:latin typeface="DFKai-SB" panose="03000509000000000000" pitchFamily="65" charset="-120"/>
                <a:ea typeface="DFKai-SB" panose="03000509000000000000" pitchFamily="65" charset="-120"/>
              </a:rPr>
              <a:t>我輩復登臨</a:t>
            </a:r>
            <a:br>
              <a:rPr lang="en-US" sz="3200" dirty="0">
                <a:latin typeface="DFKai-SB" panose="03000509000000000000" pitchFamily="65" charset="-120"/>
                <a:ea typeface="DFKai-SB" panose="03000509000000000000" pitchFamily="65" charset="-120"/>
              </a:rPr>
            </a:br>
            <a:r>
              <a:rPr lang="ar-SA" sz="3200" dirty="0">
                <a:latin typeface="DFKai-SB" panose="03000509000000000000" pitchFamily="65" charset="-120"/>
                <a:ea typeface="DFKai-SB" panose="03000509000000000000" pitchFamily="65" charset="-120"/>
              </a:rPr>
              <a:t>水落魚梁淺</a:t>
            </a:r>
            <a:endParaRPr lang="en-GB" sz="3200" dirty="0">
              <a:latin typeface="DFKai-SB" panose="03000509000000000000" pitchFamily="65" charset="-120"/>
              <a:ea typeface="DFKai-SB" panose="03000509000000000000" pitchFamily="65" charset="-120"/>
            </a:endParaRPr>
          </a:p>
          <a:p>
            <a:pPr indent="0" fontAlgn="auto">
              <a:spcAft>
                <a:spcPts val="0"/>
              </a:spcAft>
              <a:buFont typeface="Arial" panose="020B0604020202020204" pitchFamily="34" charset="0"/>
              <a:buNone/>
              <a:defRPr/>
            </a:pPr>
            <a:r>
              <a:rPr lang="ar-SA" sz="3200" dirty="0">
                <a:latin typeface="DFKai-SB" panose="03000509000000000000" pitchFamily="65" charset="-120"/>
                <a:ea typeface="DFKai-SB" panose="03000509000000000000" pitchFamily="65" charset="-120"/>
              </a:rPr>
              <a:t>天寒夢澤深</a:t>
            </a:r>
            <a:br>
              <a:rPr lang="en-US" sz="3200" dirty="0">
                <a:latin typeface="DFKai-SB" panose="03000509000000000000" pitchFamily="65" charset="-120"/>
                <a:ea typeface="DFKai-SB" panose="03000509000000000000" pitchFamily="65" charset="-120"/>
              </a:rPr>
            </a:br>
            <a:r>
              <a:rPr lang="ar-SA" sz="3200" dirty="0">
                <a:latin typeface="DFKai-SB" panose="03000509000000000000" pitchFamily="65" charset="-120"/>
                <a:ea typeface="DFKai-SB" panose="03000509000000000000" pitchFamily="65" charset="-120"/>
              </a:rPr>
              <a:t>羊公碑</a:t>
            </a:r>
            <a:r>
              <a:rPr lang="zh-TW" altLang="en-US" sz="3200" dirty="0">
                <a:latin typeface="DFKai-SB" panose="03000509000000000000" pitchFamily="65" charset="-120"/>
                <a:ea typeface="DFKai-SB" panose="03000509000000000000" pitchFamily="65" charset="-120"/>
              </a:rPr>
              <a:t>尚</a:t>
            </a:r>
            <a:r>
              <a:rPr lang="ar-SA" sz="3200" dirty="0">
                <a:latin typeface="DFKai-SB" panose="03000509000000000000" pitchFamily="65" charset="-120"/>
                <a:ea typeface="DFKai-SB" panose="03000509000000000000" pitchFamily="65" charset="-120"/>
              </a:rPr>
              <a:t>在</a:t>
            </a:r>
            <a:endParaRPr lang="en-GB" sz="3200" dirty="0">
              <a:latin typeface="DFKai-SB" panose="03000509000000000000" pitchFamily="65" charset="-120"/>
              <a:ea typeface="DFKai-SB" panose="03000509000000000000" pitchFamily="65" charset="-120"/>
            </a:endParaRPr>
          </a:p>
          <a:p>
            <a:pPr indent="0" fontAlgn="auto">
              <a:spcAft>
                <a:spcPts val="0"/>
              </a:spcAft>
              <a:buFont typeface="Arial" panose="020B0604020202020204" pitchFamily="34" charset="0"/>
              <a:buNone/>
              <a:defRPr/>
            </a:pPr>
            <a:r>
              <a:rPr lang="ar-SA" sz="3200" dirty="0">
                <a:latin typeface="DFKai-SB" panose="03000509000000000000" pitchFamily="65" charset="-120"/>
                <a:ea typeface="DFKai-SB" panose="03000509000000000000" pitchFamily="65" charset="-120"/>
              </a:rPr>
              <a:t>讀罷淚沾襟</a:t>
            </a:r>
            <a:endParaRPr lang="en-GB" sz="3200" dirty="0">
              <a:latin typeface="DFKai-SB" panose="03000509000000000000" pitchFamily="65" charset="-120"/>
              <a:ea typeface="DFKai-SB" panose="03000509000000000000" pitchFamily="65" charset="-120"/>
            </a:endParaRPr>
          </a:p>
          <a:p>
            <a:pPr fontAlgn="auto">
              <a:spcAft>
                <a:spcPts val="0"/>
              </a:spcAft>
              <a:buFont typeface="Arial" panose="020B0604020202020204" pitchFamily="34" charset="0"/>
              <a:buNone/>
              <a:defRPr/>
            </a:pPr>
            <a:endParaRPr lang="en-GB" dirty="0"/>
          </a:p>
        </p:txBody>
      </p:sp>
      <p:sp>
        <p:nvSpPr>
          <p:cNvPr id="5" name="Content Placeholder 4">
            <a:extLst>
              <a:ext uri="{FF2B5EF4-FFF2-40B4-BE49-F238E27FC236}">
                <a16:creationId xmlns:a16="http://schemas.microsoft.com/office/drawing/2014/main" id="{44045BA1-5E49-4DE7-9C8E-0E5722099E8D}"/>
              </a:ext>
            </a:extLst>
          </p:cNvPr>
          <p:cNvSpPr>
            <a:spLocks noGrp="1"/>
          </p:cNvSpPr>
          <p:nvPr>
            <p:ph sz="half" idx="2"/>
          </p:nvPr>
        </p:nvSpPr>
        <p:spPr/>
        <p:txBody>
          <a:bodyPr rtlCol="0">
            <a:normAutofit fontScale="92500"/>
          </a:bodyPr>
          <a:lstStyle/>
          <a:p>
            <a:pPr fontAlgn="auto">
              <a:spcAft>
                <a:spcPts val="0"/>
              </a:spcAft>
              <a:buFont typeface="Arial" panose="020B0604020202020204" pitchFamily="34" charset="0"/>
              <a:buNone/>
              <a:defRPr/>
            </a:pPr>
            <a:r>
              <a:rPr lang="en-US" sz="2000" dirty="0"/>
              <a:t>In human life there is change and decay,</a:t>
            </a:r>
          </a:p>
          <a:p>
            <a:pPr fontAlgn="auto">
              <a:spcAft>
                <a:spcPts val="0"/>
              </a:spcAft>
              <a:buFont typeface="Arial" panose="020B0604020202020204" pitchFamily="34" charset="0"/>
              <a:buNone/>
              <a:defRPr/>
            </a:pPr>
            <a:r>
              <a:rPr lang="en-US" sz="2000" dirty="0"/>
              <a:t>Coming and going become past and present.</a:t>
            </a:r>
          </a:p>
          <a:p>
            <a:pPr fontAlgn="auto">
              <a:spcAft>
                <a:spcPts val="0"/>
              </a:spcAft>
              <a:buFont typeface="Arial" panose="020B0604020202020204" pitchFamily="34" charset="0"/>
              <a:buNone/>
              <a:defRPr/>
            </a:pPr>
            <a:r>
              <a:rPr lang="en-US" sz="2000" dirty="0"/>
              <a:t>Rivers and mountains leave wonderful traces,</a:t>
            </a:r>
          </a:p>
          <a:p>
            <a:pPr fontAlgn="auto">
              <a:spcAft>
                <a:spcPts val="0"/>
              </a:spcAft>
              <a:buFont typeface="Arial" panose="020B0604020202020204" pitchFamily="34" charset="0"/>
              <a:buNone/>
              <a:defRPr/>
            </a:pPr>
            <a:r>
              <a:rPr lang="en-US" sz="2000" dirty="0"/>
              <a:t>That my generation can again climb and overlook.</a:t>
            </a:r>
          </a:p>
          <a:p>
            <a:pPr fontAlgn="auto">
              <a:spcAft>
                <a:spcPts val="0"/>
              </a:spcAft>
              <a:buFont typeface="Arial" panose="020B0604020202020204" pitchFamily="34" charset="0"/>
              <a:buNone/>
              <a:defRPr/>
            </a:pPr>
            <a:r>
              <a:rPr lang="en-US" sz="2000" dirty="0"/>
              <a:t>The water sinks, fish weirs are shallow,</a:t>
            </a:r>
          </a:p>
          <a:p>
            <a:pPr fontAlgn="auto">
              <a:spcAft>
                <a:spcPts val="0"/>
              </a:spcAft>
              <a:buFont typeface="Arial" panose="020B0604020202020204" pitchFamily="34" charset="0"/>
              <a:buNone/>
              <a:defRPr/>
            </a:pPr>
            <a:r>
              <a:rPr lang="en-US" sz="2000" dirty="0"/>
              <a:t>Cold sky, Lake </a:t>
            </a:r>
            <a:r>
              <a:rPr lang="en-US" sz="2000" dirty="0" err="1"/>
              <a:t>Mengze</a:t>
            </a:r>
            <a:r>
              <a:rPr lang="en-US" sz="2000" dirty="0"/>
              <a:t> is deep.</a:t>
            </a:r>
          </a:p>
          <a:p>
            <a:pPr fontAlgn="auto">
              <a:spcAft>
                <a:spcPts val="0"/>
              </a:spcAft>
              <a:buFont typeface="Arial" panose="020B0604020202020204" pitchFamily="34" charset="0"/>
              <a:buNone/>
              <a:defRPr/>
            </a:pPr>
            <a:r>
              <a:rPr lang="en-US" sz="2000" dirty="0"/>
              <a:t>The stele of Duke Yang is still there,</a:t>
            </a:r>
          </a:p>
          <a:p>
            <a:pPr fontAlgn="auto">
              <a:spcAft>
                <a:spcPts val="0"/>
              </a:spcAft>
              <a:buFont typeface="Arial" panose="020B0604020202020204" pitchFamily="34" charset="0"/>
              <a:buNone/>
              <a:defRPr/>
            </a:pPr>
            <a:r>
              <a:rPr lang="en-US" sz="2000" dirty="0"/>
              <a:t>When we had finished reading, our garments were soaked by tears.</a:t>
            </a:r>
            <a:endParaRPr lang="en-GB" sz="2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EF26D53-0457-4942-BC11-9B9CB8D9F34E}"/>
              </a:ext>
            </a:extLst>
          </p:cNvPr>
          <p:cNvSpPr>
            <a:spLocks noGrp="1"/>
          </p:cNvSpPr>
          <p:nvPr>
            <p:ph type="title"/>
          </p:nvPr>
        </p:nvSpPr>
        <p:spPr/>
        <p:txBody>
          <a:bodyPr rtlCol="0">
            <a:normAutofit/>
          </a:bodyPr>
          <a:lstStyle/>
          <a:p>
            <a:pPr fontAlgn="auto">
              <a:spcAft>
                <a:spcPts val="0"/>
              </a:spcAft>
              <a:defRPr/>
            </a:pPr>
            <a:r>
              <a:rPr lang="en-US" sz="3200" dirty="0"/>
              <a:t>Biography of Yang </a:t>
            </a:r>
            <a:r>
              <a:rPr lang="en-US" sz="3200" dirty="0" err="1"/>
              <a:t>Hu</a:t>
            </a:r>
            <a:r>
              <a:rPr lang="en-US" sz="3200" dirty="0"/>
              <a:t> in the </a:t>
            </a:r>
            <a:br>
              <a:rPr lang="en-US" sz="3200" dirty="0"/>
            </a:br>
            <a:r>
              <a:rPr lang="en-US" sz="3200" i="1" dirty="0"/>
              <a:t>History of the Jin Dynasty</a:t>
            </a:r>
            <a:r>
              <a:rPr lang="en-US" sz="3200" dirty="0"/>
              <a:t> (</a:t>
            </a:r>
            <a:r>
              <a:rPr lang="en-US" sz="3200" i="1" dirty="0"/>
              <a:t>Jin </a:t>
            </a:r>
            <a:r>
              <a:rPr lang="en-US" sz="3200" i="1" dirty="0" err="1"/>
              <a:t>shu</a:t>
            </a:r>
            <a:r>
              <a:rPr lang="en-US" sz="3200" cap="small" dirty="0"/>
              <a:t>)</a:t>
            </a:r>
            <a:endParaRPr lang="en-GB" sz="3200" dirty="0"/>
          </a:p>
        </p:txBody>
      </p:sp>
      <p:sp>
        <p:nvSpPr>
          <p:cNvPr id="6" name="Content Placeholder 5">
            <a:extLst>
              <a:ext uri="{FF2B5EF4-FFF2-40B4-BE49-F238E27FC236}">
                <a16:creationId xmlns:a16="http://schemas.microsoft.com/office/drawing/2014/main" id="{B0BE8ED8-B440-45FC-B0F0-1DD1CB28B2D8}"/>
              </a:ext>
            </a:extLst>
          </p:cNvPr>
          <p:cNvSpPr>
            <a:spLocks noGrp="1"/>
          </p:cNvSpPr>
          <p:nvPr>
            <p:ph idx="1"/>
          </p:nvPr>
        </p:nvSpPr>
        <p:spPr/>
        <p:txBody>
          <a:bodyPr rtlCol="0">
            <a:normAutofit fontScale="62500" lnSpcReduction="20000"/>
          </a:bodyPr>
          <a:lstStyle/>
          <a:p>
            <a:pPr marL="0" indent="0" fontAlgn="auto">
              <a:spcAft>
                <a:spcPts val="0"/>
              </a:spcAft>
              <a:buFont typeface="Arial" panose="020B0604020202020204" pitchFamily="34" charset="0"/>
              <a:buNone/>
              <a:defRPr/>
            </a:pPr>
            <a:r>
              <a:rPr lang="en-US" sz="3500" cap="small" dirty="0"/>
              <a:t>“</a:t>
            </a:r>
            <a:r>
              <a:rPr lang="en-US" sz="3500" cap="small" dirty="0" err="1"/>
              <a:t>H</a:t>
            </a:r>
            <a:r>
              <a:rPr lang="en-US" sz="3500" dirty="0" err="1"/>
              <a:t>u</a:t>
            </a:r>
            <a:r>
              <a:rPr lang="en-US" sz="3500" dirty="0"/>
              <a:t> loved natural scenery. Whenever the weather was fine, he would visit Mt. Xian, where he had wine served and poetry recited, without tiring all day long. Once he heaved a deep sigh, looked at his followers, and said to them: “From the beginning of the world, this mountain has always been here. All along, worthy and outstanding men have climbed up here to enjoy the distant view. There have been many like you and me, who have perished without leaving a reputation behind. This makes one sad. If a hundred years from now there are conscious souls they are still bound to climb up here.” Chan (one of his followers) said: “Your virtue caps all within the four seas, in your conduct you are the heir of former sages. Your noble reputation, your noble fame will surely be preserved together with this mountain. As for the rest of us, it will be as you have said.” </a:t>
            </a:r>
            <a:endParaRPr lang="en-GB" sz="3500" dirty="0"/>
          </a:p>
          <a:p>
            <a:pPr marL="0" indent="0" fontAlgn="auto">
              <a:spcAft>
                <a:spcPts val="0"/>
              </a:spcAft>
              <a:buFont typeface="Arial" panose="020B0604020202020204" pitchFamily="34" charset="0"/>
              <a:buNone/>
              <a:defRPr/>
            </a:pPr>
            <a:r>
              <a:rPr lang="en-US" sz="2200" dirty="0"/>
              <a:t>[Transl. H. Frankel, </a:t>
            </a:r>
            <a:r>
              <a:rPr lang="en-US" sz="2200" i="1" dirty="0"/>
              <a:t>The Flowering Plum and the Palace Lady: Interpretations of Chinese Poetry</a:t>
            </a:r>
            <a:r>
              <a:rPr lang="en-US" sz="2200" dirty="0"/>
              <a:t> (New Haven: Yale University Press, 1976), p. 112]</a:t>
            </a:r>
            <a:endParaRPr lang="en-GB" sz="2200" dirty="0"/>
          </a:p>
          <a:p>
            <a:pPr fontAlgn="auto">
              <a:spcAft>
                <a:spcPts val="0"/>
              </a:spcAft>
              <a:buFont typeface="Arial" panose="020B0604020202020204" pitchFamily="34" charset="0"/>
              <a:buNone/>
              <a:defRPr/>
            </a:pP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Antiquarianism in China</a:t>
            </a:r>
          </a:p>
        </p:txBody>
      </p:sp>
      <p:sp>
        <p:nvSpPr>
          <p:cNvPr id="3" name="Content Placeholder 2"/>
          <p:cNvSpPr>
            <a:spLocks noGrp="1"/>
          </p:cNvSpPr>
          <p:nvPr>
            <p:ph idx="1"/>
          </p:nvPr>
        </p:nvSpPr>
        <p:spPr/>
        <p:txBody>
          <a:bodyPr/>
          <a:lstStyle/>
          <a:p>
            <a:r>
              <a:rPr lang="en-GB" dirty="0"/>
              <a:t>beginnings 11</a:t>
            </a:r>
            <a:r>
              <a:rPr lang="en-GB" baseline="30000" dirty="0"/>
              <a:t>th</a:t>
            </a:r>
            <a:r>
              <a:rPr lang="en-GB" dirty="0"/>
              <a:t> century (Song </a:t>
            </a:r>
            <a:r>
              <a:rPr lang="en-GB" dirty="0" err="1"/>
              <a:t>dyn</a:t>
            </a:r>
            <a:r>
              <a:rPr lang="en-GB" dirty="0"/>
              <a:t>.); comparatively late</a:t>
            </a:r>
          </a:p>
          <a:p>
            <a:r>
              <a:rPr lang="en-GB" dirty="0"/>
              <a:t>collection and study of ancient bronzes and epigraphs</a:t>
            </a:r>
          </a:p>
          <a:p>
            <a:r>
              <a:rPr lang="en-GB" dirty="0"/>
              <a:t>cultural escape backwards in time; search for spiritual shelter and moral comfort</a:t>
            </a:r>
          </a:p>
          <a:p>
            <a:r>
              <a:rPr lang="en-GB" dirty="0"/>
              <a:t>narrow focus on calligraphy, i.e. the written word</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Antiquarianism</a:t>
            </a:r>
          </a:p>
        </p:txBody>
      </p:sp>
      <p:sp>
        <p:nvSpPr>
          <p:cNvPr id="3" name="Content Placeholder 2"/>
          <p:cNvSpPr>
            <a:spLocks noGrp="1"/>
          </p:cNvSpPr>
          <p:nvPr>
            <p:ph idx="1"/>
          </p:nvPr>
        </p:nvSpPr>
        <p:spPr/>
        <p:txBody>
          <a:bodyPr/>
          <a:lstStyle/>
          <a:p>
            <a:r>
              <a:rPr lang="en-GB" dirty="0"/>
              <a:t>legitimises political authority; precious objects collected in imperial collections</a:t>
            </a:r>
          </a:p>
          <a:p>
            <a:r>
              <a:rPr lang="en-GB" dirty="0">
                <a:sym typeface="Wingdings" pitchFamily="2" charset="2"/>
              </a:rPr>
              <a:t> restricted access; </a:t>
            </a:r>
          </a:p>
          <a:p>
            <a:r>
              <a:rPr lang="en-GB" dirty="0">
                <a:sym typeface="Wingdings" pitchFamily="2" charset="2"/>
              </a:rPr>
              <a:t> concentration of art treasure in palaces exacerbated losses in times of war or rebellion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t>Wang </a:t>
            </a:r>
            <a:r>
              <a:rPr lang="en-GB" sz="2400" dirty="0" err="1"/>
              <a:t>Xizhi's</a:t>
            </a:r>
            <a:r>
              <a:rPr lang="en-GB" sz="2400" dirty="0"/>
              <a:t> (303-361) </a:t>
            </a:r>
            <a:r>
              <a:rPr lang="en-GB" sz="2400" i="1" dirty="0" err="1"/>
              <a:t>Lanting</a:t>
            </a:r>
            <a:r>
              <a:rPr lang="en-GB" sz="2400" i="1" dirty="0"/>
              <a:t> </a:t>
            </a:r>
            <a:r>
              <a:rPr lang="en-GB" sz="2400" i="1" dirty="0" err="1"/>
              <a:t>ji</a:t>
            </a:r>
            <a:r>
              <a:rPr lang="en-GB" sz="2400" i="1" dirty="0"/>
              <a:t> </a:t>
            </a:r>
            <a:r>
              <a:rPr lang="en-GB" sz="2400" i="1" dirty="0" err="1"/>
              <a:t>xu</a:t>
            </a:r>
            <a:r>
              <a:rPr lang="en-GB" sz="2400" dirty="0"/>
              <a:t> ("Preface to the poems composed at the gathering at </a:t>
            </a:r>
            <a:r>
              <a:rPr lang="en-GB" sz="2400" dirty="0" err="1"/>
              <a:t>Lanting</a:t>
            </a:r>
            <a:r>
              <a:rPr lang="en-GB" sz="2400" dirty="0"/>
              <a:t>")</a:t>
            </a:r>
          </a:p>
        </p:txBody>
      </p:sp>
      <p:pic>
        <p:nvPicPr>
          <p:cNvPr id="4" name="Content Placeholder 3" descr="850px-LantingXu.jpg"/>
          <p:cNvPicPr>
            <a:picLocks noGrp="1" noChangeAspect="1"/>
          </p:cNvPicPr>
          <p:nvPr>
            <p:ph idx="1"/>
          </p:nvPr>
        </p:nvPicPr>
        <p:blipFill>
          <a:blip r:embed="rId2" cstate="print"/>
          <a:stretch>
            <a:fillRect/>
          </a:stretch>
        </p:blipFill>
        <p:spPr>
          <a:xfrm>
            <a:off x="441578" y="2348880"/>
            <a:ext cx="8336410" cy="2736304"/>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buNone/>
            </a:pPr>
            <a:r>
              <a:rPr lang="en-GB" dirty="0"/>
              <a:t>“The only truly enduring embodiments of the eternal human moments are the literary ones.”</a:t>
            </a:r>
          </a:p>
          <a:p>
            <a:pPr>
              <a:buNone/>
            </a:pPr>
            <a:endParaRPr lang="en-GB" dirty="0"/>
          </a:p>
          <a:p>
            <a:pPr>
              <a:buNone/>
            </a:pPr>
            <a:r>
              <a:rPr lang="en-GB" dirty="0"/>
              <a:t>(Quote from F.W. Mote, “A </a:t>
            </a:r>
            <a:r>
              <a:rPr lang="en-GB" dirty="0" err="1"/>
              <a:t>Millenium</a:t>
            </a:r>
            <a:r>
              <a:rPr lang="en-GB" dirty="0"/>
              <a:t> of Chinese Urban History”)</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dirty="0"/>
          </a:p>
        </p:txBody>
      </p:sp>
      <p:pic>
        <p:nvPicPr>
          <p:cNvPr id="4" name="Content Placeholder 3" descr="Jing An Temple.JPG"/>
          <p:cNvPicPr>
            <a:picLocks noGrp="1" noChangeAspect="1"/>
          </p:cNvPicPr>
          <p:nvPr>
            <p:ph sz="half" idx="1"/>
          </p:nvPr>
        </p:nvPicPr>
        <p:blipFill>
          <a:blip r:embed="rId2" cstate="print"/>
          <a:stretch>
            <a:fillRect/>
          </a:stretch>
        </p:blipFill>
        <p:spPr>
          <a:xfrm>
            <a:off x="457200" y="2454783"/>
            <a:ext cx="4038600" cy="2786634"/>
          </a:xfrm>
        </p:spPr>
      </p:pic>
      <p:pic>
        <p:nvPicPr>
          <p:cNvPr id="7" name="Content Placeholder 6" descr="The Place.jpg"/>
          <p:cNvPicPr>
            <a:picLocks noGrp="1" noChangeAspect="1"/>
          </p:cNvPicPr>
          <p:nvPr>
            <p:ph sz="half" idx="2"/>
          </p:nvPr>
        </p:nvPicPr>
        <p:blipFill>
          <a:blip r:embed="rId3" cstate="print"/>
          <a:stretch>
            <a:fillRect/>
          </a:stretch>
        </p:blipFill>
        <p:spPr>
          <a:xfrm>
            <a:off x="4715408" y="2420888"/>
            <a:ext cx="3969360" cy="2808312"/>
          </a:xfr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Cultural Heritage – modern understandings</a:t>
            </a:r>
          </a:p>
        </p:txBody>
      </p:sp>
      <p:sp>
        <p:nvSpPr>
          <p:cNvPr id="3" name="Content Placeholder 2"/>
          <p:cNvSpPr>
            <a:spLocks noGrp="1"/>
          </p:cNvSpPr>
          <p:nvPr>
            <p:ph idx="1"/>
          </p:nvPr>
        </p:nvSpPr>
        <p:spPr/>
        <p:txBody>
          <a:bodyPr/>
          <a:lstStyle/>
          <a:p>
            <a:r>
              <a:rPr lang="en-GB" dirty="0"/>
              <a:t>link with tourism and leisure economy </a:t>
            </a:r>
          </a:p>
          <a:p>
            <a:r>
              <a:rPr lang="en-GB" dirty="0"/>
              <a:t>Immaterial cultural heritage list (ICH list)</a:t>
            </a:r>
          </a:p>
          <a:p>
            <a:r>
              <a:rPr lang="en-GB" dirty="0"/>
              <a:t>tool for regional development, esp. rural areas</a:t>
            </a:r>
          </a:p>
          <a:p>
            <a:r>
              <a:rPr lang="en-GB" dirty="0"/>
              <a:t>polit. achievement for local officials</a:t>
            </a:r>
          </a:p>
          <a:p>
            <a:r>
              <a:rPr lang="en-GB" dirty="0"/>
              <a:t>cultural heritage revival in wake of re-evaluation of religion (‘superstition’)</a:t>
            </a:r>
          </a:p>
          <a:p>
            <a:r>
              <a:rPr lang="en-GB" dirty="0" err="1"/>
              <a:t>trad</a:t>
            </a:r>
            <a:r>
              <a:rPr lang="en-GB" dirty="0"/>
              <a:t>. folkways = "healthy cultural activities"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GB" dirty="0"/>
          </a:p>
        </p:txBody>
      </p:sp>
      <p:sp>
        <p:nvSpPr>
          <p:cNvPr id="4" name="Content Placeholder 3"/>
          <p:cNvSpPr>
            <a:spLocks noGrp="1"/>
          </p:cNvSpPr>
          <p:nvPr>
            <p:ph idx="1"/>
          </p:nvPr>
        </p:nvSpPr>
        <p:spPr/>
        <p:txBody>
          <a:bodyPr/>
          <a:lstStyle/>
          <a:p>
            <a:endParaRPr lang="en-GB" dirty="0"/>
          </a:p>
          <a:p>
            <a:endParaRPr lang="en-GB" dirty="0"/>
          </a:p>
          <a:p>
            <a:pPr algn="ctr">
              <a:buNone/>
            </a:pPr>
            <a:r>
              <a:rPr lang="en-GB" dirty="0"/>
              <a:t>Thank you for your attention!</a:t>
            </a:r>
          </a:p>
        </p:txBody>
      </p:sp>
    </p:spTree>
  </p:cSld>
  <p:clrMapOvr>
    <a:masterClrMapping/>
  </p:clrMapOvr>
</p:sld>
</file>

<file path=ppt/theme/theme1.xml><?xml version="1.0" encoding="utf-8"?>
<a:theme xmlns:a="http://schemas.openxmlformats.org/drawingml/2006/main" name="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heme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506</TotalTime>
  <Words>857</Words>
  <Application>Microsoft Office PowerPoint</Application>
  <PresentationFormat>On-screen Show (4:3)</PresentationFormat>
  <Paragraphs>73</Paragraphs>
  <Slides>19</Slides>
  <Notes>2</Notes>
  <HiddenSlides>1</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19</vt:i4>
      </vt:variant>
    </vt:vector>
  </HeadingPairs>
  <TitlesOfParts>
    <vt:vector size="27" baseType="lpstr">
      <vt:lpstr>Calibri</vt:lpstr>
      <vt:lpstr>Times New Roman</vt:lpstr>
      <vt:lpstr>Tahoma</vt:lpstr>
      <vt:lpstr>Wingdings</vt:lpstr>
      <vt:lpstr>Arial</vt:lpstr>
      <vt:lpstr>DFKai-SB</vt:lpstr>
      <vt:lpstr>Quadrant</vt:lpstr>
      <vt:lpstr>ThemeKatharina</vt:lpstr>
      <vt:lpstr>Chinese Attitudes Towards the Past</vt:lpstr>
      <vt:lpstr>Cultural Continuity</vt:lpstr>
      <vt:lpstr>Material Destruction</vt:lpstr>
      <vt:lpstr>PowerPoint Presentation</vt:lpstr>
      <vt:lpstr>PowerPoint Presentation</vt:lpstr>
      <vt:lpstr>PowerPoint Presentation</vt:lpstr>
      <vt:lpstr>Paradox</vt:lpstr>
      <vt:lpstr>Approaches towards preservation of the past</vt:lpstr>
      <vt:lpstr>PowerPoint Presentation</vt:lpstr>
      <vt:lpstr>Literary re-creations of the past: Two poems as illustrations</vt:lpstr>
      <vt:lpstr>Meng Haoran 孟浩然 (691?-740)  Yu zhuzi deng Xianshan 與諸子登峴山</vt:lpstr>
      <vt:lpstr>Biography of Yang Hu in the  History of the Jin Dynasty (Jin shu)</vt:lpstr>
      <vt:lpstr>Antiquarianism in China</vt:lpstr>
      <vt:lpstr>Antiquarianism</vt:lpstr>
      <vt:lpstr>Wang Xizhi's (303-361) Lanting ji xu ("Preface to the poems composed at the gathering at Lanting")</vt:lpstr>
      <vt:lpstr>PowerPoint Presentation</vt:lpstr>
      <vt:lpstr>PowerPoint Presentation</vt:lpstr>
      <vt:lpstr>Cultural Heritage – modern understandings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Threats from Within and Without</dc:title>
  <dc:creator>Thomas Jansen</dc:creator>
  <cp:lastModifiedBy>Thomas Jansen</cp:lastModifiedBy>
  <cp:revision>48</cp:revision>
  <dcterms:created xsi:type="dcterms:W3CDTF">2010-02-10T05:41:56Z</dcterms:created>
  <dcterms:modified xsi:type="dcterms:W3CDTF">2020-03-26T08:05:10Z</dcterms:modified>
</cp:coreProperties>
</file>