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1"/>
  </p:sldMasterIdLst>
  <p:notesMasterIdLst>
    <p:notesMasterId r:id="rId5"/>
  </p:notesMasterIdLst>
  <p:sldIdLst>
    <p:sldId id="256" r:id="rId2"/>
    <p:sldId id="257" r:id="rId3"/>
    <p:sldId id="258" r:id="rId4"/>
  </p:sldIdLst>
  <p:sldSz cx="22758400" cy="12801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7D31"/>
    <a:srgbClr val="D60093"/>
    <a:srgbClr val="E20000"/>
    <a:srgbClr val="E62C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4" d="100"/>
          <a:sy n="34" d="100"/>
        </p:scale>
        <p:origin x="7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3B63E-D2F6-4E74-9232-48077385C997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99AF4-EE01-4698-83FF-E1B66A5A9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87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398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3192" y="4488464"/>
            <a:ext cx="14498281" cy="3073097"/>
          </a:xfrm>
        </p:spPr>
        <p:txBody>
          <a:bodyPr anchor="b">
            <a:noAutofit/>
          </a:bodyPr>
          <a:lstStyle>
            <a:lvl1pPr algn="r">
              <a:defRPr sz="1008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3192" y="7561556"/>
            <a:ext cx="14498281" cy="2047545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7069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5603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4138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2672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1207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9741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8276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95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533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5041619"/>
            <a:ext cx="16047114" cy="3409618"/>
          </a:xfrm>
        </p:spPr>
        <p:txBody>
          <a:bodyPr anchor="b"/>
          <a:lstStyle>
            <a:lvl1pPr algn="l">
              <a:defRPr sz="7467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1606080"/>
          </a:xfrm>
        </p:spPr>
        <p:txBody>
          <a:bodyPr anchor="t"/>
          <a:lstStyle>
            <a:lvl1pPr marL="0" indent="0" algn="l">
              <a:buNone/>
              <a:defRPr sz="373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19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4358" y="4033099"/>
            <a:ext cx="7810199" cy="72441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501277" y="4033100"/>
            <a:ext cx="7810197" cy="7244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5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392" y="4033835"/>
            <a:ext cx="7813163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392" y="5109525"/>
            <a:ext cx="7813163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498315" y="4033835"/>
            <a:ext cx="7813154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498318" y="5109525"/>
            <a:ext cx="7813152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907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064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589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2797394"/>
            <a:ext cx="7195119" cy="2386470"/>
          </a:xfrm>
        </p:spPr>
        <p:txBody>
          <a:bodyPr anchor="b">
            <a:normAutofit/>
          </a:bodyPr>
          <a:lstStyle>
            <a:lvl1pPr>
              <a:defRPr sz="37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6195" y="961192"/>
            <a:ext cx="8425277" cy="1031601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7" y="5183863"/>
            <a:ext cx="7195119" cy="4824305"/>
          </a:xfrm>
        </p:spPr>
        <p:txBody>
          <a:bodyPr>
            <a:normAutofit/>
          </a:bodyPr>
          <a:lstStyle>
            <a:lvl1pPr marL="0" indent="0">
              <a:buNone/>
              <a:defRPr sz="2613"/>
            </a:lvl1pPr>
            <a:lvl2pPr marL="853200" indent="0">
              <a:buNone/>
              <a:defRPr sz="2613"/>
            </a:lvl2pPr>
            <a:lvl3pPr marL="1706399" indent="0">
              <a:buNone/>
              <a:defRPr sz="2240"/>
            </a:lvl3pPr>
            <a:lvl4pPr marL="2559599" indent="0">
              <a:buNone/>
              <a:defRPr sz="1867"/>
            </a:lvl4pPr>
            <a:lvl5pPr marL="3412796" indent="0">
              <a:buNone/>
              <a:defRPr sz="1867"/>
            </a:lvl5pPr>
            <a:lvl6pPr marL="4265996" indent="0">
              <a:buNone/>
              <a:defRPr sz="1867"/>
            </a:lvl6pPr>
            <a:lvl7pPr marL="5119195" indent="0">
              <a:buNone/>
              <a:defRPr sz="1867"/>
            </a:lvl7pPr>
            <a:lvl8pPr marL="5972395" indent="0">
              <a:buNone/>
              <a:defRPr sz="1867"/>
            </a:lvl8pPr>
            <a:lvl9pPr marL="6825594" indent="0">
              <a:buNone/>
              <a:defRPr sz="18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8961120"/>
            <a:ext cx="16047112" cy="1057911"/>
          </a:xfrm>
        </p:spPr>
        <p:txBody>
          <a:bodyPr anchor="b">
            <a:normAutofit/>
          </a:bodyPr>
          <a:lstStyle>
            <a:lvl1pPr algn="l">
              <a:defRPr sz="44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64357" y="1137920"/>
            <a:ext cx="16047114" cy="7178674"/>
          </a:xfrm>
        </p:spPr>
        <p:txBody>
          <a:bodyPr anchor="t">
            <a:normAutofit/>
          </a:bodyPr>
          <a:lstStyle>
            <a:lvl1pPr marL="0" indent="0" algn="ctr">
              <a:buNone/>
              <a:defRPr sz="2987"/>
            </a:lvl1pPr>
            <a:lvl2pPr marL="853455" indent="0">
              <a:buNone/>
              <a:defRPr sz="2987"/>
            </a:lvl2pPr>
            <a:lvl3pPr marL="1706910" indent="0">
              <a:buNone/>
              <a:defRPr sz="2987"/>
            </a:lvl3pPr>
            <a:lvl4pPr marL="2560366" indent="0">
              <a:buNone/>
              <a:defRPr sz="2987"/>
            </a:lvl4pPr>
            <a:lvl5pPr marL="3413821" indent="0">
              <a:buNone/>
              <a:defRPr sz="2987"/>
            </a:lvl5pPr>
            <a:lvl6pPr marL="4267276" indent="0">
              <a:buNone/>
              <a:defRPr sz="2987"/>
            </a:lvl6pPr>
            <a:lvl7pPr marL="5120731" indent="0">
              <a:buNone/>
              <a:defRPr sz="2987"/>
            </a:lvl7pPr>
            <a:lvl8pPr marL="5974187" indent="0">
              <a:buNone/>
              <a:defRPr sz="2987"/>
            </a:lvl8pPr>
            <a:lvl9pPr marL="6827642" indent="0">
              <a:buNone/>
              <a:defRPr sz="29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8" y="10019031"/>
            <a:ext cx="16047112" cy="1258178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853455" indent="0">
              <a:buNone/>
              <a:defRPr sz="2240"/>
            </a:lvl2pPr>
            <a:lvl3pPr marL="1706910" indent="0">
              <a:buNone/>
              <a:defRPr sz="1867"/>
            </a:lvl3pPr>
            <a:lvl4pPr marL="2560366" indent="0">
              <a:buNone/>
              <a:defRPr sz="1680"/>
            </a:lvl4pPr>
            <a:lvl5pPr marL="3413821" indent="0">
              <a:buNone/>
              <a:defRPr sz="1680"/>
            </a:lvl5pPr>
            <a:lvl6pPr marL="4267276" indent="0">
              <a:buNone/>
              <a:defRPr sz="1680"/>
            </a:lvl6pPr>
            <a:lvl7pPr marL="5120731" indent="0">
              <a:buNone/>
              <a:defRPr sz="1680"/>
            </a:lvl7pPr>
            <a:lvl8pPr marL="5974187" indent="0">
              <a:buNone/>
              <a:defRPr sz="1680"/>
            </a:lvl8pPr>
            <a:lvl9pPr marL="6827642" indent="0">
              <a:buNone/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0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1137920"/>
            <a:ext cx="16047114" cy="63533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98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50126" y="6780107"/>
            <a:ext cx="13485778" cy="711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98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4004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3606377"/>
            <a:ext cx="16047114" cy="4844859"/>
          </a:xfrm>
        </p:spPr>
        <p:txBody>
          <a:bodyPr anchor="b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775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0830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0159" y="1137920"/>
            <a:ext cx="16031312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accent1"/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1610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15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872991" y="1137919"/>
            <a:ext cx="2435520" cy="9802709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64359" y="1137920"/>
            <a:ext cx="13178947" cy="98027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14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7" y="4033100"/>
            <a:ext cx="16047114" cy="7244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449583" y="11277210"/>
            <a:ext cx="170228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0DB07-25A8-4321-8542-3CE3D2BE03A8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64357" y="11277210"/>
            <a:ext cx="11755542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035905" y="11277210"/>
            <a:ext cx="127556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accent1"/>
                </a:solidFill>
              </a:defRPr>
            </a:lvl1pPr>
          </a:lstStyle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0364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</p:sldLayoutIdLst>
  <p:txStyles>
    <p:titleStyle>
      <a:lvl1pPr algn="l" defTabSz="853455" rtl="0" eaLnBrk="1" latinLnBrk="0" hangingPunct="1">
        <a:spcBef>
          <a:spcPct val="0"/>
        </a:spcBef>
        <a:buNone/>
        <a:defRPr sz="672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40091" indent="-640091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3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386865" indent="-533410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987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133638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61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987093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84054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469400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554745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640091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7254370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53455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70691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6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4pPr>
      <a:lvl5pPr marL="341382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5pPr>
      <a:lvl6pPr marL="426727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512073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5974187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6827642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Restaurant_Review-g186338-d6834397-Reviews-Broker_s_Wine" TargetMode="External"/><Relationship Id="rId2" Type="http://schemas.openxmlformats.org/officeDocument/2006/relationships/hyperlink" Target="https://www.bbcgoodfood.com/user/202709/recipe/welsh-rarebi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ripadvisor.com/UserRe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73FC7E-91B4-D6B9-C3D6-7C5260E8C7F9}"/>
              </a:ext>
            </a:extLst>
          </p:cNvPr>
          <p:cNvSpPr txBox="1"/>
          <p:nvPr/>
        </p:nvSpPr>
        <p:spPr>
          <a:xfrm flipH="1">
            <a:off x="6863025" y="230320"/>
            <a:ext cx="790747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u="sng" dirty="0">
                <a:highlight>
                  <a:srgbClr val="0000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Salt</a:t>
            </a:r>
          </a:p>
          <a:p>
            <a:pPr algn="ctr"/>
            <a:r>
              <a:rPr lang="en-GB" sz="7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and</a:t>
            </a:r>
          </a:p>
          <a:p>
            <a:pPr algn="ctr"/>
            <a:r>
              <a:rPr lang="en-GB" sz="7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Pepper</a:t>
            </a:r>
            <a:endParaRPr lang="en-GB" sz="7200" b="1" u="sng" dirty="0">
              <a:highlight>
                <a:srgbClr val="C0C0C0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981091" y="1821188"/>
            <a:ext cx="5046784" cy="2007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Bernard MT Condensed" panose="02050806060905020404" pitchFamily="18" charset="0"/>
                <a:cs typeface="Aharoni" panose="02010803020104030203" pitchFamily="2" charset="-79"/>
              </a:rPr>
              <a:t>Take Away </a:t>
            </a:r>
          </a:p>
          <a:p>
            <a:pPr algn="ctr"/>
            <a:r>
              <a:rPr lang="en-GB" sz="6222" b="1" u="sng" dirty="0">
                <a:latin typeface="Bernard MT Condensed" panose="02050806060905020404" pitchFamily="18" charset="0"/>
                <a:cs typeface="Aharoni" panose="02010803020104030203" pitchFamily="2" charset="-79"/>
              </a:rPr>
              <a:t>Menu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A396645-4CE6-ABB9-9718-4A61FEE4D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2010" y="382688"/>
            <a:ext cx="702374" cy="70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D704A886-62CD-0D07-6748-506BCD480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0655" y="569672"/>
            <a:ext cx="1995704" cy="32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21845D-D777-F96F-539E-409A889F89B4}"/>
              </a:ext>
            </a:extLst>
          </p:cNvPr>
          <p:cNvSpPr txBox="1"/>
          <p:nvPr/>
        </p:nvSpPr>
        <p:spPr>
          <a:xfrm>
            <a:off x="16041221" y="1711953"/>
            <a:ext cx="67749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0" i="0" dirty="0">
                <a:effectLst/>
                <a:latin typeface="Roboto" panose="020B0604020202020204" pitchFamily="2" charset="0"/>
              </a:rPr>
              <a:t>45 Church Street, Tenby SA70 8TR </a:t>
            </a:r>
            <a:r>
              <a:rPr lang="en-GB" sz="3000" dirty="0">
                <a:latin typeface="Roboto" panose="020B0604020202020204" pitchFamily="2" charset="0"/>
              </a:rPr>
              <a:t>Telephone No:</a:t>
            </a:r>
          </a:p>
          <a:p>
            <a:r>
              <a:rPr lang="en-GB" sz="3000" dirty="0">
                <a:latin typeface="Roboto" panose="020B0604020202020204" pitchFamily="2" charset="0"/>
              </a:rPr>
              <a:t> 01834 700112</a:t>
            </a:r>
          </a:p>
          <a:p>
            <a:r>
              <a:rPr lang="en-GB" sz="3000" dirty="0">
                <a:latin typeface="Roboto" panose="020B0604020202020204" pitchFamily="2" charset="0"/>
              </a:rPr>
              <a:t>www.SaltndPepper.co.uk</a:t>
            </a:r>
            <a:endParaRPr lang="en-GB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3AC92B-E71E-7D9A-33D4-A73105D8E5AF}"/>
              </a:ext>
            </a:extLst>
          </p:cNvPr>
          <p:cNvSpPr txBox="1"/>
          <p:nvPr/>
        </p:nvSpPr>
        <p:spPr>
          <a:xfrm>
            <a:off x="11550357" y="4791740"/>
            <a:ext cx="10606286" cy="42526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u="sng" dirty="0">
                <a:solidFill>
                  <a:srgbClr val="00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000" u="sng" dirty="0">
              <a:solidFill>
                <a:srgbClr val="000000"/>
              </a:solidFill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4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Leek Soup             4.95 </a:t>
            </a:r>
            <a:r>
              <a:rPr lang="en-GB" sz="2400" b="1" dirty="0">
                <a:solidFill>
                  <a:schemeClr val="tx1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4.95</a:t>
            </a:r>
            <a:r>
              <a:rPr lang="en-GB" sz="2400" dirty="0">
                <a:solidFill>
                  <a:schemeClr val="accent4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rgbClr val="ED7D31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 </a:t>
            </a:r>
            <a:r>
              <a:rPr lang="en-GB" b="1" dirty="0">
                <a:solidFill>
                  <a:srgbClr val="ED7D31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b="1" dirty="0">
                <a:solidFill>
                  <a:srgbClr val="ED7D31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b="1" dirty="0">
                <a:solidFill>
                  <a:srgbClr val="ED7D31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 soup     5.95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4"/>
              </a:solidFill>
              <a:latin typeface="Trebuchet MS" panose="020B0603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4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rarebit with Crispy Bacon 6.95 </a:t>
            </a:r>
            <a:r>
              <a:rPr lang="en-GB" sz="2400" b="1" dirty="0">
                <a:solidFill>
                  <a:schemeClr val="tx1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4.95</a:t>
            </a:r>
            <a:endParaRPr lang="en-GB" sz="2400" dirty="0">
              <a:solidFill>
                <a:schemeClr val="accent4"/>
              </a:solidFill>
              <a:latin typeface="Trebuchet MS" panose="020B0603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000000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dressed leaves and mint sauce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latin typeface="Trebuchet MS" panose="020B0603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484768-79ED-6674-5979-BB180172F3A0}"/>
              </a:ext>
            </a:extLst>
          </p:cNvPr>
          <p:cNvSpPr txBox="1"/>
          <p:nvPr/>
        </p:nvSpPr>
        <p:spPr>
          <a:xfrm>
            <a:off x="745116" y="4821979"/>
            <a:ext cx="10606286" cy="755880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u="sng" dirty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Mains</a:t>
            </a:r>
            <a:endParaRPr lang="en-GB" sz="3600" u="sng" dirty="0">
              <a:effectLst/>
              <a:highlight>
                <a:srgbClr val="C0C0C0"/>
              </a:highlight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chemeClr val="accent4"/>
                </a:solidFill>
              </a:rPr>
              <a:t>T-Bone Steak with a kale salad 10oz</a:t>
            </a:r>
            <a:r>
              <a:rPr lang="en-GB" sz="2800" dirty="0">
                <a:solidFill>
                  <a:schemeClr val="accent4"/>
                </a:solidFill>
              </a:rPr>
              <a:t> </a:t>
            </a:r>
            <a:r>
              <a:rPr lang="en-GB" sz="2800" b="1" dirty="0"/>
              <a:t>19.95</a:t>
            </a:r>
            <a:endParaRPr lang="en-GB" sz="2800" dirty="0">
              <a:solidFill>
                <a:schemeClr val="accent4"/>
              </a:solidFill>
            </a:endParaRPr>
          </a:p>
          <a:p>
            <a:r>
              <a:rPr lang="en-GB" sz="2400" dirty="0"/>
              <a:t>A big juicy steak with a dried kale salad </a:t>
            </a:r>
            <a:r>
              <a:rPr lang="en-GB" sz="2400" dirty="0">
                <a:highlight>
                  <a:srgbClr val="C0C0C0"/>
                </a:highlight>
              </a:rPr>
              <a:t>Paired with wine II</a:t>
            </a:r>
          </a:p>
          <a:p>
            <a:endParaRPr lang="en-GB" sz="2400" dirty="0"/>
          </a:p>
          <a:p>
            <a:r>
              <a:rPr lang="en-GB" sz="3200" dirty="0">
                <a:solidFill>
                  <a:schemeClr val="accent4"/>
                </a:solidFill>
              </a:rPr>
              <a:t>Roast Lamb</a:t>
            </a:r>
            <a:r>
              <a:rPr lang="en-GB" sz="2400" dirty="0"/>
              <a:t> </a:t>
            </a:r>
            <a:r>
              <a:rPr lang="en-GB" sz="3200" b="1" dirty="0"/>
              <a:t>16.95</a:t>
            </a:r>
            <a:endParaRPr lang="en-GB" sz="3200" dirty="0">
              <a:solidFill>
                <a:schemeClr val="accent4"/>
              </a:solidFill>
            </a:endParaRPr>
          </a:p>
          <a:p>
            <a:r>
              <a:rPr lang="en-GB" sz="2400" dirty="0"/>
              <a:t>A traditional Welsh dish it consists of caramelised lamb with vegetable accompaniments </a:t>
            </a:r>
            <a:r>
              <a:rPr lang="en-GB" sz="2400" dirty="0">
                <a:highlight>
                  <a:srgbClr val="C0C0C0"/>
                </a:highlight>
              </a:rPr>
              <a:t> </a:t>
            </a:r>
            <a:r>
              <a:rPr lang="en-US" sz="2400" dirty="0">
                <a:highlight>
                  <a:srgbClr val="C0C0C0"/>
                </a:highlight>
              </a:rPr>
              <a:t>pairing write recommended with wine 1</a:t>
            </a:r>
            <a:endParaRPr lang="en-GB" sz="2400" dirty="0">
              <a:highlight>
                <a:srgbClr val="C0C0C0"/>
              </a:highlight>
            </a:endParaRPr>
          </a:p>
          <a:p>
            <a:endParaRPr lang="en-GB" sz="3200" dirty="0">
              <a:solidFill>
                <a:schemeClr val="accent4"/>
              </a:solidFill>
            </a:endParaRPr>
          </a:p>
          <a:p>
            <a:r>
              <a:rPr lang="en-GB" sz="3200" dirty="0">
                <a:solidFill>
                  <a:schemeClr val="accent4"/>
                </a:solidFill>
              </a:rPr>
              <a:t>Rosemary and buttermilk chicken burger </a:t>
            </a:r>
            <a:r>
              <a:rPr lang="en-GB" sz="3200" b="1" dirty="0"/>
              <a:t>15.95</a:t>
            </a:r>
          </a:p>
          <a:p>
            <a:r>
              <a:rPr lang="en-GB" sz="2400" dirty="0"/>
              <a:t>Topped with rarebit cheese and BBQ sauce on a toasted brioche bun with lettuce, Tomato, Chips, coleslaw, Burger relish, and onion rings</a:t>
            </a:r>
          </a:p>
          <a:p>
            <a:endParaRPr lang="en-GB" sz="2400" dirty="0"/>
          </a:p>
          <a:p>
            <a:r>
              <a:rPr lang="en-GB" sz="3200" dirty="0">
                <a:solidFill>
                  <a:schemeClr val="accent4"/>
                </a:solidFill>
              </a:rPr>
              <a:t>Chicken Supreme </a:t>
            </a:r>
            <a:r>
              <a:rPr lang="en-GB" sz="3200" b="1" dirty="0"/>
              <a:t>17.95</a:t>
            </a:r>
          </a:p>
          <a:p>
            <a:r>
              <a:rPr lang="en-GB" sz="2400" dirty="0"/>
              <a:t>With creamy mash vegetables and tarragon and mushroom sauce</a:t>
            </a:r>
          </a:p>
          <a:p>
            <a:endParaRPr lang="en-GB" sz="3200" dirty="0">
              <a:solidFill>
                <a:schemeClr val="accent4"/>
              </a:solidFill>
            </a:endParaRPr>
          </a:p>
          <a:p>
            <a:r>
              <a:rPr lang="en-GB" sz="3200" dirty="0">
                <a:solidFill>
                  <a:schemeClr val="accent4"/>
                </a:solidFill>
              </a:rPr>
              <a:t>Pan-fried sea bass </a:t>
            </a:r>
            <a:r>
              <a:rPr lang="en-GB" sz="3200" b="1" dirty="0"/>
              <a:t>15.95</a:t>
            </a:r>
          </a:p>
          <a:p>
            <a:r>
              <a:rPr lang="en-GB" sz="2400" dirty="0"/>
              <a:t>With new potato vegetables and a chorizo and seas food sauce</a:t>
            </a:r>
          </a:p>
        </p:txBody>
      </p:sp>
      <p:pic>
        <p:nvPicPr>
          <p:cNvPr id="1036" name="Picture 12" descr="Image result for 5 Star Food Rating">
            <a:extLst>
              <a:ext uri="{FF2B5EF4-FFF2-40B4-BE49-F238E27FC236}">
                <a16:creationId xmlns:a16="http://schemas.microsoft.com/office/drawing/2014/main" id="{E945F0BF-5B65-8D2C-38DF-4C6E51A9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2562" y="11205661"/>
            <a:ext cx="3036293" cy="156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11650E3A-E743-68C9-7B26-42CA6FBCF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7975" y="12168178"/>
            <a:ext cx="2773306" cy="42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5FE3E-CFF4-40AD-9F80-C97E262E064F}"/>
              </a:ext>
            </a:extLst>
          </p:cNvPr>
          <p:cNvSpPr txBox="1"/>
          <p:nvPr/>
        </p:nvSpPr>
        <p:spPr>
          <a:xfrm>
            <a:off x="4682544" y="3088399"/>
            <a:ext cx="2865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FF00"/>
                </a:solidFill>
              </a:rPr>
              <a:t>Opening hours: 12pm-9pm</a:t>
            </a:r>
          </a:p>
          <a:p>
            <a:r>
              <a:rPr lang="en-GB" sz="1600" dirty="0">
                <a:solidFill>
                  <a:srgbClr val="FFFF00"/>
                </a:solidFill>
              </a:rPr>
              <a:t>Deliver within 3 miles radius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468C93-1C2D-B6D8-300D-0E96A43CAAA5}"/>
              </a:ext>
            </a:extLst>
          </p:cNvPr>
          <p:cNvSpPr txBox="1"/>
          <p:nvPr/>
        </p:nvSpPr>
        <p:spPr>
          <a:xfrm>
            <a:off x="16692819" y="5990577"/>
            <a:ext cx="5463824" cy="2858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4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Panko torpedo Prawns  </a:t>
            </a:r>
            <a:r>
              <a:rPr lang="en-GB" sz="2400" b="1" dirty="0">
                <a:solidFill>
                  <a:srgbClr val="ED7D31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4.95</a:t>
            </a:r>
            <a:endParaRPr lang="en-GB" sz="2400" dirty="0">
              <a:solidFill>
                <a:srgbClr val="ED7D31"/>
              </a:solidFill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with dress sleeves red onion and tartar sauce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tx1"/>
              </a:solidFill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Lamb Chops  </a:t>
            </a:r>
            <a:r>
              <a:rPr lang="en-GB" sz="2400" b="1" dirty="0">
                <a:solidFill>
                  <a:srgbClr val="ED7D31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4.95</a:t>
            </a:r>
            <a:endParaRPr lang="en-GB" sz="2400" dirty="0">
              <a:solidFill>
                <a:srgbClr val="ED7D31"/>
              </a:solidFill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Grass-fed lamb with a side of green salad and lamb sauce </a:t>
            </a:r>
          </a:p>
          <a:p>
            <a:endParaRPr lang="en-GB" dirty="0"/>
          </a:p>
        </p:txBody>
      </p:sp>
      <p:pic>
        <p:nvPicPr>
          <p:cNvPr id="20" name="Picture 19" descr="Image result for 100% vegan logo transparent background">
            <a:extLst>
              <a:ext uri="{FF2B5EF4-FFF2-40B4-BE49-F238E27FC236}">
                <a16:creationId xmlns:a16="http://schemas.microsoft.com/office/drawing/2014/main" id="{6DFE4EF3-731C-A865-0B7B-3921A2DC8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7307" y="5971938"/>
            <a:ext cx="423894" cy="4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691B646-3DCC-E3D1-9E77-CABE698C63F0}"/>
              </a:ext>
            </a:extLst>
          </p:cNvPr>
          <p:cNvSpPr txBox="1"/>
          <p:nvPr/>
        </p:nvSpPr>
        <p:spPr>
          <a:xfrm>
            <a:off x="11550357" y="9759486"/>
            <a:ext cx="6547628" cy="275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V=vegetarian*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*For allergens advice please contact us via email or contact number provided to speak with our staff*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</a:t>
            </a:r>
            <a:r>
              <a:rPr lang="en-GB" sz="2400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llysieuol</a:t>
            </a:r>
            <a:r>
              <a:rPr lang="en-GB" sz="2400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*I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cyngor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alergenau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cysylltwch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e-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rif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ddarperir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â'n</a:t>
            </a:r>
            <a:r>
              <a:rPr lang="en-GB" b="1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staff*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325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6332416" y="1033508"/>
            <a:ext cx="5046784" cy="10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Wine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115F5E-FD67-38A5-93B1-37BF02832A17}"/>
              </a:ext>
            </a:extLst>
          </p:cNvPr>
          <p:cNvSpPr txBox="1"/>
          <p:nvPr/>
        </p:nvSpPr>
        <p:spPr>
          <a:xfrm flipH="1">
            <a:off x="622136" y="12118470"/>
            <a:ext cx="530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1-5  dry-sweet    A-E LIGHT-FULL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B668C4-AB47-8D15-05CE-4067BABA8B4E}"/>
              </a:ext>
            </a:extLst>
          </p:cNvPr>
          <p:cNvSpPr txBox="1"/>
          <p:nvPr/>
        </p:nvSpPr>
        <p:spPr>
          <a:xfrm>
            <a:off x="622136" y="11717247"/>
            <a:ext cx="248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Tasting guide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D491F3-E3B5-7CCA-0304-BBFB548FC7DD}"/>
              </a:ext>
            </a:extLst>
          </p:cNvPr>
          <p:cNvSpPr txBox="1"/>
          <p:nvPr/>
        </p:nvSpPr>
        <p:spPr>
          <a:xfrm>
            <a:off x="1933690" y="2043261"/>
            <a:ext cx="43573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>
                <a:latin typeface="Bodoni MT" panose="02070603080606020203" pitchFamily="18" charset="0"/>
              </a:rPr>
              <a:t>ALCOHOLIC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7CA89A-3850-CEA2-C362-4743A6D51794}"/>
              </a:ext>
            </a:extLst>
          </p:cNvPr>
          <p:cNvSpPr txBox="1"/>
          <p:nvPr/>
        </p:nvSpPr>
        <p:spPr>
          <a:xfrm>
            <a:off x="1458324" y="2962656"/>
            <a:ext cx="45171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Bahnschrift SemiLight SemiConde" panose="020B0502040204020203" pitchFamily="34" charset="0"/>
              </a:rPr>
              <a:t>Muscadet </a:t>
            </a:r>
            <a:r>
              <a:rPr lang="en-GB" sz="2000" b="1" dirty="0">
                <a:latin typeface="Bahnschrift SemiLight SemiConde" panose="020B0502040204020203" pitchFamily="34" charset="0"/>
              </a:rPr>
              <a:t>12%</a:t>
            </a:r>
          </a:p>
          <a:p>
            <a:r>
              <a:rPr lang="en-GB" sz="2000" dirty="0">
                <a:latin typeface="Bahnschrift SemiLight SemiConde" panose="020B0502040204020203" pitchFamily="34" charset="0"/>
              </a:rPr>
              <a:t>Classic Muscadet from Loire Valley, refreshing and pure with white fruit and citrus characters combined with crispy acidity, bright </a:t>
            </a:r>
            <a:r>
              <a:rPr lang="en-GB" dirty="0">
                <a:latin typeface="Bahnschrift SemiLight SemiConde" panose="020B0502040204020203" pitchFamily="34" charset="0"/>
              </a:rPr>
              <a:t>minerality</a:t>
            </a:r>
            <a:r>
              <a:rPr lang="en-GB" sz="2000" dirty="0">
                <a:latin typeface="Bahnschrift SemiLight SemiConde" panose="020B0502040204020203" pitchFamily="34" charset="0"/>
              </a:rPr>
              <a:t>, and a lemony hint on the finish</a:t>
            </a:r>
          </a:p>
          <a:p>
            <a:r>
              <a:rPr lang="en-GB" sz="2000" b="1" dirty="0">
                <a:latin typeface="Bahnschrift SemiLight SemiConde" panose="020B0502040204020203" pitchFamily="34" charset="0"/>
              </a:rPr>
              <a:t>16.95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F243C4-FE6B-A27D-B10E-CC873A7154FD}"/>
              </a:ext>
            </a:extLst>
          </p:cNvPr>
          <p:cNvSpPr txBox="1"/>
          <p:nvPr/>
        </p:nvSpPr>
        <p:spPr>
          <a:xfrm>
            <a:off x="1257156" y="2962656"/>
            <a:ext cx="40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90FD4C-B8A1-6BBC-C348-7E0C6BF58B50}"/>
              </a:ext>
            </a:extLst>
          </p:cNvPr>
          <p:cNvSpPr txBox="1"/>
          <p:nvPr/>
        </p:nvSpPr>
        <p:spPr>
          <a:xfrm>
            <a:off x="3273552" y="2962656"/>
            <a:ext cx="212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(1) FRANCE 2019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5E0CED-63AC-F8B3-76EA-91A6EB5245DF}"/>
              </a:ext>
            </a:extLst>
          </p:cNvPr>
          <p:cNvSpPr txBox="1"/>
          <p:nvPr/>
        </p:nvSpPr>
        <p:spPr>
          <a:xfrm>
            <a:off x="1458324" y="5547413"/>
            <a:ext cx="42196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accent3">
                    <a:lumMod val="50000"/>
                  </a:schemeClr>
                </a:solidFill>
                <a:latin typeface="Bahnschrift SemiLight SemiConde" panose="020B0502040204020203" pitchFamily="34" charset="0"/>
              </a:rPr>
              <a:t>Trebbiano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Bahnschrift SemiLight SemiConde" panose="020B0502040204020203" pitchFamily="34" charset="0"/>
              </a:rPr>
              <a:t>   </a:t>
            </a:r>
            <a:r>
              <a:rPr lang="en-GB" b="1" dirty="0">
                <a:latin typeface="Bahnschrift SemiLight SemiConde" panose="020B0502040204020203" pitchFamily="34" charset="0"/>
              </a:rPr>
              <a:t>12%  (2) ITALY 2020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A lovely dry wine showing white fruits, honey, and vanilla aromas with a nicely balanced finish.</a:t>
            </a:r>
          </a:p>
          <a:p>
            <a:r>
              <a:rPr lang="en-GB" b="1" dirty="0">
                <a:latin typeface="Bahnschrift SemiLight SemiConde" panose="020B0502040204020203" pitchFamily="34" charset="0"/>
              </a:rPr>
              <a:t>19.55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>
                <a:latin typeface="Bahnschrift SemiLight SemiConde" panose="020B0502040204020203" pitchFamily="34" charset="0"/>
              </a:rPr>
              <a:t>A remarkable wine packed with a full rich </a:t>
            </a:r>
            <a:r>
              <a:rPr lang="en-GB" dirty="0" err="1">
                <a:latin typeface="Bahnschrift SemiLight SemiConde" panose="020B0502040204020203" pitchFamily="34" charset="0"/>
              </a:rPr>
              <a:t>flavor</a:t>
            </a:r>
            <a:r>
              <a:rPr lang="en-GB" dirty="0">
                <a:latin typeface="Bahnschrift SemiLight SemiConde" panose="020B0502040204020203" pitchFamily="34" charset="0"/>
              </a:rPr>
              <a:t>, the great weight of fruit balanced with zingy acidity and a nice long finish    </a:t>
            </a:r>
            <a:r>
              <a:rPr lang="en-GB" b="1" dirty="0">
                <a:latin typeface="Bahnschrift SemiLight SemiConde" panose="020B0502040204020203" pitchFamily="34" charset="0"/>
              </a:rPr>
              <a:t>15.95</a:t>
            </a:r>
            <a:endParaRPr lang="en-GB" sz="1600" b="1" dirty="0">
              <a:latin typeface="Bahnschrift SemiLight SemiConde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376CC8-AF2B-770A-07E6-3E1E492C1848}"/>
              </a:ext>
            </a:extLst>
          </p:cNvPr>
          <p:cNvSpPr txBox="1"/>
          <p:nvPr/>
        </p:nvSpPr>
        <p:spPr>
          <a:xfrm>
            <a:off x="1211436" y="5540048"/>
            <a:ext cx="49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CD28C4-243F-109A-8204-799A7555901A}"/>
              </a:ext>
            </a:extLst>
          </p:cNvPr>
          <p:cNvSpPr txBox="1"/>
          <p:nvPr/>
        </p:nvSpPr>
        <p:spPr>
          <a:xfrm>
            <a:off x="1458324" y="7062952"/>
            <a:ext cx="5695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Bahnschrift SemiLight SemiConde" panose="020B0502040204020203" pitchFamily="34" charset="0"/>
              </a:rPr>
              <a:t>Chenin</a:t>
            </a:r>
            <a:r>
              <a:rPr lang="en-GB" b="1" dirty="0">
                <a:solidFill>
                  <a:srgbClr val="92D050"/>
                </a:solidFill>
                <a:latin typeface="Bahnschrift SemiLight SemiConde" panose="020B0502040204020203" pitchFamily="34" charset="0"/>
              </a:rPr>
              <a:t> </a:t>
            </a:r>
            <a:r>
              <a:rPr lang="en-GB" b="1" dirty="0">
                <a:solidFill>
                  <a:schemeClr val="accent2"/>
                </a:solidFill>
                <a:latin typeface="Bahnschrift SemiLight SemiConde" panose="020B0502040204020203" pitchFamily="34" charset="0"/>
              </a:rPr>
              <a:t>Blanc   </a:t>
            </a:r>
            <a:r>
              <a:rPr lang="en-GB" b="1" dirty="0">
                <a:latin typeface="Bahnschrift SemiLight SemiConde" panose="020B0502040204020203" pitchFamily="34" charset="0"/>
              </a:rPr>
              <a:t>12% (3) SOUTH AFRICA  2020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D10556-AE82-BCF1-DAA9-E42A8BDAA0F5}"/>
              </a:ext>
            </a:extLst>
          </p:cNvPr>
          <p:cNvSpPr txBox="1"/>
          <p:nvPr/>
        </p:nvSpPr>
        <p:spPr>
          <a:xfrm>
            <a:off x="1106545" y="7193850"/>
            <a:ext cx="808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4D6267-08A3-E9C0-248B-20D314639C96}"/>
              </a:ext>
            </a:extLst>
          </p:cNvPr>
          <p:cNvSpPr txBox="1"/>
          <p:nvPr/>
        </p:nvSpPr>
        <p:spPr>
          <a:xfrm>
            <a:off x="1511034" y="8665042"/>
            <a:ext cx="514108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D60093"/>
                </a:solidFill>
                <a:latin typeface="Bahnschrift SemiLight SemiConde" panose="020B0502040204020203" pitchFamily="34" charset="0"/>
              </a:rPr>
              <a:t>Rioja   </a:t>
            </a:r>
            <a:r>
              <a:rPr lang="en-GB" b="1" dirty="0">
                <a:latin typeface="Bahnschrift SemiLight SemiConde" panose="020B0502040204020203" pitchFamily="34" charset="0"/>
              </a:rPr>
              <a:t>11% (2) SPAIN 2021</a:t>
            </a:r>
            <a:endParaRPr lang="en-GB" b="1" dirty="0">
              <a:solidFill>
                <a:srgbClr val="D60093"/>
              </a:solidFill>
              <a:latin typeface="Bahnschrift SemiLight SemiConde" panose="020B0502040204020203" pitchFamily="34" charset="0"/>
            </a:endParaRPr>
          </a:p>
          <a:p>
            <a:r>
              <a:rPr lang="en-GB" dirty="0">
                <a:latin typeface="Bahnschrift SemiLight SemiConde" panose="020B0502040204020203" pitchFamily="34" charset="0"/>
              </a:rPr>
              <a:t>A fresh lively wine with hints of strawberry redcurrant and cherry full-bodied and rounded with a crisp lingering finish </a:t>
            </a:r>
            <a:r>
              <a:rPr lang="en-GB" sz="2000" dirty="0">
                <a:solidFill>
                  <a:srgbClr val="D60093"/>
                </a:solidFill>
                <a:latin typeface="Bahnschrift SemiLight SemiConde" panose="020B0502040204020203" pitchFamily="34" charset="0"/>
              </a:rPr>
              <a:t> </a:t>
            </a:r>
          </a:p>
          <a:p>
            <a:r>
              <a:rPr lang="en-GB" b="1" dirty="0">
                <a:latin typeface="Bahnschrift SemiLight SemiConde" panose="020B0502040204020203" pitchFamily="34" charset="0"/>
              </a:rPr>
              <a:t>15.95</a:t>
            </a:r>
          </a:p>
          <a:p>
            <a:endParaRPr lang="en-GB" dirty="0">
              <a:solidFill>
                <a:srgbClr val="D60093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C2AEC8-F7BF-3106-8D84-99DE0487B79C}"/>
              </a:ext>
            </a:extLst>
          </p:cNvPr>
          <p:cNvSpPr txBox="1"/>
          <p:nvPr/>
        </p:nvSpPr>
        <p:spPr>
          <a:xfrm>
            <a:off x="1511034" y="10128641"/>
            <a:ext cx="61699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D60093"/>
                </a:solidFill>
                <a:latin typeface="Bahnschrift SemiLight SemiConde" panose="020B0502040204020203" pitchFamily="34" charset="0"/>
              </a:rPr>
              <a:t>Stallions leap White Zinfandel  </a:t>
            </a:r>
            <a:r>
              <a:rPr lang="en-GB" b="1" dirty="0">
                <a:latin typeface="Bahnschrift SemiLight SemiConde" panose="020B0502040204020203" pitchFamily="34" charset="0"/>
              </a:rPr>
              <a:t>11% (4) CALIFORNIA 2020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Delicate aromas and flavour of fresh ripe strawberries zesty lime and watermelon bright acidity soft mouth feel with a lively clean finish </a:t>
            </a:r>
            <a:endParaRPr lang="en-GB" b="1" dirty="0">
              <a:latin typeface="Bahnschrift SemiLight SemiConde" panose="020B0502040204020203" pitchFamily="34" charset="0"/>
            </a:endParaRPr>
          </a:p>
          <a:p>
            <a:r>
              <a:rPr lang="en-GB" b="1" dirty="0">
                <a:latin typeface="Bahnschrift SemiLight SemiConde" panose="020B0502040204020203" pitchFamily="34" charset="0"/>
              </a:rPr>
              <a:t>19.95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60EF80-0E2E-437F-E966-E2AC700B02B5}"/>
              </a:ext>
            </a:extLst>
          </p:cNvPr>
          <p:cNvSpPr txBox="1"/>
          <p:nvPr/>
        </p:nvSpPr>
        <p:spPr>
          <a:xfrm>
            <a:off x="1106545" y="8631936"/>
            <a:ext cx="404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IV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E276-8BEB-737F-3647-6C21AC5311D9}"/>
              </a:ext>
            </a:extLst>
          </p:cNvPr>
          <p:cNvSpPr txBox="1"/>
          <p:nvPr/>
        </p:nvSpPr>
        <p:spPr>
          <a:xfrm>
            <a:off x="1106545" y="10216232"/>
            <a:ext cx="2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8D18C9-000C-5D72-939F-2484E802071E}"/>
              </a:ext>
            </a:extLst>
          </p:cNvPr>
          <p:cNvSpPr txBox="1"/>
          <p:nvPr/>
        </p:nvSpPr>
        <p:spPr>
          <a:xfrm>
            <a:off x="8615822" y="7772400"/>
            <a:ext cx="5227182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Bahnschrift SemiLight SemiConde" panose="020B0502040204020203" pitchFamily="34" charset="0"/>
              </a:rPr>
              <a:t>Drinks (330ml) glass bottles</a:t>
            </a:r>
          </a:p>
          <a:p>
            <a:endParaRPr lang="en-GB" dirty="0">
              <a:latin typeface="Bahnschrift SemiLight SemiConde" panose="020B0502040204020203" pitchFamily="34" charset="0"/>
            </a:endParaRPr>
          </a:p>
          <a:p>
            <a:r>
              <a:rPr lang="en-GB" dirty="0">
                <a:latin typeface="Bahnschrift SemiLight SemiConde" panose="020B0502040204020203" pitchFamily="34" charset="0"/>
              </a:rPr>
              <a:t>Coke Original- 2.50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Sprite- 2.50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Diet Coke- 2.50 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Tango Orange- 2.50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Tango apple- 2.50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Pepsi- 2.50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Pepsi max Raspberry- 2.50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Water- 1.50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AE07C1-A164-94FC-9B0C-496B0EFE5768}"/>
              </a:ext>
            </a:extLst>
          </p:cNvPr>
          <p:cNvSpPr txBox="1"/>
          <p:nvPr/>
        </p:nvSpPr>
        <p:spPr>
          <a:xfrm>
            <a:off x="8621430" y="4670817"/>
            <a:ext cx="65088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  <a:latin typeface="Bahnschrift SemiLight SemiConde" panose="020B0502040204020203" pitchFamily="34" charset="0"/>
              </a:rPr>
              <a:t>Pinot Noir (Marlborough</a:t>
            </a:r>
            <a:r>
              <a:rPr lang="en-GB" sz="2000" dirty="0">
                <a:latin typeface="Bahnschrift SemiLight SemiConde" panose="020B0502040204020203" pitchFamily="34" charset="0"/>
              </a:rPr>
              <a:t>) 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Bahnschrift SemiLight SemiConde" panose="020B0502040204020203" pitchFamily="34" charset="0"/>
              </a:rPr>
              <a:t>12% (C) NEW ZEALAND 2021</a:t>
            </a:r>
          </a:p>
          <a:p>
            <a:r>
              <a:rPr lang="en-GB" b="1" dirty="0">
                <a:latin typeface="Bahnschrift SemiLight SemiConde" panose="020B0502040204020203" pitchFamily="34" charset="0"/>
              </a:rPr>
              <a:t> </a:t>
            </a:r>
            <a:r>
              <a:rPr lang="en-GB" sz="2000" dirty="0">
                <a:latin typeface="Bahnschrift SemiLight SemiConde" panose="020B0502040204020203" pitchFamily="34" charset="0"/>
              </a:rPr>
              <a:t>Appealing and rounded, this wine has excellent depth of cherry and</a:t>
            </a:r>
            <a:r>
              <a:rPr lang="en-GB" dirty="0">
                <a:latin typeface="Bahnschrift SemiLight SemiConde" panose="020B0502040204020203" pitchFamily="34" charset="0"/>
              </a:rPr>
              <a:t> raspberry </a:t>
            </a:r>
            <a:r>
              <a:rPr lang="en-GB" sz="2000" dirty="0">
                <a:latin typeface="Bahnschrift SemiLight SemiConde" panose="020B0502040204020203" pitchFamily="34" charset="0"/>
              </a:rPr>
              <a:t>fruit with an integrated sweet smoky finish</a:t>
            </a:r>
          </a:p>
          <a:p>
            <a:r>
              <a:rPr lang="en-GB" sz="2000" b="1" dirty="0">
                <a:latin typeface="Bahnschrift SemiLight SemiConde" panose="020B0502040204020203" pitchFamily="34" charset="0"/>
              </a:rPr>
              <a:t>19.95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C625E1-5F56-267D-A3C3-2B8199FF8407}"/>
              </a:ext>
            </a:extLst>
          </p:cNvPr>
          <p:cNvSpPr txBox="1"/>
          <p:nvPr/>
        </p:nvSpPr>
        <p:spPr>
          <a:xfrm>
            <a:off x="8131484" y="2962656"/>
            <a:ext cx="619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A066FC-65FF-3557-055E-230277F14282}"/>
              </a:ext>
            </a:extLst>
          </p:cNvPr>
          <p:cNvSpPr txBox="1"/>
          <p:nvPr/>
        </p:nvSpPr>
        <p:spPr>
          <a:xfrm>
            <a:off x="8568627" y="6334955"/>
            <a:ext cx="5724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Bahnschrift SemiLight SemiConde" panose="020B0502040204020203" pitchFamily="34" charset="0"/>
              </a:rPr>
              <a:t>Caracara Merlot</a:t>
            </a:r>
            <a:r>
              <a:rPr lang="en-GB" b="1" dirty="0">
                <a:latin typeface="Bahnschrift SemiLight SemiConde" panose="020B0502040204020203" pitchFamily="34" charset="0"/>
              </a:rPr>
              <a:t>   13% (B) CHILE 2018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Soft with succulent berry and damson flavours and a pleasing hint of cinnamon spice.</a:t>
            </a:r>
          </a:p>
          <a:p>
            <a:r>
              <a:rPr lang="en-GB" b="1" dirty="0">
                <a:latin typeface="Bahnschrift SemiLight SemiConde" panose="020B0502040204020203" pitchFamily="34" charset="0"/>
              </a:rPr>
              <a:t>19.95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5CF346-F0B0-AB8D-77E3-89A9921C0D9B}"/>
              </a:ext>
            </a:extLst>
          </p:cNvPr>
          <p:cNvSpPr txBox="1"/>
          <p:nvPr/>
        </p:nvSpPr>
        <p:spPr>
          <a:xfrm>
            <a:off x="8011164" y="4658324"/>
            <a:ext cx="739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609A3C5-CEF4-0AC3-B3D0-39F2AAC877AB}"/>
              </a:ext>
            </a:extLst>
          </p:cNvPr>
          <p:cNvSpPr txBox="1"/>
          <p:nvPr/>
        </p:nvSpPr>
        <p:spPr>
          <a:xfrm>
            <a:off x="8615822" y="3024211"/>
            <a:ext cx="60193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Bahnschrift SemiLight SemiConde" panose="020B0502040204020203" pitchFamily="34" charset="0"/>
              </a:rPr>
              <a:t>Malbec </a:t>
            </a:r>
            <a:r>
              <a:rPr lang="en-GB" dirty="0">
                <a:latin typeface="Bahnschrift SemiLight SemiConde" panose="020B0502040204020203" pitchFamily="34" charset="0"/>
              </a:rPr>
              <a:t> </a:t>
            </a:r>
            <a:r>
              <a:rPr lang="en-GB" b="1" dirty="0">
                <a:latin typeface="Bahnschrift SemiLight SemiConde" panose="020B0502040204020203" pitchFamily="34" charset="0"/>
              </a:rPr>
              <a:t> 13% (D) Argentina 2020 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A stunning Malbec and the perfect combination of ripe red character and spice, enhanced by the subtle use of French oak gives a rich, beefy and savoury wine</a:t>
            </a:r>
          </a:p>
          <a:p>
            <a:r>
              <a:rPr lang="en-GB" dirty="0">
                <a:latin typeface="Bahnschrift SemiLight SemiConde" panose="020B0502040204020203" pitchFamily="34" charset="0"/>
              </a:rPr>
              <a:t>19.95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4E1857-6AE7-274F-F946-CB8D80A3CFB6}"/>
              </a:ext>
            </a:extLst>
          </p:cNvPr>
          <p:cNvSpPr txBox="1"/>
          <p:nvPr/>
        </p:nvSpPr>
        <p:spPr>
          <a:xfrm>
            <a:off x="8039531" y="6400800"/>
            <a:ext cx="803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VIII</a:t>
            </a:r>
          </a:p>
        </p:txBody>
      </p:sp>
    </p:spTree>
    <p:extLst>
      <p:ext uri="{BB962C8B-B14F-4D97-AF65-F5344CB8AC3E}">
        <p14:creationId xmlns:p14="http://schemas.microsoft.com/office/powerpoint/2010/main" val="2889455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7BC6F3C9-36D5-6D8F-6E9E-3D0F768DC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u="sng"/>
              <a:t>Reference list</a:t>
            </a:r>
          </a:p>
          <a:p>
            <a:r>
              <a:rPr lang="en-GB" b="0" i="0">
                <a:effectLst/>
                <a:latin typeface="Open Sans" panose="020B0606030504020204" pitchFamily="34" charset="0"/>
              </a:rPr>
              <a:t>Ali, A. and </a:t>
            </a:r>
            <a:r>
              <a:rPr lang="en-GB" b="0" i="0" err="1">
                <a:effectLst/>
                <a:latin typeface="Open Sans" panose="020B0606030504020204" pitchFamily="34" charset="0"/>
              </a:rPr>
              <a:t>Solaiman</a:t>
            </a:r>
            <a:r>
              <a:rPr lang="en-GB" b="0" i="0">
                <a:effectLst/>
                <a:latin typeface="Open Sans" panose="020B0606030504020204" pitchFamily="34" charset="0"/>
              </a:rPr>
              <a:t>, S., 2013. Food Safety Offenses in New South Wales, Australia: A Critical Appreciation of Their Complexities. </a:t>
            </a:r>
            <a:r>
              <a:rPr lang="en-GB" b="0" i="1">
                <a:effectLst/>
                <a:latin typeface="Open Sans" panose="020B0606030504020204" pitchFamily="34" charset="0"/>
              </a:rPr>
              <a:t>Comprehensive Reviews in Food Science and Food Safety</a:t>
            </a:r>
            <a:r>
              <a:rPr lang="en-GB" b="0" i="0">
                <a:effectLst/>
                <a:latin typeface="Open Sans" panose="020B0606030504020204" pitchFamily="34" charset="0"/>
              </a:rPr>
              <a:t>, 13(1), pp.91-96.</a:t>
            </a:r>
            <a:endParaRPr lang="en-GB">
              <a:latin typeface="Open Sans" panose="020B0606030504020204" pitchFamily="34" charset="0"/>
              <a:hlinkClick r:id="rId2"/>
            </a:endParaRPr>
          </a:p>
          <a:p>
            <a:r>
              <a:rPr lang="en-GB">
                <a:latin typeface="Open Sans" panose="020B0606030504020204" pitchFamily="34" charset="0"/>
              </a:rPr>
              <a:t>hbclark.co.uk/products/wines.asp</a:t>
            </a:r>
          </a:p>
          <a:p>
            <a:r>
              <a:rPr lang="en-GB" b="0" i="0" u="none" strike="noStrike">
                <a:effectLst/>
                <a:latin typeface="Open Sans" panose="020B0606030504020204" pitchFamily="34" charset="0"/>
                <a:hlinkClick r:id="rId3"/>
              </a:rPr>
              <a:t>https://www.tripadvisor.co.uk/Restaurant_Review-g186338-d6834397-Reviews-Broker_s_Wine</a:t>
            </a:r>
            <a:r>
              <a:rPr lang="en-GB" b="0" i="0" u="none" strike="noStrike">
                <a:effectLst/>
                <a:latin typeface="Open Sans" panose="020B0606030504020204" pitchFamily="34" charset="0"/>
              </a:rPr>
              <a:t>.</a:t>
            </a:r>
          </a:p>
          <a:p>
            <a:r>
              <a:rPr lang="en-GB" b="0" i="0" u="none" strike="noStrike">
                <a:effectLst/>
                <a:latin typeface="Open Sans" panose="020B0606030504020204" pitchFamily="34" charset="0"/>
                <a:hlinkClick r:id="rId4"/>
              </a:rPr>
              <a:t>https://www.tripadvisor.com/</a:t>
            </a:r>
            <a:r>
              <a:rPr lang="en-GB" b="0" i="0" u="none" strike="noStrike" err="1">
                <a:effectLst/>
                <a:latin typeface="Open Sans" panose="020B0606030504020204" pitchFamily="34" charset="0"/>
                <a:hlinkClick r:id="rId4"/>
              </a:rPr>
              <a:t>UserReview</a:t>
            </a:r>
            <a:r>
              <a:rPr lang="en-GB" b="0" i="0" u="none" strike="noStrike">
                <a:effectLst/>
                <a:latin typeface="Open Sans" panose="020B0606030504020204" pitchFamily="34" charset="0"/>
              </a:rPr>
              <a:t>..</a:t>
            </a:r>
          </a:p>
          <a:p>
            <a:r>
              <a:rPr lang="en-GB" b="0" i="0" u="none" strike="noStrike">
                <a:effectLst/>
                <a:latin typeface="Open Sans" panose="020B0606030504020204" pitchFamily="34" charset="0"/>
              </a:rPr>
              <a:t>https://restaurantguru.com/search/best-restaurants-nearby-b</a:t>
            </a:r>
          </a:p>
        </p:txBody>
      </p:sp>
    </p:spTree>
    <p:extLst>
      <p:ext uri="{BB962C8B-B14F-4D97-AF65-F5344CB8AC3E}">
        <p14:creationId xmlns:p14="http://schemas.microsoft.com/office/powerpoint/2010/main" val="10437795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345</TotalTime>
  <Words>640</Words>
  <Application>Microsoft Office PowerPoint</Application>
  <PresentationFormat>Custom</PresentationFormat>
  <Paragraphs>100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6" baseType="lpstr">
      <vt:lpstr>Aharoni</vt:lpstr>
      <vt:lpstr>Arial</vt:lpstr>
      <vt:lpstr>Bahnschrift SemiBold</vt:lpstr>
      <vt:lpstr>Bahnschrift SemiLight SemiConde</vt:lpstr>
      <vt:lpstr>Bernard MT Condensed</vt:lpstr>
      <vt:lpstr>Bodoni MT</vt:lpstr>
      <vt:lpstr>Calibri</vt:lpstr>
      <vt:lpstr>Candara</vt:lpstr>
      <vt:lpstr>Open Sans</vt:lpstr>
      <vt:lpstr>Roboto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Kamran Ahmed</dc:creator>
  <cp:lastModifiedBy>Syed Ahmed</cp:lastModifiedBy>
  <cp:revision>6</cp:revision>
  <dcterms:created xsi:type="dcterms:W3CDTF">2022-06-15T21:27:25Z</dcterms:created>
  <dcterms:modified xsi:type="dcterms:W3CDTF">2022-06-18T03:15:33Z</dcterms:modified>
</cp:coreProperties>
</file>