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40"/>
    <p:restoredTop sz="94692"/>
  </p:normalViewPr>
  <p:slideViewPr>
    <p:cSldViewPr snapToGrid="0">
      <p:cViewPr>
        <p:scale>
          <a:sx n="79" d="100"/>
          <a:sy n="79" d="100"/>
        </p:scale>
        <p:origin x="-168" y="1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40AAB-B8FB-3A4F-AC77-212334CF29F7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3D3E6-E335-674B-A78C-B664F3EE2E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760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D3E6-E335-674B-A78C-B664F3EE2E3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84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858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785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152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53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44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8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00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2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575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946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661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41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591/edulearn.v9i3.2071" TargetMode="External"/><Relationship Id="rId2" Type="http://schemas.openxmlformats.org/officeDocument/2006/relationships/hyperlink" Target="https://researchers.mq.edu.au/en/publications/collaborative-learning-some-possibilities-and-limitations-for-st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sbspro.2013.09.1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57D4A90A-BFC5-84F6-734F-7BAC01088F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73" b="1975"/>
          <a:stretch>
            <a:fillRect/>
          </a:stretch>
        </p:blipFill>
        <p:spPr>
          <a:xfrm>
            <a:off x="0" y="1461"/>
            <a:ext cx="12191980" cy="6856539"/>
          </a:xfrm>
          <a:prstGeom prst="rect">
            <a:avLst/>
          </a:prstGeom>
        </p:spPr>
      </p:pic>
      <p:sp useBgFill="1">
        <p:nvSpPr>
          <p:cNvPr id="22" name="Freeform: Shape 17">
            <a:extLst>
              <a:ext uri="{FF2B5EF4-FFF2-40B4-BE49-F238E27FC236}">
                <a16:creationId xmlns:a16="http://schemas.microsoft.com/office/drawing/2014/main" id="{4C17FB6D-1600-4E66-7284-B891E8CAE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509220 h 6858000"/>
              <a:gd name="connsiteX3" fmla="*/ 12101547 w 12192000"/>
              <a:gd name="connsiteY3" fmla="*/ 2423585 h 6858000"/>
              <a:gd name="connsiteX4" fmla="*/ 9486146 w 12192000"/>
              <a:gd name="connsiteY4" fmla="*/ 1397525 h 6858000"/>
              <a:gd name="connsiteX5" fmla="*/ 9252903 w 12192000"/>
              <a:gd name="connsiteY5" fmla="*/ 1400410 h 6858000"/>
              <a:gd name="connsiteX6" fmla="*/ 7112548 w 12192000"/>
              <a:gd name="connsiteY6" fmla="*/ 2129232 h 6858000"/>
              <a:gd name="connsiteX7" fmla="*/ 7029340 w 12192000"/>
              <a:gd name="connsiteY7" fmla="*/ 2191218 h 6858000"/>
              <a:gd name="connsiteX8" fmla="*/ 1081914 w 12192000"/>
              <a:gd name="connsiteY8" fmla="*/ 6858000 h 6858000"/>
              <a:gd name="connsiteX9" fmla="*/ 0 w 12192000"/>
              <a:gd name="connsiteY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2509220"/>
                </a:lnTo>
                <a:lnTo>
                  <a:pt x="12101547" y="2423585"/>
                </a:lnTo>
                <a:cubicBezTo>
                  <a:pt x="11368081" y="1762881"/>
                  <a:pt x="10433134" y="1413255"/>
                  <a:pt x="9486146" y="1397525"/>
                </a:cubicBezTo>
                <a:cubicBezTo>
                  <a:pt x="9408445" y="1396235"/>
                  <a:pt x="9330662" y="1397191"/>
                  <a:pt x="9252903" y="1400410"/>
                </a:cubicBezTo>
                <a:cubicBezTo>
                  <a:pt x="8506417" y="1431302"/>
                  <a:pt x="7762104" y="1670525"/>
                  <a:pt x="7112548" y="2129232"/>
                </a:cubicBezTo>
                <a:lnTo>
                  <a:pt x="7029340" y="2191218"/>
                </a:lnTo>
                <a:lnTo>
                  <a:pt x="1081914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hild playing in a colorful tunnel&#10;&#10;AI-generated content may be incorrect.">
            <a:extLst>
              <a:ext uri="{FF2B5EF4-FFF2-40B4-BE49-F238E27FC236}">
                <a16:creationId xmlns:a16="http://schemas.microsoft.com/office/drawing/2014/main" id="{226BB48A-7649-DEE1-F28D-ACA0D6ABF7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9092097" y="3781547"/>
            <a:ext cx="2154283" cy="382385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72F982-FD23-994F-4965-7C83CA9C8E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63322"/>
            <a:ext cx="6616930" cy="2074830"/>
          </a:xfrm>
        </p:spPr>
        <p:txBody>
          <a:bodyPr>
            <a:normAutofit/>
          </a:bodyPr>
          <a:lstStyle/>
          <a:p>
            <a:pPr algn="ctr"/>
            <a:r>
              <a:rPr lang="en-US" sz="4400" dirty="0"/>
              <a:t>Introduction to Collaborative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1F5F7-91B8-9F41-7681-D4425D9BFC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8555" y="3435927"/>
            <a:ext cx="3252063" cy="135325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Rose Nelson</a:t>
            </a:r>
          </a:p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2100983</a:t>
            </a:r>
          </a:p>
        </p:txBody>
      </p:sp>
    </p:spTree>
    <p:extLst>
      <p:ext uri="{BB962C8B-B14F-4D97-AF65-F5344CB8AC3E}">
        <p14:creationId xmlns:p14="http://schemas.microsoft.com/office/powerpoint/2010/main" val="416066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720"/>
                            </p:stCondLst>
                            <p:childTnLst>
                              <p:par>
                                <p:cTn id="10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440"/>
                            </p:stCondLst>
                            <p:childTnLst>
                              <p:par>
                                <p:cTn id="15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920"/>
                            </p:stCondLst>
                            <p:childTnLst>
                              <p:par>
                                <p:cTn id="2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F84B89C-BB5C-7BD7-E0CB-97CE48938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78FD2D9-A6F5-F7AD-0532-D15327197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1369767" y="902234"/>
            <a:ext cx="10868519" cy="6049352"/>
          </a:xfrm>
          <a:custGeom>
            <a:avLst/>
            <a:gdLst>
              <a:gd name="connsiteX0" fmla="*/ 1648792 w 10868519"/>
              <a:gd name="connsiteY0" fmla="*/ 2336 h 6049352"/>
              <a:gd name="connsiteX1" fmla="*/ 124583 w 10868519"/>
              <a:gd name="connsiteY1" fmla="*/ 358514 h 6049352"/>
              <a:gd name="connsiteX2" fmla="*/ 0 w 10868519"/>
              <a:gd name="connsiteY2" fmla="*/ 420038 h 6049352"/>
              <a:gd name="connsiteX3" fmla="*/ 98260 w 10868519"/>
              <a:gd name="connsiteY3" fmla="*/ 6049352 h 6049352"/>
              <a:gd name="connsiteX4" fmla="*/ 10868519 w 10868519"/>
              <a:gd name="connsiteY4" fmla="*/ 5861357 h 6049352"/>
              <a:gd name="connsiteX5" fmla="*/ 4119075 w 10868519"/>
              <a:gd name="connsiteY5" fmla="*/ 753030 h 6049352"/>
              <a:gd name="connsiteX6" fmla="*/ 4034798 w 10868519"/>
              <a:gd name="connsiteY6" fmla="*/ 692507 h 6049352"/>
              <a:gd name="connsiteX7" fmla="*/ 1882049 w 10868519"/>
              <a:gd name="connsiteY7" fmla="*/ 1150 h 6049352"/>
              <a:gd name="connsiteX8" fmla="*/ 1648792 w 10868519"/>
              <a:gd name="connsiteY8" fmla="*/ 2336 h 6049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68519" h="6049352">
                <a:moveTo>
                  <a:pt x="1648792" y="2336"/>
                </a:moveTo>
                <a:cubicBezTo>
                  <a:pt x="1124538" y="20200"/>
                  <a:pt x="605764" y="140406"/>
                  <a:pt x="124583" y="358514"/>
                </a:cubicBezTo>
                <a:lnTo>
                  <a:pt x="0" y="420038"/>
                </a:lnTo>
                <a:lnTo>
                  <a:pt x="98260" y="6049352"/>
                </a:lnTo>
                <a:lnTo>
                  <a:pt x="10868519" y="5861357"/>
                </a:lnTo>
                <a:lnTo>
                  <a:pt x="4119075" y="753030"/>
                </a:lnTo>
                <a:lnTo>
                  <a:pt x="4034798" y="692507"/>
                </a:lnTo>
                <a:cubicBezTo>
                  <a:pt x="3377336" y="245206"/>
                  <a:pt x="2628961" y="19009"/>
                  <a:pt x="1882049" y="1150"/>
                </a:cubicBezTo>
                <a:cubicBezTo>
                  <a:pt x="1804246" y="-711"/>
                  <a:pt x="1726458" y="-310"/>
                  <a:pt x="1648792" y="2336"/>
                </a:cubicBez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3131A-0359-1995-5AF0-919EFCEF9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02" y="161580"/>
            <a:ext cx="5029199" cy="177987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dirty="0"/>
              <a:t>What is Collaborative Learning?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9303AE-CA4C-9D27-5456-55D8FAA6674F}"/>
              </a:ext>
            </a:extLst>
          </p:cNvPr>
          <p:cNvSpPr txBox="1"/>
          <p:nvPr/>
        </p:nvSpPr>
        <p:spPr>
          <a:xfrm>
            <a:off x="278639" y="2343383"/>
            <a:ext cx="614621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Vygotsky - Social Constructivism and The Zone of Proximal Development (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Vyg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Daneshfar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Moharami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Drawing on the origins of collaborative learning to understand, what is it? (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Yang, 2023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is it used?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1D91829-8726-ED88-7DC7-3CAD82DF65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58" b="99342" l="37407" r="99815">
                        <a14:foregroundMark x1="58148" y1="25329" x2="53704" y2="41776"/>
                        <a14:foregroundMark x1="53704" y1="41776" x2="62593" y2="71711"/>
                        <a14:foregroundMark x1="62593" y1="71711" x2="62593" y2="72368"/>
                        <a14:foregroundMark x1="48704" y1="94408" x2="61481" y2="90789"/>
                        <a14:foregroundMark x1="61481" y1="90789" x2="71667" y2="90789"/>
                        <a14:foregroundMark x1="71667" y1="90789" x2="84815" y2="88816"/>
                        <a14:foregroundMark x1="84815" y1="88816" x2="89259" y2="91118"/>
                        <a14:foregroundMark x1="80926" y1="74342" x2="96852" y2="93421"/>
                        <a14:foregroundMark x1="50926" y1="97368" x2="50926" y2="97368"/>
                        <a14:foregroundMark x1="65556" y1="72368" x2="71111" y2="23026"/>
                        <a14:foregroundMark x1="55556" y1="10526" x2="64630" y2="5592"/>
                        <a14:foregroundMark x1="64630" y1="5592" x2="70926" y2="10197"/>
                        <a14:foregroundMark x1="68519" y1="2961" x2="77037" y2="10526"/>
                        <a14:foregroundMark x1="77037" y1="10526" x2="83148" y2="25000"/>
                        <a14:foregroundMark x1="83148" y1="25000" x2="83889" y2="42105"/>
                        <a14:foregroundMark x1="72593" y1="658" x2="82778" y2="22697"/>
                        <a14:foregroundMark x1="79259" y1="70395" x2="85000" y2="78618"/>
                        <a14:foregroundMark x1="58148" y1="80921" x2="43889" y2="98684"/>
                        <a14:foregroundMark x1="92593" y1="87829" x2="98704" y2="93092"/>
                        <a14:foregroundMark x1="71111" y1="4276" x2="79630" y2="12171"/>
                        <a14:foregroundMark x1="79630" y1="12171" x2="83889" y2="20066"/>
                        <a14:foregroundMark x1="80556" y1="16447" x2="84444" y2="35197"/>
                        <a14:foregroundMark x1="84444" y1="35197" x2="82963" y2="69408"/>
                        <a14:foregroundMark x1="82963" y1="69408" x2="91296" y2="82566"/>
                        <a14:foregroundMark x1="91296" y1="82566" x2="99815" y2="88158"/>
                        <a14:foregroundMark x1="55556" y1="11513" x2="64630" y2="987"/>
                        <a14:foregroundMark x1="60741" y1="987" x2="54444" y2="14145"/>
                        <a14:foregroundMark x1="54444" y1="14145" x2="53519" y2="47368"/>
                        <a14:foregroundMark x1="53519" y1="47368" x2="55926" y2="64145"/>
                        <a14:foregroundMark x1="55926" y1="64145" x2="60556" y2="78618"/>
                        <a14:foregroundMark x1="60556" y1="78618" x2="60370" y2="79276"/>
                        <a14:foregroundMark x1="57222" y1="51974" x2="55741" y2="97039"/>
                        <a14:foregroundMark x1="61111" y1="82895" x2="39630" y2="96711"/>
                        <a14:foregroundMark x1="39630" y1="96711" x2="37407" y2="99342"/>
                        <a14:foregroundMark x1="51852" y1="12829" x2="53519" y2="69079"/>
                        <a14:foregroundMark x1="53519" y1="69079" x2="58889" y2="86184"/>
                        <a14:foregroundMark x1="53704" y1="50329" x2="50556" y2="16447"/>
                        <a14:foregroundMark x1="50556" y1="16447" x2="58333" y2="4934"/>
                        <a14:foregroundMark x1="58333" y1="4934" x2="58333" y2="49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081"/>
          <a:stretch>
            <a:fillRect/>
          </a:stretch>
        </p:blipFill>
        <p:spPr bwMode="auto">
          <a:xfrm>
            <a:off x="6563603" y="1416468"/>
            <a:ext cx="3177995" cy="28894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1884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8C45A22D-7796-0ED0-05B3-00112567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AA3AB-A22F-B2E7-27AB-9AB11EAFF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5" y="498764"/>
            <a:ext cx="3726596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Benefits of Collaborative Learning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4D400E-2567-64D8-0928-C9CF92054E9C}"/>
              </a:ext>
            </a:extLst>
          </p:cNvPr>
          <p:cNvSpPr txBox="1"/>
          <p:nvPr/>
        </p:nvSpPr>
        <p:spPr>
          <a:xfrm>
            <a:off x="313510" y="2126030"/>
            <a:ext cx="11935816" cy="4524315"/>
          </a:xfrm>
          <a:prstGeom prst="rect">
            <a:avLst/>
          </a:prstGeom>
          <a:solidFill>
            <a:schemeClr val="accent1">
              <a:lumMod val="20000"/>
              <a:lumOff val="80000"/>
              <a:alpha val="82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of communication and Leadership skills (Suliman &amp;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Shahrill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Exposure to Perspectives and diversity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Culver &amp;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Trolian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Achievements (Gull &amp; Shehzad,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Supportive Relationships (Wentzel, K, R. &amp; Watkins, D, E. 2002)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Accountability (Laal,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Genanpaye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Daemi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Social Skills (Sultan &amp; Hussain, 2012)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Laal &amp; Ghodsi, 2012)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504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110BA01-8798-D640-C7DD-78DBE72D9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75561-45BE-767A-AAF1-EB0BC686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637" y="1132368"/>
            <a:ext cx="7703663" cy="1257300"/>
          </a:xfrm>
        </p:spPr>
        <p:txBody>
          <a:bodyPr anchor="ctr">
            <a:normAutofit/>
          </a:bodyPr>
          <a:lstStyle/>
          <a:p>
            <a:pPr algn="r"/>
            <a:r>
              <a:rPr lang="en-US" sz="4100" dirty="0"/>
              <a:t>Limitations of Collaborative Learning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598B132-658A-928F-C688-90609E4EA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AC14A-B034-F141-0E03-C91C89724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92" y="2468414"/>
            <a:ext cx="7350369" cy="3114137"/>
          </a:xfrm>
          <a:solidFill>
            <a:schemeClr val="accent1">
              <a:lumMod val="60000"/>
              <a:lumOff val="40000"/>
              <a:alpha val="46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Conflicts with other learning strategies such as personal reflection and individual exploration (Lee &amp; Bonk, 2014)</a:t>
            </a:r>
          </a:p>
          <a:p>
            <a:r>
              <a:rPr lang="en-GB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Sociocongintive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conflicts created for managers (</a:t>
            </a:r>
            <a:r>
              <a:rPr lang="en-GB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Laajala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et al., 2025)</a:t>
            </a:r>
          </a:p>
          <a:p>
            <a:r>
              <a:rPr lang="en-GB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Percieved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fincial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strain and </a:t>
            </a:r>
            <a:r>
              <a:rPr lang="en-GB" sz="3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orginsation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collaborative learning (Bower &amp; Richards, 2025)</a:t>
            </a:r>
          </a:p>
          <a:p>
            <a:endParaRPr lang="en-US" b="1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AD37D4-765C-FCFF-FC09-2E36C2A25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520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95EDEE1-683A-1BF8-627C-C2C54EA789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  <a:pattFill prst="pct80">
            <a:fgClr>
              <a:schemeClr val="accent1"/>
            </a:fgClr>
            <a:bgClr>
              <a:schemeClr val="bg1"/>
            </a:bgClr>
          </a:patt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EE5159-1634-A763-6214-E7A16872A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611395" cy="11805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sz="8000" dirty="0"/>
              <a:t>Thank you for listening!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8E5363-E65B-FFD0-A7D2-4B28B81170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91FF24-916C-4C9C-F1E8-1486D93EDB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  <a:alpha val="79682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44562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24044-019A-617F-526A-ED01A0BE6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8" y="140532"/>
            <a:ext cx="7608074" cy="1257299"/>
          </a:xfrm>
        </p:spPr>
        <p:txBody>
          <a:bodyPr anchor="ctr">
            <a:normAutofit/>
          </a:bodyPr>
          <a:lstStyle/>
          <a:p>
            <a:r>
              <a:rPr lang="en-US" sz="4800" dirty="0"/>
              <a:t>References</a:t>
            </a:r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4625E526-838B-DBE7-6600-D159BFBCE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5827306" y="3434599"/>
            <a:ext cx="6407229" cy="3479258"/>
          </a:xfrm>
          <a:custGeom>
            <a:avLst/>
            <a:gdLst>
              <a:gd name="connsiteX0" fmla="*/ 53408 w 6407229"/>
              <a:gd name="connsiteY0" fmla="*/ 3479258 h 3479258"/>
              <a:gd name="connsiteX1" fmla="*/ 6407229 w 6407229"/>
              <a:gd name="connsiteY1" fmla="*/ 3368352 h 3479258"/>
              <a:gd name="connsiteX2" fmla="*/ 2513111 w 6407229"/>
              <a:gd name="connsiteY2" fmla="*/ 401274 h 3479258"/>
              <a:gd name="connsiteX3" fmla="*/ 2468202 w 6407229"/>
              <a:gd name="connsiteY3" fmla="*/ 369022 h 3479258"/>
              <a:gd name="connsiteX4" fmla="*/ 1321050 w 6407229"/>
              <a:gd name="connsiteY4" fmla="*/ 613 h 3479258"/>
              <a:gd name="connsiteX5" fmla="*/ 1196752 w 6407229"/>
              <a:gd name="connsiteY5" fmla="*/ 1245 h 3479258"/>
              <a:gd name="connsiteX6" fmla="*/ 56027 w 6407229"/>
              <a:gd name="connsiteY6" fmla="*/ 376720 h 3479258"/>
              <a:gd name="connsiteX7" fmla="*/ 0 w 6407229"/>
              <a:gd name="connsiteY7" fmla="*/ 419528 h 3479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7229" h="3479258">
                <a:moveTo>
                  <a:pt x="53408" y="3479258"/>
                </a:moveTo>
                <a:lnTo>
                  <a:pt x="6407229" y="3368352"/>
                </a:lnTo>
                <a:lnTo>
                  <a:pt x="2513111" y="401274"/>
                </a:lnTo>
                <a:lnTo>
                  <a:pt x="2468202" y="369022"/>
                </a:lnTo>
                <a:cubicBezTo>
                  <a:pt x="2117855" y="130665"/>
                  <a:pt x="1719063" y="10130"/>
                  <a:pt x="1321050" y="613"/>
                </a:cubicBezTo>
                <a:cubicBezTo>
                  <a:pt x="1279590" y="-379"/>
                  <a:pt x="1238139" y="-165"/>
                  <a:pt x="1196752" y="1245"/>
                </a:cubicBezTo>
                <a:cubicBezTo>
                  <a:pt x="793227" y="14995"/>
                  <a:pt x="395796" y="142529"/>
                  <a:pt x="56027" y="376720"/>
                </a:cubicBezTo>
                <a:lnTo>
                  <a:pt x="0" y="419528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3C613-4FCB-025D-38B1-360ADCD4A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469" y="1205443"/>
            <a:ext cx="10593062" cy="332533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Bower, M., &amp; Richards, D. (2025). Collaborative learning: Some possibilities and limitations for students and teachers.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Macquarie University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(11), 79–89.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https://researchers.mq.edu.au/en/publications/collaborative-learning-some-possibilities-and-limitations-for-stu/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Daneshfar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&amp;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Moharami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(2018). Dynamic Assessment in Vygotsky’s Sociocultural Theory: Origins and Main Concepts.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Language Teaching and Research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600 – 607.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Gull, F., &amp; Shehzad, S. (2015). Effects of Cooperative Learning on Students’ Academic Achievement.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and Learning (</a:t>
            </a:r>
            <a:r>
              <a:rPr lang="en-GB" sz="4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EduLearn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246.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https://doi.org/10.11591/edulearn.v9i3.2071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Laajala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Hämäläinen, R., Lämsä, T.,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Riivari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&amp;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Lehesvuori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(2025). Managers’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sociocognitive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conflicts in collaborative learning.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in Continuing Education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418–435.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Laal, M.,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Geranpaye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&amp;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Daemi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(2013). Individual Accountability in Collaborative Learning.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 - Social and </a:t>
            </a:r>
            <a:r>
              <a:rPr lang="en-GB" sz="4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Sciences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93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(93), 286–289.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https://doi.org/10.1016/j.sbspro.2013.09.191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Laal, M., &amp; Ghodsi, S. M. (2012). Benefits of collaborative learning.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Procedia, Social and </a:t>
            </a:r>
            <a:r>
              <a:rPr lang="en-GB" sz="4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Sciences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486–490. 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Lee, H., &amp; Bonk, C. J. (2014). Collaborative Learning in the Workplace: Practical Issues and Concerns.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Advanced Corporate Learning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10.</a:t>
            </a:r>
          </a:p>
          <a:p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Loes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N., Culver, K. C., &amp;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Trolian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L. (2018). How Collaborative Learning Enhances Students’ Openness to Diversity.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Higher Education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89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935–960. https://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/10.1080/00221546.2018.1442638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Sulaiman, N. D., &amp;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Shahrill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(2015). Engaging Collaborative Learning to Develop Students’ 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SkiIls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the 21st Century.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Mediterranean Journal of Social Sciences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(4). https://</a:t>
            </a:r>
            <a:r>
              <a:rPr lang="en-GB" sz="4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/10.5901/mjss.2015.v6n4p544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Sultan, S., &amp; Hussain, I. (2012). Comparison between Individual and Collaborative Learning: Determining a Strategy for Promoting Social Skills and Self-Esteem among Undergraduate Students.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Educational Research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35.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Wentzel, K. R., &amp; Watkins, D. E. (2002). Peer Relationships and Collaborative Learning as Contexts for Academic Enablers.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 Psychology Review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366–377.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Yang, X. (2023). A Historical Review of Collaborative Learning and Cooperative Learning. </a:t>
            </a:r>
            <a:r>
              <a:rPr lang="en-GB" sz="4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TechTrends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67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718–728.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222627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4979</TotalTime>
  <Words>678</Words>
  <Application>Microsoft Macintosh PowerPoint</Application>
  <PresentationFormat>Widescreen</PresentationFormat>
  <Paragraphs>44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Neue Haas Grotesk Text Pro</vt:lpstr>
      <vt:lpstr>Times New Roman</vt:lpstr>
      <vt:lpstr>SwellVTI</vt:lpstr>
      <vt:lpstr>Introduction to Collaborative Learning</vt:lpstr>
      <vt:lpstr>What is Collaborative Learning?</vt:lpstr>
      <vt:lpstr>Benefits of Collaborative Learning</vt:lpstr>
      <vt:lpstr>Limitations of Collaborative Learning</vt:lpstr>
      <vt:lpstr>Thank you for listening!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 Nelson</dc:creator>
  <cp:lastModifiedBy>Rose Nelson</cp:lastModifiedBy>
  <cp:revision>1</cp:revision>
  <dcterms:created xsi:type="dcterms:W3CDTF">2025-11-27T12:18:41Z</dcterms:created>
  <dcterms:modified xsi:type="dcterms:W3CDTF">2025-11-30T23:18:04Z</dcterms:modified>
</cp:coreProperties>
</file>