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2" r:id="rId1"/>
  </p:sldMasterIdLst>
  <p:notesMasterIdLst>
    <p:notesMasterId r:id="rId18"/>
  </p:notesMasterIdLst>
  <p:sldIdLst>
    <p:sldId id="256" r:id="rId2"/>
    <p:sldId id="270" r:id="rId3"/>
    <p:sldId id="271" r:id="rId4"/>
    <p:sldId id="257" r:id="rId5"/>
    <p:sldId id="265" r:id="rId6"/>
    <p:sldId id="266" r:id="rId7"/>
    <p:sldId id="258" r:id="rId8"/>
    <p:sldId id="267" r:id="rId9"/>
    <p:sldId id="268" r:id="rId10"/>
    <p:sldId id="269" r:id="rId11"/>
    <p:sldId id="259" r:id="rId12"/>
    <p:sldId id="260" r:id="rId13"/>
    <p:sldId id="261" r:id="rId14"/>
    <p:sldId id="262" r:id="rId15"/>
    <p:sldId id="263" r:id="rId16"/>
    <p:sldId id="264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426" autoAdjust="0"/>
    <p:restoredTop sz="94364" autoAdjust="0"/>
  </p:normalViewPr>
  <p:slideViewPr>
    <p:cSldViewPr>
      <p:cViewPr varScale="1">
        <p:scale>
          <a:sx n="63" d="100"/>
          <a:sy n="63" d="100"/>
        </p:scale>
        <p:origin x="1306" y="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422B10-FE80-4935-B9C9-55F2DE02CE53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974C31-EB4A-4B21-8134-CB5741A1DC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1433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Engage in ethical leadership:</a:t>
            </a:r>
            <a:r>
              <a:rPr lang="en-US" baseline="0" dirty="0"/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assumption we are making is that if you understand the nature of ethical leadership, you will be better equipped to engage in ethical leadership.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I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974C31-EB4A-4B21-8134-CB5741A1DC5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7676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Ethical leadership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 the influence of a moral person who moves others to do the right thing in the right way for the right reasons.</a:t>
            </a:r>
          </a:p>
          <a:p>
            <a:endParaRPr lang="en-US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/>
              <a:t>Accomplishing a common good</a:t>
            </a:r>
            <a:r>
              <a:rPr lang="en-US" dirty="0"/>
              <a:t>: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Ethical leadership is a process by which a good person rightly influences others to accomplish a common good: to make the world better, fairer, and more humane.</a:t>
            </a:r>
            <a:endParaRPr lang="en-IN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IN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/>
              <a:t>Desirable values and morals</a:t>
            </a:r>
            <a:r>
              <a:rPr lang="en-US" dirty="0"/>
              <a:t>: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Ethics is concerned with the kind of values and morals an individual or society finds desirable or appropriate.</a:t>
            </a:r>
            <a:endParaRPr lang="en-IN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/>
              <a:t>Ethics decide use of power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</a:t>
            </a:r>
            <a:r>
              <a:rPr lang="en-US" sz="1200" b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Leaders often have control, power, and influence over others; their leadership affects other individuals and organizations. Hence, the leader’s ethics establish</a:t>
            </a:r>
            <a:r>
              <a:rPr lang="en-US" sz="1200" b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ethical climate for an organization.</a:t>
            </a:r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974C31-EB4A-4B21-8134-CB5741A1DC5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1043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Figure 12.1: Factors Related to Ethical</a:t>
            </a:r>
            <a:r>
              <a:rPr lang="en-US" baseline="0" dirty="0"/>
              <a:t> Leadership.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974C31-EB4A-4B21-8134-CB5741A1DC5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6153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character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of the leader is a fundamental aspect of ethical leadership.</a:t>
            </a: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leader’s character refers to the qualities, disposition, and core values of the leader.</a:t>
            </a:r>
            <a:endParaRPr lang="en-I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Instruction around six dimensions of character: 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trustworthiness, respect, responsibility, fairness, caring,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citizenship.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974C31-EB4A-4B21-8134-CB5741A1DC5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5456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974C31-EB4A-4B21-8134-CB5741A1DC5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6346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974C31-EB4A-4B21-8134-CB5741A1DC5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6297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974C31-EB4A-4B21-8134-CB5741A1DC5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2938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Actions </a:t>
            </a:r>
            <a:r>
              <a:rPr lang="en-US" dirty="0"/>
              <a:t>refer to the ways a leader goes about</a:t>
            </a:r>
            <a:r>
              <a:rPr lang="en-US" baseline="0" dirty="0"/>
              <a:t> accomplishing goals.</a:t>
            </a:r>
            <a:endParaRPr lang="en-US" dirty="0"/>
          </a:p>
          <a:p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/>
              <a:t>Ways to accomplish goals ethically</a:t>
            </a:r>
            <a:r>
              <a:rPr lang="en-US" dirty="0"/>
              <a:t>: A leader can act in many different ways to accomplish goals; each of these actions has ethical implications.</a:t>
            </a:r>
          </a:p>
          <a:p>
            <a:endParaRPr lang="en-IN" dirty="0"/>
          </a:p>
          <a:p>
            <a:r>
              <a:rPr lang="en-US" b="1" dirty="0"/>
              <a:t>Showing respect</a:t>
            </a:r>
            <a:r>
              <a:rPr lang="en-US" dirty="0"/>
              <a:t>: To show respect means to treat others as unique human beings and never as means to an end.</a:t>
            </a:r>
            <a:endParaRPr lang="en-IN" dirty="0"/>
          </a:p>
          <a:p>
            <a:endParaRPr lang="en-IN" dirty="0"/>
          </a:p>
          <a:p>
            <a:r>
              <a:rPr lang="en-US" b="1" dirty="0"/>
              <a:t>Serving others</a:t>
            </a:r>
            <a:r>
              <a:rPr lang="en-US" dirty="0"/>
              <a:t>:  Clearly, serving others is an example of altruism, an approach that suggests that actions are ethical if their primary purpose is to promote the best interest of others.</a:t>
            </a:r>
            <a:endParaRPr lang="en-IN" dirty="0"/>
          </a:p>
          <a:p>
            <a:endParaRPr lang="en-IN" dirty="0"/>
          </a:p>
          <a:p>
            <a:r>
              <a:rPr lang="en-US" b="1" dirty="0"/>
              <a:t>Showing justice</a:t>
            </a:r>
            <a:r>
              <a:rPr lang="en-US" dirty="0"/>
              <a:t>: Ethical leaders make it a top priority to treat all of their followers in an equal manner. Justice demands that a leader place the issue of fairness at the center of decision making.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974C31-EB4A-4B21-8134-CB5741A1DC5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2180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Using goals to influence others: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How a leader uses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goals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to influence others says a lot about the leader’s ethics.</a:t>
            </a:r>
          </a:p>
          <a:p>
            <a:endParaRPr lang="en-US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Identifying and pursuing just and worthy goals are the most important steps an ethical leader will undertake.</a:t>
            </a:r>
            <a:endParaRPr lang="en-IN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Establish goals agreeable to all: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 ethical leader tries to establish goals on which all parties can mutually agree. An ethical leader with ethical goals will not impose his or her will on others.</a:t>
            </a:r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974C31-EB4A-4B21-8134-CB5741A1DC5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405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Synonymous with being ethical: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People want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honesty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their leaders. Being honest is synonymous with being ethical.</a:t>
            </a: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/>
              <a:t>Dishonesty creates distrust</a:t>
            </a:r>
            <a:r>
              <a:rPr lang="en-US" dirty="0"/>
              <a:t>: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Dishonesty is a form of lying, a way of misrepresenting reality. Dishonesty may bring with it many negative outcomes, the foremost of which is that it creates distrust.</a:t>
            </a: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Negative effect on a leader’s interpersonal relationships: It puts a strain on how the leader and followers are connected to each other. </a:t>
            </a: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Honest leadership involves a wide set of behaviors, which includes being truthful in appropriate ways.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974C31-EB4A-4B21-8134-CB5741A1DC5F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3020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Power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is the capacity to influence or affect others. A leader has power because he or she has the ability to affect others’ beliefs, attitudes, and courses of action.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/>
              <a:t>Power</a:t>
            </a:r>
            <a:r>
              <a:rPr lang="en-US" dirty="0"/>
              <a:t>: Used positively and negatively: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Since power can be used in positive ways to benefit others or in destructive ways to hurt others, a leader needs to be aware of and sensitive to how he or she uses power.</a:t>
            </a:r>
            <a:endParaRPr lang="en-I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IN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/>
              <a:t>Fair and caring in leadership</a:t>
            </a:r>
            <a:r>
              <a:rPr lang="en-US" dirty="0"/>
              <a:t>: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From the smallest to the largest forms of influence, a leader needs to try to be fair and caring in his or her leadership.</a:t>
            </a:r>
            <a:endParaRPr lang="en-I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/>
              <a:t>Be constantly vigilant and aware</a:t>
            </a:r>
            <a:r>
              <a:rPr lang="en-US" dirty="0"/>
              <a:t>: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key to not misusing power is to be constantly vigilant and aware of the way one’s leadership affects others.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974C31-EB4A-4B21-8134-CB5741A1DC5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53461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Values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are the ideas, beliefs, and modes of action that people find worthwhile or desirable.</a:t>
            </a:r>
          </a:p>
          <a:p>
            <a:endParaRPr lang="en-US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Ethical values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are similar to the notion of character discussed earlier in this chapter. </a:t>
            </a:r>
            <a:endParaRPr lang="en-IN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IN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Modal values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are concerned with the means or actions a leader takes.</a:t>
            </a:r>
            <a:endParaRPr lang="en-IN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End values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describe the outcomes or goals a leader seeks to achieve.</a:t>
            </a:r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974C31-EB4A-4B21-8134-CB5741A1DC5F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8657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Different rules of conduct: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Different cultures have different rules of conduct, and as a result, leadership behaviors that one culture deems ethical may not be viewed the same way by another culture.</a:t>
            </a: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974C31-EB4A-4B21-8134-CB5741A1DC5F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0727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16/03/2023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IN"/>
              <a:t>Northouse, Introduction to Leadership: Concepts and Practice, 5e. © SAGE Publications, 2020.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164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IN"/>
              <a:t>Northouse, Introduction to Leadership: Concepts and Practice, 5e. © SAGE Publications, 2020.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566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46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3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16/03/2023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2662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16/03/2023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719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16/03/2023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716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772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6376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803197"/>
      </p:ext>
    </p:extLst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65796"/>
      </p:ext>
    </p:extLst>
  </p:cSld>
  <p:clrMapOvr>
    <a:masterClrMapping/>
  </p:clrMapOvr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7543800" cy="365125"/>
          </a:xfrm>
          <a:prstGeom prst="rect">
            <a:avLst/>
          </a:prstGeom>
        </p:spPr>
        <p:txBody>
          <a:bodyPr/>
          <a:lstStyle/>
          <a:p>
            <a:r>
              <a:rPr lang="en-IN"/>
              <a:t>Northouse, Introduction to Leadership: Concepts and Practice, 5e. © SAGE Publications, 2020.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533400" y="2597150"/>
            <a:ext cx="8229600" cy="1143000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16/03/2023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C2858EA-244B-4B47-85F8-7422D7959230}"/>
              </a:ext>
            </a:extLst>
          </p:cNvPr>
          <p:cNvSpPr/>
          <p:nvPr userDrawn="1"/>
        </p:nvSpPr>
        <p:spPr>
          <a:xfrm>
            <a:off x="0" y="0"/>
            <a:ext cx="9144000" cy="6096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281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49" r:id="rId12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3568" y="3785146"/>
            <a:ext cx="7772400" cy="1362075"/>
          </a:xfrm>
        </p:spPr>
        <p:txBody>
          <a:bodyPr>
            <a:normAutofit/>
          </a:bodyPr>
          <a:lstStyle/>
          <a:p>
            <a:r>
              <a:rPr lang="en-IN" dirty="0">
                <a:solidFill>
                  <a:srgbClr val="002060"/>
                </a:solidFill>
              </a:rPr>
              <a:t>Session 9:</a:t>
            </a:r>
            <a:r>
              <a:rPr lang="en-US" dirty="0">
                <a:solidFill>
                  <a:srgbClr val="002060"/>
                </a:solidFill>
              </a:rPr>
              <a:t> Ethics in Leadership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E34970-BCF7-4EB4-8650-116A605F3BE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2374" r="51273" b="9635"/>
          <a:stretch/>
        </p:blipFill>
        <p:spPr>
          <a:xfrm>
            <a:off x="6143323" y="620688"/>
            <a:ext cx="2965181" cy="1324000"/>
          </a:xfrm>
          <a:prstGeom prst="rect">
            <a:avLst/>
          </a:prstGeom>
        </p:spPr>
      </p:pic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472E0A2E-2C26-4370-AD69-49228EB8AC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3568" y="2468873"/>
            <a:ext cx="7772400" cy="792088"/>
          </a:xfrm>
        </p:spPr>
        <p:txBody>
          <a:bodyPr>
            <a:normAutofit/>
          </a:bodyPr>
          <a:lstStyle/>
          <a:p>
            <a:r>
              <a:rPr lang="en-GB" sz="3200" b="1" dirty="0"/>
              <a:t>BMSW6101 Emergent Leadership Skills</a:t>
            </a:r>
          </a:p>
        </p:txBody>
      </p:sp>
    </p:spTree>
    <p:extLst>
      <p:ext uri="{BB962C8B-B14F-4D97-AF65-F5344CB8AC3E}">
        <p14:creationId xmlns:p14="http://schemas.microsoft.com/office/powerpoint/2010/main" val="25650089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52400" y="832960"/>
            <a:ext cx="6477000" cy="5232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What Does Ethics Mean to You? </a:t>
            </a:r>
          </a:p>
        </p:txBody>
      </p:sp>
      <p:sp>
        <p:nvSpPr>
          <p:cNvPr id="6" name="Rectangle 5"/>
          <p:cNvSpPr/>
          <p:nvPr/>
        </p:nvSpPr>
        <p:spPr>
          <a:xfrm>
            <a:off x="228600" y="2057400"/>
            <a:ext cx="5715000" cy="353943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Company policy forbids co-workers to become romantically involved. You are in the same Tennis Club as someone from another department, and you find yourself becoming attracted to this person. As a leader, do you pursue the relationship? Why? Why not? </a:t>
            </a:r>
          </a:p>
        </p:txBody>
      </p:sp>
      <p:sp>
        <p:nvSpPr>
          <p:cNvPr id="8" name="Rectangle 7"/>
          <p:cNvSpPr/>
          <p:nvPr/>
        </p:nvSpPr>
        <p:spPr>
          <a:xfrm>
            <a:off x="1752600" y="106969"/>
            <a:ext cx="533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EXERCISE AND DEBATE</a:t>
            </a:r>
            <a:endParaRPr lang="en-GB" sz="2400" dirty="0">
              <a:solidFill>
                <a:schemeClr val="bg1"/>
              </a:solidFill>
            </a:endParaRPr>
          </a:p>
        </p:txBody>
      </p:sp>
      <p:pic>
        <p:nvPicPr>
          <p:cNvPr id="1026" name="Picture 2" descr="How to Handle an Office Romanc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1" y="2057400"/>
            <a:ext cx="3200400" cy="3539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9149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" y="685800"/>
            <a:ext cx="9143999" cy="56938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fontAlgn="base"/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3. Have You Ever…</a:t>
            </a:r>
          </a:p>
          <a:p>
            <a:pPr fontAlgn="base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. . . lied to your boss? the IRS? Regulators?</a:t>
            </a:r>
          </a:p>
          <a:p>
            <a:pPr fontAlgn="base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. . . lied so you wouldn’t hurt someone’s feelings?</a:t>
            </a:r>
          </a:p>
          <a:p>
            <a:pPr fontAlgn="base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. . . lied to get out of a business or social engagement?</a:t>
            </a:r>
          </a:p>
          <a:p>
            <a:pPr fontAlgn="base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. . . fudged figures on a report to make the results look better?</a:t>
            </a:r>
          </a:p>
          <a:p>
            <a:pPr fontAlgn="base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. . . taken a sick day when you weren’t sick?</a:t>
            </a:r>
          </a:p>
          <a:p>
            <a:pPr fontAlgn="base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. . . lied to a customer (“we sent your order yesterday”) or creditor (“the check’s in the mail”)?</a:t>
            </a:r>
          </a:p>
          <a:p>
            <a:pPr fontAlgn="base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. . . cut corners on quality control?</a:t>
            </a:r>
          </a:p>
          <a:p>
            <a:pPr fontAlgn="base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. . . blamed someone else for something you knew you were partly responsible for?</a:t>
            </a:r>
          </a:p>
          <a:p>
            <a:pPr fontAlgn="base"/>
            <a:r>
              <a:rPr lang="en-GB" sz="28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.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. put inappropriate pressure on others?</a:t>
            </a:r>
            <a:endParaRPr lang="en-GB" sz="28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52600" y="106969"/>
            <a:ext cx="533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EXERCISE AND DEBATE</a:t>
            </a:r>
            <a:endParaRPr lang="en-GB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8464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25332"/>
            <a:ext cx="8229600" cy="711130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rgbClr val="FFFF00"/>
                </a:solidFill>
              </a:rPr>
              <a:t>Introduction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4751158"/>
          </a:xfrm>
        </p:spPr>
        <p:txBody>
          <a:bodyPr>
            <a:normAutofit lnSpcReduction="10000"/>
          </a:bodyPr>
          <a:lstStyle/>
          <a:p>
            <a:r>
              <a:rPr lang="en-US" altLang="en-US" sz="2800" dirty="0"/>
              <a:t>Leadership has a moral dimension because leaders influence the lives of others.</a:t>
            </a:r>
          </a:p>
          <a:p>
            <a:r>
              <a:rPr lang="en-US" altLang="en-US" sz="2800" dirty="0"/>
              <a:t>There is an obligation to work for the common good.</a:t>
            </a:r>
          </a:p>
          <a:p>
            <a:r>
              <a:rPr lang="en-US" altLang="en-US" sz="2800" dirty="0"/>
              <a:t>Despite this there have been a number of leadership scandals in the business and the public sectors.</a:t>
            </a:r>
          </a:p>
          <a:p>
            <a:endParaRPr lang="en-US" altLang="en-US" sz="2800" dirty="0"/>
          </a:p>
          <a:p>
            <a:pPr marL="0" indent="0">
              <a:buNone/>
            </a:pPr>
            <a:r>
              <a:rPr lang="en-US" altLang="en-US" sz="2800" i="1" dirty="0">
                <a:highlight>
                  <a:srgbClr val="FFFF00"/>
                </a:highlight>
              </a:rPr>
              <a:t>Ethical leadership</a:t>
            </a:r>
            <a:r>
              <a:rPr lang="en-US" altLang="en-US" sz="2800" i="1" dirty="0"/>
              <a:t> </a:t>
            </a:r>
            <a:r>
              <a:rPr lang="en-US" altLang="en-US" sz="2800" dirty="0"/>
              <a:t>is the influence of a moral person who moves others to do the right thing in the right way for the right reasons (</a:t>
            </a:r>
            <a:r>
              <a:rPr lang="en-US" altLang="en-US" sz="2800" dirty="0" err="1"/>
              <a:t>Ciulla</a:t>
            </a:r>
            <a:r>
              <a:rPr lang="en-US" altLang="en-US" sz="2800" dirty="0"/>
              <a:t>, 2003).</a:t>
            </a:r>
            <a:endParaRPr lang="en-US" sz="28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023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36462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rgbClr val="FFFF00"/>
                </a:solidFill>
              </a:rPr>
              <a:t>Leadership Ethics Explained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470484"/>
            <a:ext cx="8229600" cy="3917032"/>
          </a:xfrm>
        </p:spPr>
        <p:txBody>
          <a:bodyPr/>
          <a:lstStyle/>
          <a:p>
            <a:r>
              <a:rPr lang="en-US" dirty="0"/>
              <a:t>Ethical leadership: influence of a moral person.</a:t>
            </a:r>
          </a:p>
          <a:p>
            <a:r>
              <a:rPr lang="en-US" dirty="0"/>
              <a:t>Accomplishing a common good.</a:t>
            </a:r>
          </a:p>
          <a:p>
            <a:r>
              <a:rPr lang="en-US" dirty="0"/>
              <a:t>Desirable values and morals.</a:t>
            </a:r>
          </a:p>
          <a:p>
            <a:r>
              <a:rPr lang="en-US" dirty="0"/>
              <a:t>Ethics decide use of power.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352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20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FF00"/>
                </a:solidFill>
              </a:rPr>
              <a:t>Leadership Ethics in Practice </a:t>
            </a:r>
            <a:r>
              <a:rPr lang="en-US" sz="2700" b="1" dirty="0">
                <a:solidFill>
                  <a:srgbClr val="FFFF00"/>
                </a:solidFill>
              </a:rPr>
              <a:t>(1 of 7)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6" name="Picture 5" descr="The diagram visualizes the factors related to ethical leadership.&#10;&#10;The diagram contains a central circle, labeled Ethical Leadership, surrounded by a ring of 6 further circles. The outer circles are each connected to the central circle by arrows pointing to the central circle. The 6 outer circles are labeled, clockwise, as follows:&#10;&#10;1. The character of the leader.&#10;2. The actions of the leader.&#10;3. The goals of the leader.&#10;4. The honesty of the leader.&#10;5. The power of the leader.&#10;6. The values of the leader.&#10;" title="Figure 12.1 Factors Related to Ethical Leadership"/>
          <p:cNvPicPr>
            <a:picLocks noChangeAspect="1"/>
          </p:cNvPicPr>
          <p:nvPr/>
        </p:nvPicPr>
        <p:blipFill rotWithShape="1">
          <a:blip r:embed="rId3"/>
          <a:srcRect l="1087" t="7862" r="1087" b="1229"/>
          <a:stretch/>
        </p:blipFill>
        <p:spPr>
          <a:xfrm>
            <a:off x="1098376" y="687969"/>
            <a:ext cx="6858000" cy="4572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5123251-583F-4EBB-A950-CFB3746F6A1D}"/>
              </a:ext>
            </a:extLst>
          </p:cNvPr>
          <p:cNvSpPr/>
          <p:nvPr/>
        </p:nvSpPr>
        <p:spPr>
          <a:xfrm>
            <a:off x="1905000" y="5259969"/>
            <a:ext cx="533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highlight>
                  <a:srgbClr val="FFFF00"/>
                </a:highlight>
              </a:rPr>
              <a:t>Factors related to ethical leadership</a:t>
            </a:r>
          </a:p>
        </p:txBody>
      </p:sp>
    </p:spTree>
    <p:extLst>
      <p:ext uri="{BB962C8B-B14F-4D97-AF65-F5344CB8AC3E}">
        <p14:creationId xmlns:p14="http://schemas.microsoft.com/office/powerpoint/2010/main" val="450421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3646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FF00"/>
                </a:solidFill>
              </a:rPr>
              <a:t>Leadership Ethics in Practice </a:t>
            </a:r>
            <a:r>
              <a:rPr lang="en-US" sz="2700" b="1" dirty="0">
                <a:solidFill>
                  <a:srgbClr val="FFFF00"/>
                </a:solidFill>
              </a:rPr>
              <a:t>(2 of 7)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470484"/>
            <a:ext cx="8229600" cy="3917032"/>
          </a:xfrm>
        </p:spPr>
        <p:txBody>
          <a:bodyPr/>
          <a:lstStyle/>
          <a:p>
            <a:pPr marL="0" indent="0">
              <a:buNone/>
            </a:pPr>
            <a:r>
              <a:rPr lang="en-US" i="1" u="sng" dirty="0"/>
              <a:t>The Character of the Leader</a:t>
            </a:r>
          </a:p>
          <a:p>
            <a:r>
              <a:rPr lang="en-US" dirty="0"/>
              <a:t>Fundamental aspect.</a:t>
            </a:r>
          </a:p>
          <a:p>
            <a:r>
              <a:rPr lang="en-US" dirty="0"/>
              <a:t>Qualities, disposition, and core values.</a:t>
            </a:r>
          </a:p>
          <a:p>
            <a:r>
              <a:rPr lang="en-US" dirty="0"/>
              <a:t>Six dimensions of character: trustworthiness, respect, responsibility, fairness, caring, and citizenship.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8392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3646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FF00"/>
                </a:solidFill>
              </a:rPr>
              <a:t>Leadership Ethics in Practice </a:t>
            </a:r>
            <a:r>
              <a:rPr lang="en-US" sz="2700" b="1" dirty="0">
                <a:solidFill>
                  <a:srgbClr val="FFFF00"/>
                </a:solidFill>
              </a:rPr>
              <a:t>(2 of 7)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11" name="Picture 3">
            <a:extLst>
              <a:ext uri="{FF2B5EF4-FFF2-40B4-BE49-F238E27FC236}">
                <a16:creationId xmlns:a16="http://schemas.microsoft.com/office/drawing/2014/main" id="{EF81109D-817C-40F1-AE8A-3CC70E915F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" y="1538500"/>
            <a:ext cx="8458200" cy="37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4D5F33A-52C4-468D-96FA-E00EFC52D4F4}"/>
              </a:ext>
            </a:extLst>
          </p:cNvPr>
          <p:cNvSpPr/>
          <p:nvPr/>
        </p:nvSpPr>
        <p:spPr>
          <a:xfrm>
            <a:off x="1743373" y="937426"/>
            <a:ext cx="56572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i="1" dirty="0">
                <a:highlight>
                  <a:srgbClr val="FFFF00"/>
                </a:highlight>
              </a:rPr>
              <a:t>Six Dimensions of the Character of the Leader</a:t>
            </a:r>
          </a:p>
        </p:txBody>
      </p:sp>
    </p:spTree>
    <p:extLst>
      <p:ext uri="{BB962C8B-B14F-4D97-AF65-F5344CB8AC3E}">
        <p14:creationId xmlns:p14="http://schemas.microsoft.com/office/powerpoint/2010/main" val="3338526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3646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FF00"/>
                </a:solidFill>
              </a:rPr>
              <a:t>Leadership Ethics in Practice </a:t>
            </a:r>
            <a:r>
              <a:rPr lang="en-US" sz="2700" b="1" dirty="0">
                <a:solidFill>
                  <a:srgbClr val="FFFF00"/>
                </a:solidFill>
              </a:rPr>
              <a:t>(2 of 7)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7071396F-6CE5-432D-B845-8445D1D0F794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000" y="1539000"/>
            <a:ext cx="8460000" cy="37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972517D-DB7E-40EB-84BC-6C28B87B14B0}"/>
              </a:ext>
            </a:extLst>
          </p:cNvPr>
          <p:cNvSpPr/>
          <p:nvPr/>
        </p:nvSpPr>
        <p:spPr>
          <a:xfrm>
            <a:off x="1743373" y="937426"/>
            <a:ext cx="56572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i="1" dirty="0">
                <a:highlight>
                  <a:srgbClr val="FFFF00"/>
                </a:highlight>
              </a:rPr>
              <a:t>Six Dimensions of the Character of the Leader</a:t>
            </a:r>
          </a:p>
        </p:txBody>
      </p:sp>
    </p:spTree>
    <p:extLst>
      <p:ext uri="{BB962C8B-B14F-4D97-AF65-F5344CB8AC3E}">
        <p14:creationId xmlns:p14="http://schemas.microsoft.com/office/powerpoint/2010/main" val="2576981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3646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FF00"/>
                </a:solidFill>
              </a:rPr>
              <a:t>Leadership Ethics in Practice </a:t>
            </a:r>
            <a:r>
              <a:rPr lang="en-US" sz="2700" b="1" dirty="0">
                <a:solidFill>
                  <a:srgbClr val="FFFF00"/>
                </a:solidFill>
              </a:rPr>
              <a:t>(2 of 7)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0F722963-1E3A-4530-803F-97D6117BAC8D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000" y="1539000"/>
            <a:ext cx="8460000" cy="37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6F8B48E-6853-4EF4-9598-B499FFFF44AB}"/>
              </a:ext>
            </a:extLst>
          </p:cNvPr>
          <p:cNvSpPr/>
          <p:nvPr/>
        </p:nvSpPr>
        <p:spPr>
          <a:xfrm>
            <a:off x="1743373" y="937426"/>
            <a:ext cx="56572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i="1" dirty="0">
                <a:highlight>
                  <a:srgbClr val="FFFF00"/>
                </a:highlight>
              </a:rPr>
              <a:t>Six Dimensions of the Character of the Leader</a:t>
            </a:r>
          </a:p>
        </p:txBody>
      </p:sp>
    </p:spTree>
    <p:extLst>
      <p:ext uri="{BB962C8B-B14F-4D97-AF65-F5344CB8AC3E}">
        <p14:creationId xmlns:p14="http://schemas.microsoft.com/office/powerpoint/2010/main" val="2408150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75735" y="0"/>
            <a:ext cx="8229600" cy="73646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FF00"/>
                </a:solidFill>
              </a:rPr>
              <a:t>Leadership Ethics in Practice </a:t>
            </a:r>
            <a:r>
              <a:rPr lang="en-US" sz="2700" b="1" dirty="0">
                <a:solidFill>
                  <a:srgbClr val="FFFF00"/>
                </a:solidFill>
              </a:rPr>
              <a:t>(3 of 7)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470484"/>
            <a:ext cx="8229600" cy="39170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i="1" u="sng" dirty="0"/>
              <a:t>The Actions of the Leader</a:t>
            </a:r>
          </a:p>
          <a:p>
            <a:r>
              <a:rPr lang="en-US" dirty="0"/>
              <a:t>The actions are ways to accomplish goals ethically.</a:t>
            </a:r>
          </a:p>
          <a:p>
            <a:r>
              <a:rPr lang="en-US" dirty="0"/>
              <a:t>Principles guiding actions of leaders:</a:t>
            </a:r>
          </a:p>
          <a:p>
            <a:pPr lvl="1"/>
            <a:r>
              <a:rPr lang="en-US" dirty="0"/>
              <a:t>Showing respect.</a:t>
            </a:r>
          </a:p>
          <a:p>
            <a:pPr lvl="1"/>
            <a:r>
              <a:rPr lang="en-US" dirty="0"/>
              <a:t>Serving others.</a:t>
            </a:r>
          </a:p>
          <a:p>
            <a:pPr lvl="1"/>
            <a:r>
              <a:rPr lang="en-US" dirty="0"/>
              <a:t>Showing justice.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1600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20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FF00"/>
                </a:solidFill>
              </a:rPr>
              <a:t>Leadership Ethics in Practice </a:t>
            </a:r>
            <a:r>
              <a:rPr lang="en-US" sz="2700" b="1" dirty="0">
                <a:solidFill>
                  <a:srgbClr val="FFFF00"/>
                </a:solidFill>
              </a:rPr>
              <a:t>(4 of 7)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470484"/>
            <a:ext cx="8229600" cy="3917032"/>
          </a:xfrm>
        </p:spPr>
        <p:txBody>
          <a:bodyPr/>
          <a:lstStyle/>
          <a:p>
            <a:pPr marL="0" indent="0">
              <a:buNone/>
            </a:pPr>
            <a:r>
              <a:rPr lang="en-US" i="1" u="sng" dirty="0"/>
              <a:t>The Goals of the Leader</a:t>
            </a:r>
          </a:p>
          <a:p>
            <a:r>
              <a:rPr lang="en-US" dirty="0"/>
              <a:t>Using goals to influence others.</a:t>
            </a:r>
          </a:p>
          <a:p>
            <a:r>
              <a:rPr lang="en-US" dirty="0"/>
              <a:t>Identifying and pursuing worthy goals.</a:t>
            </a:r>
          </a:p>
          <a:p>
            <a:r>
              <a:rPr lang="en-US" dirty="0"/>
              <a:t>Establish goals agreeable to all.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76292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3646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FF00"/>
                </a:solidFill>
              </a:rPr>
              <a:t>Leadership Ethics in Practice </a:t>
            </a:r>
            <a:r>
              <a:rPr lang="en-US" sz="2700" b="1" dirty="0">
                <a:solidFill>
                  <a:srgbClr val="FFFF00"/>
                </a:solidFill>
              </a:rPr>
              <a:t>(5 of 7)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470484"/>
            <a:ext cx="8229600" cy="3917032"/>
          </a:xfrm>
        </p:spPr>
        <p:txBody>
          <a:bodyPr/>
          <a:lstStyle/>
          <a:p>
            <a:pPr marL="0" indent="0">
              <a:buNone/>
            </a:pPr>
            <a:r>
              <a:rPr lang="en-US" i="1" u="sng" dirty="0"/>
              <a:t>The Honesty of the Leader</a:t>
            </a:r>
          </a:p>
          <a:p>
            <a:r>
              <a:rPr lang="en-US" dirty="0"/>
              <a:t>Synonymous with being ethical.</a:t>
            </a:r>
          </a:p>
          <a:p>
            <a:r>
              <a:rPr lang="en-US" dirty="0"/>
              <a:t>Dishonesty creates distrust.</a:t>
            </a:r>
          </a:p>
          <a:p>
            <a:pPr lvl="1"/>
            <a:r>
              <a:rPr lang="en-US" dirty="0"/>
              <a:t>Negative effect on interpersonal relationships.</a:t>
            </a:r>
          </a:p>
          <a:p>
            <a:r>
              <a:rPr lang="en-US" dirty="0"/>
              <a:t>Challenge of being truthful in appropriate ways.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0948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-12357"/>
            <a:ext cx="8229600" cy="774357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FF00"/>
                </a:solidFill>
              </a:rPr>
              <a:t>Leadership Ethics in Practice </a:t>
            </a:r>
            <a:r>
              <a:rPr lang="en-US" sz="2700" b="1" dirty="0">
                <a:solidFill>
                  <a:srgbClr val="FFFF00"/>
                </a:solidFill>
              </a:rPr>
              <a:t>(6 of 7)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470484"/>
            <a:ext cx="8229600" cy="3917032"/>
          </a:xfrm>
        </p:spPr>
        <p:txBody>
          <a:bodyPr/>
          <a:lstStyle/>
          <a:p>
            <a:pPr marL="0" indent="0">
              <a:buNone/>
            </a:pPr>
            <a:r>
              <a:rPr lang="en-US" i="1" u="sng" dirty="0"/>
              <a:t>The Power of the Leader</a:t>
            </a:r>
          </a:p>
          <a:p>
            <a:r>
              <a:rPr lang="en-US" dirty="0"/>
              <a:t>Capacity to influence or affect others.</a:t>
            </a:r>
          </a:p>
          <a:p>
            <a:r>
              <a:rPr lang="en-US" dirty="0"/>
              <a:t>Power: Used positively and negatively.</a:t>
            </a:r>
          </a:p>
          <a:p>
            <a:r>
              <a:rPr lang="en-US" dirty="0"/>
              <a:t>Fair and caring in leadership.</a:t>
            </a:r>
          </a:p>
          <a:p>
            <a:r>
              <a:rPr lang="en-US" dirty="0"/>
              <a:t>Be constantly vigilant and aware.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0613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20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FF00"/>
                </a:solidFill>
              </a:rPr>
              <a:t>Leadership Ethics in Practice </a:t>
            </a:r>
            <a:r>
              <a:rPr lang="en-US" sz="2700" b="1" dirty="0">
                <a:solidFill>
                  <a:srgbClr val="FFFF00"/>
                </a:solidFill>
              </a:rPr>
              <a:t>(7 of 7)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470484"/>
            <a:ext cx="8229600" cy="3917032"/>
          </a:xfrm>
        </p:spPr>
        <p:txBody>
          <a:bodyPr/>
          <a:lstStyle/>
          <a:p>
            <a:pPr marL="0" indent="0">
              <a:buNone/>
            </a:pPr>
            <a:r>
              <a:rPr lang="en-US" i="1" u="sng" dirty="0"/>
              <a:t>The Values of the Leader</a:t>
            </a:r>
          </a:p>
          <a:p>
            <a:r>
              <a:rPr lang="en-US" dirty="0"/>
              <a:t>Three kinds of leadership values:</a:t>
            </a:r>
          </a:p>
          <a:p>
            <a:pPr lvl="1"/>
            <a:r>
              <a:rPr lang="en-US" dirty="0"/>
              <a:t>Ethical values.</a:t>
            </a:r>
          </a:p>
          <a:p>
            <a:pPr lvl="1"/>
            <a:r>
              <a:rPr lang="en-US" dirty="0"/>
              <a:t>Modal values.</a:t>
            </a:r>
          </a:p>
          <a:p>
            <a:pPr lvl="1"/>
            <a:r>
              <a:rPr lang="en-US" dirty="0"/>
              <a:t>End values.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2041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25332"/>
            <a:ext cx="8229600" cy="711130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rgbClr val="FFFF00"/>
                </a:solidFill>
              </a:rPr>
              <a:t>Culture and Leadership Ethics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4953000"/>
          </a:xfrm>
        </p:spPr>
        <p:txBody>
          <a:bodyPr>
            <a:normAutofit lnSpcReduction="10000"/>
          </a:bodyPr>
          <a:lstStyle/>
          <a:p>
            <a:r>
              <a:rPr lang="en-US" altLang="en-US" sz="2800" dirty="0"/>
              <a:t>Globalization makes it more likely that people will work with others from different cultures.</a:t>
            </a:r>
          </a:p>
          <a:p>
            <a:r>
              <a:rPr lang="en-US" altLang="en-US" sz="2800" dirty="0"/>
              <a:t>Cultures differ in their rules of conduct and ethical views.</a:t>
            </a:r>
          </a:p>
          <a:p>
            <a:r>
              <a:rPr lang="en-US" sz="2800" i="1" dirty="0" err="1"/>
              <a:t>Resick</a:t>
            </a:r>
            <a:r>
              <a:rPr lang="en-US" sz="2800" i="1" dirty="0"/>
              <a:t>, </a:t>
            </a:r>
            <a:r>
              <a:rPr lang="en-US" sz="2800" i="1" dirty="0" err="1"/>
              <a:t>Hanges</a:t>
            </a:r>
            <a:r>
              <a:rPr lang="en-US" sz="2800" i="1" dirty="0"/>
              <a:t>, Dickson, and </a:t>
            </a:r>
            <a:r>
              <a:rPr lang="en-US" sz="2800" i="1" dirty="0" err="1"/>
              <a:t>Mitchelson</a:t>
            </a:r>
            <a:r>
              <a:rPr lang="en-US" sz="2800" i="1" dirty="0"/>
              <a:t> (2006)</a:t>
            </a:r>
            <a:r>
              <a:rPr lang="en-US" sz="2800" dirty="0"/>
              <a:t> found that Nordic European cultures such as Denmark and Sweden place more importance on a leader’s character and integrity defined as a leader behaving in a manner that is just, honest, sincere, and trustworthy than Middle Eastern cultures such as those in Egypt, Turkey, and Qatar.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7279934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ppt temp.</Template>
  <TotalTime>961</TotalTime>
  <Words>1459</Words>
  <Application>Microsoft Office PowerPoint</Application>
  <PresentationFormat>On-screen Show (4:3)</PresentationFormat>
  <Paragraphs>154</Paragraphs>
  <Slides>16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Myriad Pro</vt:lpstr>
      <vt:lpstr>Arial</vt:lpstr>
      <vt:lpstr>Calibri</vt:lpstr>
      <vt:lpstr>20140311PresentationUWTSDTemplate</vt:lpstr>
      <vt:lpstr>Session 9: Ethics in Leadership</vt:lpstr>
      <vt:lpstr>PowerPoint Presentation</vt:lpstr>
      <vt:lpstr>PowerPoint Presentation</vt:lpstr>
      <vt:lpstr>Introduction</vt:lpstr>
      <vt:lpstr>Leadership Ethics Explained</vt:lpstr>
      <vt:lpstr>Leadership Ethics in Practice (1 of 7)</vt:lpstr>
      <vt:lpstr>Leadership Ethics in Practice (2 of 7)</vt:lpstr>
      <vt:lpstr>Leadership Ethics in Practice (2 of 7)</vt:lpstr>
      <vt:lpstr>Leadership Ethics in Practice (2 of 7)</vt:lpstr>
      <vt:lpstr>Leadership Ethics in Practice (2 of 7)</vt:lpstr>
      <vt:lpstr>Leadership Ethics in Practice (3 of 7)</vt:lpstr>
      <vt:lpstr>Leadership Ethics in Practice (4 of 7)</vt:lpstr>
      <vt:lpstr>Leadership Ethics in Practice (5 of 7)</vt:lpstr>
      <vt:lpstr>Leadership Ethics in Practice (6 of 7)</vt:lpstr>
      <vt:lpstr>Leadership Ethics in Practice (7 of 7)</vt:lpstr>
      <vt:lpstr>Culture and Leadership Ethics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Ancheta, Katie</dc:creator>
  <cp:lastModifiedBy>Rebecca Stewart</cp:lastModifiedBy>
  <cp:revision>70</cp:revision>
  <dcterms:created xsi:type="dcterms:W3CDTF">2006-08-16T00:00:00Z</dcterms:created>
  <dcterms:modified xsi:type="dcterms:W3CDTF">2023-03-16T11:13:57Z</dcterms:modified>
</cp:coreProperties>
</file>