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slideshow.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58" r:id="rId5"/>
    <p:sldId id="262" r:id="rId6"/>
    <p:sldId id="263" r:id="rId7"/>
    <p:sldId id="272" r:id="rId8"/>
    <p:sldId id="260" r:id="rId9"/>
    <p:sldId id="261" r:id="rId10"/>
    <p:sldId id="270" r:id="rId11"/>
    <p:sldId id="271" r:id="rId12"/>
    <p:sldId id="264" r:id="rId13"/>
    <p:sldId id="265" r:id="rId14"/>
    <p:sldId id="266" r:id="rId15"/>
    <p:sldId id="267" r:id="rId16"/>
    <p:sldId id="269" r:id="rId17"/>
    <p:sldId id="268"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69" d="100"/>
          <a:sy n="69" d="100"/>
        </p:scale>
        <p:origin x="-1602" y="-50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FE976768-CAF0-486E-8C34-5E7528A98B45}" type="datetimeFigureOut">
              <a:rPr lang="en-GB" smtClean="0"/>
              <a:pPr/>
              <a:t>04/11/2010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A13425-6E1D-4050-8E2A-89BFCE18C74E}"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E976768-CAF0-486E-8C34-5E7528A98B45}" type="datetimeFigureOut">
              <a:rPr lang="en-GB" smtClean="0"/>
              <a:pPr/>
              <a:t>04/11/2010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A13425-6E1D-4050-8E2A-89BFCE18C74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FE976768-CAF0-486E-8C34-5E7528A98B45}" type="datetimeFigureOut">
              <a:rPr lang="en-GB" smtClean="0"/>
              <a:pPr/>
              <a:t>04/11/2010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A13425-6E1D-4050-8E2A-89BFCE18C74E}"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FE976768-CAF0-486E-8C34-5E7528A98B45}" type="datetimeFigureOut">
              <a:rPr lang="en-GB" smtClean="0"/>
              <a:pPr/>
              <a:t>04/11/2010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A13425-6E1D-4050-8E2A-89BFCE18C74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FE976768-CAF0-486E-8C34-5E7528A98B45}" type="datetimeFigureOut">
              <a:rPr lang="en-GB" smtClean="0"/>
              <a:pPr/>
              <a:t>04/11/2010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A13425-6E1D-4050-8E2A-89BFCE18C74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FE976768-CAF0-486E-8C34-5E7528A98B45}" type="datetimeFigureOut">
              <a:rPr lang="en-GB" smtClean="0"/>
              <a:pPr/>
              <a:t>04/11/2010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A13425-6E1D-4050-8E2A-89BFCE18C74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976768-CAF0-486E-8C34-5E7528A98B45}" type="datetimeFigureOut">
              <a:rPr lang="en-GB" smtClean="0"/>
              <a:pPr/>
              <a:t>04/11/2010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A13425-6E1D-4050-8E2A-89BFCE18C74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FE976768-CAF0-486E-8C34-5E7528A98B45}" type="datetimeFigureOut">
              <a:rPr lang="en-GB" smtClean="0"/>
              <a:pPr/>
              <a:t>04/11/2010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A13425-6E1D-4050-8E2A-89BFCE18C74E}"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FE976768-CAF0-486E-8C34-5E7528A98B45}" type="datetimeFigureOut">
              <a:rPr lang="en-GB" smtClean="0"/>
              <a:pPr/>
              <a:t>04/11/2010</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CAA13425-6E1D-4050-8E2A-89BFCE18C74E}"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E976768-CAF0-486E-8C34-5E7528A98B45}" type="datetimeFigureOut">
              <a:rPr lang="en-GB" smtClean="0"/>
              <a:pPr/>
              <a:t>04/11/2010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A13425-6E1D-4050-8E2A-89BFCE18C74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E976768-CAF0-486E-8C34-5E7528A98B45}" type="datetimeFigureOut">
              <a:rPr lang="en-GB" smtClean="0"/>
              <a:pPr/>
              <a:t>04/11/2010</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CAA13425-6E1D-4050-8E2A-89BFCE18C74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FE976768-CAF0-486E-8C34-5E7528A98B45}" type="datetimeFigureOut">
              <a:rPr lang="en-GB" smtClean="0"/>
              <a:pPr/>
              <a:t>04/11/2010</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CAA13425-6E1D-4050-8E2A-89BFCE18C74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youtube.com/watch?v=YGVntN0m7F4&amp;feature=related"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youtube.com/watch?v=fqhC_GFuhHc&amp;feature=related" TargetMode="Externa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Presenting ideas</a:t>
            </a:r>
            <a:endParaRPr lang="en-GB" dirty="0"/>
          </a:p>
        </p:txBody>
      </p:sp>
      <p:sp>
        <p:nvSpPr>
          <p:cNvPr id="3" name="Subtitle 2"/>
          <p:cNvSpPr>
            <a:spLocks noGrp="1"/>
          </p:cNvSpPr>
          <p:nvPr>
            <p:ph type="subTitle" idx="1"/>
          </p:nvPr>
        </p:nvSpPr>
        <p:spPr/>
        <p:txBody>
          <a:bodyPr/>
          <a:lstStyle/>
          <a:p>
            <a:r>
              <a:rPr lang="en-GB" dirty="0" smtClean="0"/>
              <a:t>Logical arguments and being critical</a:t>
            </a:r>
            <a:endParaRPr lang="en-GB" dirty="0"/>
          </a:p>
        </p:txBody>
      </p:sp>
      <p:pic>
        <p:nvPicPr>
          <p:cNvPr id="1026" name="Picture 2" descr="C:\Users\luci\AppData\Local\Microsoft\Windows\Temporary Internet Files\Content.IE5\MY9XFZ5T\MC900093381[1].wmf"/>
          <p:cNvPicPr>
            <a:picLocks noChangeAspect="1" noChangeArrowheads="1"/>
          </p:cNvPicPr>
          <p:nvPr/>
        </p:nvPicPr>
        <p:blipFill>
          <a:blip r:embed="rId2" cstate="print"/>
          <a:srcRect/>
          <a:stretch>
            <a:fillRect/>
          </a:stretch>
        </p:blipFill>
        <p:spPr bwMode="auto">
          <a:xfrm>
            <a:off x="5488233" y="2852936"/>
            <a:ext cx="3116215" cy="3852000"/>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Today’s class</a:t>
            </a:r>
            <a:endParaRPr lang="en-GB" dirty="0"/>
          </a:p>
        </p:txBody>
      </p:sp>
      <p:sp>
        <p:nvSpPr>
          <p:cNvPr id="3" name="Content Placeholder 2"/>
          <p:cNvSpPr>
            <a:spLocks noGrp="1"/>
          </p:cNvSpPr>
          <p:nvPr>
            <p:ph idx="1"/>
          </p:nvPr>
        </p:nvSpPr>
        <p:spPr/>
        <p:txBody>
          <a:bodyPr/>
          <a:lstStyle/>
          <a:p>
            <a:r>
              <a:rPr lang="en-GB" dirty="0" smtClean="0"/>
              <a:t>What is logic</a:t>
            </a:r>
          </a:p>
          <a:p>
            <a:r>
              <a:rPr lang="en-GB" dirty="0" smtClean="0"/>
              <a:t>A logical argument</a:t>
            </a:r>
          </a:p>
          <a:p>
            <a:r>
              <a:rPr lang="en-GB" dirty="0" smtClean="0"/>
              <a:t>Being critical </a:t>
            </a:r>
          </a:p>
          <a:p>
            <a:r>
              <a:rPr lang="en-GB" dirty="0" smtClean="0"/>
              <a:t>Paraphrasing </a:t>
            </a:r>
            <a:endParaRPr lang="en-GB" dirty="0"/>
          </a:p>
        </p:txBody>
      </p:sp>
      <p:pic>
        <p:nvPicPr>
          <p:cNvPr id="4" name="Picture 2" descr="C:\Users\luci\AppData\Local\Microsoft\Windows\Temporary Internet Files\Content.IE5\MY9XFZ5T\MC900093381[1].wmf"/>
          <p:cNvPicPr>
            <a:picLocks noChangeAspect="1" noChangeArrowheads="1"/>
          </p:cNvPicPr>
          <p:nvPr/>
        </p:nvPicPr>
        <p:blipFill>
          <a:blip r:embed="rId2" cstate="print"/>
          <a:srcRect/>
          <a:stretch>
            <a:fillRect/>
          </a:stretch>
        </p:blipFill>
        <p:spPr bwMode="auto">
          <a:xfrm>
            <a:off x="5776265" y="2852936"/>
            <a:ext cx="3116215" cy="3852000"/>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logic?</a:t>
            </a:r>
            <a:endParaRPr lang="en-GB" dirty="0"/>
          </a:p>
        </p:txBody>
      </p:sp>
      <p:sp>
        <p:nvSpPr>
          <p:cNvPr id="3" name="Content Placeholder 2"/>
          <p:cNvSpPr>
            <a:spLocks noGrp="1"/>
          </p:cNvSpPr>
          <p:nvPr>
            <p:ph idx="1"/>
          </p:nvPr>
        </p:nvSpPr>
        <p:spPr/>
        <p:txBody>
          <a:bodyPr/>
          <a:lstStyle/>
          <a:p>
            <a:r>
              <a:rPr lang="en-GB" dirty="0" smtClean="0"/>
              <a:t>Logic is the science of reasoning</a:t>
            </a:r>
          </a:p>
          <a:p>
            <a:r>
              <a:rPr lang="en-GB" dirty="0" smtClean="0"/>
              <a:t>Assessing if something is logical allows us to determine if it is valid (makes sense)</a:t>
            </a:r>
          </a:p>
          <a:p>
            <a:endParaRPr lang="en-GB" dirty="0" smtClean="0"/>
          </a:p>
          <a:p>
            <a:r>
              <a:rPr lang="en-GB" dirty="0" smtClean="0"/>
              <a:t>Validity</a:t>
            </a:r>
          </a:p>
          <a:p>
            <a:r>
              <a:rPr lang="en-GB" dirty="0" smtClean="0"/>
              <a:t>Reasoning</a:t>
            </a:r>
          </a:p>
          <a:p>
            <a:r>
              <a:rPr lang="en-GB" dirty="0" smtClean="0"/>
              <a:t>Soundness </a:t>
            </a:r>
            <a:endParaRPr lang="en-GB" dirty="0"/>
          </a:p>
        </p:txBody>
      </p:sp>
      <p:pic>
        <p:nvPicPr>
          <p:cNvPr id="4098" name="Picture 2" descr="C:\Users\luci\AppData\Local\Microsoft\Windows\Temporary Internet Files\Content.IE5\MY9XFZ5T\MC900038921[1].wmf"/>
          <p:cNvPicPr>
            <a:picLocks noChangeAspect="1" noChangeArrowheads="1"/>
          </p:cNvPicPr>
          <p:nvPr/>
        </p:nvPicPr>
        <p:blipFill>
          <a:blip r:embed="rId2" cstate="print"/>
          <a:srcRect/>
          <a:stretch>
            <a:fillRect/>
          </a:stretch>
        </p:blipFill>
        <p:spPr bwMode="auto">
          <a:xfrm>
            <a:off x="6662486" y="3573016"/>
            <a:ext cx="1869954" cy="2916000"/>
          </a:xfrm>
          <a:prstGeom prst="rect">
            <a:avLst/>
          </a:prstGeom>
          <a:solidFill>
            <a:schemeClr val="accent2"/>
          </a:solid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logical argument?</a:t>
            </a:r>
            <a:endParaRPr lang="en-GB" dirty="0"/>
          </a:p>
        </p:txBody>
      </p:sp>
      <p:sp>
        <p:nvSpPr>
          <p:cNvPr id="3" name="Content Placeholder 2"/>
          <p:cNvSpPr>
            <a:spLocks noGrp="1"/>
          </p:cNvSpPr>
          <p:nvPr>
            <p:ph idx="1"/>
          </p:nvPr>
        </p:nvSpPr>
        <p:spPr/>
        <p:txBody>
          <a:bodyPr/>
          <a:lstStyle/>
          <a:p>
            <a:r>
              <a:rPr lang="en-GB" dirty="0" smtClean="0"/>
              <a:t>An argument is an arrangement of points</a:t>
            </a:r>
          </a:p>
          <a:p>
            <a:r>
              <a:rPr lang="en-GB" dirty="0" smtClean="0"/>
              <a:t>A logical argument is one that draws valid conclusions (makes sense)</a:t>
            </a:r>
          </a:p>
          <a:p>
            <a:r>
              <a:rPr lang="en-GB" dirty="0" smtClean="0"/>
              <a:t>A logical argument is a persuasive one</a:t>
            </a:r>
          </a:p>
          <a:p>
            <a:r>
              <a:rPr lang="en-GB" dirty="0" smtClean="0"/>
              <a:t>Example:</a:t>
            </a:r>
          </a:p>
          <a:p>
            <a:pPr lvl="1"/>
            <a:r>
              <a:rPr lang="en-GB" dirty="0" smtClean="0"/>
              <a:t>All people are mortal</a:t>
            </a:r>
          </a:p>
          <a:p>
            <a:pPr lvl="1"/>
            <a:r>
              <a:rPr lang="en-GB" dirty="0" smtClean="0"/>
              <a:t>I am a person</a:t>
            </a:r>
          </a:p>
          <a:p>
            <a:pPr lvl="1"/>
            <a:r>
              <a:rPr lang="en-GB" dirty="0" smtClean="0"/>
              <a:t>Therefore  I am mortal</a:t>
            </a:r>
            <a:endParaRPr lang="en-GB" dirty="0"/>
          </a:p>
        </p:txBody>
      </p:sp>
      <p:pic>
        <p:nvPicPr>
          <p:cNvPr id="2050" name="Picture 2" descr="C:\Documents and Settings\sa025\Local Settings\Temporary Internet Files\Content.IE5\80ZR14XO\MC900083135[1].wmf"/>
          <p:cNvPicPr>
            <a:picLocks noChangeAspect="1" noChangeArrowheads="1"/>
          </p:cNvPicPr>
          <p:nvPr/>
        </p:nvPicPr>
        <p:blipFill>
          <a:blip r:embed="rId2" cstate="print"/>
          <a:srcRect/>
          <a:stretch>
            <a:fillRect/>
          </a:stretch>
        </p:blipFill>
        <p:spPr bwMode="auto">
          <a:xfrm>
            <a:off x="6372200" y="4221088"/>
            <a:ext cx="1681582" cy="1820570"/>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luci\AppData\Local\Microsoft\Windows\Temporary Internet Files\Content.IE5\MY9XFZ5T\MC900438714[1].jpg"/>
          <p:cNvPicPr>
            <a:picLocks noChangeAspect="1" noChangeArrowheads="1"/>
          </p:cNvPicPr>
          <p:nvPr/>
        </p:nvPicPr>
        <p:blipFill>
          <a:blip r:embed="rId2" cstate="print"/>
          <a:srcRect/>
          <a:stretch>
            <a:fillRect/>
          </a:stretch>
        </p:blipFill>
        <p:spPr bwMode="auto">
          <a:xfrm>
            <a:off x="6444480" y="332656"/>
            <a:ext cx="2448000" cy="2448000"/>
          </a:xfrm>
          <a:prstGeom prst="rect">
            <a:avLst/>
          </a:prstGeom>
          <a:noFill/>
        </p:spPr>
      </p:pic>
      <p:sp>
        <p:nvSpPr>
          <p:cNvPr id="2" name="Title 1"/>
          <p:cNvSpPr>
            <a:spLocks noGrp="1"/>
          </p:cNvSpPr>
          <p:nvPr>
            <p:ph type="title"/>
          </p:nvPr>
        </p:nvSpPr>
        <p:spPr/>
        <p:txBody>
          <a:bodyPr/>
          <a:lstStyle/>
          <a:p>
            <a:r>
              <a:rPr lang="en-GB" dirty="0" smtClean="0"/>
              <a:t>How is this done?</a:t>
            </a:r>
            <a:endParaRPr lang="en-GB" dirty="0"/>
          </a:p>
        </p:txBody>
      </p:sp>
      <p:sp>
        <p:nvSpPr>
          <p:cNvPr id="3" name="Content Placeholder 2"/>
          <p:cNvSpPr>
            <a:spLocks noGrp="1"/>
          </p:cNvSpPr>
          <p:nvPr>
            <p:ph idx="1"/>
          </p:nvPr>
        </p:nvSpPr>
        <p:spPr/>
        <p:txBody>
          <a:bodyPr/>
          <a:lstStyle/>
          <a:p>
            <a:r>
              <a:rPr lang="en-GB" dirty="0" smtClean="0"/>
              <a:t>Every event has a cause (premise) </a:t>
            </a:r>
          </a:p>
          <a:p>
            <a:r>
              <a:rPr lang="en-GB" dirty="0" smtClean="0"/>
              <a:t>The universe has a beginning (premise) </a:t>
            </a:r>
          </a:p>
          <a:p>
            <a:r>
              <a:rPr lang="en-GB" dirty="0" smtClean="0"/>
              <a:t>All beginnings involve an event (premise) </a:t>
            </a:r>
          </a:p>
          <a:p>
            <a:r>
              <a:rPr lang="en-GB" dirty="0" smtClean="0"/>
              <a:t>This implies that the beginning of the universe involved an event (inference) </a:t>
            </a:r>
          </a:p>
          <a:p>
            <a:r>
              <a:rPr lang="en-GB" dirty="0" smtClean="0"/>
              <a:t>Therefore the universe has a cause (inference and conclusion) </a:t>
            </a:r>
          </a:p>
          <a:p>
            <a:pPr marL="633222" indent="-514350"/>
            <a:endParaRPr lang="en-GB" dirty="0"/>
          </a:p>
        </p:txBody>
      </p:sp>
      <p:sp>
        <p:nvSpPr>
          <p:cNvPr id="5" name="Rectangle 4"/>
          <p:cNvSpPr/>
          <p:nvPr/>
        </p:nvSpPr>
        <p:spPr>
          <a:xfrm>
            <a:off x="1763688" y="6021288"/>
            <a:ext cx="6948264" cy="369332"/>
          </a:xfrm>
          <a:prstGeom prst="rect">
            <a:avLst/>
          </a:prstGeom>
        </p:spPr>
        <p:txBody>
          <a:bodyPr wrap="square">
            <a:spAutoFit/>
          </a:bodyPr>
          <a:lstStyle/>
          <a:p>
            <a:r>
              <a:rPr lang="en-GB" dirty="0" smtClean="0"/>
              <a:t>http://www.virtualschool.edu/mon/SocialConstruction/Logic.html</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can I use this for my essays?</a:t>
            </a:r>
            <a:endParaRPr lang="en-GB" dirty="0"/>
          </a:p>
        </p:txBody>
      </p:sp>
      <p:sp>
        <p:nvSpPr>
          <p:cNvPr id="3" name="Content Placeholder 2"/>
          <p:cNvSpPr>
            <a:spLocks noGrp="1"/>
          </p:cNvSpPr>
          <p:nvPr>
            <p:ph idx="1"/>
          </p:nvPr>
        </p:nvSpPr>
        <p:spPr/>
        <p:txBody>
          <a:bodyPr/>
          <a:lstStyle/>
          <a:p>
            <a:r>
              <a:rPr lang="en-GB" dirty="0" smtClean="0"/>
              <a:t>The points you make should be logical</a:t>
            </a:r>
          </a:p>
          <a:p>
            <a:r>
              <a:rPr lang="en-GB" dirty="0" smtClean="0"/>
              <a:t>Look out for false logic</a:t>
            </a:r>
          </a:p>
          <a:p>
            <a:pPr lvl="1"/>
            <a:r>
              <a:rPr lang="en-GB" dirty="0" smtClean="0"/>
              <a:t>All fish live in water</a:t>
            </a:r>
          </a:p>
          <a:p>
            <a:pPr lvl="1"/>
            <a:r>
              <a:rPr lang="en-GB" dirty="0" smtClean="0"/>
              <a:t>Dolphins live in water</a:t>
            </a:r>
          </a:p>
          <a:p>
            <a:pPr lvl="1"/>
            <a:r>
              <a:rPr lang="en-GB" dirty="0" smtClean="0"/>
              <a:t>Dolphins are fish</a:t>
            </a:r>
            <a:endParaRPr lang="en-GB" dirty="0"/>
          </a:p>
        </p:txBody>
      </p:sp>
      <p:pic>
        <p:nvPicPr>
          <p:cNvPr id="2052" name="Picture 4" descr="C:\Users\luci\AppData\Local\Microsoft\Windows\Temporary Internet Files\Content.IE5\ZYY64IN6\MP900448333[1].jpg"/>
          <p:cNvPicPr>
            <a:picLocks noChangeAspect="1" noChangeArrowheads="1"/>
          </p:cNvPicPr>
          <p:nvPr/>
        </p:nvPicPr>
        <p:blipFill>
          <a:blip r:embed="rId2" cstate="print"/>
          <a:srcRect/>
          <a:stretch>
            <a:fillRect/>
          </a:stretch>
        </p:blipFill>
        <p:spPr bwMode="auto">
          <a:xfrm>
            <a:off x="4932040" y="3356992"/>
            <a:ext cx="3456000" cy="2304000"/>
          </a:xfrm>
          <a:prstGeom prst="rect">
            <a:avLst/>
          </a:prstGeom>
          <a:noFill/>
        </p:spPr>
      </p:pic>
      <p:sp>
        <p:nvSpPr>
          <p:cNvPr id="7" name="Rectangle 6"/>
          <p:cNvSpPr/>
          <p:nvPr/>
        </p:nvSpPr>
        <p:spPr>
          <a:xfrm>
            <a:off x="1187624" y="6488668"/>
            <a:ext cx="7254552" cy="369332"/>
          </a:xfrm>
          <a:prstGeom prst="rect">
            <a:avLst/>
          </a:prstGeom>
        </p:spPr>
        <p:txBody>
          <a:bodyPr wrap="square">
            <a:spAutoFit/>
          </a:bodyPr>
          <a:lstStyle/>
          <a:p>
            <a:r>
              <a:rPr lang="en-GB" dirty="0" smtClean="0"/>
              <a:t>http://www.virtualschool.edu/mon/SocialConstruction/Logic.html</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Examine your examples</a:t>
            </a:r>
            <a:endParaRPr lang="en-GB" dirty="0"/>
          </a:p>
        </p:txBody>
      </p:sp>
      <p:sp>
        <p:nvSpPr>
          <p:cNvPr id="3" name="Content Placeholder 2"/>
          <p:cNvSpPr>
            <a:spLocks noGrp="1"/>
          </p:cNvSpPr>
          <p:nvPr>
            <p:ph idx="1"/>
          </p:nvPr>
        </p:nvSpPr>
        <p:spPr/>
        <p:txBody>
          <a:bodyPr/>
          <a:lstStyle/>
          <a:p>
            <a:r>
              <a:rPr lang="en-GB" dirty="0" smtClean="0"/>
              <a:t>Have you ignored any facts?</a:t>
            </a:r>
          </a:p>
          <a:p>
            <a:r>
              <a:rPr lang="en-GB" dirty="0" smtClean="0"/>
              <a:t>Have you slightly twisted or stretched points?</a:t>
            </a:r>
          </a:p>
          <a:p>
            <a:r>
              <a:rPr lang="en-GB" dirty="0" smtClean="0"/>
              <a:t>Are your examples strong enough to hold up your thesis? From good sources?</a:t>
            </a:r>
          </a:p>
          <a:p>
            <a:r>
              <a:rPr lang="en-GB" dirty="0" smtClean="0"/>
              <a:t>Is there too much evidence? </a:t>
            </a:r>
          </a:p>
          <a:p>
            <a:r>
              <a:rPr lang="en-GB" dirty="0" smtClean="0"/>
              <a:t>Is your argument ‘cluttered’ and confusing?</a:t>
            </a:r>
          </a:p>
          <a:p>
            <a:r>
              <a:rPr lang="en-GB" dirty="0" smtClean="0"/>
              <a:t>Have you generalised? </a:t>
            </a:r>
          </a:p>
          <a:p>
            <a:r>
              <a:rPr lang="en-GB" dirty="0" smtClean="0"/>
              <a:t>Are some points irrelevant?</a:t>
            </a:r>
            <a:endParaRPr lang="en-GB" dirty="0"/>
          </a:p>
        </p:txBody>
      </p:sp>
      <p:pic>
        <p:nvPicPr>
          <p:cNvPr id="1026" name="Picture 2" descr="C:\Users\luci\AppData\Local\Microsoft\Windows\Temporary Internet Files\Content.IE5\2O8T44R0\MC900383238[1].wmf"/>
          <p:cNvPicPr>
            <a:picLocks noChangeAspect="1" noChangeArrowheads="1"/>
          </p:cNvPicPr>
          <p:nvPr/>
        </p:nvPicPr>
        <p:blipFill>
          <a:blip r:embed="rId2" cstate="print"/>
          <a:srcRect/>
          <a:stretch>
            <a:fillRect/>
          </a:stretch>
        </p:blipFill>
        <p:spPr bwMode="auto">
          <a:xfrm>
            <a:off x="7020272" y="332656"/>
            <a:ext cx="1443838" cy="1826057"/>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Being critical</a:t>
            </a:r>
            <a:endParaRPr lang="en-GB" dirty="0"/>
          </a:p>
        </p:txBody>
      </p:sp>
      <p:sp>
        <p:nvSpPr>
          <p:cNvPr id="3" name="Content Placeholder 2"/>
          <p:cNvSpPr>
            <a:spLocks noGrp="1"/>
          </p:cNvSpPr>
          <p:nvPr>
            <p:ph idx="1"/>
          </p:nvPr>
        </p:nvSpPr>
        <p:spPr/>
        <p:txBody>
          <a:bodyPr/>
          <a:lstStyle/>
          <a:p>
            <a:r>
              <a:rPr lang="en-GB" dirty="0" smtClean="0"/>
              <a:t>Is not about discounting everything</a:t>
            </a:r>
          </a:p>
          <a:p>
            <a:r>
              <a:rPr lang="en-GB" dirty="0" smtClean="0"/>
              <a:t>It is about being aware of drawbacks, flaws, failings, omissions</a:t>
            </a:r>
          </a:p>
          <a:p>
            <a:r>
              <a:rPr lang="en-GB" dirty="0" smtClean="0"/>
              <a:t>Everything has the potential for improvement – you need to show you can see this</a:t>
            </a:r>
          </a:p>
          <a:p>
            <a:r>
              <a:rPr lang="en-GB" dirty="0" smtClean="0"/>
              <a:t>Being critical strengthens your argument and makes it ‘holistic’ and balanced</a:t>
            </a:r>
          </a:p>
          <a:p>
            <a:endParaRPr lang="en-GB" dirty="0"/>
          </a:p>
        </p:txBody>
      </p:sp>
      <p:pic>
        <p:nvPicPr>
          <p:cNvPr id="7174" name="Picture 6" descr="C:\Users\luci\AppData\Local\Microsoft\Windows\Temporary Internet Files\Content.IE5\C5E04ZI0\MP900227797[1].jpg"/>
          <p:cNvPicPr>
            <a:picLocks noChangeAspect="1" noChangeArrowheads="1"/>
          </p:cNvPicPr>
          <p:nvPr/>
        </p:nvPicPr>
        <p:blipFill>
          <a:blip r:embed="rId2" cstate="print"/>
          <a:srcRect/>
          <a:stretch>
            <a:fillRect/>
          </a:stretch>
        </p:blipFill>
        <p:spPr bwMode="auto">
          <a:xfrm>
            <a:off x="5846140" y="116632"/>
            <a:ext cx="2686300" cy="1764000"/>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Creating balance</a:t>
            </a:r>
            <a:endParaRPr lang="en-GB" dirty="0"/>
          </a:p>
        </p:txBody>
      </p:sp>
      <p:sp>
        <p:nvSpPr>
          <p:cNvPr id="3" name="Content Placeholder 2"/>
          <p:cNvSpPr>
            <a:spLocks noGrp="1"/>
          </p:cNvSpPr>
          <p:nvPr>
            <p:ph idx="1"/>
          </p:nvPr>
        </p:nvSpPr>
        <p:spPr>
          <a:xfrm>
            <a:off x="395536" y="2232391"/>
            <a:ext cx="8229600" cy="4625609"/>
          </a:xfrm>
        </p:spPr>
        <p:txBody>
          <a:bodyPr/>
          <a:lstStyle/>
          <a:p>
            <a:r>
              <a:rPr lang="en-GB" dirty="0" smtClean="0">
                <a:hlinkClick r:id="rId2"/>
              </a:rPr>
              <a:t>Balance</a:t>
            </a:r>
            <a:endParaRPr lang="en-GB" dirty="0" smtClean="0"/>
          </a:p>
          <a:p>
            <a:pPr>
              <a:buNone/>
            </a:pPr>
            <a:endParaRPr lang="en-GB" dirty="0" smtClean="0"/>
          </a:p>
          <a:p>
            <a:r>
              <a:rPr lang="en-GB" dirty="0" smtClean="0"/>
              <a:t>Being balanced is important for academics</a:t>
            </a:r>
          </a:p>
          <a:p>
            <a:r>
              <a:rPr lang="en-GB" dirty="0" smtClean="0"/>
              <a:t>Conceding to other’s points shows rational thinking</a:t>
            </a:r>
          </a:p>
          <a:p>
            <a:r>
              <a:rPr lang="en-GB" dirty="0" smtClean="0"/>
              <a:t>Reveals your knowledge</a:t>
            </a:r>
          </a:p>
          <a:p>
            <a:r>
              <a:rPr lang="en-GB" dirty="0" smtClean="0"/>
              <a:t>Indicates your ability to reason and enquire</a:t>
            </a:r>
            <a:endParaRPr lang="en-GB" dirty="0"/>
          </a:p>
        </p:txBody>
      </p:sp>
      <p:pic>
        <p:nvPicPr>
          <p:cNvPr id="5126" name="Picture 6" descr="C:\Users\luci\AppData\Local\Microsoft\Windows\Temporary Internet Files\Content.IE5\DLIYC64I\MP900448604[1].jpg"/>
          <p:cNvPicPr>
            <a:picLocks noChangeAspect="1" noChangeArrowheads="1"/>
          </p:cNvPicPr>
          <p:nvPr/>
        </p:nvPicPr>
        <p:blipFill>
          <a:blip r:embed="rId3" cstate="print"/>
          <a:srcRect/>
          <a:stretch>
            <a:fillRect/>
          </a:stretch>
        </p:blipFill>
        <p:spPr bwMode="auto">
          <a:xfrm>
            <a:off x="6042105" y="188640"/>
            <a:ext cx="2346319" cy="2592000"/>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hlinkClick r:id="rId2"/>
              </a:rPr>
              <a:t>Creating an argument</a:t>
            </a:r>
            <a:endParaRPr lang="en-GB" dirty="0"/>
          </a:p>
        </p:txBody>
      </p:sp>
      <p:sp>
        <p:nvSpPr>
          <p:cNvPr id="5" name="Subtitle 4"/>
          <p:cNvSpPr>
            <a:spLocks noGrp="1"/>
          </p:cNvSpPr>
          <p:nvPr>
            <p:ph type="subTitle" idx="1"/>
          </p:nvPr>
        </p:nvSpPr>
        <p:spPr/>
        <p:txBody>
          <a:bodyPr/>
          <a:lstStyle/>
          <a:p>
            <a:r>
              <a:rPr lang="en-GB" dirty="0" smtClean="0"/>
              <a:t>Note the points made on either side</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mtClean="0"/>
              <a:t>http://www.youtube.com/watch?v=DUo71ZvffPM</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Paraphrasing </a:t>
            </a:r>
            <a:endParaRPr lang="en-GB" dirty="0"/>
          </a:p>
        </p:txBody>
      </p:sp>
      <p:sp>
        <p:nvSpPr>
          <p:cNvPr id="3" name="Content Placeholder 2"/>
          <p:cNvSpPr>
            <a:spLocks noGrp="1"/>
          </p:cNvSpPr>
          <p:nvPr>
            <p:ph idx="1"/>
          </p:nvPr>
        </p:nvSpPr>
        <p:spPr/>
        <p:txBody>
          <a:bodyPr/>
          <a:lstStyle/>
          <a:p>
            <a:r>
              <a:rPr lang="en-GB" dirty="0" smtClean="0"/>
              <a:t>Restating another’s ideas in your own words</a:t>
            </a:r>
          </a:p>
          <a:p>
            <a:r>
              <a:rPr lang="en-GB" dirty="0" smtClean="0"/>
              <a:t>(It is not enough to simply change a few words)</a:t>
            </a:r>
            <a:endParaRPr lang="en-GB" dirty="0"/>
          </a:p>
        </p:txBody>
      </p:sp>
      <p:pic>
        <p:nvPicPr>
          <p:cNvPr id="6147" name="Picture 3" descr="C:\Users\luci\AppData\Local\Microsoft\Windows\Temporary Internet Files\Content.IE5\G040T1WM\MP900385317[1].jpg"/>
          <p:cNvPicPr>
            <a:picLocks noChangeAspect="1" noChangeArrowheads="1"/>
          </p:cNvPicPr>
          <p:nvPr/>
        </p:nvPicPr>
        <p:blipFill>
          <a:blip r:embed="rId2" cstate="print"/>
          <a:srcRect/>
          <a:stretch>
            <a:fillRect/>
          </a:stretch>
        </p:blipFill>
        <p:spPr bwMode="auto">
          <a:xfrm>
            <a:off x="3816392" y="3356992"/>
            <a:ext cx="4284000" cy="3060000"/>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Wrong way</a:t>
            </a:r>
            <a:endParaRPr lang="en-GB" dirty="0"/>
          </a:p>
        </p:txBody>
      </p:sp>
      <p:sp>
        <p:nvSpPr>
          <p:cNvPr id="3" name="Content Placeholder 2"/>
          <p:cNvSpPr>
            <a:spLocks noGrp="1"/>
          </p:cNvSpPr>
          <p:nvPr>
            <p:ph idx="1"/>
          </p:nvPr>
        </p:nvSpPr>
        <p:spPr/>
        <p:txBody>
          <a:bodyPr>
            <a:normAutofit fontScale="70000" lnSpcReduction="20000"/>
          </a:bodyPr>
          <a:lstStyle/>
          <a:p>
            <a:pPr>
              <a:buNone/>
            </a:pPr>
            <a:r>
              <a:rPr lang="en-GB" b="1" i="1" dirty="0" smtClean="0">
                <a:solidFill>
                  <a:srgbClr val="FFC000"/>
                </a:solidFill>
              </a:rPr>
              <a:t>Original Passage:</a:t>
            </a:r>
            <a:r>
              <a:rPr lang="en-GB" i="1" dirty="0" smtClean="0">
                <a:solidFill>
                  <a:srgbClr val="FFC000"/>
                </a:solidFill>
              </a:rPr>
              <a:t> </a:t>
            </a:r>
          </a:p>
          <a:p>
            <a:r>
              <a:rPr lang="en-GB" i="1" dirty="0" smtClean="0"/>
              <a:t>“To the young American architects who made the pilgrimage, the most dazzling figure of all was Walter Gropius, founder of the Bauhaus School. Gropius opened the Bauhaus in Weimar, the German capital, in 1919. It was more than a school; it was a commune, a spiritual movement, a radical approach to art in all its forms, a philosophical </a:t>
            </a:r>
            <a:r>
              <a:rPr lang="en-GB" i="1" dirty="0" err="1" smtClean="0"/>
              <a:t>center</a:t>
            </a:r>
            <a:r>
              <a:rPr lang="en-GB" i="1" dirty="0" smtClean="0"/>
              <a:t> comparable to the Garden of Epicurus.” </a:t>
            </a:r>
          </a:p>
          <a:p>
            <a:pPr>
              <a:buNone/>
            </a:pPr>
            <a:endParaRPr lang="en-GB" b="1" i="1" dirty="0" smtClean="0">
              <a:solidFill>
                <a:srgbClr val="FF0000"/>
              </a:solidFill>
            </a:endParaRPr>
          </a:p>
          <a:p>
            <a:pPr>
              <a:buNone/>
            </a:pPr>
            <a:r>
              <a:rPr lang="en-GB" b="1" i="1" dirty="0" smtClean="0">
                <a:solidFill>
                  <a:srgbClr val="FF0000"/>
                </a:solidFill>
              </a:rPr>
              <a:t>Paraphrase</a:t>
            </a:r>
            <a:r>
              <a:rPr lang="en-GB" b="1" i="1" dirty="0" smtClean="0"/>
              <a:t>:</a:t>
            </a:r>
            <a:r>
              <a:rPr lang="en-GB" i="1" dirty="0" smtClean="0"/>
              <a:t> </a:t>
            </a:r>
          </a:p>
          <a:p>
            <a:r>
              <a:rPr lang="en-GB" i="1" dirty="0" smtClean="0"/>
              <a:t>As Tom Wolfe notes, to young American architects who went to Germany, the most dazzling figure was Walter Gropius, founder of the Bauhaus School (10). Gropius opened the Bauhaus in the German capital of Weimar in 1919. It was, however, more than a school; it was a commune, a spiritual movement, a philosophical </a:t>
            </a:r>
            <a:r>
              <a:rPr lang="en-GB" i="1" dirty="0" err="1" smtClean="0"/>
              <a:t>center</a:t>
            </a:r>
            <a:r>
              <a:rPr lang="en-GB" i="1" dirty="0" smtClean="0"/>
              <a:t> like the Garden of Epicurus.</a:t>
            </a:r>
          </a:p>
          <a:p>
            <a:endParaRPr lang="en-GB" dirty="0"/>
          </a:p>
        </p:txBody>
      </p:sp>
      <p:sp>
        <p:nvSpPr>
          <p:cNvPr id="4" name="Rectangle 3"/>
          <p:cNvSpPr/>
          <p:nvPr/>
        </p:nvSpPr>
        <p:spPr>
          <a:xfrm>
            <a:off x="971600" y="6372036"/>
            <a:ext cx="7812360" cy="369332"/>
          </a:xfrm>
          <a:prstGeom prst="rect">
            <a:avLst/>
          </a:prstGeom>
        </p:spPr>
        <p:txBody>
          <a:bodyPr wrap="square">
            <a:spAutoFit/>
          </a:bodyPr>
          <a:lstStyle/>
          <a:p>
            <a:r>
              <a:rPr lang="en-GB" dirty="0" smtClean="0"/>
              <a:t>http://projects.uwc.utexas.edu/handouts/?q=node/37</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Right way</a:t>
            </a:r>
            <a:endParaRPr lang="en-GB" dirty="0"/>
          </a:p>
        </p:txBody>
      </p:sp>
      <p:sp>
        <p:nvSpPr>
          <p:cNvPr id="3" name="Content Placeholder 2"/>
          <p:cNvSpPr>
            <a:spLocks noGrp="1"/>
          </p:cNvSpPr>
          <p:nvPr>
            <p:ph idx="1"/>
          </p:nvPr>
        </p:nvSpPr>
        <p:spPr/>
        <p:txBody>
          <a:bodyPr>
            <a:normAutofit fontScale="85000" lnSpcReduction="20000"/>
          </a:bodyPr>
          <a:lstStyle/>
          <a:p>
            <a:pPr>
              <a:buNone/>
            </a:pPr>
            <a:r>
              <a:rPr lang="en-GB" b="1" i="1" dirty="0" smtClean="0">
                <a:solidFill>
                  <a:srgbClr val="FFC000"/>
                </a:solidFill>
              </a:rPr>
              <a:t>Original Passage:</a:t>
            </a:r>
            <a:r>
              <a:rPr lang="en-GB" dirty="0" smtClean="0">
                <a:solidFill>
                  <a:srgbClr val="FFC000"/>
                </a:solidFill>
              </a:rPr>
              <a:t> </a:t>
            </a:r>
            <a:r>
              <a:rPr lang="en-GB" dirty="0" smtClean="0"/>
              <a:t>“The Republican Convention of 1860, which adopted planks calling for a tariff, internal improvements, a Pacific railroad and a homestead law, is sometimes seen as a symbol of Whig triumph within the party. A closer look, however, indicates that the Whig’s triumph within the party was of a very tentative nature.” (</a:t>
            </a:r>
            <a:r>
              <a:rPr lang="en-GB" dirty="0" err="1" smtClean="0"/>
              <a:t>Foner</a:t>
            </a:r>
            <a:r>
              <a:rPr lang="en-GB" dirty="0" smtClean="0"/>
              <a:t>...etc)</a:t>
            </a:r>
          </a:p>
          <a:p>
            <a:pPr>
              <a:buNone/>
            </a:pPr>
            <a:endParaRPr lang="en-GB" dirty="0" smtClean="0"/>
          </a:p>
          <a:p>
            <a:pPr>
              <a:buNone/>
            </a:pPr>
            <a:r>
              <a:rPr lang="en-GB" b="1" i="1" dirty="0" smtClean="0">
                <a:solidFill>
                  <a:srgbClr val="FF0000"/>
                </a:solidFill>
              </a:rPr>
              <a:t>Paraphrase</a:t>
            </a:r>
            <a:r>
              <a:rPr lang="en-GB" b="1" i="1" dirty="0" smtClean="0"/>
              <a:t>:</a:t>
            </a:r>
            <a:r>
              <a:rPr lang="en-GB" dirty="0" smtClean="0"/>
              <a:t> Contrary to many historians, Eric </a:t>
            </a:r>
            <a:r>
              <a:rPr lang="en-GB" dirty="0" err="1" smtClean="0"/>
              <a:t>Foner</a:t>
            </a:r>
            <a:r>
              <a:rPr lang="en-GB" dirty="0" smtClean="0"/>
              <a:t> argues that the Republican platform of 1860 should not be understood as an indication of Whig dominance of the party (175).</a:t>
            </a:r>
            <a:br>
              <a:rPr lang="en-GB" dirty="0" smtClean="0"/>
            </a:br>
            <a:endParaRPr lang="en-GB" dirty="0"/>
          </a:p>
        </p:txBody>
      </p:sp>
      <p:sp>
        <p:nvSpPr>
          <p:cNvPr id="4" name="Rectangle 3"/>
          <p:cNvSpPr/>
          <p:nvPr/>
        </p:nvSpPr>
        <p:spPr>
          <a:xfrm>
            <a:off x="720080" y="6300028"/>
            <a:ext cx="8172400" cy="369332"/>
          </a:xfrm>
          <a:prstGeom prst="rect">
            <a:avLst/>
          </a:prstGeom>
        </p:spPr>
        <p:txBody>
          <a:bodyPr wrap="square">
            <a:spAutoFit/>
          </a:bodyPr>
          <a:lstStyle/>
          <a:p>
            <a:r>
              <a:rPr lang="en-GB" dirty="0" smtClean="0"/>
              <a:t>http://projects.uwc.utexas.edu/handouts/?q=node/37</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Real life bloopers</a:t>
            </a:r>
            <a:endParaRPr lang="en-GB" dirty="0"/>
          </a:p>
        </p:txBody>
      </p:sp>
      <p:pic>
        <p:nvPicPr>
          <p:cNvPr id="2051" name="Picture 3" descr="C:\Users\luci\AppData\Local\Microsoft\Windows\Temporary Internet Files\Content.IE5\C5E04ZI0\MP900442445[1].jpg"/>
          <p:cNvPicPr>
            <a:picLocks noChangeAspect="1" noChangeArrowheads="1"/>
          </p:cNvPicPr>
          <p:nvPr/>
        </p:nvPicPr>
        <p:blipFill>
          <a:blip r:embed="rId2" cstate="print"/>
          <a:srcRect/>
          <a:stretch>
            <a:fillRect/>
          </a:stretch>
        </p:blipFill>
        <p:spPr bwMode="auto">
          <a:xfrm>
            <a:off x="1253362" y="1772816"/>
            <a:ext cx="6847030" cy="4500000"/>
          </a:xfrm>
          <a:prstGeom prst="rect">
            <a:avLst/>
          </a:prstGeom>
          <a:noFill/>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However...</a:t>
            </a:r>
            <a:endParaRPr lang="en-GB" dirty="0"/>
          </a:p>
        </p:txBody>
      </p:sp>
      <p:sp>
        <p:nvSpPr>
          <p:cNvPr id="5" name="Subtitle 4"/>
          <p:cNvSpPr>
            <a:spLocks noGrp="1"/>
          </p:cNvSpPr>
          <p:nvPr>
            <p:ph idx="1"/>
          </p:nvPr>
        </p:nvSpPr>
        <p:spPr/>
        <p:txBody>
          <a:bodyPr>
            <a:normAutofit fontScale="92500" lnSpcReduction="20000"/>
          </a:bodyPr>
          <a:lstStyle/>
          <a:p>
            <a:endParaRPr lang="en-GB" dirty="0" smtClean="0"/>
          </a:p>
          <a:p>
            <a:r>
              <a:rPr lang="en-GB" dirty="0" smtClean="0"/>
              <a:t>This much structure shouldn’t kill creativity</a:t>
            </a:r>
          </a:p>
          <a:p>
            <a:r>
              <a:rPr lang="en-GB" dirty="0" smtClean="0"/>
              <a:t>You still need to allow your creative spark to express itself</a:t>
            </a:r>
          </a:p>
          <a:p>
            <a:endParaRPr lang="en-GB" dirty="0" smtClean="0"/>
          </a:p>
          <a:p>
            <a:r>
              <a:rPr lang="en-GB" dirty="0" smtClean="0"/>
              <a:t>Exercise:</a:t>
            </a:r>
          </a:p>
          <a:p>
            <a:pPr lvl="1"/>
            <a:r>
              <a:rPr lang="en-GB" dirty="0" smtClean="0"/>
              <a:t>Draw the person next to you in 30 seconds</a:t>
            </a:r>
          </a:p>
          <a:p>
            <a:pPr lvl="1"/>
            <a:r>
              <a:rPr lang="en-GB" dirty="0" smtClean="0"/>
              <a:t>Playfulness helps us be creative</a:t>
            </a:r>
          </a:p>
          <a:p>
            <a:pPr lvl="1"/>
            <a:endParaRPr lang="en-GB" sz="2000" dirty="0" smtClean="0"/>
          </a:p>
          <a:p>
            <a:pPr lvl="1"/>
            <a:endParaRPr lang="en-GB" sz="2000" dirty="0" smtClean="0"/>
          </a:p>
          <a:p>
            <a:pPr lvl="1"/>
            <a:r>
              <a:rPr lang="en-GB" sz="2000" dirty="0" smtClean="0"/>
              <a:t>See: http://www.ted.com/talks/lang/eng/tim_brown_on_creativity_and_play.html</a:t>
            </a:r>
            <a:endParaRPr lang="en-GB" sz="2000" dirty="0"/>
          </a:p>
        </p:txBody>
      </p:sp>
      <p:pic>
        <p:nvPicPr>
          <p:cNvPr id="1026" name="Picture 2" descr="C:\Users\luci\AppData\Local\Microsoft\Windows\Temporary Internet Files\Content.IE5\2O8T44R0\MC900234615[1].wmf"/>
          <p:cNvPicPr>
            <a:picLocks noChangeAspect="1" noChangeArrowheads="1"/>
          </p:cNvPicPr>
          <p:nvPr/>
        </p:nvPicPr>
        <p:blipFill>
          <a:blip r:embed="rId2" cstate="print"/>
          <a:srcRect/>
          <a:stretch>
            <a:fillRect/>
          </a:stretch>
        </p:blipFill>
        <p:spPr bwMode="auto">
          <a:xfrm>
            <a:off x="6876256" y="143810"/>
            <a:ext cx="1773022" cy="1773022"/>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a:t>
            </a:r>
            <a:endParaRPr lang="en-GB" dirty="0"/>
          </a:p>
        </p:txBody>
      </p:sp>
      <p:sp>
        <p:nvSpPr>
          <p:cNvPr id="3" name="Content Placeholder 2"/>
          <p:cNvSpPr>
            <a:spLocks noGrp="1"/>
          </p:cNvSpPr>
          <p:nvPr>
            <p:ph idx="1"/>
          </p:nvPr>
        </p:nvSpPr>
        <p:spPr/>
        <p:txBody>
          <a:bodyPr/>
          <a:lstStyle/>
          <a:p>
            <a:r>
              <a:rPr lang="en-GB" dirty="0" smtClean="0"/>
              <a:t>Logic</a:t>
            </a:r>
          </a:p>
          <a:p>
            <a:r>
              <a:rPr lang="en-GB" dirty="0" smtClean="0"/>
              <a:t>Being critical</a:t>
            </a:r>
          </a:p>
          <a:p>
            <a:r>
              <a:rPr lang="en-GB" dirty="0" smtClean="0"/>
              <a:t>Being balanced</a:t>
            </a:r>
          </a:p>
          <a:p>
            <a:r>
              <a:rPr lang="en-GB" dirty="0" smtClean="0"/>
              <a:t>Paraphrasing </a:t>
            </a:r>
          </a:p>
          <a:p>
            <a:r>
              <a:rPr lang="en-GB" smtClean="0"/>
              <a:t>Bloopers </a:t>
            </a:r>
            <a:endParaRPr lang="en-GB"/>
          </a:p>
        </p:txBody>
      </p:sp>
      <p:pic>
        <p:nvPicPr>
          <p:cNvPr id="2050" name="Picture 2" descr="C:\Users\luci\AppData\Local\Microsoft\Windows\Temporary Internet Files\Content.IE5\C5E04ZI0\MP900442342[1].jpg"/>
          <p:cNvPicPr>
            <a:picLocks noChangeAspect="1" noChangeArrowheads="1"/>
          </p:cNvPicPr>
          <p:nvPr/>
        </p:nvPicPr>
        <p:blipFill>
          <a:blip r:embed="rId2" cstate="print"/>
          <a:srcRect/>
          <a:stretch>
            <a:fillRect/>
          </a:stretch>
        </p:blipFill>
        <p:spPr bwMode="auto">
          <a:xfrm>
            <a:off x="4473424" y="801288"/>
            <a:ext cx="3915000" cy="5220000"/>
          </a:xfrm>
          <a:prstGeom prst="rect">
            <a:avLst/>
          </a:prstGeom>
          <a:noFill/>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Custom 10">
      <a:dk1>
        <a:srgbClr val="FFFFFF"/>
      </a:dk1>
      <a:lt1>
        <a:srgbClr val="000000"/>
      </a:lt1>
      <a:dk2>
        <a:srgbClr val="FFFFFF"/>
      </a:dk2>
      <a:lt2>
        <a:srgbClr val="FFFFFF"/>
      </a:lt2>
      <a:accent1>
        <a:srgbClr val="FFFFFF"/>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383</TotalTime>
  <Words>669</Words>
  <Application>Microsoft Office PowerPoint</Application>
  <PresentationFormat>On-screen Show (4:3)</PresentationFormat>
  <Paragraphs>92</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Module</vt:lpstr>
      <vt:lpstr>Presenting ideas</vt:lpstr>
      <vt:lpstr>Today’s class</vt:lpstr>
      <vt:lpstr>What is logic?</vt:lpstr>
      <vt:lpstr>What is a logical argument?</vt:lpstr>
      <vt:lpstr>How is this done?</vt:lpstr>
      <vt:lpstr>How can I use this for my essays?</vt:lpstr>
      <vt:lpstr>Examine your examples</vt:lpstr>
      <vt:lpstr>Being critical</vt:lpstr>
      <vt:lpstr>Creating balance</vt:lpstr>
      <vt:lpstr>Creating an argument</vt:lpstr>
      <vt:lpstr>Slide 11</vt:lpstr>
      <vt:lpstr>Paraphrasing </vt:lpstr>
      <vt:lpstr>Wrong way</vt:lpstr>
      <vt:lpstr>Right way</vt:lpstr>
      <vt:lpstr>Real life bloopers</vt:lpstr>
      <vt:lpstr>However...</vt:lpstr>
      <vt:lpstr>Summary </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Presenting ideas</dc:title>
  <dc:creator>luci</dc:creator>
  <cp:lastModifiedBy>sa025</cp:lastModifiedBy>
  <cp:revision>11</cp:revision>
  <dcterms:created xsi:type="dcterms:W3CDTF">2010-10-28T19:17:56Z</dcterms:created>
  <dcterms:modified xsi:type="dcterms:W3CDTF">2010-11-04T12:33:43Z</dcterms:modified>
</cp:coreProperties>
</file>