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6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70" r:id="rId14"/>
    <p:sldId id="271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2" autoAdjust="0"/>
    <p:restoredTop sz="94712" autoAdjust="0"/>
  </p:normalViewPr>
  <p:slideViewPr>
    <p:cSldViewPr>
      <p:cViewPr varScale="1">
        <p:scale>
          <a:sx n="88" d="100"/>
          <a:sy n="88" d="100"/>
        </p:scale>
        <p:origin x="885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561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50CB6F-56A9-45D3-81EC-C0CE377F280A}" type="datetimeFigureOut">
              <a:rPr lang="en-GB" smtClean="0"/>
              <a:pPr/>
              <a:t>26/10/2021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828641-D19B-44AD-9FB0-9F94A0EE7A2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26/10/2021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26/10/2021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26/10/2021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2E60BB2C-6565-4AB1-AEE9-66C6E56318AD}" type="datetimeFigureOut">
              <a:rPr lang="en-GB" smtClean="0"/>
              <a:pPr/>
              <a:t>26/10/2021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26/10/2021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26/10/2021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26/10/2021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26/10/2021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2E60BB2C-6565-4AB1-AEE9-66C6E56318AD}" type="datetimeFigureOut">
              <a:rPr lang="en-GB" smtClean="0"/>
              <a:pPr/>
              <a:t>26/10/2021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26/10/2021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26/10/2021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E60BB2C-6565-4AB1-AEE9-66C6E56318AD}" type="datetimeFigureOut">
              <a:rPr lang="en-GB" smtClean="0"/>
              <a:pPr/>
              <a:t>26/10/2021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 noProof="0" dirty="0"/>
              <a:t>DR. ALISON Murphy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noProof="0" dirty="0"/>
              <a:t>Beth sy’n gwneud poster da? </a:t>
            </a:r>
            <a:r>
              <a:rPr lang="cy-GB" noProof="0" dirty="0" err="1"/>
              <a:t>What</a:t>
            </a:r>
            <a:r>
              <a:rPr lang="cy-GB" noProof="0" dirty="0"/>
              <a:t> </a:t>
            </a:r>
            <a:r>
              <a:rPr lang="cy-GB" noProof="0" dirty="0" err="1"/>
              <a:t>makes</a:t>
            </a:r>
            <a:r>
              <a:rPr lang="cy-GB" noProof="0" dirty="0"/>
              <a:t> a </a:t>
            </a:r>
            <a:r>
              <a:rPr lang="cy-GB" noProof="0" dirty="0" err="1"/>
              <a:t>good</a:t>
            </a:r>
            <a:r>
              <a:rPr lang="cy-GB" noProof="0" dirty="0"/>
              <a:t> poster?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Amcanion Dysgu / </a:t>
            </a:r>
            <a:r>
              <a:rPr lang="cy-GB" noProof="0" dirty="0" err="1"/>
              <a:t>Learning</a:t>
            </a:r>
            <a:r>
              <a:rPr lang="cy-GB" noProof="0" dirty="0"/>
              <a:t> </a:t>
            </a:r>
            <a:r>
              <a:rPr lang="cy-GB" noProof="0" dirty="0" err="1"/>
              <a:t>objectives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noProof="0" dirty="0"/>
              <a:t>Adnabod elfennau poster da</a:t>
            </a:r>
          </a:p>
          <a:p>
            <a:pPr marL="0" indent="0">
              <a:buNone/>
            </a:pPr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751243-C313-48FD-9237-B3548EA559D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To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recognise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the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components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of a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good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poster</a:t>
            </a:r>
          </a:p>
          <a:p>
            <a:endParaRPr lang="cy-GB" noProof="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/>
              <a:t>Beth sy’n gwneud poster da?</a:t>
            </a:r>
            <a:br>
              <a:rPr lang="cy-GB" noProof="0" dirty="0"/>
            </a:br>
            <a:r>
              <a:rPr lang="cy-GB" noProof="0" dirty="0" err="1"/>
              <a:t>What</a:t>
            </a:r>
            <a:r>
              <a:rPr lang="cy-GB" noProof="0" dirty="0"/>
              <a:t> </a:t>
            </a:r>
            <a:r>
              <a:rPr lang="cy-GB" noProof="0" dirty="0" err="1"/>
              <a:t>makes</a:t>
            </a:r>
            <a:r>
              <a:rPr lang="cy-GB" noProof="0" dirty="0"/>
              <a:t> a </a:t>
            </a:r>
            <a:r>
              <a:rPr lang="cy-GB" noProof="0" dirty="0" err="1"/>
              <a:t>good</a:t>
            </a:r>
            <a:r>
              <a:rPr lang="cy-GB" noProof="0" dirty="0"/>
              <a:t> poster?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noProof="0" dirty="0"/>
              <a:t>O’ch ymchwil chi, beth sy’n gwneud poster da?’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215E54-8FFE-4C90-8269-F03170C5780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From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own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research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‘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What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makes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a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good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poster?’</a:t>
            </a:r>
          </a:p>
          <a:p>
            <a:endParaRPr lang="cy-GB" noProof="0" dirty="0"/>
          </a:p>
        </p:txBody>
      </p:sp>
      <p:pic>
        <p:nvPicPr>
          <p:cNvPr id="1026" name="Picture 2" descr="Image result for academic poster educatio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492896"/>
            <a:ext cx="4824536" cy="361374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Cynllunio			</a:t>
            </a:r>
            <a:r>
              <a:rPr lang="cy-GB" noProof="0" dirty="0" err="1"/>
              <a:t>Planning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b="1" noProof="0" dirty="0"/>
              <a:t>Cynllunio eich poster</a:t>
            </a:r>
          </a:p>
          <a:p>
            <a:r>
              <a:rPr lang="cy-GB" noProof="0" dirty="0"/>
              <a:t>Cyn creu eich sesiwn boster mae angen i chi ystyried y materion canlynol:</a:t>
            </a:r>
          </a:p>
          <a:p>
            <a:r>
              <a:rPr lang="cy-GB" noProof="0" dirty="0"/>
              <a:t>Beth yw nod eich poster?</a:t>
            </a:r>
          </a:p>
          <a:p>
            <a:r>
              <a:rPr lang="cy-GB" noProof="0" dirty="0"/>
              <a:t>Beth yw eich neges allweddol?</a:t>
            </a:r>
          </a:p>
          <a:p>
            <a:r>
              <a:rPr lang="cy-GB" noProof="0" dirty="0"/>
              <a:t>A oes trefn resymegol y dylid ei dilyn wrth gyflwyno eich gwybodaeth?</a:t>
            </a:r>
          </a:p>
          <a:p>
            <a:r>
              <a:rPr lang="cy-GB" noProof="0" dirty="0"/>
              <a:t>Pwy yw eich cynulleidfa, beth maen nhw’n ei wybod am eich prosiect/ymchwil?</a:t>
            </a:r>
          </a:p>
          <a:p>
            <a:pPr>
              <a:buNone/>
            </a:pPr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343D11-F729-4E9B-B33E-1DC6E9B66CD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Planning</a:t>
            </a:r>
            <a:r>
              <a:rPr kumimoji="0" lang="cy-GB" sz="2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your</a:t>
            </a:r>
            <a:r>
              <a:rPr kumimoji="0" lang="cy-GB" sz="2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poster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Before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creating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poster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session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need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to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consider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the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following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issues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: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What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is the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aim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of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poster?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What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is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key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message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?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Is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their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a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logical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sequence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in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which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information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should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be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presented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?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Who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is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audience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,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what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do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they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know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of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project/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research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?</a:t>
            </a:r>
          </a:p>
          <a:p>
            <a:endParaRPr lang="cy-GB" noProof="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Materion Dylunio 		Design </a:t>
            </a:r>
            <a:r>
              <a:rPr lang="cy-GB" noProof="0" dirty="0" err="1"/>
              <a:t>Issues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 noProof="0" dirty="0"/>
              <a:t>Cyn i chi greu eich posteri, gyda’r nod pennaf o wneud eich sesiwn boster yn drawiadol ac yn hawdd ei darllen:</a:t>
            </a:r>
          </a:p>
          <a:p>
            <a:r>
              <a:rPr lang="cy-GB" noProof="0" dirty="0"/>
              <a:t>Sut ydych chi’n mynd i strwythuro eich gwybodaeth?</a:t>
            </a:r>
          </a:p>
          <a:p>
            <a:r>
              <a:rPr lang="cy-GB" noProof="0" dirty="0"/>
              <a:t>Sut ydych chi’n mynd i osod eich gwybodaeth?</a:t>
            </a:r>
          </a:p>
          <a:p>
            <a:r>
              <a:rPr lang="cy-GB" noProof="0" dirty="0"/>
              <a:t>Sut y dylech chi ddefnyddio a chyfuno testun, graffeg a lliw?</a:t>
            </a:r>
          </a:p>
          <a:p>
            <a:r>
              <a:rPr lang="cy-GB" noProof="0" dirty="0"/>
              <a:t>Sut y dylid strwythuro eich gwybodaeth?</a:t>
            </a:r>
          </a:p>
          <a:p>
            <a:r>
              <a:rPr lang="cy-GB" noProof="0" dirty="0"/>
              <a:t>Blaenoriaethwch eich gwybodaeth. Penderfynwch pa elfen yw’r un bwysicaf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49D1B3-C78C-40FC-AF15-793FC0EE749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Before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create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posters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,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with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the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overriding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aim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of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making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poster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session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eye-catching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and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easy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to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read</a:t>
            </a:r>
            <a:endParaRPr kumimoji="0" lang="cy-GB" sz="2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eorgia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How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are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going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to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structure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information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?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How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are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going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to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layout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information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?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How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should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use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and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combine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text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,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graphics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and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colour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?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How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should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information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be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structured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?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Prioritize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information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.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Decide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what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is the most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important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element</a:t>
            </a:r>
            <a:endParaRPr kumimoji="0" lang="cy-GB" sz="2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eorgia"/>
              <a:ea typeface="+mn-ea"/>
              <a:cs typeface="+mn-cs"/>
            </a:endParaRPr>
          </a:p>
          <a:p>
            <a:endParaRPr lang="cy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Gosodiad y Poster		</a:t>
            </a:r>
            <a:r>
              <a:rPr lang="cy-GB" noProof="0" dirty="0" err="1"/>
              <a:t>Layout</a:t>
            </a:r>
            <a:r>
              <a:rPr lang="cy-GB" noProof="0" dirty="0"/>
              <a:t> of Poster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y-GB" noProof="0" dirty="0"/>
              <a:t>Sut ydych chi’n mynd i osod/ drefnu eich gwybodaeth?</a:t>
            </a:r>
          </a:p>
          <a:p>
            <a:endParaRPr lang="cy-GB" noProof="0" dirty="0"/>
          </a:p>
          <a:p>
            <a:r>
              <a:rPr lang="cy-GB" dirty="0"/>
              <a:t>Unwaith y byddwch yn glir ynglŷn â strwythur eich gwybodaeth, gallwch ddechrau meddwl am y gosodiad</a:t>
            </a:r>
            <a:endParaRPr lang="cy-GB" noProof="0" dirty="0"/>
          </a:p>
          <a:p>
            <a:endParaRPr lang="cy-GB" noProof="0" dirty="0"/>
          </a:p>
          <a:p>
            <a:r>
              <a:rPr lang="cy-GB" noProof="0" dirty="0"/>
              <a:t>Dylai gosodiad eich sesiwn boster atgyfnerthu’r drefn y strwythurwyd eich gwybodaeth</a:t>
            </a:r>
          </a:p>
          <a:p>
            <a:endParaRPr lang="cy-GB" noProof="0" dirty="0"/>
          </a:p>
          <a:p>
            <a:r>
              <a:rPr lang="cy-GB" noProof="0" dirty="0"/>
              <a:t>Mae pwyntiau </a:t>
            </a:r>
            <a:r>
              <a:rPr lang="cy-GB" dirty="0"/>
              <a:t>bwled yn dderbyniol</a:t>
            </a:r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C243F7-78DC-4B40-A89C-695768AF892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How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are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going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to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layout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information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?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endParaRPr kumimoji="0" lang="cy-GB" sz="2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eorgia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Once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have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a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good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idea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of the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structure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of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information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,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can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begin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thinking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about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its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layout</a:t>
            </a:r>
            <a:endParaRPr kumimoji="0" lang="cy-GB" sz="2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eorgia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endParaRPr kumimoji="0" lang="cy-GB" sz="2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eorgia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The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layout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of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poster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session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should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reinforce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the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order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in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which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information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is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structured</a:t>
            </a:r>
            <a:endParaRPr kumimoji="0" lang="cy-GB" sz="2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eorgia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endParaRPr kumimoji="0" lang="cy-GB" sz="2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eorgia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Bullet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points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are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acceptable</a:t>
            </a:r>
            <a:endParaRPr kumimoji="0" lang="cy-GB" sz="2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eorgia"/>
              <a:ea typeface="+mn-ea"/>
              <a:cs typeface="+mn-cs"/>
            </a:endParaRPr>
          </a:p>
          <a:p>
            <a:endParaRPr lang="cy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Mae braslun yn ddefnyddiol...
A </a:t>
            </a:r>
            <a:r>
              <a:rPr lang="cy-GB" noProof="0" dirty="0" err="1"/>
              <a:t>sketch</a:t>
            </a:r>
            <a:r>
              <a:rPr lang="cy-GB" noProof="0" dirty="0"/>
              <a:t> is </a:t>
            </a:r>
            <a:r>
              <a:rPr lang="cy-GB" noProof="0" dirty="0" err="1"/>
              <a:t>useful</a:t>
            </a:r>
            <a:r>
              <a:rPr lang="cy-GB" noProof="0" dirty="0"/>
              <a:t>...</a:t>
            </a:r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772816"/>
            <a:ext cx="4713826" cy="42872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/>
              <a:t>Defnyddio lliw/graffeg       </a:t>
            </a:r>
            <a:r>
              <a:rPr lang="cy-GB" noProof="0" dirty="0" err="1"/>
              <a:t>Use</a:t>
            </a:r>
            <a:r>
              <a:rPr lang="cy-GB" noProof="0" dirty="0"/>
              <a:t> of </a:t>
            </a:r>
            <a:r>
              <a:rPr lang="cy-GB" noProof="0" dirty="0" err="1"/>
              <a:t>colour</a:t>
            </a:r>
            <a:r>
              <a:rPr lang="cy-GB" noProof="0" dirty="0"/>
              <a:t>/</a:t>
            </a:r>
            <a:r>
              <a:rPr lang="cy-GB" noProof="0" dirty="0" err="1"/>
              <a:t>graphics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 noProof="0" dirty="0"/>
              <a:t>Fel gyda’ch arddulliau ffont, defnyddiwch liw i rannu’r wybodaeth a gwneud eich cyflwyniad yn ddeniadol, ond </a:t>
            </a:r>
            <a:r>
              <a:rPr lang="cy-GB" dirty="0"/>
              <a:t>peidiwch â </a:t>
            </a:r>
            <a:r>
              <a:rPr lang="cy-GB" noProof="0" dirty="0"/>
              <a:t>defnyddio mwy na 3-4 lliw gwahanol sy’n gweithio’n dda gyda’i gilydd</a:t>
            </a:r>
          </a:p>
          <a:p>
            <a:r>
              <a:rPr lang="cy-GB" b="1" noProof="0" dirty="0"/>
              <a:t>Defnyddio graffeg</a:t>
            </a:r>
          </a:p>
          <a:p>
            <a:pPr lvl="1"/>
            <a:r>
              <a:rPr lang="cy-GB" noProof="0" dirty="0"/>
              <a:t>Beth ydyn ni’n ei olygu wrth graffeg? Graffiau, siartiau, lluniau a ffotograffau</a:t>
            </a:r>
          </a:p>
          <a:p>
            <a:pPr lvl="1"/>
            <a:r>
              <a:rPr lang="cy-GB" noProof="0" dirty="0"/>
              <a:t>Defnyddiwch y rhain yn eich cyflwyniad, maen nhw’n rhannu’r testun ac yn gwneud eich cyflwyniad yn fwy deniadol i’r llygad. </a:t>
            </a:r>
          </a:p>
          <a:p>
            <a:pPr lvl="1"/>
            <a:r>
              <a:rPr lang="cy-GB" noProof="0" dirty="0"/>
              <a:t>Fel y mae’r ymadrodd Saesneg yn ei awgrymu, "a </a:t>
            </a:r>
            <a:r>
              <a:rPr lang="cy-GB" noProof="0" dirty="0" err="1"/>
              <a:t>picture</a:t>
            </a:r>
            <a:r>
              <a:rPr lang="cy-GB" noProof="0" dirty="0"/>
              <a:t> </a:t>
            </a:r>
            <a:r>
              <a:rPr lang="cy-GB" noProof="0" dirty="0" err="1"/>
              <a:t>paints</a:t>
            </a:r>
            <a:r>
              <a:rPr lang="cy-GB" noProof="0" dirty="0"/>
              <a:t> a </a:t>
            </a:r>
            <a:r>
              <a:rPr lang="cy-GB" noProof="0" dirty="0" err="1"/>
              <a:t>thousand</a:t>
            </a:r>
            <a:r>
              <a:rPr lang="cy-GB" noProof="0" dirty="0"/>
              <a:t> </a:t>
            </a:r>
            <a:r>
              <a:rPr lang="cy-GB" noProof="0" dirty="0" err="1"/>
              <a:t>words</a:t>
            </a:r>
            <a:r>
              <a:rPr lang="cy-GB" noProof="0" dirty="0"/>
              <a:t>"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484FF2-E0DB-4312-8C07-8E3E13EE119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As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with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font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styles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,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use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colour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to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break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up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information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and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make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presentation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attractive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,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but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only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use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a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maximum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of 3-4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different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colours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that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work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well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together</a:t>
            </a:r>
            <a:endParaRPr kumimoji="0" lang="cy-GB" sz="2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eorgia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Use</a:t>
            </a:r>
            <a:r>
              <a:rPr kumimoji="0" lang="cy-GB" sz="2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of </a:t>
            </a:r>
            <a:r>
              <a:rPr kumimoji="0" lang="cy-GB" sz="25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graphics</a:t>
            </a:r>
            <a:endParaRPr kumimoji="0" lang="cy-GB" sz="25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eorgia"/>
              <a:ea typeface="+mn-ea"/>
              <a:cs typeface="+mn-cs"/>
            </a:endParaRPr>
          </a:p>
          <a:p>
            <a:pPr marL="548640" marR="0" lvl="1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CCB400"/>
              </a:buClr>
              <a:buSzPct val="70000"/>
              <a:buFont typeface="Wingdings"/>
              <a:buChar char=""/>
              <a:tabLst/>
              <a:defRPr/>
            </a:pP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What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do we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mean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by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graphics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?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Graphs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,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charts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,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pictures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and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photographs</a:t>
            </a:r>
            <a:endParaRPr kumimoji="0" lang="cy-GB" sz="2200" b="0" i="0" u="none" strike="noStrike" kern="1200" cap="none" spc="0" normalizeH="0" baseline="0" noProof="0" dirty="0">
              <a:ln>
                <a:noFill/>
              </a:ln>
              <a:solidFill>
                <a:srgbClr val="646B86"/>
              </a:solidFill>
              <a:effectLst/>
              <a:uLnTx/>
              <a:uFillTx/>
              <a:latin typeface="Georgia"/>
              <a:ea typeface="+mn-ea"/>
              <a:cs typeface="+mn-cs"/>
            </a:endParaRPr>
          </a:p>
          <a:p>
            <a:pPr marL="548640" marR="0" lvl="1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CCB400"/>
              </a:buClr>
              <a:buSzPct val="70000"/>
              <a:buFont typeface="Wingdings"/>
              <a:buChar char=""/>
              <a:tabLst/>
              <a:defRPr/>
            </a:pP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Do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use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these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in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your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presentation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,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they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break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up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text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and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make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your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presentation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more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aesthetically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pleasing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. </a:t>
            </a:r>
          </a:p>
          <a:p>
            <a:pPr marL="548640" marR="0" lvl="1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CCB400"/>
              </a:buClr>
              <a:buSzPct val="70000"/>
              <a:buFont typeface="Wingdings"/>
              <a:buChar char=""/>
              <a:tabLst/>
              <a:defRPr/>
            </a:pP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As the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phrase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suggests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"a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picture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paints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a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thousand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words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"</a:t>
            </a:r>
          </a:p>
          <a:p>
            <a:endParaRPr lang="cy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Defnyddio testun		</a:t>
            </a:r>
            <a:r>
              <a:rPr lang="cy-GB" noProof="0" dirty="0" err="1"/>
              <a:t>Use</a:t>
            </a:r>
            <a:r>
              <a:rPr lang="cy-GB" noProof="0" dirty="0"/>
              <a:t> of </a:t>
            </a:r>
            <a:r>
              <a:rPr lang="cy-GB" noProof="0" dirty="0" err="1"/>
              <a:t>text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y-GB" sz="1800" dirty="0">
                <a:solidFill>
                  <a:prstClr val="black"/>
                </a:solidFill>
                <a:latin typeface="Georgia"/>
              </a:rPr>
              <a:t>Rhannwch destun yn ddarnau bach sy’n hawdd eu darllen –defnyddiwch baragraffau a rhestrau i wneud hyn</a:t>
            </a:r>
          </a:p>
          <a:p>
            <a:r>
              <a:rPr lang="cy-GB" sz="1800" dirty="0">
                <a:solidFill>
                  <a:prstClr val="black"/>
                </a:solidFill>
                <a:latin typeface="Georgia"/>
              </a:rPr>
              <a:t>Dechreuwch adrannau newydd â phenawdau, gan ddefnyddio testun mwy o faint</a:t>
            </a:r>
          </a:p>
          <a:p>
            <a:r>
              <a:rPr lang="cy-GB" sz="1800" dirty="0">
                <a:solidFill>
                  <a:prstClr val="black"/>
                </a:solidFill>
                <a:latin typeface="Georgia"/>
              </a:rPr>
              <a:t>Defnyddiwch ffontiau sy’n hawdd eu darllen. Os byddwch yn defnyddio ffontiau gwahanol, peidiwch â defnyddio mwy na dau neu dri</a:t>
            </a:r>
          </a:p>
          <a:p>
            <a:r>
              <a:rPr lang="cy-GB" sz="1800" dirty="0">
                <a:solidFill>
                  <a:prstClr val="black"/>
                </a:solidFill>
                <a:latin typeface="Georgia"/>
              </a:rPr>
              <a:t>Gallech ddefnyddio un arddull ffont ar gyfer penawdau mawr, un arall ar gyfer is-benawdau ac un arall ar gyfer eich testun – fel rydyn ni wedi’i wneud ar y dudalen hon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90B470-482E-4BEE-8DA4-E42DBF28E53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Break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text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down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into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small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chunks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that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are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easy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to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read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-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use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paragraphs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and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lists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to do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this</a:t>
            </a:r>
            <a:endParaRPr kumimoji="0" lang="cy-GB" sz="1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eorgia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Begin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new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sections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with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headers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,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using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larger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text</a:t>
            </a:r>
            <a:endParaRPr kumimoji="0" lang="cy-GB" sz="1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eorgia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Use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fonts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which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are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easy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to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read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.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If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use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different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fonts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,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use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no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more than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two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or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three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.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could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use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one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font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style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for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major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headers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,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another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for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sub-headings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and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another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for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your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text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- as we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have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on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this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page</a:t>
            </a:r>
            <a:endParaRPr kumimoji="0" lang="cy-GB" sz="1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eorgia"/>
              <a:ea typeface="+mn-ea"/>
              <a:cs typeface="+mn-cs"/>
            </a:endParaRPr>
          </a:p>
          <a:p>
            <a:endParaRPr lang="cy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Enghreifftiau			</a:t>
            </a:r>
            <a:r>
              <a:rPr lang="cy-GB" noProof="0" dirty="0" err="1"/>
              <a:t>Examples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Edrychwch ar y dewis o bosteri enghreifftiol</a:t>
            </a:r>
            <a:endParaRPr lang="cy-GB" noProof="0" dirty="0"/>
          </a:p>
          <a:p>
            <a:endParaRPr lang="cy-GB" noProof="0" dirty="0"/>
          </a:p>
          <a:p>
            <a:r>
              <a:rPr lang="cy-GB" noProof="0" dirty="0"/>
              <a:t>Pa rai sy’n dda? Beth sy’n eu gwneud yn effeithiol?</a:t>
            </a:r>
          </a:p>
          <a:p>
            <a:endParaRPr lang="cy-GB" noProof="0" dirty="0"/>
          </a:p>
          <a:p>
            <a:r>
              <a:rPr lang="cy-GB" noProof="0" dirty="0"/>
              <a:t>A oes gennych unrhyw syniadau ychwanegol ar gyfer eich poster?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83132E-734D-4FBC-ACCA-FFF76C71A23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Look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at the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selection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of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example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posters</a:t>
            </a:r>
            <a:endParaRPr kumimoji="0" lang="cy-GB" sz="2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eorgia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endParaRPr kumimoji="0" lang="cy-GB" sz="2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eorgia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Which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are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good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?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What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makes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them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effective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?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endParaRPr kumimoji="0" lang="cy-GB" sz="2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eorgia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Have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got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any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additional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ideas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for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poster?</a:t>
            </a:r>
          </a:p>
          <a:p>
            <a:endParaRPr lang="cy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Deilliannau Dysgu		</a:t>
            </a:r>
            <a:r>
              <a:rPr lang="cy-GB" noProof="0" dirty="0" err="1"/>
              <a:t>Learning</a:t>
            </a:r>
            <a:r>
              <a:rPr lang="cy-GB" noProof="0" dirty="0"/>
              <a:t> </a:t>
            </a:r>
            <a:r>
              <a:rPr lang="cy-GB" noProof="0" dirty="0" err="1"/>
              <a:t>Outcomes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y-GB" noProof="0" dirty="0"/>
              <a:t>Cyfeiriwch at lawlyfr y modwl a’r canllawiau asesu.</a:t>
            </a:r>
          </a:p>
          <a:p>
            <a:pPr marL="61722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cy-GB" sz="1700" noProof="0" dirty="0">
                <a:effectLst/>
                <a:ea typeface="Times New Roman" panose="02020603050405020304" pitchFamily="18" charset="0"/>
              </a:rPr>
              <a:t>Gwerthuso oblygiadau moesegol cynnal ymchwil gyda phlant a phobl ifanc mewn amrywiaeth o gyd-destunau addysgol. </a:t>
            </a:r>
          </a:p>
          <a:p>
            <a:pPr marL="61722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cy-GB" sz="1700" noProof="0" dirty="0">
                <a:effectLst/>
                <a:ea typeface="Times New Roman" panose="02020603050405020304" pitchFamily="18" charset="0"/>
              </a:rPr>
              <a:t>Dangos  ymwybyddiaeth feirniadol o amrywiol </a:t>
            </a:r>
            <a:r>
              <a:rPr lang="cy-GB" sz="1700" noProof="0" dirty="0" err="1">
                <a:effectLst/>
                <a:ea typeface="Times New Roman" panose="02020603050405020304" pitchFamily="18" charset="0"/>
              </a:rPr>
              <a:t>fethodolegau</a:t>
            </a:r>
            <a:r>
              <a:rPr lang="cy-GB" sz="1700" noProof="0" dirty="0">
                <a:effectLst/>
                <a:ea typeface="Times New Roman" panose="02020603050405020304" pitchFamily="18" charset="0"/>
              </a:rPr>
              <a:t> ymchwil sy’n berthnasol i addysg, a’u cryfderau, eu gwendidau a’u cyfyngiadau. </a:t>
            </a:r>
          </a:p>
          <a:p>
            <a:endParaRPr lang="cy-GB" noProof="0" dirty="0"/>
          </a:p>
          <a:p>
            <a:pPr marL="0" indent="0">
              <a:buNone/>
            </a:pPr>
            <a:endParaRPr lang="cy-GB" noProof="0" dirty="0"/>
          </a:p>
          <a:p>
            <a:r>
              <a:rPr lang="cy-GB" noProof="0" dirty="0"/>
              <a:t>Beth sydd angen i mi ymdrin ag ef yn fy meirniadaeth? </a:t>
            </a:r>
          </a:p>
          <a:p>
            <a:r>
              <a:rPr lang="cy-GB" noProof="0" dirty="0"/>
              <a:t>Edrychwch ar y deilliannau dysgu, beth yw’r geiriau allweddol?</a:t>
            </a:r>
          </a:p>
          <a:p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C7C366-D2CF-4270-9D9F-6AD24896A78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Refer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to the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handbook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for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the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module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and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guidelines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on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assessment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.</a:t>
            </a:r>
          </a:p>
          <a:p>
            <a:pPr marL="61722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CCB400"/>
              </a:buClr>
              <a:buSzPct val="70000"/>
              <a:buFont typeface="Symbol" panose="05050102010706020507" pitchFamily="18" charset="2"/>
              <a:buChar char=""/>
              <a:tabLst/>
              <a:defRPr/>
            </a:pP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Evaluate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 the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ethical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implications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 of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carrying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out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research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with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children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and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young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people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in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 a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variety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 of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educational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contexts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. </a:t>
            </a:r>
          </a:p>
          <a:p>
            <a:pPr marL="61722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CCB400"/>
              </a:buClr>
              <a:buSzPct val="70000"/>
              <a:buFont typeface="Symbol" panose="05050102010706020507" pitchFamily="18" charset="2"/>
              <a:buChar char=""/>
              <a:tabLst/>
              <a:defRPr/>
            </a:pP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Demonstrate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 a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critical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awareness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 of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various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research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methodologies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that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are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relevant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 to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education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and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their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strengths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,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weaknesses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and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limitations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Times New Roman" panose="02020603050405020304" pitchFamily="18" charset="0"/>
                <a:cs typeface="+mn-cs"/>
              </a:rPr>
              <a:t>. 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endParaRPr kumimoji="0" lang="cy-GB" sz="2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eorg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None/>
              <a:tabLst/>
              <a:defRPr/>
            </a:pPr>
            <a:endParaRPr kumimoji="0" lang="cy-GB" sz="2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eorgia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What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needs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to be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covered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in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my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critique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? 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Look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at the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learning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outcomes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,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what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are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the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key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words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?</a:t>
            </a:r>
          </a:p>
          <a:p>
            <a:endParaRPr lang="cy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Ymchwil			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y-GB" noProof="0" dirty="0"/>
              <a:t>Defnyddiwch lyfrau academaidd, cyfnodolion a gwefannau i gefnogi eich beirniadaeth. Mae </a:t>
            </a:r>
            <a:r>
              <a:rPr lang="cy-GB" dirty="0"/>
              <a:t>rhestr gyfeiriadau’r erthygl </a:t>
            </a:r>
            <a:r>
              <a:rPr lang="cy-GB" noProof="0" dirty="0"/>
              <a:t>yn fan </a:t>
            </a:r>
            <a:r>
              <a:rPr lang="cy-GB" noProof="0" dirty="0">
                <a:solidFill>
                  <a:srgbClr val="FF0000"/>
                </a:solidFill>
              </a:rPr>
              <a:t>cychwyn </a:t>
            </a:r>
            <a:r>
              <a:rPr lang="cy-GB" noProof="0" dirty="0"/>
              <a:t>da.</a:t>
            </a:r>
          </a:p>
          <a:p>
            <a:endParaRPr lang="cy-GB" noProof="0" dirty="0"/>
          </a:p>
          <a:p>
            <a:r>
              <a:rPr lang="cy-GB" noProof="0" dirty="0"/>
              <a:t>Gwnewch yn siŵr eich bod yn cyfeirnodi’n gywir: ewch ati i ymarfer cyfeirnodi yn y testun, aralleirio a llunio rhestr gyfeiriadau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579543-93B8-4C52-B384-A45C12C16A8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Use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academic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books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,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journals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and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websites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to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support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critique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. The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article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reference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list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is a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good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starting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point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.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endParaRPr kumimoji="0" lang="cy-GB" sz="2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eorgia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Ensure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that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reference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correctly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: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practise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in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text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reference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,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paraphrase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and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reference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list</a:t>
            </a:r>
            <a:endParaRPr kumimoji="0" lang="cy-GB" sz="2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eorgia"/>
              <a:ea typeface="+mn-ea"/>
              <a:cs typeface="+mn-cs"/>
            </a:endParaRPr>
          </a:p>
          <a:p>
            <a:endParaRPr lang="cy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Cyflwyno 					</a:t>
            </a:r>
            <a:r>
              <a:rPr lang="cy-GB" noProof="0" dirty="0" err="1"/>
              <a:t>Presenting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noProof="0" dirty="0"/>
              <a:t>Ar ôl gorffen eich poster, mae angen i chi benderfynu sut yr ydych yn mynd i’w gyflwyno</a:t>
            </a:r>
          </a:p>
          <a:p>
            <a:r>
              <a:rPr lang="cy-GB" noProof="0" dirty="0"/>
              <a:t>Gwnewch yn siŵr eich bod yn:</a:t>
            </a:r>
          </a:p>
          <a:p>
            <a:r>
              <a:rPr lang="cy-GB" noProof="0" dirty="0"/>
              <a:t>Amrywio eich goslef ac yn defnyddio mynegiant</a:t>
            </a:r>
          </a:p>
          <a:p>
            <a:r>
              <a:rPr lang="cy-GB" noProof="0" dirty="0"/>
              <a:t>Deall yr hyn rydych chi’n ei gyflwyno ac ymarfer unrhyw eiriau hir</a:t>
            </a:r>
          </a:p>
          <a:p>
            <a:r>
              <a:rPr lang="cy-GB" noProof="0" dirty="0"/>
              <a:t>Ymarfer fel eich bod yn teimlo’n hyderus wrth gyflwyno</a:t>
            </a:r>
          </a:p>
          <a:p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FC23DA-C42A-4623-9C31-1F16EBE1D88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Once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poster is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finished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,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need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to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decide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how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are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going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to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present</a:t>
            </a:r>
            <a:endParaRPr kumimoji="0" lang="cy-GB" sz="2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eorgia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Ensure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: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Vary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tone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and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use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expression</a:t>
            </a:r>
            <a:endParaRPr kumimoji="0" lang="cy-GB" sz="2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eorgia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Understand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what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are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delivering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and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practise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any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longer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words</a:t>
            </a:r>
            <a:endParaRPr kumimoji="0" lang="cy-GB" sz="2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eorgia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Rehearse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so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feel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confident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in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delivery</a:t>
            </a:r>
            <a:endParaRPr kumimoji="0" lang="cy-GB" sz="2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eorgia"/>
              <a:ea typeface="+mn-ea"/>
              <a:cs typeface="+mn-cs"/>
            </a:endParaRPr>
          </a:p>
          <a:p>
            <a:endParaRPr lang="cy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99C070-180C-4FDF-895D-4751D86275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Unrhyw gwestiynau?		</a:t>
            </a:r>
            <a:r>
              <a:rPr lang="cy-GB" noProof="0" dirty="0" err="1"/>
              <a:t>Any</a:t>
            </a:r>
            <a:r>
              <a:rPr lang="cy-GB" noProof="0" dirty="0"/>
              <a:t> </a:t>
            </a:r>
            <a:r>
              <a:rPr lang="cy-GB" noProof="0" dirty="0" err="1"/>
              <a:t>questions</a:t>
            </a:r>
            <a:r>
              <a:rPr lang="cy-GB" noProof="0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735C36-1625-4C94-A401-D284300BA4FC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2582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236</TotalTime>
  <Words>1192</Words>
  <Application>Microsoft Office PowerPoint</Application>
  <PresentationFormat>On-screen Show (4:3)</PresentationFormat>
  <Paragraphs>115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Calibri</vt:lpstr>
      <vt:lpstr>Georgia</vt:lpstr>
      <vt:lpstr>Symbol</vt:lpstr>
      <vt:lpstr>Wingdings</vt:lpstr>
      <vt:lpstr>Wingdings 2</vt:lpstr>
      <vt:lpstr>Civic</vt:lpstr>
      <vt:lpstr>Beth sy’n gwneud poster da? What makes a good poster?</vt:lpstr>
      <vt:lpstr>Amcanion Dysgu / Learning objectives</vt:lpstr>
      <vt:lpstr>Beth sy’n gwneud poster da? What makes a good poster?</vt:lpstr>
      <vt:lpstr>Cynllunio   Planning</vt:lpstr>
      <vt:lpstr>Materion Dylunio   Design Issues</vt:lpstr>
      <vt:lpstr>Gosodiad y Poster  Layout of Poster</vt:lpstr>
      <vt:lpstr>Mae braslun yn ddefnyddiol...
A sketch is useful...</vt:lpstr>
      <vt:lpstr>Defnyddio lliw/graffeg       Use of colour/graphics</vt:lpstr>
      <vt:lpstr>Defnyddio testun  Use of text</vt:lpstr>
      <vt:lpstr>Enghreifftiau   Examples</vt:lpstr>
      <vt:lpstr>Deilliannau Dysgu  Learning Outcomes</vt:lpstr>
      <vt:lpstr>Ymchwil   Research</vt:lpstr>
      <vt:lpstr>Cyflwyno      Presenting</vt:lpstr>
      <vt:lpstr>Unrhyw gwestiynau?  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makes a good poster?</dc:title>
  <dc:creator>LCSS-IS</dc:creator>
  <cp:lastModifiedBy>Alison Murphy</cp:lastModifiedBy>
  <cp:revision>59</cp:revision>
  <dcterms:created xsi:type="dcterms:W3CDTF">2015-09-01T12:49:36Z</dcterms:created>
  <dcterms:modified xsi:type="dcterms:W3CDTF">2021-10-26T11:03:04Z</dcterms:modified>
</cp:coreProperties>
</file>