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7" r:id="rId4"/>
    <p:sldId id="263" r:id="rId5"/>
    <p:sldId id="268" r:id="rId6"/>
    <p:sldId id="258" r:id="rId7"/>
    <p:sldId id="265" r:id="rId8"/>
    <p:sldId id="266" r:id="rId9"/>
    <p:sldId id="257" r:id="rId10"/>
    <p:sldId id="260" r:id="rId11"/>
    <p:sldId id="264" r:id="rId12"/>
  </p:sldIdLst>
  <p:sldSz cx="12192000" cy="6858000"/>
  <p:notesSz cx="6858000" cy="9144000"/>
  <p:defaultTextStyle>
    <a:defPPr>
      <a:defRPr lang="zh-H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28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0C0E2-9D4F-41E3-883F-017070F4C199}" type="datetimeFigureOut">
              <a:rPr lang="zh-HK" altLang="en-US" smtClean="0"/>
              <a:t>14/6/2019</a:t>
            </a:fld>
            <a:endParaRPr lang="zh-HK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C61-4283-4D9F-BD1D-0E48B13CE82D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2129285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0C0E2-9D4F-41E3-883F-017070F4C199}" type="datetimeFigureOut">
              <a:rPr lang="zh-HK" altLang="en-US" smtClean="0"/>
              <a:t>14/6/2019</a:t>
            </a:fld>
            <a:endParaRPr lang="zh-HK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C61-4283-4D9F-BD1D-0E48B13CE82D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1973017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0C0E2-9D4F-41E3-883F-017070F4C199}" type="datetimeFigureOut">
              <a:rPr lang="zh-HK" altLang="en-US" smtClean="0"/>
              <a:t>14/6/2019</a:t>
            </a:fld>
            <a:endParaRPr lang="zh-HK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C61-4283-4D9F-BD1D-0E48B13CE82D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20300992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0C0E2-9D4F-41E3-883F-017070F4C199}" type="datetimeFigureOut">
              <a:rPr lang="zh-HK" altLang="en-US" smtClean="0"/>
              <a:t>14/6/2019</a:t>
            </a:fld>
            <a:endParaRPr lang="zh-HK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C61-4283-4D9F-BD1D-0E48B13CE82D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3630970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0C0E2-9D4F-41E3-883F-017070F4C199}" type="datetimeFigureOut">
              <a:rPr lang="zh-HK" altLang="en-US" smtClean="0"/>
              <a:t>14/6/2019</a:t>
            </a:fld>
            <a:endParaRPr lang="zh-HK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C61-4283-4D9F-BD1D-0E48B13CE82D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425556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0C0E2-9D4F-41E3-883F-017070F4C199}" type="datetimeFigureOut">
              <a:rPr lang="zh-HK" altLang="en-US" smtClean="0"/>
              <a:t>14/6/2019</a:t>
            </a:fld>
            <a:endParaRPr lang="zh-HK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C61-4283-4D9F-BD1D-0E48B13CE82D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131903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0C0E2-9D4F-41E3-883F-017070F4C199}" type="datetimeFigureOut">
              <a:rPr lang="zh-HK" altLang="en-US" smtClean="0"/>
              <a:t>14/6/2019</a:t>
            </a:fld>
            <a:endParaRPr lang="zh-HK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C61-4283-4D9F-BD1D-0E48B13CE82D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4251868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0C0E2-9D4F-41E3-883F-017070F4C199}" type="datetimeFigureOut">
              <a:rPr lang="zh-HK" altLang="en-US" smtClean="0"/>
              <a:t>14/6/2019</a:t>
            </a:fld>
            <a:endParaRPr lang="zh-HK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C61-4283-4D9F-BD1D-0E48B13CE82D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3325154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0C0E2-9D4F-41E3-883F-017070F4C199}" type="datetimeFigureOut">
              <a:rPr lang="zh-HK" altLang="en-US" smtClean="0"/>
              <a:t>14/6/2019</a:t>
            </a:fld>
            <a:endParaRPr lang="zh-HK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C61-4283-4D9F-BD1D-0E48B13CE82D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2432374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全景圖片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0C0E2-9D4F-41E3-883F-017070F4C199}" type="datetimeFigureOut">
              <a:rPr lang="zh-HK" altLang="en-US" smtClean="0"/>
              <a:t>14/6/2019</a:t>
            </a:fld>
            <a:endParaRPr lang="zh-HK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C61-4283-4D9F-BD1D-0E48B13CE82D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1482043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0C0E2-9D4F-41E3-883F-017070F4C199}" type="datetimeFigureOut">
              <a:rPr lang="zh-HK" altLang="en-US" smtClean="0"/>
              <a:t>14/6/2019</a:t>
            </a:fld>
            <a:endParaRPr lang="zh-HK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C61-4283-4D9F-BD1D-0E48B13CE82D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41394681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0C0E2-9D4F-41E3-883F-017070F4C199}" type="datetimeFigureOut">
              <a:rPr lang="zh-HK" altLang="en-US" smtClean="0"/>
              <a:t>14/6/2019</a:t>
            </a:fld>
            <a:endParaRPr lang="zh-HK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C61-4283-4D9F-BD1D-0E48B13CE82D}" type="slidenum">
              <a:rPr lang="zh-HK" altLang="en-US" smtClean="0"/>
              <a:t>‹#›</a:t>
            </a:fld>
            <a:endParaRPr lang="zh-HK" altLang="en-U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576958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0C0E2-9D4F-41E3-883F-017070F4C199}" type="datetimeFigureOut">
              <a:rPr lang="zh-HK" altLang="en-US" smtClean="0"/>
              <a:t>14/6/2019</a:t>
            </a:fld>
            <a:endParaRPr lang="zh-HK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C61-4283-4D9F-BD1D-0E48B13CE82D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1217813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0C0E2-9D4F-41E3-883F-017070F4C199}" type="datetimeFigureOut">
              <a:rPr lang="zh-HK" altLang="en-US" smtClean="0"/>
              <a:t>14/6/2019</a:t>
            </a:fld>
            <a:endParaRPr lang="zh-HK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C61-4283-4D9F-BD1D-0E48B13CE82D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11921649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圖片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0C0E2-9D4F-41E3-883F-017070F4C199}" type="datetimeFigureOut">
              <a:rPr lang="zh-HK" altLang="en-US" smtClean="0"/>
              <a:t>14/6/2019</a:t>
            </a:fld>
            <a:endParaRPr lang="zh-HK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C61-4283-4D9F-BD1D-0E48B13CE82D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15249540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0C0E2-9D4F-41E3-883F-017070F4C199}" type="datetimeFigureOut">
              <a:rPr lang="zh-HK" altLang="en-US" smtClean="0"/>
              <a:t>14/6/2019</a:t>
            </a:fld>
            <a:endParaRPr lang="zh-HK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C61-4283-4D9F-BD1D-0E48B13CE82D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24463455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0C0E2-9D4F-41E3-883F-017070F4C199}" type="datetimeFigureOut">
              <a:rPr lang="zh-HK" altLang="en-US" smtClean="0"/>
              <a:t>14/6/2019</a:t>
            </a:fld>
            <a:endParaRPr lang="zh-HK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HK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C61-4283-4D9F-BD1D-0E48B13CE82D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2874426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E0C0E2-9D4F-41E3-883F-017070F4C199}" type="datetimeFigureOut">
              <a:rPr lang="zh-HK" altLang="en-US" smtClean="0"/>
              <a:t>14/6/2019</a:t>
            </a:fld>
            <a:endParaRPr lang="zh-HK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HK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56C61-4283-4D9F-BD1D-0E48B13CE82D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12416974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HK" dirty="0"/>
              <a:t>How to apply 3-H approach in an integrated information system implementation project of a financial group company</a:t>
            </a:r>
            <a:endParaRPr lang="zh-HK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595269" y="4109011"/>
            <a:ext cx="9001462" cy="1102489"/>
          </a:xfrm>
        </p:spPr>
        <p:txBody>
          <a:bodyPr/>
          <a:lstStyle/>
          <a:p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Ricky Yeung</a:t>
            </a:r>
          </a:p>
          <a:p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SBPD7004 Theoretical Perspectives on Management</a:t>
            </a:r>
            <a:endParaRPr lang="zh-HK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08505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Area of interest </a:t>
            </a:r>
            <a:endParaRPr lang="zh-HK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altLang="zh-HK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Financial industry is a service-intensive, competitive and rapidly growing industry. In order to have sustainable competitive advantages, an effective information system is essential for both strategic, tactical and operation level of financial companies</a:t>
            </a:r>
            <a:endParaRPr lang="zh-HK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50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29E7104-990A-46F4-8489-69F2F0A9D1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Objectives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9202426D-49D1-47F8-B69E-1E166F65A7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HK" sz="2800" dirty="0"/>
              <a:t>Critically analyze the Critical Success Factors and Critical Failure Factors in the project by applying 3-H Framework</a:t>
            </a:r>
          </a:p>
          <a:p>
            <a:pPr marL="0" indent="0">
              <a:buNone/>
            </a:pPr>
            <a:endParaRPr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34364961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questions</a:t>
            </a:r>
            <a:endParaRPr lang="zh-HK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HK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apply H1 for project management in an integrated information system implementation project of the Group?</a:t>
            </a:r>
          </a:p>
          <a:p>
            <a:pPr algn="just"/>
            <a:r>
              <a:rPr lang="en-US" altLang="zh-HK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apply H2 for project management in an integrated information system implementation project of the Group?</a:t>
            </a:r>
          </a:p>
          <a:p>
            <a:r>
              <a:rPr lang="en-US" altLang="zh-HK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apply H3 for project management in an integrated information system implementation project of the Group?</a:t>
            </a:r>
          </a:p>
        </p:txBody>
      </p:sp>
    </p:spTree>
    <p:extLst>
      <p:ext uri="{BB962C8B-B14F-4D97-AF65-F5344CB8AC3E}">
        <p14:creationId xmlns:p14="http://schemas.microsoft.com/office/powerpoint/2010/main" val="3169584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F7F4B77-59C8-48E4-A876-8B6BE7EB9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Significance of the issues</a:t>
            </a:r>
            <a:endParaRPr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BD1DCB17-3D89-4BEE-B031-178DDBB384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HK" dirty="0"/>
              <a:t>A integrated system development and implementation which is throughout  strategic level, management level and operation level information across the 13 companies.</a:t>
            </a:r>
          </a:p>
          <a:p>
            <a:r>
              <a:rPr lang="en-US" altLang="zh-HK" dirty="0"/>
              <a:t>It is possible to increase the effectiveness and efficiency in the management decision making, operation and also the productivities of whole financial group.</a:t>
            </a:r>
          </a:p>
          <a:p>
            <a:endParaRPr lang="en-US" altLang="zh-HK" dirty="0"/>
          </a:p>
          <a:p>
            <a:endParaRPr lang="en-US" altLang="zh-HK" dirty="0"/>
          </a:p>
          <a:p>
            <a:endParaRPr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3958835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Keywords</a:t>
            </a:r>
            <a:endParaRPr lang="zh-HK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38200" y="1818278"/>
            <a:ext cx="10515600" cy="4351338"/>
          </a:xfrm>
        </p:spPr>
        <p:txBody>
          <a:bodyPr>
            <a:normAutofit/>
          </a:bodyPr>
          <a:lstStyle/>
          <a:p>
            <a:pPr algn="just"/>
            <a:r>
              <a:rPr lang="en-US" altLang="zh-HK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 on academic journal and research papers on project management in strategic, tactical and operation level</a:t>
            </a:r>
          </a:p>
          <a:p>
            <a:pPr algn="just"/>
            <a:r>
              <a:rPr lang="en-US" altLang="zh-HK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H1 – Leadership and Motivation, Values and Organizational Culture</a:t>
            </a:r>
          </a:p>
          <a:p>
            <a:pPr algn="just"/>
            <a:r>
              <a:rPr lang="en-US" altLang="zh-HK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H2 - Strategic management (Porter’s 5 Force, SWOT &amp; PESTEL)</a:t>
            </a:r>
          </a:p>
          <a:p>
            <a:pPr algn="just"/>
            <a:r>
              <a:rPr lang="en-US" altLang="zh-HK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H3 - Functional strategy and Practice</a:t>
            </a:r>
          </a:p>
          <a:p>
            <a:pPr algn="just"/>
            <a:endParaRPr lang="zh-HK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6502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2237BCD-8AAA-4B44-BABA-2C8FC50C5A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Background of the group</a:t>
            </a:r>
            <a:endParaRPr lang="zh-HK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BA17EEBC-97AE-4FB4-BA26-90A30262B2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are a financial group with 1 holding company and 12 fellow subsidiaries in Hong Kong and U.S. which provide following financial service:</a:t>
            </a:r>
          </a:p>
          <a:p>
            <a:pPr lvl="1"/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Securities Brokerage </a:t>
            </a:r>
          </a:p>
          <a:p>
            <a:pPr lvl="1"/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Futures Brokerage</a:t>
            </a:r>
          </a:p>
          <a:p>
            <a:pPr lvl="1"/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Leveraged FX Trading</a:t>
            </a:r>
          </a:p>
          <a:p>
            <a:pPr lvl="1"/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Asset Management</a:t>
            </a:r>
          </a:p>
          <a:p>
            <a:pPr lvl="1"/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Insurance Brokerage</a:t>
            </a:r>
          </a:p>
          <a:p>
            <a:pPr lvl="1"/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Bullion Trading</a:t>
            </a:r>
          </a:p>
          <a:p>
            <a:pPr lvl="1"/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Private Trust</a:t>
            </a:r>
          </a:p>
          <a:p>
            <a:pPr lvl="1"/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Money Lending</a:t>
            </a:r>
          </a:p>
        </p:txBody>
      </p:sp>
    </p:spTree>
    <p:extLst>
      <p:ext uri="{BB962C8B-B14F-4D97-AF65-F5344CB8AC3E}">
        <p14:creationId xmlns:p14="http://schemas.microsoft.com/office/powerpoint/2010/main" val="16984201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D146A38-ECB0-4FCE-8945-35AFA3D27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Background of the project</a:t>
            </a:r>
            <a:endParaRPr lang="zh-HK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B3927475-F15F-44D0-A783-3E5AB2CDD5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project is proposed lasting for 3 years and it is still in progress. </a:t>
            </a:r>
          </a:p>
          <a:p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project aim is to increase the effectiveness and efficiency in the management decision making, operation and also the productivities.</a:t>
            </a:r>
          </a:p>
          <a:p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writer is one of project in charged who is specified in system operation, information system’s security and regulation compliance.</a:t>
            </a:r>
          </a:p>
        </p:txBody>
      </p:sp>
    </p:spTree>
    <p:extLst>
      <p:ext uri="{BB962C8B-B14F-4D97-AF65-F5344CB8AC3E}">
        <p14:creationId xmlns:p14="http://schemas.microsoft.com/office/powerpoint/2010/main" val="5077612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19125" y="288925"/>
            <a:ext cx="10515600" cy="1325563"/>
          </a:xfrm>
        </p:spPr>
        <p:txBody>
          <a:bodyPr/>
          <a:lstStyle/>
          <a:p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Application of 3-H Model</a:t>
            </a:r>
            <a:endParaRPr lang="zh-HK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19125" y="1701800"/>
            <a:ext cx="10515600" cy="4351338"/>
          </a:xfrm>
        </p:spPr>
        <p:txBody>
          <a:bodyPr>
            <a:normAutofit/>
          </a:bodyPr>
          <a:lstStyle/>
          <a:p>
            <a:r>
              <a:rPr lang="en-US" altLang="zh-HK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Heart – Project Invitation Stage</a:t>
            </a:r>
          </a:p>
          <a:p>
            <a:r>
              <a:rPr lang="en-US" altLang="zh-HK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Head – Project Planning Stage</a:t>
            </a:r>
          </a:p>
          <a:p>
            <a:r>
              <a:rPr lang="en-US" altLang="zh-HK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Hand – Project Implementation Stage</a:t>
            </a:r>
          </a:p>
          <a:p>
            <a:pPr marL="0" indent="0">
              <a:buNone/>
            </a:pPr>
            <a:endParaRPr lang="en-US" altLang="zh-HK" dirty="0"/>
          </a:p>
          <a:p>
            <a:pPr lvl="1"/>
            <a:endParaRPr lang="en-US" altLang="zh-HK" dirty="0"/>
          </a:p>
          <a:p>
            <a:pPr marL="0" indent="0">
              <a:buNone/>
            </a:pPr>
            <a:endParaRPr lang="en-US" altLang="zh-HK" dirty="0"/>
          </a:p>
        </p:txBody>
      </p:sp>
    </p:spTree>
    <p:extLst>
      <p:ext uri="{BB962C8B-B14F-4D97-AF65-F5344CB8AC3E}">
        <p14:creationId xmlns:p14="http://schemas.microsoft.com/office/powerpoint/2010/main" val="35450545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  <a:endParaRPr lang="zh-HK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TW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Study</a:t>
            </a:r>
          </a:p>
          <a:p>
            <a:pPr lvl="1"/>
            <a:r>
              <a:rPr lang="en-US" altLang="zh-HK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Source</a:t>
            </a:r>
          </a:p>
          <a:p>
            <a:pPr lvl="2"/>
            <a:r>
              <a:rPr lang="en-US" altLang="zh-H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 Experiences</a:t>
            </a:r>
          </a:p>
          <a:p>
            <a:pPr lvl="2"/>
            <a:r>
              <a:rPr lang="en-US" altLang="zh-H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Informal Interview with other project owners</a:t>
            </a:r>
          </a:p>
          <a:p>
            <a:pPr lvl="1"/>
            <a:r>
              <a:rPr lang="en-US" altLang="zh-HK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analysis and identify </a:t>
            </a:r>
          </a:p>
          <a:p>
            <a:pPr lvl="2"/>
            <a:r>
              <a:rPr lang="en-US" altLang="zh-H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Success Factors and Critical Failure Factors</a:t>
            </a:r>
          </a:p>
          <a:p>
            <a:pPr marL="0" indent="0">
              <a:buNone/>
            </a:pPr>
            <a:endParaRPr lang="en-US" altLang="zh-HK" dirty="0"/>
          </a:p>
        </p:txBody>
      </p:sp>
    </p:spTree>
    <p:extLst>
      <p:ext uri="{BB962C8B-B14F-4D97-AF65-F5344CB8AC3E}">
        <p14:creationId xmlns:p14="http://schemas.microsoft.com/office/powerpoint/2010/main" val="7508612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zh-HK" dirty="0"/>
            </a:br>
            <a:r>
              <a:rPr lang="en-US" altLang="zh-HK" sz="5400" dirty="0"/>
              <a:t>Q&amp;A</a:t>
            </a:r>
            <a:br>
              <a:rPr lang="en-US" altLang="zh-HK" dirty="0"/>
            </a:br>
            <a:br>
              <a:rPr lang="en-US" altLang="zh-HK" dirty="0"/>
            </a:br>
            <a:endParaRPr lang="zh-HK" altLang="en-US" dirty="0"/>
          </a:p>
        </p:txBody>
      </p:sp>
      <p:sp>
        <p:nvSpPr>
          <p:cNvPr id="5" name="文字版面配置區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1984509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TM04033921[[fn=大馬士革風]]</Template>
  <TotalTime>1845</TotalTime>
  <Words>394</Words>
  <Application>Microsoft Office PowerPoint</Application>
  <PresentationFormat>寬螢幕</PresentationFormat>
  <Paragraphs>47</Paragraphs>
  <Slides>11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4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11</vt:i4>
      </vt:variant>
    </vt:vector>
  </HeadingPairs>
  <TitlesOfParts>
    <vt:vector size="16" baseType="lpstr">
      <vt:lpstr>Arial</vt:lpstr>
      <vt:lpstr>Bookman Old Style</vt:lpstr>
      <vt:lpstr>Rockwell</vt:lpstr>
      <vt:lpstr>Times New Roman</vt:lpstr>
      <vt:lpstr>Damask</vt:lpstr>
      <vt:lpstr>How to apply 3-H approach in an integrated information system implementation project of a financial group company</vt:lpstr>
      <vt:lpstr>Area of interest </vt:lpstr>
      <vt:lpstr>Objectives</vt:lpstr>
      <vt:lpstr>Research questions</vt:lpstr>
      <vt:lpstr>Significance of the issues</vt:lpstr>
      <vt:lpstr>Keywords</vt:lpstr>
      <vt:lpstr>Background of the group</vt:lpstr>
      <vt:lpstr>Background of the project</vt:lpstr>
      <vt:lpstr>Application of 3-H Model</vt:lpstr>
      <vt:lpstr>Methodology</vt:lpstr>
      <vt:lpstr> Q&amp;A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Ricky Yeung</dc:creator>
  <cp:lastModifiedBy>RickyYeung</cp:lastModifiedBy>
  <cp:revision>33</cp:revision>
  <dcterms:created xsi:type="dcterms:W3CDTF">2019-02-17T07:50:59Z</dcterms:created>
  <dcterms:modified xsi:type="dcterms:W3CDTF">2019-06-14T11:58:13Z</dcterms:modified>
</cp:coreProperties>
</file>