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sldIdLst>
    <p:sldId id="256" r:id="rId5"/>
    <p:sldId id="257" r:id="rId6"/>
    <p:sldId id="258" r:id="rId7"/>
    <p:sldId id="259" r:id="rId8"/>
    <p:sldId id="260" r:id="rId9"/>
    <p:sldId id="262" r:id="rId10"/>
    <p:sldId id="263" r:id="rId11"/>
    <p:sldId id="264"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0AE66-851F-47F0-9DA5-88A56A5A8A8B}" v="235" dt="2022-03-25T14:28:46.689"/>
    <p1510:client id="{4ACD093E-1284-4DDE-0352-F737270EAA08}" v="427" dt="2022-03-25T13:49:26.085"/>
    <p1510:client id="{98C8A180-1443-445C-ADAE-7F09CF5DA9A4}" v="41" dt="2022-03-25T12:20:47.811"/>
    <p1510:client id="{C2A5833F-B626-30F3-C94A-6E79055613E7}" v="310" dt="2022-03-25T14:53:16.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tableStyles" Target="tableStyles.xml" Id="rId17" /><Relationship Type="http://schemas.openxmlformats.org/officeDocument/2006/relationships/customXml" Target="../customXml/item2.xml" Id="rId2" /><Relationship Type="http://schemas.openxmlformats.org/officeDocument/2006/relationships/theme" Target="theme/theme1.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viewProps" Target="viewProps.xml" Id="rId15" /><Relationship Type="http://schemas.openxmlformats.org/officeDocument/2006/relationships/slide" Target="slides/slide6.xml" Id="rId10" /><Relationship Type="http://schemas.microsoft.com/office/2015/10/relationships/revisionInfo" Target="revisionInfo.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3/25/2022</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267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0331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3/25/2022</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09926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3/25/2022</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388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3/25/2022</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3702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3/25/2022</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416523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3/25/2022</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488925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3/25/2022</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447824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3/25/2022</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232464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3/25/2022</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882189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3/25/2022</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73703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3/25/2022</a:t>
            </a:fld>
            <a:endParaRPr lang="en-US"/>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755731"/>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nvestopedia.com/terms/f/financial_plan.asp" TargetMode="External"/><Relationship Id="rId2" Type="http://schemas.openxmlformats.org/officeDocument/2006/relationships/hyperlink" Target="https://venngage.com/blog/marketing-pl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468962-6189-43AD-BB02-A6F88AD0E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F2E68D-E9CA-4A00-AE2B-17BCDFABC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of a viewing telescope with a city on its background">
            <a:extLst>
              <a:ext uri="{FF2B5EF4-FFF2-40B4-BE49-F238E27FC236}">
                <a16:creationId xmlns:a16="http://schemas.microsoft.com/office/drawing/2014/main" id="{C63ED733-BAE1-C9DA-4D27-7BC284073ECE}"/>
              </a:ext>
            </a:extLst>
          </p:cNvPr>
          <p:cNvPicPr>
            <a:picLocks noChangeAspect="1"/>
          </p:cNvPicPr>
          <p:nvPr/>
        </p:nvPicPr>
        <p:blipFill rotWithShape="1">
          <a:blip r:embed="rId2">
            <a:alphaModFix amt="30000"/>
          </a:blip>
          <a:srcRect t="11417"/>
          <a:stretch/>
        </p:blipFill>
        <p:spPr>
          <a:xfrm>
            <a:off x="20" y="0"/>
            <a:ext cx="12191980" cy="6858000"/>
          </a:xfrm>
          <a:prstGeom prst="rect">
            <a:avLst/>
          </a:prstGeom>
        </p:spPr>
      </p:pic>
      <p:sp>
        <p:nvSpPr>
          <p:cNvPr id="2" name="Title 1">
            <a:extLst>
              <a:ext uri="{FF2B5EF4-FFF2-40B4-BE49-F238E27FC236}">
                <a16:creationId xmlns:a16="http://schemas.microsoft.com/office/drawing/2014/main" id="{0AE175A6-2426-4282-B40F-F6468BF678AE}"/>
              </a:ext>
            </a:extLst>
          </p:cNvPr>
          <p:cNvSpPr>
            <a:spLocks noGrp="1"/>
          </p:cNvSpPr>
          <p:nvPr>
            <p:ph type="ctrTitle"/>
          </p:nvPr>
        </p:nvSpPr>
        <p:spPr>
          <a:xfrm>
            <a:off x="902022" y="2657655"/>
            <a:ext cx="9341153" cy="1543050"/>
          </a:xfrm>
        </p:spPr>
        <p:txBody>
          <a:bodyPr anchor="t">
            <a:normAutofit/>
          </a:bodyPr>
          <a:lstStyle/>
          <a:p>
            <a:pPr algn="ctr"/>
            <a:r>
              <a:rPr lang="en-GB"/>
              <a:t>Airbnb business plan summary </a:t>
            </a:r>
          </a:p>
        </p:txBody>
      </p:sp>
      <p:sp>
        <p:nvSpPr>
          <p:cNvPr id="3" name="Subtitle 2">
            <a:extLst>
              <a:ext uri="{FF2B5EF4-FFF2-40B4-BE49-F238E27FC236}">
                <a16:creationId xmlns:a16="http://schemas.microsoft.com/office/drawing/2014/main" id="{69A3669C-9576-4D8F-B327-B7B74A8EC04C}"/>
              </a:ext>
            </a:extLst>
          </p:cNvPr>
          <p:cNvSpPr>
            <a:spLocks noGrp="1"/>
          </p:cNvSpPr>
          <p:nvPr>
            <p:ph type="subTitle" idx="1"/>
          </p:nvPr>
        </p:nvSpPr>
        <p:spPr>
          <a:xfrm>
            <a:off x="1219371" y="5298980"/>
            <a:ext cx="8701087" cy="596761"/>
          </a:xfrm>
        </p:spPr>
        <p:txBody>
          <a:bodyPr>
            <a:normAutofit/>
          </a:bodyPr>
          <a:lstStyle/>
          <a:p>
            <a:pPr algn="ctr"/>
            <a:r>
              <a:rPr lang="en-GB"/>
              <a:t>Presented by Jemmesha Larman and Samuel Knight-King  </a:t>
            </a:r>
          </a:p>
        </p:txBody>
      </p:sp>
      <p:sp>
        <p:nvSpPr>
          <p:cNvPr id="13" name="Rectangle 12">
            <a:extLst>
              <a:ext uri="{FF2B5EF4-FFF2-40B4-BE49-F238E27FC236}">
                <a16:creationId xmlns:a16="http://schemas.microsoft.com/office/drawing/2014/main" id="{7E1304CE-399E-4EFB-AC6F-CA3ABE76C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B346787-55AA-410B-9763-FB4DF19D58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74228F0-C94A-49D1-98AF-F8C229FF09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49911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C5F0E5C-AB75-49D9-8D9B-727A524E40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201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36EC-119D-4D53-8E83-D917774192B2}"/>
              </a:ext>
            </a:extLst>
          </p:cNvPr>
          <p:cNvSpPr>
            <a:spLocks noGrp="1"/>
          </p:cNvSpPr>
          <p:nvPr>
            <p:ph type="title"/>
          </p:nvPr>
        </p:nvSpPr>
        <p:spPr/>
        <p:txBody>
          <a:bodyPr/>
          <a:lstStyle/>
          <a:p>
            <a:pPr algn="ctr"/>
            <a:r>
              <a:rPr lang="en-GB"/>
              <a:t>Overview </a:t>
            </a:r>
          </a:p>
        </p:txBody>
      </p:sp>
      <p:sp>
        <p:nvSpPr>
          <p:cNvPr id="3" name="Content Placeholder 2">
            <a:extLst>
              <a:ext uri="{FF2B5EF4-FFF2-40B4-BE49-F238E27FC236}">
                <a16:creationId xmlns:a16="http://schemas.microsoft.com/office/drawing/2014/main" id="{DF96BC78-ED38-461E-B395-3FC704A56431}"/>
              </a:ext>
            </a:extLst>
          </p:cNvPr>
          <p:cNvSpPr>
            <a:spLocks noGrp="1"/>
          </p:cNvSpPr>
          <p:nvPr>
            <p:ph idx="1"/>
          </p:nvPr>
        </p:nvSpPr>
        <p:spPr/>
        <p:txBody>
          <a:bodyPr vert="horz" lIns="91440" tIns="45720" rIns="91440" bIns="45720" rtlCol="0" anchor="t">
            <a:normAutofit fontScale="85000" lnSpcReduction="20000"/>
          </a:bodyPr>
          <a:lstStyle/>
          <a:p>
            <a:r>
              <a:rPr lang="en-GB"/>
              <a:t>As a company we recognised the profitability and freedom associated with being Airbnb hostesses. </a:t>
            </a:r>
          </a:p>
          <a:p>
            <a:endParaRPr lang="en-GB"/>
          </a:p>
          <a:p>
            <a:r>
              <a:rPr lang="en-GB"/>
              <a:t>This curiosity led us to carrying out research which would allow us to decide whether we believed that this would be a suited career to ourselves.</a:t>
            </a:r>
          </a:p>
          <a:p>
            <a:endParaRPr lang="en-GB"/>
          </a:p>
          <a:p>
            <a:r>
              <a:rPr lang="en-GB"/>
              <a:t>After carrying out this research we formed a shared belief that we could turn this idea into a profitable business.</a:t>
            </a:r>
          </a:p>
          <a:p>
            <a:endParaRPr lang="en-GB"/>
          </a:p>
          <a:p>
            <a:r>
              <a:rPr lang="en-GB"/>
              <a:t>Starting an Airbnb business at this time would be particularly favourable as findings are showing that the average nightly rate has increased in comparison to 2019. Analysts precited that once travelling fully resumed the profits of rental hosts would increase due to a surge in bookings.</a:t>
            </a:r>
          </a:p>
          <a:p>
            <a:endParaRPr lang="en-GB"/>
          </a:p>
          <a:p>
            <a:endParaRPr lang="en-GB"/>
          </a:p>
        </p:txBody>
      </p:sp>
      <p:sp>
        <p:nvSpPr>
          <p:cNvPr id="4" name="Date Placeholder 3">
            <a:extLst>
              <a:ext uri="{FF2B5EF4-FFF2-40B4-BE49-F238E27FC236}">
                <a16:creationId xmlns:a16="http://schemas.microsoft.com/office/drawing/2014/main" id="{B5E2C15E-EC74-486A-92B8-A07A0DA865FF}"/>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F3555FFD-E275-4B78-9B80-AD7D532351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0DD8F6-FA99-4F9E-A6C0-5EEE700055B1}"/>
              </a:ext>
            </a:extLst>
          </p:cNvPr>
          <p:cNvSpPr>
            <a:spLocks noGrp="1"/>
          </p:cNvSpPr>
          <p:nvPr>
            <p:ph type="sldNum" sz="quarter" idx="12"/>
          </p:nvPr>
        </p:nvSpPr>
        <p:spPr/>
        <p:txBody>
          <a:bodyPr/>
          <a:lstStyle/>
          <a:p>
            <a:fld id="{81D2C36F-4504-47C0-B82F-A167342A2754}" type="slidenum">
              <a:rPr lang="en-US" smtClean="0"/>
              <a:t>2</a:t>
            </a:fld>
            <a:endParaRPr lang="en-US"/>
          </a:p>
        </p:txBody>
      </p:sp>
    </p:spTree>
    <p:extLst>
      <p:ext uri="{BB962C8B-B14F-4D97-AF65-F5344CB8AC3E}">
        <p14:creationId xmlns:p14="http://schemas.microsoft.com/office/powerpoint/2010/main" val="2320680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C1A8-5C6B-4446-AA8C-F81D32896C69}"/>
              </a:ext>
            </a:extLst>
          </p:cNvPr>
          <p:cNvSpPr>
            <a:spLocks noGrp="1"/>
          </p:cNvSpPr>
          <p:nvPr>
            <p:ph type="title"/>
          </p:nvPr>
        </p:nvSpPr>
        <p:spPr/>
        <p:txBody>
          <a:bodyPr/>
          <a:lstStyle/>
          <a:p>
            <a:pPr algn="ctr"/>
            <a:r>
              <a:rPr lang="en-GB"/>
              <a:t>Our services </a:t>
            </a:r>
          </a:p>
        </p:txBody>
      </p:sp>
      <p:sp>
        <p:nvSpPr>
          <p:cNvPr id="3" name="Content Placeholder 2">
            <a:extLst>
              <a:ext uri="{FF2B5EF4-FFF2-40B4-BE49-F238E27FC236}">
                <a16:creationId xmlns:a16="http://schemas.microsoft.com/office/drawing/2014/main" id="{7F5E075F-D1B8-4214-8CE9-E5DF9D190DE7}"/>
              </a:ext>
            </a:extLst>
          </p:cNvPr>
          <p:cNvSpPr>
            <a:spLocks noGrp="1"/>
          </p:cNvSpPr>
          <p:nvPr>
            <p:ph idx="1"/>
          </p:nvPr>
        </p:nvSpPr>
        <p:spPr/>
        <p:txBody>
          <a:bodyPr vert="horz" lIns="91440" tIns="45720" rIns="91440" bIns="45720" rtlCol="0" anchor="t">
            <a:normAutofit/>
          </a:bodyPr>
          <a:lstStyle/>
          <a:p>
            <a:r>
              <a:rPr lang="en-GB"/>
              <a:t>We plan on offering rage of appealing services which will help to differentiate  us from our competitors as well as helping to appeal to tourists.</a:t>
            </a:r>
          </a:p>
          <a:p>
            <a:r>
              <a:rPr lang="en-GB"/>
              <a:t>Some of the things that we wish to offer include the following:</a:t>
            </a:r>
          </a:p>
          <a:p>
            <a:r>
              <a:rPr lang="en-GB"/>
              <a:t>Organic onsite meal options </a:t>
            </a:r>
          </a:p>
          <a:p>
            <a:r>
              <a:rPr lang="en-GB"/>
              <a:t>A modern, open plan dining area </a:t>
            </a:r>
          </a:p>
          <a:p>
            <a:r>
              <a:rPr lang="en-GB"/>
              <a:t>Each bed will come with a Hypnos mattress and all bathrooms will come with fresh cotton towels and high-quality toiletries</a:t>
            </a:r>
          </a:p>
          <a:p>
            <a:endParaRPr lang="en-GB"/>
          </a:p>
        </p:txBody>
      </p:sp>
      <p:sp>
        <p:nvSpPr>
          <p:cNvPr id="4" name="Date Placeholder 3">
            <a:extLst>
              <a:ext uri="{FF2B5EF4-FFF2-40B4-BE49-F238E27FC236}">
                <a16:creationId xmlns:a16="http://schemas.microsoft.com/office/drawing/2014/main" id="{8EB394CD-8424-4B20-83ED-7C1BC5C0C255}"/>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355EF7A8-33D5-40EB-AD3C-DE5EBAF12B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B672B-C9A1-4B10-BC8E-355DDE409D1E}"/>
              </a:ext>
            </a:extLst>
          </p:cNvPr>
          <p:cNvSpPr>
            <a:spLocks noGrp="1"/>
          </p:cNvSpPr>
          <p:nvPr>
            <p:ph type="sldNum" sz="quarter" idx="12"/>
          </p:nvPr>
        </p:nvSpPr>
        <p:spPr/>
        <p:txBody>
          <a:bodyPr/>
          <a:lstStyle/>
          <a:p>
            <a:fld id="{81D2C36F-4504-47C0-B82F-A167342A2754}" type="slidenum">
              <a:rPr lang="en-US" smtClean="0"/>
              <a:t>3</a:t>
            </a:fld>
            <a:endParaRPr lang="en-US"/>
          </a:p>
        </p:txBody>
      </p:sp>
    </p:spTree>
    <p:extLst>
      <p:ext uri="{BB962C8B-B14F-4D97-AF65-F5344CB8AC3E}">
        <p14:creationId xmlns:p14="http://schemas.microsoft.com/office/powerpoint/2010/main" val="17984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49B0-23A9-45B5-B4F7-3490A3FF4F86}"/>
              </a:ext>
            </a:extLst>
          </p:cNvPr>
          <p:cNvSpPr>
            <a:spLocks noGrp="1"/>
          </p:cNvSpPr>
          <p:nvPr>
            <p:ph type="title"/>
          </p:nvPr>
        </p:nvSpPr>
        <p:spPr/>
        <p:txBody>
          <a:bodyPr/>
          <a:lstStyle/>
          <a:p>
            <a:pPr algn="ctr"/>
            <a:r>
              <a:rPr lang="en-GB"/>
              <a:t>Market Audit </a:t>
            </a:r>
          </a:p>
        </p:txBody>
      </p:sp>
      <p:sp>
        <p:nvSpPr>
          <p:cNvPr id="3" name="Content Placeholder 2">
            <a:extLst>
              <a:ext uri="{FF2B5EF4-FFF2-40B4-BE49-F238E27FC236}">
                <a16:creationId xmlns:a16="http://schemas.microsoft.com/office/drawing/2014/main" id="{6A91774A-045C-4E2D-A64E-2EDB00BD1D24}"/>
              </a:ext>
            </a:extLst>
          </p:cNvPr>
          <p:cNvSpPr>
            <a:spLocks noGrp="1"/>
          </p:cNvSpPr>
          <p:nvPr>
            <p:ph idx="1"/>
          </p:nvPr>
        </p:nvSpPr>
        <p:spPr>
          <a:xfrm>
            <a:off x="838199" y="2108595"/>
            <a:ext cx="9527275" cy="3873968"/>
          </a:xfrm>
        </p:spPr>
        <p:txBody>
          <a:bodyPr vert="horz" lIns="91440" tIns="45720" rIns="91440" bIns="45720" rtlCol="0" anchor="t">
            <a:normAutofit/>
          </a:bodyPr>
          <a:lstStyle/>
          <a:p>
            <a:r>
              <a:rPr lang="en-GB"/>
              <a:t>When marketing our main selling  points would be the uniqueness of our property. </a:t>
            </a:r>
          </a:p>
          <a:p>
            <a:r>
              <a:rPr lang="en-GB"/>
              <a:t>Although our property is a highly desirable it is important to go about showcasing these desirable features in the right way. Some of the marketing techniques we will be using include the following:</a:t>
            </a:r>
          </a:p>
          <a:p>
            <a:r>
              <a:rPr lang="en-GB"/>
              <a:t>Defining our unique value proposition </a:t>
            </a:r>
          </a:p>
          <a:p>
            <a:r>
              <a:rPr lang="en-GB"/>
              <a:t>Offering incentives/rewards for direct bookings</a:t>
            </a:r>
          </a:p>
          <a:p>
            <a:r>
              <a:rPr lang="en-GB"/>
              <a:t>Mapping our customer journeys and having touchpoints along the way </a:t>
            </a:r>
          </a:p>
          <a:p>
            <a:r>
              <a:rPr lang="en-GB"/>
              <a:t>Ensuring that money is invested into the business during the peak times  </a:t>
            </a:r>
          </a:p>
          <a:p>
            <a:endParaRPr lang="en-GB"/>
          </a:p>
          <a:p>
            <a:endParaRPr lang="en-GB"/>
          </a:p>
          <a:p>
            <a:endParaRPr lang="en-GB"/>
          </a:p>
          <a:p>
            <a:endParaRPr lang="en-GB"/>
          </a:p>
        </p:txBody>
      </p:sp>
      <p:sp>
        <p:nvSpPr>
          <p:cNvPr id="4" name="Date Placeholder 3">
            <a:extLst>
              <a:ext uri="{FF2B5EF4-FFF2-40B4-BE49-F238E27FC236}">
                <a16:creationId xmlns:a16="http://schemas.microsoft.com/office/drawing/2014/main" id="{400D5AE1-7A7F-4861-A6B9-AEE25AF203D4}"/>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8459F0EB-90DC-42F4-824D-F3C4CFDA40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DF260F-5C6D-4325-9758-994B2EE7947B}"/>
              </a:ext>
            </a:extLst>
          </p:cNvPr>
          <p:cNvSpPr>
            <a:spLocks noGrp="1"/>
          </p:cNvSpPr>
          <p:nvPr>
            <p:ph type="sldNum" sz="quarter" idx="12"/>
          </p:nvPr>
        </p:nvSpPr>
        <p:spPr/>
        <p:txBody>
          <a:bodyPr/>
          <a:lstStyle/>
          <a:p>
            <a:fld id="{81D2C36F-4504-47C0-B82F-A167342A2754}" type="slidenum">
              <a:rPr lang="en-US" smtClean="0"/>
              <a:t>4</a:t>
            </a:fld>
            <a:endParaRPr lang="en-US"/>
          </a:p>
        </p:txBody>
      </p:sp>
    </p:spTree>
    <p:extLst>
      <p:ext uri="{BB962C8B-B14F-4D97-AF65-F5344CB8AC3E}">
        <p14:creationId xmlns:p14="http://schemas.microsoft.com/office/powerpoint/2010/main" val="3539217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BD7C-5A6F-44A2-8371-8E656E5D3745}"/>
              </a:ext>
            </a:extLst>
          </p:cNvPr>
          <p:cNvSpPr>
            <a:spLocks noGrp="1"/>
          </p:cNvSpPr>
          <p:nvPr>
            <p:ph type="title"/>
          </p:nvPr>
        </p:nvSpPr>
        <p:spPr/>
        <p:txBody>
          <a:bodyPr/>
          <a:lstStyle/>
          <a:p>
            <a:pPr algn="ctr"/>
            <a:r>
              <a:rPr lang="en-GB"/>
              <a:t>Marketing plan </a:t>
            </a:r>
          </a:p>
        </p:txBody>
      </p:sp>
      <p:sp>
        <p:nvSpPr>
          <p:cNvPr id="3" name="Content Placeholder 2">
            <a:extLst>
              <a:ext uri="{FF2B5EF4-FFF2-40B4-BE49-F238E27FC236}">
                <a16:creationId xmlns:a16="http://schemas.microsoft.com/office/drawing/2014/main" id="{DB600CA9-2E2D-46D8-802C-E64EDAE7EFD0}"/>
              </a:ext>
            </a:extLst>
          </p:cNvPr>
          <p:cNvSpPr>
            <a:spLocks noGrp="1"/>
          </p:cNvSpPr>
          <p:nvPr>
            <p:ph idx="1"/>
          </p:nvPr>
        </p:nvSpPr>
        <p:spPr/>
        <p:txBody>
          <a:bodyPr vert="horz" lIns="91440" tIns="45720" rIns="91440" bIns="45720" rtlCol="0" anchor="t">
            <a:normAutofit fontScale="85000" lnSpcReduction="20000"/>
          </a:bodyPr>
          <a:lstStyle/>
          <a:p>
            <a:r>
              <a:rPr lang="en-GB" dirty="0">
                <a:latin typeface="Calibri"/>
                <a:cs typeface="Calibri"/>
              </a:rPr>
              <a:t>Marketing plan will be divided into three major parts.</a:t>
            </a:r>
            <a:endParaRPr lang="en-GB" dirty="0">
              <a:latin typeface="Univers Condensed"/>
              <a:cs typeface="Calibri"/>
            </a:endParaRPr>
          </a:p>
          <a:p>
            <a:r>
              <a:rPr lang="en-GB" dirty="0">
                <a:latin typeface="Calibri"/>
                <a:cs typeface="Calibri"/>
              </a:rPr>
              <a:t> First, promoting the unique aspects of the business through social media garnering attention using group competitions and ‘’sweeteners’’ encouraging as many potential beneficiaries as possible to participate. For example, we will offer and advertise online and offline a £2,000 prize for anyone who wins the plant-based healthy-eating competition based on the conditions we are advertising on our website, plus a free weekend stay for two. Other online marketing plans will be inviting health and fitness, and business-focused influencers to stay at one of our hotel apartments.</a:t>
            </a:r>
            <a:endParaRPr lang="en-GB" dirty="0">
              <a:latin typeface="Univers Condensed"/>
              <a:cs typeface="Calibri"/>
            </a:endParaRPr>
          </a:p>
          <a:p>
            <a:r>
              <a:rPr lang="en-GB" dirty="0">
                <a:latin typeface="Calibri"/>
                <a:cs typeface="Calibri"/>
              </a:rPr>
              <a:t> Typical online marketing strategies like advertising or posting to mum-focused groups, and hospitality industry websites, etc., will be also used. Offline marketing will be promoted during health-food and organic-living focused events like the Vegan Festival. Finally, we will also rely on word of mouth and direct marketing talking directly to influential yogis, leaders of the Buddhist communities, active environmentalists, active seminars, alternative health professional, etc. Success in this last area may be achieved by offering a percentage from referrals where applicable.</a:t>
            </a:r>
          </a:p>
          <a:p>
            <a:endParaRPr lang="en-GB" dirty="0">
              <a:latin typeface="Calibri"/>
              <a:cs typeface="Calibri"/>
            </a:endParaRPr>
          </a:p>
        </p:txBody>
      </p:sp>
      <p:sp>
        <p:nvSpPr>
          <p:cNvPr id="4" name="Date Placeholder 3">
            <a:extLst>
              <a:ext uri="{FF2B5EF4-FFF2-40B4-BE49-F238E27FC236}">
                <a16:creationId xmlns:a16="http://schemas.microsoft.com/office/drawing/2014/main" id="{8F63F8E7-152D-48D4-BAF0-84BB91F52823}"/>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2B5365EF-A8AF-48ED-BA9C-6231DC2C42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616DE0-58F9-435A-97C8-748118819A12}"/>
              </a:ext>
            </a:extLst>
          </p:cNvPr>
          <p:cNvSpPr>
            <a:spLocks noGrp="1"/>
          </p:cNvSpPr>
          <p:nvPr>
            <p:ph type="sldNum" sz="quarter" idx="12"/>
          </p:nvPr>
        </p:nvSpPr>
        <p:spPr/>
        <p:txBody>
          <a:bodyPr/>
          <a:lstStyle/>
          <a:p>
            <a:fld id="{81D2C36F-4504-47C0-B82F-A167342A2754}" type="slidenum">
              <a:rPr lang="en-US" smtClean="0"/>
              <a:t>5</a:t>
            </a:fld>
            <a:endParaRPr lang="en-US"/>
          </a:p>
        </p:txBody>
      </p:sp>
    </p:spTree>
    <p:extLst>
      <p:ext uri="{BB962C8B-B14F-4D97-AF65-F5344CB8AC3E}">
        <p14:creationId xmlns:p14="http://schemas.microsoft.com/office/powerpoint/2010/main" val="2812180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1F5-3CBD-1745-E425-F7D0C8BA28BE}"/>
              </a:ext>
            </a:extLst>
          </p:cNvPr>
          <p:cNvSpPr>
            <a:spLocks noGrp="1"/>
          </p:cNvSpPr>
          <p:nvPr>
            <p:ph type="title"/>
          </p:nvPr>
        </p:nvSpPr>
        <p:spPr/>
        <p:txBody>
          <a:bodyPr/>
          <a:lstStyle/>
          <a:p>
            <a:pPr algn="ctr"/>
            <a:r>
              <a:rPr lang="en-US" dirty="0"/>
              <a:t>Target Market </a:t>
            </a:r>
            <a:endParaRPr lang="en-US"/>
          </a:p>
        </p:txBody>
      </p:sp>
      <p:sp>
        <p:nvSpPr>
          <p:cNvPr id="3" name="Content Placeholder 2">
            <a:extLst>
              <a:ext uri="{FF2B5EF4-FFF2-40B4-BE49-F238E27FC236}">
                <a16:creationId xmlns:a16="http://schemas.microsoft.com/office/drawing/2014/main" id="{7D8FC3C8-E51E-842C-D6B8-C12B439B62CC}"/>
              </a:ext>
            </a:extLst>
          </p:cNvPr>
          <p:cNvSpPr>
            <a:spLocks noGrp="1"/>
          </p:cNvSpPr>
          <p:nvPr>
            <p:ph idx="1"/>
          </p:nvPr>
        </p:nvSpPr>
        <p:spPr/>
        <p:txBody>
          <a:bodyPr vert="horz" lIns="91440" tIns="45720" rIns="91440" bIns="45720" rtlCol="0" anchor="t">
            <a:normAutofit/>
          </a:bodyPr>
          <a:lstStyle/>
          <a:p>
            <a:r>
              <a:rPr lang="en-GB" dirty="0">
                <a:latin typeface="Calibri"/>
                <a:cs typeface="Calibri"/>
              </a:rPr>
              <a:t>Within the area of business we have been focused on creating exciting things for young adults, who are vibrant and passionate for the club scene. We will also be catering to also more mature adults who cannot or may not want to venture out. We took this into consideration, and decide that to combat this we would put in place in-door activities such as karaoke, bingo and other popular games.</a:t>
            </a:r>
            <a:endParaRPr lang="en-US" dirty="0"/>
          </a:p>
        </p:txBody>
      </p:sp>
      <p:sp>
        <p:nvSpPr>
          <p:cNvPr id="4" name="Date Placeholder 3">
            <a:extLst>
              <a:ext uri="{FF2B5EF4-FFF2-40B4-BE49-F238E27FC236}">
                <a16:creationId xmlns:a16="http://schemas.microsoft.com/office/drawing/2014/main" id="{D51332CA-823B-7860-8EF7-28560CF8F44D}"/>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C6E307D9-AF30-820B-AFC4-79BFBCAB12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BDDED8-618A-1C32-AA34-A28E2EA2720E}"/>
              </a:ext>
            </a:extLst>
          </p:cNvPr>
          <p:cNvSpPr>
            <a:spLocks noGrp="1"/>
          </p:cNvSpPr>
          <p:nvPr>
            <p:ph type="sldNum" sz="quarter" idx="12"/>
          </p:nvPr>
        </p:nvSpPr>
        <p:spPr/>
        <p:txBody>
          <a:bodyPr/>
          <a:lstStyle/>
          <a:p>
            <a:fld id="{81D2C36F-4504-47C0-B82F-A167342A2754}" type="slidenum">
              <a:rPr lang="en-US" smtClean="0"/>
              <a:t>6</a:t>
            </a:fld>
            <a:endParaRPr lang="en-US"/>
          </a:p>
        </p:txBody>
      </p:sp>
    </p:spTree>
    <p:extLst>
      <p:ext uri="{BB962C8B-B14F-4D97-AF65-F5344CB8AC3E}">
        <p14:creationId xmlns:p14="http://schemas.microsoft.com/office/powerpoint/2010/main" val="4036304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D198-DA06-8B82-72A4-27D5CEF39E1B}"/>
              </a:ext>
            </a:extLst>
          </p:cNvPr>
          <p:cNvSpPr>
            <a:spLocks noGrp="1"/>
          </p:cNvSpPr>
          <p:nvPr>
            <p:ph type="title"/>
          </p:nvPr>
        </p:nvSpPr>
        <p:spPr/>
        <p:txBody>
          <a:bodyPr/>
          <a:lstStyle/>
          <a:p>
            <a:pPr algn="ctr"/>
            <a:r>
              <a:rPr lang="en-US" dirty="0"/>
              <a:t>Cash flow forecast </a:t>
            </a:r>
          </a:p>
        </p:txBody>
      </p:sp>
      <p:sp>
        <p:nvSpPr>
          <p:cNvPr id="3" name="Content Placeholder 2">
            <a:extLst>
              <a:ext uri="{FF2B5EF4-FFF2-40B4-BE49-F238E27FC236}">
                <a16:creationId xmlns:a16="http://schemas.microsoft.com/office/drawing/2014/main" id="{9F032909-D07A-5D57-66AA-3552F94F349B}"/>
              </a:ext>
            </a:extLst>
          </p:cNvPr>
          <p:cNvSpPr>
            <a:spLocks noGrp="1"/>
          </p:cNvSpPr>
          <p:nvPr>
            <p:ph idx="1"/>
          </p:nvPr>
        </p:nvSpPr>
        <p:spPr/>
        <p:txBody>
          <a:bodyPr vert="horz" lIns="91440" tIns="45720" rIns="91440" bIns="45720" rtlCol="0" anchor="t">
            <a:normAutofit/>
          </a:bodyPr>
          <a:lstStyle/>
          <a:p>
            <a:r>
              <a:rPr lang="en-GB" dirty="0">
                <a:ea typeface="+mn-lt"/>
                <a:cs typeface="+mn-lt"/>
              </a:rPr>
              <a:t>The cash flow forecast will be a monthly diagnostic of  the flowing of cash withing the business to see which month of week is the strongest and to build more revenues of those month and to implement other sources of revenues on the weaker months.</a:t>
            </a:r>
            <a:endParaRPr lang="en-US" dirty="0">
              <a:ea typeface="+mn-lt"/>
              <a:cs typeface="+mn-lt"/>
            </a:endParaRPr>
          </a:p>
        </p:txBody>
      </p:sp>
      <p:sp>
        <p:nvSpPr>
          <p:cNvPr id="4" name="Date Placeholder 3">
            <a:extLst>
              <a:ext uri="{FF2B5EF4-FFF2-40B4-BE49-F238E27FC236}">
                <a16:creationId xmlns:a16="http://schemas.microsoft.com/office/drawing/2014/main" id="{7A46426E-4778-2FBD-72FB-2F510A7B05C5}"/>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59036895-3458-3999-AE84-5259D344B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65A428-F429-CA1A-9196-E564A24D935D}"/>
              </a:ext>
            </a:extLst>
          </p:cNvPr>
          <p:cNvSpPr>
            <a:spLocks noGrp="1"/>
          </p:cNvSpPr>
          <p:nvPr>
            <p:ph type="sldNum" sz="quarter" idx="12"/>
          </p:nvPr>
        </p:nvSpPr>
        <p:spPr/>
        <p:txBody>
          <a:bodyPr/>
          <a:lstStyle/>
          <a:p>
            <a:fld id="{81D2C36F-4504-47C0-B82F-A167342A2754}" type="slidenum">
              <a:rPr lang="en-US" smtClean="0"/>
              <a:t>7</a:t>
            </a:fld>
            <a:endParaRPr lang="en-US"/>
          </a:p>
        </p:txBody>
      </p:sp>
    </p:spTree>
    <p:extLst>
      <p:ext uri="{BB962C8B-B14F-4D97-AF65-F5344CB8AC3E}">
        <p14:creationId xmlns:p14="http://schemas.microsoft.com/office/powerpoint/2010/main" val="1568077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D5078-BFAB-B675-4639-485EF20953FB}"/>
              </a:ext>
            </a:extLst>
          </p:cNvPr>
          <p:cNvSpPr>
            <a:spLocks noGrp="1"/>
          </p:cNvSpPr>
          <p:nvPr>
            <p:ph type="title"/>
          </p:nvPr>
        </p:nvSpPr>
        <p:spPr/>
        <p:txBody>
          <a:bodyPr/>
          <a:lstStyle/>
          <a:p>
            <a:pPr algn="ctr"/>
            <a:r>
              <a:rPr lang="en-US" dirty="0">
                <a:ea typeface="+mj-lt"/>
                <a:cs typeface="+mj-lt"/>
              </a:rPr>
              <a:t>Profit or loss</a:t>
            </a:r>
            <a:endParaRPr lang="en-US" dirty="0"/>
          </a:p>
        </p:txBody>
      </p:sp>
      <p:sp>
        <p:nvSpPr>
          <p:cNvPr id="3" name="Content Placeholder 2">
            <a:extLst>
              <a:ext uri="{FF2B5EF4-FFF2-40B4-BE49-F238E27FC236}">
                <a16:creationId xmlns:a16="http://schemas.microsoft.com/office/drawing/2014/main" id="{4F19B0B6-238A-9810-B335-8DDBE815D271}"/>
              </a:ext>
            </a:extLst>
          </p:cNvPr>
          <p:cNvSpPr>
            <a:spLocks noGrp="1"/>
          </p:cNvSpPr>
          <p:nvPr>
            <p:ph idx="1"/>
          </p:nvPr>
        </p:nvSpPr>
        <p:spPr/>
        <p:txBody>
          <a:bodyPr vert="horz" lIns="91440" tIns="45720" rIns="91440" bIns="45720" rtlCol="0" anchor="t">
            <a:normAutofit/>
          </a:bodyPr>
          <a:lstStyle/>
          <a:p>
            <a:r>
              <a:rPr lang="en-US" dirty="0"/>
              <a:t>A detailed look into our expenditure and the actual profit that is coming back into our hands will show us whether the business is profitable or if we are taking a loss. This is extremely important as this will allow us to change any factors that could be negatively impacting the business etc. </a:t>
            </a:r>
          </a:p>
        </p:txBody>
      </p:sp>
      <p:sp>
        <p:nvSpPr>
          <p:cNvPr id="4" name="Date Placeholder 3">
            <a:extLst>
              <a:ext uri="{FF2B5EF4-FFF2-40B4-BE49-F238E27FC236}">
                <a16:creationId xmlns:a16="http://schemas.microsoft.com/office/drawing/2014/main" id="{E7D873D0-5B9E-E655-1C04-4E86CE972230}"/>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23DC55A9-D639-59DA-0835-57ED56B899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C68CF8-821A-56EA-399D-F6717011A5C1}"/>
              </a:ext>
            </a:extLst>
          </p:cNvPr>
          <p:cNvSpPr>
            <a:spLocks noGrp="1"/>
          </p:cNvSpPr>
          <p:nvPr>
            <p:ph type="sldNum" sz="quarter" idx="12"/>
          </p:nvPr>
        </p:nvSpPr>
        <p:spPr/>
        <p:txBody>
          <a:bodyPr/>
          <a:lstStyle/>
          <a:p>
            <a:fld id="{81D2C36F-4504-47C0-B82F-A167342A2754}" type="slidenum">
              <a:rPr lang="en-US" smtClean="0"/>
              <a:t>8</a:t>
            </a:fld>
            <a:endParaRPr lang="en-US"/>
          </a:p>
        </p:txBody>
      </p:sp>
    </p:spTree>
    <p:extLst>
      <p:ext uri="{BB962C8B-B14F-4D97-AF65-F5344CB8AC3E}">
        <p14:creationId xmlns:p14="http://schemas.microsoft.com/office/powerpoint/2010/main" val="2104937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5AF7A-F9F6-6F49-D6D9-0A18787852E9}"/>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2CCDB7FC-8878-6D25-9835-7141FFCBF01E}"/>
              </a:ext>
            </a:extLst>
          </p:cNvPr>
          <p:cNvSpPr>
            <a:spLocks noGrp="1"/>
          </p:cNvSpPr>
          <p:nvPr>
            <p:ph idx="1"/>
          </p:nvPr>
        </p:nvSpPr>
        <p:spPr/>
        <p:txBody>
          <a:bodyPr vert="horz" lIns="91440" tIns="45720" rIns="91440" bIns="45720" rtlCol="0" anchor="t">
            <a:normAutofit fontScale="92500" lnSpcReduction="20000"/>
          </a:bodyPr>
          <a:lstStyle/>
          <a:p>
            <a:pPr>
              <a:lnSpc>
                <a:spcPct val="90000"/>
              </a:lnSpc>
            </a:pPr>
            <a:r>
              <a:rPr lang="en-GB" dirty="0">
                <a:solidFill>
                  <a:srgbClr val="000000"/>
                </a:solidFill>
                <a:ea typeface="+mn-lt"/>
                <a:cs typeface="+mn-lt"/>
              </a:rPr>
              <a:t>2022. [online] Available at: &lt;https://www.projectmanager.com/blog/write-an-executive-summary&gt; [Accessed 25 March 2022].</a:t>
            </a:r>
            <a:endParaRPr lang="en-US" dirty="0">
              <a:ea typeface="+mn-lt"/>
              <a:cs typeface="+mn-lt"/>
            </a:endParaRPr>
          </a:p>
          <a:p>
            <a:pPr>
              <a:lnSpc>
                <a:spcPct val="90000"/>
              </a:lnSpc>
            </a:pPr>
            <a:r>
              <a:rPr lang="en-GB" dirty="0">
                <a:ea typeface="+mn-lt"/>
                <a:cs typeface="+mn-lt"/>
              </a:rPr>
              <a:t>URL:</a:t>
            </a:r>
            <a:r>
              <a:rPr lang="en-GB" dirty="0">
                <a:ea typeface="+mn-lt"/>
                <a:cs typeface="+mn-lt"/>
                <a:hlinkClick r:id="rId2"/>
              </a:rPr>
              <a:t>https://venngage.com/blog/marketing-plan/</a:t>
            </a:r>
            <a:endParaRPr lang="en-GB" dirty="0">
              <a:ea typeface="+mn-lt"/>
              <a:cs typeface="+mn-lt"/>
            </a:endParaRPr>
          </a:p>
          <a:p>
            <a:pPr>
              <a:lnSpc>
                <a:spcPct val="90000"/>
              </a:lnSpc>
            </a:pPr>
            <a:r>
              <a:rPr lang="en-GB" dirty="0">
                <a:solidFill>
                  <a:srgbClr val="000000"/>
                </a:solidFill>
                <a:ea typeface="+mn-lt"/>
                <a:cs typeface="+mn-lt"/>
              </a:rPr>
              <a:t>2022. [online] Available at: &lt;https://www.indeed.com/career-advice/career-development/management-team&gt; [Accessed 25 March 2022].</a:t>
            </a:r>
            <a:endParaRPr lang="en-US" dirty="0">
              <a:ea typeface="+mn-lt"/>
              <a:cs typeface="+mn-lt"/>
            </a:endParaRPr>
          </a:p>
          <a:p>
            <a:pPr>
              <a:lnSpc>
                <a:spcPct val="90000"/>
              </a:lnSpc>
            </a:pPr>
            <a:r>
              <a:rPr lang="en-GB" dirty="0">
                <a:ea typeface="+mn-lt"/>
                <a:cs typeface="+mn-lt"/>
                <a:hlinkClick r:id="rId3"/>
              </a:rPr>
              <a:t>https://www.investopedia.com/terms/f/financial_plan.asp</a:t>
            </a:r>
            <a:r>
              <a:rPr lang="en-GB" dirty="0">
                <a:ea typeface="+mn-lt"/>
                <a:cs typeface="+mn-lt"/>
              </a:rPr>
              <a:t> </a:t>
            </a:r>
            <a:endParaRPr lang="en-US" dirty="0">
              <a:ea typeface="+mn-lt"/>
              <a:cs typeface="+mn-lt"/>
            </a:endParaRPr>
          </a:p>
          <a:p>
            <a:pPr>
              <a:lnSpc>
                <a:spcPct val="90000"/>
              </a:lnSpc>
            </a:pPr>
            <a:r>
              <a:rPr lang="en-GB" dirty="0">
                <a:ea typeface="+mn-lt"/>
                <a:cs typeface="+mn-lt"/>
              </a:rPr>
              <a:t>By THE INVESTOPEDIA TEAM</a:t>
            </a:r>
            <a:endParaRPr lang="en-US" dirty="0">
              <a:ea typeface="+mn-lt"/>
              <a:cs typeface="+mn-lt"/>
            </a:endParaRPr>
          </a:p>
          <a:p>
            <a:pPr marL="0" indent="0">
              <a:lnSpc>
                <a:spcPct val="90000"/>
              </a:lnSpc>
              <a:buNone/>
            </a:pPr>
            <a:r>
              <a:rPr lang="en-GB" dirty="0">
                <a:ea typeface="+mn-lt"/>
                <a:cs typeface="+mn-lt"/>
              </a:rPr>
              <a:t>Updated October 14, 2021</a:t>
            </a:r>
            <a:endParaRPr lang="en-US" dirty="0">
              <a:ea typeface="+mn-lt"/>
              <a:cs typeface="+mn-lt"/>
            </a:endParaRPr>
          </a:p>
          <a:p>
            <a:pPr marL="0" indent="0">
              <a:lnSpc>
                <a:spcPct val="90000"/>
              </a:lnSpc>
              <a:buNone/>
            </a:pPr>
            <a:r>
              <a:rPr lang="en-GB" dirty="0">
                <a:ea typeface="+mn-lt"/>
                <a:cs typeface="+mn-lt"/>
              </a:rPr>
              <a:t>Reviewed by GORDON SCOTT</a:t>
            </a:r>
            <a:endParaRPr lang="en-US" dirty="0">
              <a:ea typeface="+mn-lt"/>
              <a:cs typeface="+mn-lt"/>
            </a:endParaRPr>
          </a:p>
          <a:p>
            <a:pPr marL="0" indent="0">
              <a:lnSpc>
                <a:spcPct val="90000"/>
              </a:lnSpc>
              <a:buNone/>
            </a:pPr>
            <a:r>
              <a:rPr lang="en-GB" dirty="0">
                <a:ea typeface="+mn-lt"/>
                <a:cs typeface="+mn-lt"/>
              </a:rPr>
              <a:t>Fact checked by ARIEL COURAGE</a:t>
            </a:r>
            <a:endParaRPr lang="en-US" dirty="0">
              <a:ea typeface="+mn-lt"/>
              <a:cs typeface="+mn-lt"/>
            </a:endParaRPr>
          </a:p>
          <a:p>
            <a:pPr>
              <a:lnSpc>
                <a:spcPct val="90000"/>
              </a:lnSpc>
            </a:pPr>
            <a:r>
              <a:rPr lang="en-GB" b="1" dirty="0">
                <a:solidFill>
                  <a:srgbClr val="666666"/>
                </a:solidFill>
                <a:ea typeface="+mn-lt"/>
                <a:cs typeface="+mn-lt"/>
              </a:rPr>
              <a:t> </a:t>
            </a:r>
            <a:r>
              <a:rPr lang="en-GB" dirty="0" err="1">
                <a:solidFill>
                  <a:srgbClr val="000000"/>
                </a:solidFill>
                <a:ea typeface="+mn-lt"/>
                <a:cs typeface="+mn-lt"/>
              </a:rPr>
              <a:t>CashAnalytics</a:t>
            </a:r>
            <a:r>
              <a:rPr lang="en-GB" dirty="0">
                <a:solidFill>
                  <a:srgbClr val="000000"/>
                </a:solidFill>
                <a:ea typeface="+mn-lt"/>
                <a:cs typeface="+mn-lt"/>
              </a:rPr>
              <a:t>. 2022. </a:t>
            </a:r>
            <a:r>
              <a:rPr lang="en-GB" i="1" dirty="0">
                <a:solidFill>
                  <a:srgbClr val="000000"/>
                </a:solidFill>
                <a:ea typeface="+mn-lt"/>
                <a:cs typeface="+mn-lt"/>
              </a:rPr>
              <a:t>What is Cash Flow Forecasting?</a:t>
            </a:r>
            <a:r>
              <a:rPr lang="en-GB" dirty="0">
                <a:solidFill>
                  <a:srgbClr val="000000"/>
                </a:solidFill>
                <a:ea typeface="+mn-lt"/>
                <a:cs typeface="+mn-lt"/>
              </a:rPr>
              <a:t>. [online] Available at: &lt;https://www.cashanalytics.com/what-is-cash-flow-forecasting/&gt; [Accessed 25 March 2022].</a:t>
            </a:r>
          </a:p>
          <a:p>
            <a:pPr>
              <a:lnSpc>
                <a:spcPct val="90000"/>
              </a:lnSpc>
            </a:pPr>
            <a:r>
              <a:rPr lang="en-GB" dirty="0">
                <a:solidFill>
                  <a:srgbClr val="000000"/>
                </a:solidFill>
                <a:ea typeface="+mn-lt"/>
                <a:cs typeface="+mn-lt"/>
              </a:rPr>
              <a:t>Marketing plan, Sara McGuire, 2021, </a:t>
            </a:r>
            <a:r>
              <a:rPr lang="en-GB" dirty="0">
                <a:ea typeface="+mn-lt"/>
                <a:cs typeface="+mn-lt"/>
              </a:rPr>
              <a:t>https://venngage.com/blog/marketing-plan/</a:t>
            </a:r>
          </a:p>
          <a:p>
            <a:pPr>
              <a:lnSpc>
                <a:spcPct val="90000"/>
              </a:lnSpc>
            </a:pPr>
            <a:endParaRPr lang="en-GB" dirty="0">
              <a:solidFill>
                <a:srgbClr val="000000"/>
              </a:solidFill>
            </a:endParaRPr>
          </a:p>
          <a:p>
            <a:pPr>
              <a:lnSpc>
                <a:spcPct val="90000"/>
              </a:lnSpc>
            </a:pPr>
            <a:endParaRPr lang="en-GB" dirty="0">
              <a:solidFill>
                <a:srgbClr val="000000"/>
              </a:solidFill>
            </a:endParaRPr>
          </a:p>
          <a:p>
            <a:pPr>
              <a:lnSpc>
                <a:spcPct val="90000"/>
              </a:lnSpc>
            </a:pPr>
            <a:endParaRPr lang="en-GB" dirty="0"/>
          </a:p>
          <a:p>
            <a:endParaRPr lang="en-US" dirty="0"/>
          </a:p>
        </p:txBody>
      </p:sp>
      <p:sp>
        <p:nvSpPr>
          <p:cNvPr id="4" name="Date Placeholder 3">
            <a:extLst>
              <a:ext uri="{FF2B5EF4-FFF2-40B4-BE49-F238E27FC236}">
                <a16:creationId xmlns:a16="http://schemas.microsoft.com/office/drawing/2014/main" id="{18CBA671-81C1-8608-A872-FA5E65F3CD19}"/>
              </a:ext>
            </a:extLst>
          </p:cNvPr>
          <p:cNvSpPr>
            <a:spLocks noGrp="1"/>
          </p:cNvSpPr>
          <p:nvPr>
            <p:ph type="dt" sz="half" idx="10"/>
          </p:nvPr>
        </p:nvSpPr>
        <p:spPr/>
        <p:txBody>
          <a:bodyPr/>
          <a:lstStyle/>
          <a:p>
            <a:fld id="{BE0A88F0-556B-4BB7-8AAB-D63AEB65C662}" type="datetime1">
              <a:rPr lang="en-US" smtClean="0"/>
              <a:t>3/25/2022</a:t>
            </a:fld>
            <a:endParaRPr lang="en-US"/>
          </a:p>
        </p:txBody>
      </p:sp>
      <p:sp>
        <p:nvSpPr>
          <p:cNvPr id="5" name="Footer Placeholder 4">
            <a:extLst>
              <a:ext uri="{FF2B5EF4-FFF2-40B4-BE49-F238E27FC236}">
                <a16:creationId xmlns:a16="http://schemas.microsoft.com/office/drawing/2014/main" id="{42FD7A1B-A957-0A7E-CDDF-1FE71452C4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C9DD9-96A3-7A7F-926C-6B238A854243}"/>
              </a:ext>
            </a:extLst>
          </p:cNvPr>
          <p:cNvSpPr>
            <a:spLocks noGrp="1"/>
          </p:cNvSpPr>
          <p:nvPr>
            <p:ph type="sldNum" sz="quarter" idx="12"/>
          </p:nvPr>
        </p:nvSpPr>
        <p:spPr/>
        <p:txBody>
          <a:bodyPr/>
          <a:lstStyle/>
          <a:p>
            <a:fld id="{81D2C36F-4504-47C0-B82F-A167342A2754}" type="slidenum">
              <a:rPr lang="en-US" smtClean="0"/>
              <a:t>9</a:t>
            </a:fld>
            <a:endParaRPr lang="en-US"/>
          </a:p>
        </p:txBody>
      </p:sp>
    </p:spTree>
    <p:extLst>
      <p:ext uri="{BB962C8B-B14F-4D97-AF65-F5344CB8AC3E}">
        <p14:creationId xmlns:p14="http://schemas.microsoft.com/office/powerpoint/2010/main" val="4043076002"/>
      </p:ext>
    </p:extLst>
  </p:cSld>
  <p:clrMapOvr>
    <a:masterClrMapping/>
  </p:clrMapOvr>
</p:sld>
</file>

<file path=ppt/theme/theme1.xml><?xml version="1.0" encoding="utf-8"?>
<a:theme xmlns:a="http://schemas.openxmlformats.org/drawingml/2006/main" name="Memo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db1148d25c1b9df70e354a0715bf1238">
  <xsd:schema xmlns:xsd="http://www.w3.org/2001/XMLSchema" xmlns:xs="http://www.w3.org/2001/XMLSchema" xmlns:p="http://schemas.microsoft.com/office/2006/metadata/properties" xmlns:ns3="5861d064-84cb-4d90-8285-3b98c6fe9678" xmlns:ns4="0340dd18-0450-4afb-b5d1-97b484958e7b" targetNamespace="http://schemas.microsoft.com/office/2006/metadata/properties" ma:root="true" ma:fieldsID="378f66d203f3af988bdb5c2a2463e484" ns3:_="" ns4:_="">
    <xsd:import namespace="5861d064-84cb-4d90-8285-3b98c6fe9678"/>
    <xsd:import namespace="0340dd18-0450-4afb-b5d1-97b484958e7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5BBC10-ABD3-4A8E-9DF7-886D93270C59}">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34FF7E-A29F-4D1E-96D8-9318AEC0371B}">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1DAC558-9270-43D8-955F-E67199EB7F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MemoVTI</vt:lpstr>
      <vt:lpstr>Airbnb business plan summary </vt:lpstr>
      <vt:lpstr>Overview </vt:lpstr>
      <vt:lpstr>Our services </vt:lpstr>
      <vt:lpstr>Market Audit </vt:lpstr>
      <vt:lpstr>Marketing plan </vt:lpstr>
      <vt:lpstr>Target Market </vt:lpstr>
      <vt:lpstr>Cash flow forecast </vt:lpstr>
      <vt:lpstr>Profit or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Airbnb business plan summary </dc:title>
  <dc:creator>Jemmesha Larman (2028351)</dc:creator>
  <cp:revision>97</cp:revision>
  <dcterms:created xsi:type="dcterms:W3CDTF">2022-03-18T15:58:03Z</dcterms:created>
  <dcterms:modified xsi:type="dcterms:W3CDTF">2022-03-25T14:53:26Z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