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19"/>
  </p:notesMasterIdLst>
  <p:handoutMasterIdLst>
    <p:handoutMasterId r:id="rId20"/>
  </p:handoutMasterIdLst>
  <p:sldIdLst>
    <p:sldId id="29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99" r:id="rId13"/>
    <p:sldId id="333" r:id="rId14"/>
    <p:sldId id="334" r:id="rId15"/>
    <p:sldId id="336" r:id="rId16"/>
    <p:sldId id="335" r:id="rId17"/>
    <p:sldId id="332" r:id="rId18"/>
  </p:sldIdLst>
  <p:sldSz cx="9906000" cy="6858000" type="A4"/>
  <p:notesSz cx="6735763" cy="986948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>
          <p15:clr>
            <a:srgbClr val="A4A3A4"/>
          </p15:clr>
        </p15:guide>
        <p15:guide id="2" pos="212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95" autoAdjust="0"/>
    <p:restoredTop sz="90929"/>
  </p:normalViewPr>
  <p:slideViewPr>
    <p:cSldViewPr>
      <p:cViewPr varScale="1">
        <p:scale>
          <a:sx n="71" d="100"/>
          <a:sy n="71" d="100"/>
        </p:scale>
        <p:origin x="918" y="36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520"/>
    </p:cViewPr>
  </p:sorterViewPr>
  <p:notesViewPr>
    <p:cSldViewPr>
      <p:cViewPr varScale="1">
        <p:scale>
          <a:sx n="37" d="100"/>
          <a:sy n="37" d="100"/>
        </p:scale>
        <p:origin x="-1578" y="-96"/>
      </p:cViewPr>
      <p:guideLst>
        <p:guide orient="horz" pos="3109"/>
        <p:guide pos="212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913E6D5-27DB-4EDF-986C-6EC4574B15C1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72781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691063"/>
            <a:ext cx="4935537" cy="415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121" tIns="44761" rIns="91121" bIns="447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notes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696913" y="741363"/>
            <a:ext cx="5343525" cy="36988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1913" y="100013"/>
            <a:ext cx="86995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400">
                <a:latin typeface="Book Antiqua" panose="02040602050305030304" pitchFamily="18" charset="0"/>
              </a:rPr>
              <a:t>Sue Maw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281738" y="9466263"/>
            <a:ext cx="392112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121" tIns="44761" rIns="91121" bIns="44761" anchor="ctr">
            <a:spAutoFit/>
          </a:bodyPr>
          <a:lstStyle>
            <a:lvl1pPr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6037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2075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381125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841500" defTabSz="920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2987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7559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2131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670300" defTabSz="9207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E6BC948-71C3-4849-B41F-196E354A2306}" type="slidenum">
              <a:rPr lang="en-GB" altLang="en-US" sz="1400">
                <a:latin typeface="Book Antiqua" panose="02040602050305030304" pitchFamily="18" charset="0"/>
              </a:rPr>
              <a:pPr algn="r"/>
              <a:t>‹#›</a:t>
            </a:fld>
            <a:endParaRPr lang="en-GB" altLang="en-US" sz="14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1561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7F38B4-013E-4002-83F8-B60AB30FE87B}" type="slidenum">
              <a:rPr lang="en-GB"/>
              <a:pPr/>
              <a:t>2</a:t>
            </a:fld>
            <a:endParaRPr lang="en-GB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EF1E6A-9C35-4FFA-BAF8-FC7C885DC951}" type="slidenum">
              <a:rPr lang="en-GB"/>
              <a:pPr/>
              <a:t>3</a:t>
            </a:fld>
            <a:endParaRPr lang="en-GB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322FBE-C482-465C-856F-1FD4FD3FD1E0}" type="slidenum">
              <a:rPr lang="en-GB"/>
              <a:pPr/>
              <a:t>4</a:t>
            </a:fld>
            <a:endParaRPr lang="en-GB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EC8268-7CA0-4C30-9BCD-FC541BFCF408}" type="slidenum">
              <a:rPr lang="en-GB"/>
              <a:pPr/>
              <a:t>5</a:t>
            </a:fld>
            <a:endParaRPr lang="en-GB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F3D308-B182-4DF6-97B4-4BCD1EEB62C0}" type="slidenum">
              <a:rPr lang="en-GB"/>
              <a:pPr/>
              <a:t>6</a:t>
            </a:fld>
            <a:endParaRPr lang="en-GB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3041AB-0296-4500-857A-7EF1B950FD61}" type="slidenum">
              <a:rPr lang="en-GB"/>
              <a:pPr/>
              <a:t>7</a:t>
            </a:fld>
            <a:endParaRPr lang="en-GB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FCE982-6962-4320-896E-D8B576427261}" type="slidenum">
              <a:rPr lang="en-GB"/>
              <a:pPr/>
              <a:t>8</a:t>
            </a:fld>
            <a:endParaRPr lang="en-GB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90B8D0-740B-4BCB-B6FB-B3A66EBE5A6F}" type="slidenum">
              <a:rPr lang="en-GB"/>
              <a:pPr/>
              <a:t>9</a:t>
            </a:fld>
            <a:endParaRPr lang="en-GB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39F427-5D53-4F49-915B-4C9A30F58004}" type="slidenum">
              <a:rPr lang="en-GB"/>
              <a:pPr/>
              <a:t>10</a:t>
            </a:fld>
            <a:endParaRPr lang="en-GB"/>
          </a:p>
        </p:txBody>
      </p:sp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4CB788A-99BA-44D1-8581-48C1DB441A9A}" type="slidenum">
              <a:rPr lang="en-GB"/>
              <a:pPr/>
              <a:t>11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6C8747-A1FE-49A6-AB69-785D371C015B}" type="slidenum">
              <a:rPr lang="en-GB"/>
              <a:pPr/>
              <a:t>12</a:t>
            </a:fld>
            <a:endParaRPr lang="en-GB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861031" y="3810001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4" name="Rectangle 23"/>
          <p:cNvSpPr/>
          <p:nvPr/>
        </p:nvSpPr>
        <p:spPr>
          <a:xfrm flipV="1">
            <a:off x="5861051" y="3897010"/>
            <a:ext cx="404495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5" name="Rectangle 24"/>
          <p:cNvSpPr/>
          <p:nvPr/>
        </p:nvSpPr>
        <p:spPr>
          <a:xfrm flipV="1">
            <a:off x="5861051" y="4115167"/>
            <a:ext cx="404495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6" name="Rectangle 25"/>
          <p:cNvSpPr/>
          <p:nvPr/>
        </p:nvSpPr>
        <p:spPr>
          <a:xfrm flipV="1">
            <a:off x="5861050" y="4164403"/>
            <a:ext cx="212979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7" name="Rectangle 26"/>
          <p:cNvSpPr/>
          <p:nvPr/>
        </p:nvSpPr>
        <p:spPr>
          <a:xfrm flipV="1">
            <a:off x="5861050" y="4199572"/>
            <a:ext cx="212979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861050" y="3962400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991216" y="406098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906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9906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1" name="Rectangle 10"/>
          <p:cNvSpPr/>
          <p:nvPr/>
        </p:nvSpPr>
        <p:spPr>
          <a:xfrm flipV="1">
            <a:off x="6948555" y="3643090"/>
            <a:ext cx="2957446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906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95300" y="2401888"/>
            <a:ext cx="916305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36575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264400" y="4206240"/>
            <a:ext cx="104013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861050" y="4205288"/>
            <a:ext cx="140335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9013429" y="1136"/>
            <a:ext cx="810021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C701DB3-510E-4D2C-A16D-6B5677A6415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2748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45736"/>
            <a:ext cx="8915400" cy="534992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322896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D3577-F417-4526-92F5-1EAF107563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8741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1981201"/>
            <a:ext cx="84201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3367088"/>
            <a:ext cx="84201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338F4-E87E-4A4A-A001-19778A6617D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543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60909"/>
            <a:ext cx="8915400" cy="1066800"/>
          </a:xfrm>
        </p:spPr>
        <p:txBody>
          <a:bodyPr/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567333"/>
            <a:ext cx="4375150" cy="495801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65625D-86B9-4B12-A0CB-DA8FCDD9D43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984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2750" y="1143000"/>
            <a:ext cx="90805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2750" y="2244970"/>
            <a:ext cx="4378452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114661" y="2244970"/>
            <a:ext cx="4378590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12750" y="2708519"/>
            <a:ext cx="4378452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1496" y="2708519"/>
            <a:ext cx="4378590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CE630E-3403-4ED2-8DD9-9C701A6030F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250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404664"/>
            <a:ext cx="89154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55964" y="2272"/>
            <a:ext cx="825500" cy="365760"/>
          </a:xfrm>
        </p:spPr>
        <p:txBody>
          <a:bodyPr/>
          <a:lstStyle/>
          <a:p>
            <a:fld id="{C1C50B6D-ADC8-46B1-A501-A4F1A743364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826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B6368-CB3A-4CE5-ACB3-677123CDF9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17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9621" y="1101970"/>
            <a:ext cx="366522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799621" y="2010727"/>
            <a:ext cx="366522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5100" y="776287"/>
            <a:ext cx="5527548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C921A-28AE-436B-B7F1-F165674CD0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07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3804" y="1109161"/>
            <a:ext cx="6357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7310" y="1143000"/>
            <a:ext cx="4953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95813" y="3274309"/>
            <a:ext cx="28067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170AB-CAC2-43B1-A8F7-6489C443A10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5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81CC2-EFD4-4BD6-ACF5-8EDB8EC10F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58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46950" y="1143000"/>
            <a:ext cx="206375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1143000"/>
            <a:ext cx="67691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135414" y="612648"/>
            <a:ext cx="1037036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695950" y="612648"/>
            <a:ext cx="143637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E7EE3-2112-457B-AE95-D14678E7CB5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903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9906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906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9906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1" name="Rectangle 30"/>
          <p:cNvSpPr/>
          <p:nvPr/>
        </p:nvSpPr>
        <p:spPr>
          <a:xfrm flipV="1">
            <a:off x="5861031" y="360247"/>
            <a:ext cx="4044971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2" name="Rectangle 31"/>
          <p:cNvSpPr/>
          <p:nvPr/>
        </p:nvSpPr>
        <p:spPr>
          <a:xfrm flipV="1">
            <a:off x="5861051" y="440113"/>
            <a:ext cx="404495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857951" y="497504"/>
            <a:ext cx="331851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988117" y="588943"/>
            <a:ext cx="173355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5" name="Rectangle 34"/>
          <p:cNvSpPr/>
          <p:nvPr/>
        </p:nvSpPr>
        <p:spPr bwMode="invGray">
          <a:xfrm>
            <a:off x="9842047" y="-2001"/>
            <a:ext cx="6242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798188" y="-2001"/>
            <a:ext cx="29718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777547" y="-2001"/>
            <a:ext cx="9906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8" name="Rectangle 37"/>
          <p:cNvSpPr/>
          <p:nvPr/>
        </p:nvSpPr>
        <p:spPr bwMode="invGray">
          <a:xfrm>
            <a:off x="9723375" y="-2001"/>
            <a:ext cx="29718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39" name="Rectangle 38"/>
          <p:cNvSpPr/>
          <p:nvPr/>
        </p:nvSpPr>
        <p:spPr bwMode="invGray">
          <a:xfrm>
            <a:off x="9658650" y="380"/>
            <a:ext cx="59436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/>
          </a:p>
        </p:txBody>
      </p:sp>
      <p:sp>
        <p:nvSpPr>
          <p:cNvPr id="40" name="Rectangle 39"/>
          <p:cNvSpPr/>
          <p:nvPr/>
        </p:nvSpPr>
        <p:spPr bwMode="invGray">
          <a:xfrm>
            <a:off x="9612931" y="380"/>
            <a:ext cx="9906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24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9736" y="430944"/>
            <a:ext cx="89154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095351"/>
            <a:ext cx="89154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855964" y="2272"/>
            <a:ext cx="8255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5801A72-7E0D-4E5E-B69C-33344BA80FB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6234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20E3qBmHpg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Task_analys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300" y="3899938"/>
            <a:ext cx="5897860" cy="175260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5 – Task Analysis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Task Analysis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you know who your users are. What do they want to do?</a:t>
            </a:r>
          </a:p>
          <a:p>
            <a:endParaRPr lang="en-GB" dirty="0"/>
          </a:p>
          <a:p>
            <a:r>
              <a:rPr lang="en-GB" dirty="0"/>
              <a:t>Techniques for task analysis</a:t>
            </a:r>
          </a:p>
          <a:p>
            <a:pPr lvl="1"/>
            <a:r>
              <a:rPr lang="en-GB" dirty="0"/>
              <a:t>Decomposition of tasks into sub-tasks</a:t>
            </a:r>
          </a:p>
          <a:p>
            <a:pPr lvl="1"/>
            <a:r>
              <a:rPr lang="en-GB" dirty="0"/>
              <a:t>Knowledge-based analysis</a:t>
            </a:r>
          </a:p>
          <a:p>
            <a:pPr lvl="1"/>
            <a:r>
              <a:rPr lang="en-GB" dirty="0"/>
              <a:t>Listing things used and actions performed</a:t>
            </a:r>
          </a:p>
          <a:p>
            <a:endParaRPr lang="en-GB" dirty="0"/>
          </a:p>
          <a:p>
            <a:r>
              <a:rPr lang="en-GB" dirty="0"/>
              <a:t>Using task analysis to design</a:t>
            </a:r>
          </a:p>
          <a:p>
            <a:pPr lvl="1"/>
            <a:r>
              <a:rPr lang="en-GB" dirty="0"/>
              <a:t>Systems</a:t>
            </a:r>
          </a:p>
          <a:p>
            <a:pPr lvl="1"/>
            <a:r>
              <a:rPr lang="en-GB" dirty="0"/>
              <a:t>Interfaces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66718-42C9-43C7-AC59-13572C308F25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59F3F-0587-4B9F-9C41-08C3D1D41BBB}" type="slidenum">
              <a:rPr lang="en-GB"/>
              <a:pPr/>
              <a:t>3</a:t>
            </a:fld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Task analysis and other tools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 analysis is similar to systems analysis and goal-oriented cognitive models</a:t>
            </a:r>
          </a:p>
          <a:p>
            <a:r>
              <a:rPr lang="en-GB" dirty="0"/>
              <a:t>Centred on the user, not the system</a:t>
            </a:r>
          </a:p>
          <a:p>
            <a:r>
              <a:rPr lang="en-GB" dirty="0"/>
              <a:t>Looks at observable behaviour of users, not their mental state</a:t>
            </a:r>
          </a:p>
          <a:p>
            <a:r>
              <a:rPr lang="en-GB" dirty="0"/>
              <a:t>Does not only apply to computing!</a:t>
            </a:r>
          </a:p>
          <a:p>
            <a:r>
              <a:rPr lang="en-GB" dirty="0"/>
              <a:t>Task analysis applied at the beginning of requirements analysis; cognitive models used during the evaluation process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Task decomposition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a simple task - ‘make a cup of coffee’</a:t>
            </a:r>
          </a:p>
          <a:p>
            <a:endParaRPr lang="en-GB" dirty="0"/>
          </a:p>
          <a:p>
            <a:r>
              <a:rPr lang="en-GB" dirty="0"/>
              <a:t>Decomposed into lots of smaller tasks</a:t>
            </a:r>
          </a:p>
          <a:p>
            <a:pPr lvl="1"/>
            <a:r>
              <a:rPr lang="en-GB" dirty="0"/>
              <a:t>Find kettle, Fill kettle, Plug kettle in, Turn kettle on, Find coffee cup, Find coffee, Find spoon, Find milk, Find sugar, Open coffee, Put spoonful of coffee in coffee cup, …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7E08E-CAFF-4AA9-9DC0-CE69DD5298BF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Hierarchical Task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Typical task analysis method</a:t>
            </a:r>
          </a:p>
          <a:p>
            <a:pPr>
              <a:lnSpc>
                <a:spcPct val="90000"/>
              </a:lnSpc>
            </a:pPr>
            <a:r>
              <a:rPr lang="en-GB" dirty="0"/>
              <a:t>Provides a </a:t>
            </a:r>
            <a:r>
              <a:rPr lang="en-GB" i="1" dirty="0"/>
              <a:t>hierarchy</a:t>
            </a:r>
            <a:r>
              <a:rPr lang="en-GB" dirty="0"/>
              <a:t> of tasks and </a:t>
            </a:r>
            <a:r>
              <a:rPr lang="en-GB" i="1" dirty="0"/>
              <a:t>plans</a:t>
            </a:r>
            <a:r>
              <a:rPr lang="en-GB" dirty="0"/>
              <a:t> describing the order and under what conditions subtasks are performed</a:t>
            </a:r>
          </a:p>
          <a:p>
            <a:pPr>
              <a:lnSpc>
                <a:spcPct val="90000"/>
              </a:lnSpc>
            </a:pPr>
            <a:r>
              <a:rPr lang="en-GB" dirty="0"/>
              <a:t>Not all subtasks may need to be performed, e.g. if you don’t take sugar the ‘find sugar’ subtask is not needed</a:t>
            </a:r>
          </a:p>
          <a:p>
            <a:pPr>
              <a:lnSpc>
                <a:spcPct val="90000"/>
              </a:lnSpc>
            </a:pPr>
            <a:r>
              <a:rPr lang="en-GB" dirty="0"/>
              <a:t>Subtasks may not need to be performed in a specific order, e.g. it doesn’t matter whether you find the coffee, the cup of the spoon first</a:t>
            </a:r>
          </a:p>
          <a:p>
            <a:pPr>
              <a:lnSpc>
                <a:spcPct val="90000"/>
              </a:lnSpc>
            </a:pPr>
            <a:r>
              <a:rPr lang="en-GB" dirty="0"/>
              <a:t>Subtasks may be conditional on others, e.g. if  you can’t find the coffee you may decide to have tea instead</a:t>
            </a:r>
          </a:p>
          <a:p>
            <a:pPr>
              <a:lnSpc>
                <a:spcPct val="90000"/>
              </a:lnSpc>
              <a:buNone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A5CC-2D1D-4CD5-881E-B42CFB329146}" type="slidenum">
              <a:rPr lang="en-GB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A185-CE81-4CB3-A640-EE7BA8121644}" type="slidenum">
              <a:rPr lang="en-GB"/>
              <a:pPr/>
              <a:t>6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Stopping rule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How far do you subdivide tasks?</a:t>
            </a:r>
          </a:p>
          <a:p>
            <a:r>
              <a:rPr lang="en-GB"/>
              <a:t>P x C rule</a:t>
            </a:r>
          </a:p>
          <a:p>
            <a:pPr lvl="1"/>
            <a:r>
              <a:rPr lang="en-GB"/>
              <a:t>P = probability of making a mistake</a:t>
            </a:r>
          </a:p>
          <a:p>
            <a:pPr lvl="1"/>
            <a:r>
              <a:rPr lang="en-GB"/>
              <a:t>C = cost of the mistake</a:t>
            </a:r>
          </a:p>
          <a:p>
            <a:pPr lvl="1"/>
            <a:r>
              <a:rPr lang="en-GB"/>
              <a:t>If P x C is below a threshold then stop expanding</a:t>
            </a:r>
          </a:p>
          <a:p>
            <a:r>
              <a:rPr lang="en-GB"/>
              <a:t>Complex motor responses</a:t>
            </a:r>
          </a:p>
          <a:p>
            <a:r>
              <a:rPr lang="en-GB"/>
              <a:t>Internal decision making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75B93-A0EB-4796-8662-B2FE3E9CA619}" type="slidenum">
              <a:rPr lang="en-GB"/>
              <a:pPr/>
              <a:t>7</a:t>
            </a:fld>
            <a:endParaRPr lang="en-GB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Errors and omissions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Explain the steps to a domain expert</a:t>
            </a:r>
          </a:p>
          <a:p>
            <a:r>
              <a:rPr lang="en-GB"/>
              <a:t>Errors often occur where information is implicit or assumptions have been made</a:t>
            </a:r>
          </a:p>
          <a:p>
            <a:r>
              <a:rPr lang="en-GB"/>
              <a:t>Tasks may be decomposed insufficiently or too far</a:t>
            </a:r>
          </a:p>
          <a:p>
            <a:r>
              <a:rPr lang="en-GB"/>
              <a:t>Does the task allow for multiples, e.g. making many cups of coffee?</a:t>
            </a:r>
          </a:p>
          <a:p>
            <a:r>
              <a:rPr lang="en-GB"/>
              <a:t>Are tasks in the most efficient order?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AA7CA-3A01-423F-9B17-BC0A37EEDBD0}" type="slidenum">
              <a:rPr lang="en-GB"/>
              <a:pPr/>
              <a:t>8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hierarchy</a:t>
            </a:r>
          </a:p>
        </p:txBody>
      </p:sp>
      <p:grpSp>
        <p:nvGrpSpPr>
          <p:cNvPr id="14374" name="Group 38"/>
          <p:cNvGrpSpPr>
            <a:grpSpLocks/>
          </p:cNvGrpSpPr>
          <p:nvPr/>
        </p:nvGrpSpPr>
        <p:grpSpPr bwMode="auto">
          <a:xfrm>
            <a:off x="992189" y="1412875"/>
            <a:ext cx="7870825" cy="4876800"/>
            <a:chOff x="566" y="1056"/>
            <a:chExt cx="4958" cy="3072"/>
          </a:xfrm>
        </p:grpSpPr>
        <p:sp>
          <p:nvSpPr>
            <p:cNvPr id="14339" name="Text Box 3"/>
            <p:cNvSpPr txBox="1">
              <a:spLocks noChangeArrowheads="1"/>
            </p:cNvSpPr>
            <p:nvPr/>
          </p:nvSpPr>
          <p:spPr bwMode="auto">
            <a:xfrm>
              <a:off x="1680" y="1056"/>
              <a:ext cx="1008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0 Make cups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 of 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0" name="Text Box 4"/>
            <p:cNvSpPr txBox="1">
              <a:spLocks noChangeArrowheads="1"/>
            </p:cNvSpPr>
            <p:nvPr/>
          </p:nvSpPr>
          <p:spPr bwMode="auto">
            <a:xfrm>
              <a:off x="816" y="2016"/>
              <a:ext cx="648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 Boil water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1" name="Text Box 5"/>
            <p:cNvSpPr txBox="1">
              <a:spLocks noChangeArrowheads="1"/>
            </p:cNvSpPr>
            <p:nvPr/>
          </p:nvSpPr>
          <p:spPr bwMode="auto">
            <a:xfrm>
              <a:off x="1536" y="2016"/>
              <a:ext cx="57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2,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2" name="Text Box 6"/>
            <p:cNvSpPr txBox="1">
              <a:spLocks noChangeArrowheads="1"/>
            </p:cNvSpPr>
            <p:nvPr/>
          </p:nvSpPr>
          <p:spPr bwMode="auto">
            <a:xfrm>
              <a:off x="2208" y="2016"/>
              <a:ext cx="57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3.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cups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3" name="Text Box 7"/>
            <p:cNvSpPr txBox="1">
              <a:spLocks noChangeArrowheads="1"/>
            </p:cNvSpPr>
            <p:nvPr/>
          </p:nvSpPr>
          <p:spPr bwMode="auto">
            <a:xfrm>
              <a:off x="2832" y="2016"/>
              <a:ext cx="646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 Make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4" name="Text Box 8"/>
            <p:cNvSpPr txBox="1">
              <a:spLocks noChangeArrowheads="1"/>
            </p:cNvSpPr>
            <p:nvPr/>
          </p:nvSpPr>
          <p:spPr bwMode="auto">
            <a:xfrm>
              <a:off x="774" y="3600"/>
              <a:ext cx="65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1.1 Find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5" name="Text Box 9"/>
            <p:cNvSpPr txBox="1">
              <a:spLocks noChangeArrowheads="1"/>
            </p:cNvSpPr>
            <p:nvPr/>
          </p:nvSpPr>
          <p:spPr bwMode="auto">
            <a:xfrm>
              <a:off x="1524" y="3600"/>
              <a:ext cx="583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1.2 Fill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6" name="Text Box 10"/>
            <p:cNvSpPr txBox="1">
              <a:spLocks noChangeArrowheads="1"/>
            </p:cNvSpPr>
            <p:nvPr/>
          </p:nvSpPr>
          <p:spPr bwMode="auto">
            <a:xfrm>
              <a:off x="2946" y="3600"/>
              <a:ext cx="928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1.4 Wait for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 to boil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7" name="Text Box 11"/>
            <p:cNvSpPr txBox="1">
              <a:spLocks noChangeArrowheads="1"/>
            </p:cNvSpPr>
            <p:nvPr/>
          </p:nvSpPr>
          <p:spPr bwMode="auto">
            <a:xfrm>
              <a:off x="2208" y="3600"/>
              <a:ext cx="655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1.3 Plug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 in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8" name="Text Box 12"/>
            <p:cNvSpPr txBox="1">
              <a:spLocks noChangeArrowheads="1"/>
            </p:cNvSpPr>
            <p:nvPr/>
          </p:nvSpPr>
          <p:spPr bwMode="auto">
            <a:xfrm>
              <a:off x="3936" y="3600"/>
              <a:ext cx="842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1.5 Unplug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kettle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49" name="Line 13"/>
            <p:cNvSpPr>
              <a:spLocks noChangeShapeType="1"/>
            </p:cNvSpPr>
            <p:nvPr/>
          </p:nvSpPr>
          <p:spPr bwMode="auto">
            <a:xfrm>
              <a:off x="816" y="1920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Line 14"/>
            <p:cNvSpPr>
              <a:spLocks noChangeShapeType="1"/>
            </p:cNvSpPr>
            <p:nvPr/>
          </p:nvSpPr>
          <p:spPr bwMode="auto">
            <a:xfrm>
              <a:off x="2160" y="1536"/>
              <a:ext cx="0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1" name="Line 15"/>
            <p:cNvSpPr>
              <a:spLocks noChangeShapeType="1"/>
            </p:cNvSpPr>
            <p:nvPr/>
          </p:nvSpPr>
          <p:spPr bwMode="auto">
            <a:xfrm>
              <a:off x="1536" y="2544"/>
              <a:ext cx="57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2" name="Line 16"/>
            <p:cNvSpPr>
              <a:spLocks noChangeShapeType="1"/>
            </p:cNvSpPr>
            <p:nvPr/>
          </p:nvSpPr>
          <p:spPr bwMode="auto">
            <a:xfrm>
              <a:off x="2208" y="2544"/>
              <a:ext cx="57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Line 17"/>
            <p:cNvSpPr>
              <a:spLocks noChangeShapeType="1"/>
            </p:cNvSpPr>
            <p:nvPr/>
          </p:nvSpPr>
          <p:spPr bwMode="auto">
            <a:xfrm>
              <a:off x="1104" y="2448"/>
              <a:ext cx="0" cy="1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4" name="Line 18"/>
            <p:cNvSpPr>
              <a:spLocks noChangeShapeType="1"/>
            </p:cNvSpPr>
            <p:nvPr/>
          </p:nvSpPr>
          <p:spPr bwMode="auto">
            <a:xfrm>
              <a:off x="768" y="4128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5" name="Line 19"/>
            <p:cNvSpPr>
              <a:spLocks noChangeShapeType="1"/>
            </p:cNvSpPr>
            <p:nvPr/>
          </p:nvSpPr>
          <p:spPr bwMode="auto">
            <a:xfrm>
              <a:off x="1536" y="4128"/>
              <a:ext cx="57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6" name="Line 20"/>
            <p:cNvSpPr>
              <a:spLocks noChangeShapeType="1"/>
            </p:cNvSpPr>
            <p:nvPr/>
          </p:nvSpPr>
          <p:spPr bwMode="auto">
            <a:xfrm>
              <a:off x="2208" y="4128"/>
              <a:ext cx="6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8" name="Line 22"/>
            <p:cNvSpPr>
              <a:spLocks noChangeShapeType="1"/>
            </p:cNvSpPr>
            <p:nvPr/>
          </p:nvSpPr>
          <p:spPr bwMode="auto">
            <a:xfrm>
              <a:off x="2976" y="4128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Line 23"/>
            <p:cNvSpPr>
              <a:spLocks noChangeShapeType="1"/>
            </p:cNvSpPr>
            <p:nvPr/>
          </p:nvSpPr>
          <p:spPr bwMode="auto">
            <a:xfrm>
              <a:off x="3936" y="4128"/>
              <a:ext cx="81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0" name="Text Box 24"/>
            <p:cNvSpPr txBox="1">
              <a:spLocks noChangeArrowheads="1"/>
            </p:cNvSpPr>
            <p:nvPr/>
          </p:nvSpPr>
          <p:spPr bwMode="auto">
            <a:xfrm>
              <a:off x="4621" y="2832"/>
              <a:ext cx="903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4.4 Put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sugar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1" name="Text Box 25"/>
            <p:cNvSpPr txBox="1">
              <a:spLocks noChangeArrowheads="1"/>
            </p:cNvSpPr>
            <p:nvPr/>
          </p:nvSpPr>
          <p:spPr bwMode="auto">
            <a:xfrm>
              <a:off x="3648" y="2832"/>
              <a:ext cx="849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4.3 Put 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milk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2" name="Text Box 26"/>
            <p:cNvSpPr txBox="1">
              <a:spLocks noChangeArrowheads="1"/>
            </p:cNvSpPr>
            <p:nvPr/>
          </p:nvSpPr>
          <p:spPr bwMode="auto">
            <a:xfrm>
              <a:off x="2640" y="2832"/>
              <a:ext cx="912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4.2 Put hot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water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3" name="Text Box 27"/>
            <p:cNvSpPr txBox="1">
              <a:spLocks noChangeArrowheads="1"/>
            </p:cNvSpPr>
            <p:nvPr/>
          </p:nvSpPr>
          <p:spPr bwMode="auto">
            <a:xfrm>
              <a:off x="1584" y="2832"/>
              <a:ext cx="956" cy="4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2000">
                  <a:latin typeface="Times" charset="0"/>
                </a:rPr>
                <a:t>4.1 Put</a:t>
              </a:r>
            </a:p>
            <a:p>
              <a:pPr algn="ctr" eaLnBrk="0" hangingPunct="0"/>
              <a:r>
                <a:rPr lang="en-GB" sz="2000">
                  <a:latin typeface="Times" charset="0"/>
                </a:rPr>
                <a:t>coffee in cup</a:t>
              </a:r>
              <a:endParaRPr lang="en-GB" sz="2400">
                <a:latin typeface="Times" charset="0"/>
              </a:endParaRPr>
            </a:p>
          </p:txBody>
        </p:sp>
        <p:sp>
          <p:nvSpPr>
            <p:cNvPr id="14365" name="Line 29"/>
            <p:cNvSpPr>
              <a:spLocks noChangeShapeType="1"/>
            </p:cNvSpPr>
            <p:nvPr/>
          </p:nvSpPr>
          <p:spPr bwMode="auto">
            <a:xfrm>
              <a:off x="1584" y="2736"/>
              <a:ext cx="39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Line 30"/>
            <p:cNvSpPr>
              <a:spLocks noChangeShapeType="1"/>
            </p:cNvSpPr>
            <p:nvPr/>
          </p:nvSpPr>
          <p:spPr bwMode="auto">
            <a:xfrm>
              <a:off x="3120" y="2448"/>
              <a:ext cx="0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7" name="Line 31"/>
            <p:cNvSpPr>
              <a:spLocks noChangeShapeType="1"/>
            </p:cNvSpPr>
            <p:nvPr/>
          </p:nvSpPr>
          <p:spPr bwMode="auto">
            <a:xfrm>
              <a:off x="1584" y="3360"/>
              <a:ext cx="9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8" name="Line 32"/>
            <p:cNvSpPr>
              <a:spLocks noChangeShapeType="1"/>
            </p:cNvSpPr>
            <p:nvPr/>
          </p:nvSpPr>
          <p:spPr bwMode="auto">
            <a:xfrm>
              <a:off x="2640" y="3360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Line 33"/>
            <p:cNvSpPr>
              <a:spLocks noChangeShapeType="1"/>
            </p:cNvSpPr>
            <p:nvPr/>
          </p:nvSpPr>
          <p:spPr bwMode="auto">
            <a:xfrm flipV="1">
              <a:off x="3648" y="3360"/>
              <a:ext cx="86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0" name="Line 34"/>
            <p:cNvSpPr>
              <a:spLocks noChangeShapeType="1"/>
            </p:cNvSpPr>
            <p:nvPr/>
          </p:nvSpPr>
          <p:spPr bwMode="auto">
            <a:xfrm>
              <a:off x="4608" y="3360"/>
              <a:ext cx="9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71" name="Text Box 35"/>
            <p:cNvSpPr txBox="1">
              <a:spLocks noChangeArrowheads="1"/>
            </p:cNvSpPr>
            <p:nvPr/>
          </p:nvSpPr>
          <p:spPr bwMode="auto">
            <a:xfrm>
              <a:off x="2246" y="1574"/>
              <a:ext cx="60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2400">
                  <a:latin typeface="Times" charset="0"/>
                </a:rPr>
                <a:t>Plan 0</a:t>
              </a:r>
            </a:p>
          </p:txBody>
        </p:sp>
        <p:sp>
          <p:nvSpPr>
            <p:cNvPr id="14372" name="Text Box 36"/>
            <p:cNvSpPr txBox="1">
              <a:spLocks noChangeArrowheads="1"/>
            </p:cNvSpPr>
            <p:nvPr/>
          </p:nvSpPr>
          <p:spPr bwMode="auto">
            <a:xfrm>
              <a:off x="566" y="2774"/>
              <a:ext cx="60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2400">
                  <a:latin typeface="Times" charset="0"/>
                </a:rPr>
                <a:t>Plan 1</a:t>
              </a:r>
            </a:p>
          </p:txBody>
        </p:sp>
        <p:sp>
          <p:nvSpPr>
            <p:cNvPr id="14373" name="Text Box 37"/>
            <p:cNvSpPr txBox="1">
              <a:spLocks noChangeArrowheads="1"/>
            </p:cNvSpPr>
            <p:nvPr/>
          </p:nvSpPr>
          <p:spPr bwMode="auto">
            <a:xfrm>
              <a:off x="3590" y="2438"/>
              <a:ext cx="60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2400">
                  <a:latin typeface="Times" charset="0"/>
                </a:rPr>
                <a:t>Plan 4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C2BAF-AA97-45F8-83ED-61AD97DE6D9E}" type="slidenum">
              <a:rPr lang="en-GB"/>
              <a:pPr/>
              <a:t>9</a:t>
            </a:fld>
            <a:endParaRPr lang="en-GB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Task plans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Plan 0</a:t>
            </a:r>
          </a:p>
          <a:p>
            <a:pPr lvl="1">
              <a:buFontTx/>
              <a:buNone/>
            </a:pPr>
            <a:r>
              <a:rPr lang="en-GB" sz="2400"/>
              <a:t>Do 1</a:t>
            </a:r>
          </a:p>
          <a:p>
            <a:pPr lvl="1">
              <a:buFontTx/>
              <a:buNone/>
            </a:pPr>
            <a:r>
              <a:rPr lang="en-GB" sz="2400"/>
              <a:t>At the same time do 2 - 3</a:t>
            </a:r>
          </a:p>
          <a:p>
            <a:pPr lvl="1">
              <a:buFontTx/>
              <a:buNone/>
            </a:pPr>
            <a:r>
              <a:rPr lang="en-GB" sz="2400"/>
              <a:t>When 1 complete do 4</a:t>
            </a:r>
          </a:p>
          <a:p>
            <a:r>
              <a:rPr lang="en-GB"/>
              <a:t>Plan 1</a:t>
            </a:r>
          </a:p>
          <a:p>
            <a:pPr lvl="1">
              <a:buFontTx/>
              <a:buNone/>
            </a:pPr>
            <a:r>
              <a:rPr lang="en-GB" sz="2400"/>
              <a:t>1-1 - 1.2 - 1.3 - 1.4</a:t>
            </a:r>
          </a:p>
          <a:p>
            <a:pPr lvl="1">
              <a:buFontTx/>
              <a:buNone/>
            </a:pPr>
            <a:r>
              <a:rPr lang="en-GB" sz="2400"/>
              <a:t>When kettle boils do 1.5</a:t>
            </a:r>
          </a:p>
          <a:p>
            <a:r>
              <a:rPr lang="en-GB"/>
              <a:t>Plan 4</a:t>
            </a:r>
          </a:p>
          <a:p>
            <a:pPr lvl="1">
              <a:buFontTx/>
              <a:buNone/>
            </a:pPr>
            <a:r>
              <a:rPr lang="en-GB" sz="2400"/>
              <a:t>Do 4.1 - 4.2 - 4.3 - 4.4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Features of HTA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Fixed sequence</a:t>
            </a:r>
          </a:p>
          <a:p>
            <a:pPr lvl="1"/>
            <a:r>
              <a:rPr lang="en-GB" sz="2400" dirty="0"/>
              <a:t>In plan 1 we always do the same sequence of tasks</a:t>
            </a:r>
          </a:p>
          <a:p>
            <a:r>
              <a:rPr lang="en-GB" dirty="0"/>
              <a:t>Optional tasks</a:t>
            </a:r>
          </a:p>
          <a:p>
            <a:pPr lvl="1"/>
            <a:r>
              <a:rPr lang="en-GB" sz="2400" dirty="0"/>
              <a:t>In plan 4, 4.3 and 4.4 are optional</a:t>
            </a:r>
          </a:p>
          <a:p>
            <a:r>
              <a:rPr lang="en-GB" dirty="0"/>
              <a:t>Waiting for events</a:t>
            </a:r>
          </a:p>
          <a:p>
            <a:pPr lvl="1"/>
            <a:r>
              <a:rPr lang="en-GB" sz="2400" dirty="0"/>
              <a:t>In plan 1 we must wait for event 1</a:t>
            </a:r>
          </a:p>
          <a:p>
            <a:r>
              <a:rPr lang="en-GB" dirty="0"/>
              <a:t>Cycles</a:t>
            </a:r>
          </a:p>
          <a:p>
            <a:pPr lvl="1"/>
            <a:r>
              <a:rPr lang="en-GB" sz="2400" dirty="0"/>
              <a:t>If there’s more than one person we must perform plan 4 more than once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23D56-838F-4E50-8D39-8C5135471B24}" type="slidenum">
              <a:rPr lang="en-GB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0ECE7-750B-4CA0-8385-7EE2AA90C128}" type="slidenum">
              <a:rPr lang="en-GB"/>
              <a:pPr/>
              <a:t>11</a:t>
            </a:fld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Features of HTA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Time-sharing</a:t>
            </a:r>
          </a:p>
          <a:p>
            <a:pPr lvl="1"/>
            <a:r>
              <a:rPr lang="en-GB" sz="2400" dirty="0"/>
              <a:t>Tasks 1, 2 and 3 can be done at the same time (or intermingled)</a:t>
            </a:r>
          </a:p>
          <a:p>
            <a:r>
              <a:rPr lang="en-GB" dirty="0"/>
              <a:t>Discretionary tasks</a:t>
            </a:r>
          </a:p>
          <a:p>
            <a:pPr lvl="1"/>
            <a:r>
              <a:rPr lang="en-GB" sz="2400" dirty="0"/>
              <a:t>Tasks 2 and 3 can be performed in any order</a:t>
            </a:r>
          </a:p>
          <a:p>
            <a:pPr lvl="1"/>
            <a:r>
              <a:rPr lang="en-GB" sz="2400" dirty="0"/>
              <a:t>May also choose not to perform a task</a:t>
            </a:r>
          </a:p>
          <a:p>
            <a:r>
              <a:rPr lang="en-GB" dirty="0"/>
              <a:t>Mixtures</a:t>
            </a:r>
          </a:p>
          <a:p>
            <a:pPr lvl="1"/>
            <a:r>
              <a:rPr lang="en-GB" sz="2400" dirty="0"/>
              <a:t>Most plans are a mixture of these types</a:t>
            </a:r>
          </a:p>
          <a:p>
            <a:pPr lvl="1"/>
            <a:r>
              <a:rPr lang="en-GB" sz="2400" dirty="0"/>
              <a:t>Plan 1 is a fixed sequence punctuated by a wait for event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D30FF-D1AD-4790-A02E-7347BD85666C}" type="slidenum">
              <a:rPr lang="en-GB"/>
              <a:pPr/>
              <a:t>12</a:t>
            </a:fld>
            <a:endParaRPr lang="en-GB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Features of HTA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 single correct answer</a:t>
            </a:r>
          </a:p>
          <a:p>
            <a:endParaRPr lang="en-GB"/>
          </a:p>
          <a:p>
            <a:r>
              <a:rPr lang="en-GB"/>
              <a:t>Analyses may produce highly complex results</a:t>
            </a:r>
          </a:p>
          <a:p>
            <a:endParaRPr lang="en-GB"/>
          </a:p>
          <a:p>
            <a:r>
              <a:rPr lang="en-GB"/>
              <a:t>Depends on the skill of the analyst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D2B80-DE30-4B94-8372-E0F837878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869D5-48BF-4BD4-BBBB-035AAE5AE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Pizza With Pzazz</a:t>
            </a:r>
            <a:r>
              <a:rPr lang="en-GB" dirty="0"/>
              <a:t> is a takeaway pizza company that has decided to develop an online ordering app. Your team has been tasked with developing the user interface for the app.</a:t>
            </a:r>
          </a:p>
          <a:p>
            <a:endParaRPr lang="en-GB" dirty="0"/>
          </a:p>
          <a:p>
            <a:r>
              <a:rPr lang="en-GB" dirty="0">
                <a:sym typeface="Wingdings" panose="05000000000000000000" pitchFamily="2" charset="2"/>
              </a:rPr>
              <a:t>In teams, identify the tasks involved in ordering a pizza online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These go beyond selecting your pizza base and toppings </a:t>
            </a:r>
          </a:p>
        </p:txBody>
      </p:sp>
    </p:spTree>
    <p:extLst>
      <p:ext uri="{BB962C8B-B14F-4D97-AF65-F5344CB8AC3E}">
        <p14:creationId xmlns:p14="http://schemas.microsoft.com/office/powerpoint/2010/main" val="799811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7E2D3-DF8B-42FD-9394-F70001630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Paper Prototyping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6E73-C959-4F8D-A8A1-FF0052F12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058432"/>
            <a:ext cx="8915400" cy="5682936"/>
          </a:xfrm>
        </p:spPr>
        <p:txBody>
          <a:bodyPr/>
          <a:lstStyle/>
          <a:p>
            <a:r>
              <a:rPr lang="en-GB" dirty="0"/>
              <a:t>Once the designer knows what tasks an interface needs to perform they can start designing the interface</a:t>
            </a:r>
          </a:p>
          <a:p>
            <a:endParaRPr lang="en-GB" dirty="0"/>
          </a:p>
          <a:p>
            <a:r>
              <a:rPr lang="en-GB" dirty="0"/>
              <a:t>Paper prototyping is the first stage in this process</a:t>
            </a:r>
          </a:p>
          <a:p>
            <a:pPr lvl="1"/>
            <a:r>
              <a:rPr lang="en-GB" dirty="0"/>
              <a:t>Allows the obvious errors to be identified without taking too much time</a:t>
            </a:r>
          </a:p>
          <a:p>
            <a:pPr lvl="1"/>
            <a:r>
              <a:rPr lang="en-GB" dirty="0"/>
              <a:t>These can be used to do initial tests with users</a:t>
            </a:r>
          </a:p>
          <a:p>
            <a:endParaRPr lang="en-GB" dirty="0"/>
          </a:p>
          <a:p>
            <a:r>
              <a:rPr lang="en-GB" dirty="0"/>
              <a:t>Doing things on the computer tempts you to make things perfect!</a:t>
            </a:r>
          </a:p>
          <a:p>
            <a:pPr lvl="1"/>
            <a:r>
              <a:rPr lang="en-GB" dirty="0"/>
              <a:t>Bad idea! Takes time!</a:t>
            </a:r>
          </a:p>
        </p:txBody>
      </p:sp>
    </p:spTree>
    <p:extLst>
      <p:ext uri="{BB962C8B-B14F-4D97-AF65-F5344CB8AC3E}">
        <p14:creationId xmlns:p14="http://schemas.microsoft.com/office/powerpoint/2010/main" val="3386040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06565-EA9B-4C49-9786-8B2DC7580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Paper Prototyping</a:t>
            </a:r>
          </a:p>
        </p:txBody>
      </p:sp>
      <p:pic>
        <p:nvPicPr>
          <p:cNvPr id="4" name="Online Media 3" title="Mobile Application Design : Paper Prototype Video">
            <a:hlinkClick r:id="" action="ppaction://media"/>
            <a:extLst>
              <a:ext uri="{FF2B5EF4-FFF2-40B4-BE49-F238E27FC236}">
                <a16:creationId xmlns:a16="http://schemas.microsoft.com/office/drawing/2014/main" id="{B9A33765-00FE-461B-B637-15379E6CF55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95300" y="1201738"/>
            <a:ext cx="8915400" cy="5037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906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86473-BADC-43BA-A7F7-AB8B7FF59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CFA41-BB5D-474F-9B5D-5BC9C8741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upon your task analysis earlier, create a paper prototype that will allow a user to order pizza using a mobile device</a:t>
            </a:r>
          </a:p>
          <a:p>
            <a:pPr lvl="1"/>
            <a:r>
              <a:rPr lang="en-GB"/>
              <a:t>Individual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302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57C0-CE89-4907-86CC-17670F837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C903E-A7E5-47E1-9774-5C8E5426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workshop: Usability I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the Wikipedia article on </a:t>
            </a:r>
          </a:p>
          <a:p>
            <a:pPr lvl="2"/>
            <a:r>
              <a:rPr lang="en-GB" dirty="0"/>
              <a:t>Task analysis (</a:t>
            </a:r>
            <a:r>
              <a:rPr lang="en-GB" dirty="0">
                <a:hlinkClick r:id="rId2"/>
              </a:rPr>
              <a:t>https://en.wikipedia.org/wiki/Task_analysis</a:t>
            </a:r>
            <a:r>
              <a:rPr lang="en-GB" dirty="0"/>
              <a:t>)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If a link looks interesting, follow it. Try to spend an hour reading around the topic on Wikipedia.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58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(OME)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 (OME)" id="{F24D4D1C-B317-4E3A-8654-5C7F6A463FEC}" vid="{74E123B6-7B12-4998-8F01-917DF20A357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RM (OME)</Template>
  <TotalTime>1396625283</TotalTime>
  <Pages>13</Pages>
  <Words>848</Words>
  <Application>Microsoft Office PowerPoint</Application>
  <PresentationFormat>A4 Paper (210x297 mm)</PresentationFormat>
  <Paragraphs>159</Paragraphs>
  <Slides>17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Book Antiqua</vt:lpstr>
      <vt:lpstr>Georgia</vt:lpstr>
      <vt:lpstr>Times</vt:lpstr>
      <vt:lpstr>Trebuchet MS</vt:lpstr>
      <vt:lpstr>Wingdings 2</vt:lpstr>
      <vt:lpstr>RM (OME)</vt:lpstr>
      <vt:lpstr>Usability Engineering</vt:lpstr>
      <vt:lpstr>Task Analysis</vt:lpstr>
      <vt:lpstr>Task analysis and other tools</vt:lpstr>
      <vt:lpstr>Task decomposition</vt:lpstr>
      <vt:lpstr>Hierarchical Task Analysis</vt:lpstr>
      <vt:lpstr>Stopping rule</vt:lpstr>
      <vt:lpstr>Errors and omissions</vt:lpstr>
      <vt:lpstr>Task hierarchy</vt:lpstr>
      <vt:lpstr>Task plans</vt:lpstr>
      <vt:lpstr>Features of HTA</vt:lpstr>
      <vt:lpstr>Features of HTA</vt:lpstr>
      <vt:lpstr>Features of HTA</vt:lpstr>
      <vt:lpstr>Exercise</vt:lpstr>
      <vt:lpstr>Paper Prototyping</vt:lpstr>
      <vt:lpstr>Paper Prototyping</vt:lpstr>
      <vt:lpstr>Exercise</vt:lpstr>
      <vt:lpstr>Coming Soon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/>
  <dc:creator>Sue Maw</dc:creator>
  <cp:keywords/>
  <dc:description/>
  <cp:lastModifiedBy>Nik Whitehead</cp:lastModifiedBy>
  <cp:revision>42</cp:revision>
  <cp:lastPrinted>2000-09-29T15:48:22Z</cp:lastPrinted>
  <dcterms:created xsi:type="dcterms:W3CDTF">1996-02-20T11:20:32Z</dcterms:created>
  <dcterms:modified xsi:type="dcterms:W3CDTF">2023-01-11T13:18:07Z</dcterms:modified>
</cp:coreProperties>
</file>