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03" r:id="rId5"/>
  </p:sldMasterIdLst>
  <p:notesMasterIdLst>
    <p:notesMasterId r:id="rId50"/>
  </p:notesMasterIdLst>
  <p:handoutMasterIdLst>
    <p:handoutMasterId r:id="rId51"/>
  </p:handoutMasterIdLst>
  <p:sldIdLst>
    <p:sldId id="291" r:id="rId6"/>
    <p:sldId id="359" r:id="rId7"/>
    <p:sldId id="292" r:id="rId8"/>
    <p:sldId id="756" r:id="rId9"/>
    <p:sldId id="754" r:id="rId10"/>
    <p:sldId id="356" r:id="rId11"/>
    <p:sldId id="407" r:id="rId12"/>
    <p:sldId id="416" r:id="rId13"/>
    <p:sldId id="406" r:id="rId14"/>
    <p:sldId id="414" r:id="rId15"/>
    <p:sldId id="347" r:id="rId16"/>
    <p:sldId id="354" r:id="rId17"/>
    <p:sldId id="431" r:id="rId18"/>
    <p:sldId id="271" r:id="rId19"/>
    <p:sldId id="447" r:id="rId20"/>
    <p:sldId id="436" r:id="rId21"/>
    <p:sldId id="740" r:id="rId22"/>
    <p:sldId id="752" r:id="rId23"/>
    <p:sldId id="437" r:id="rId24"/>
    <p:sldId id="440" r:id="rId25"/>
    <p:sldId id="449" r:id="rId26"/>
    <p:sldId id="399" r:id="rId27"/>
    <p:sldId id="397" r:id="rId28"/>
    <p:sldId id="402" r:id="rId29"/>
    <p:sldId id="403" r:id="rId30"/>
    <p:sldId id="395" r:id="rId31"/>
    <p:sldId id="404" r:id="rId32"/>
    <p:sldId id="415" r:id="rId33"/>
    <p:sldId id="401" r:id="rId34"/>
    <p:sldId id="405" r:id="rId35"/>
    <p:sldId id="393" r:id="rId36"/>
    <p:sldId id="753" r:id="rId37"/>
    <p:sldId id="412" r:id="rId38"/>
    <p:sldId id="443" r:id="rId39"/>
    <p:sldId id="433" r:id="rId40"/>
    <p:sldId id="314" r:id="rId41"/>
    <p:sldId id="417" r:id="rId42"/>
    <p:sldId id="755" r:id="rId43"/>
    <p:sldId id="452" r:id="rId44"/>
    <p:sldId id="419" r:id="rId45"/>
    <p:sldId id="408" r:id="rId46"/>
    <p:sldId id="423" r:id="rId47"/>
    <p:sldId id="410" r:id="rId48"/>
    <p:sldId id="445" r:id="rId4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74966" autoAdjust="0"/>
  </p:normalViewPr>
  <p:slideViewPr>
    <p:cSldViewPr>
      <p:cViewPr varScale="1">
        <p:scale>
          <a:sx n="94" d="100"/>
          <a:sy n="94" d="100"/>
        </p:scale>
        <p:origin x="169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err="1"/>
            <a:t>grymuso</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err="1"/>
            <a:t>Siarad</a:t>
          </a:r>
          <a:r>
            <a:rPr lang="en-GB" b="1" dirty="0"/>
            <a:t> </a:t>
          </a:r>
          <a:r>
            <a:rPr lang="en-GB" b="1" dirty="0" err="1"/>
            <a:t>dros</a:t>
          </a:r>
          <a:r>
            <a:rPr lang="en-GB" b="1" dirty="0"/>
            <a:t> (speaking up)</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err="1"/>
            <a:t>diogelu</a:t>
          </a:r>
          <a:endParaRPr lang="en-GB" b="1" dirty="0"/>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err="1"/>
            <a:t>galluogi</a:t>
          </a:r>
          <a:endParaRPr lang="en-GB" b="1" dirty="0"/>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err="1"/>
            <a:t>cefnogi</a:t>
          </a:r>
          <a:endParaRPr lang="en-GB" b="1" dirty="0"/>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err="1"/>
            <a:t>Annibynniaeth</a:t>
          </a:r>
          <a:endParaRPr lang="en-GB" sz="2400" b="1" dirty="0"/>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Bod </a:t>
          </a:r>
          <a:r>
            <a:rPr lang="en-GB" sz="2400" b="1" dirty="0" err="1"/>
            <a:t>yn</a:t>
          </a:r>
          <a:r>
            <a:rPr lang="en-GB" sz="2400" b="1" dirty="0"/>
            <a:t> </a:t>
          </a:r>
          <a:r>
            <a:rPr lang="en-GB" sz="2400" b="1" dirty="0" err="1"/>
            <a:t>glir</a:t>
          </a:r>
          <a:r>
            <a:rPr lang="en-GB" sz="2400" b="1" dirty="0"/>
            <a:t> am </a:t>
          </a:r>
          <a:r>
            <a:rPr lang="en-GB" sz="2400" b="1" dirty="0" err="1"/>
            <a:t>ei</a:t>
          </a:r>
          <a:r>
            <a:rPr lang="en-GB" sz="2400" b="1" dirty="0"/>
            <a:t> </a:t>
          </a:r>
          <a:r>
            <a:rPr lang="en-GB" sz="2400" b="1" dirty="0" err="1"/>
            <a:t>bwrpas</a:t>
          </a:r>
          <a:endParaRPr lang="en-GB" sz="2400" b="1" dirty="0"/>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err="1"/>
            <a:t>grymuso</a:t>
          </a:r>
          <a:endParaRPr lang="en-GB" sz="2400" b="1" dirty="0"/>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Dull person </a:t>
          </a:r>
          <a:r>
            <a:rPr lang="en-GB" sz="2400" b="1" dirty="0" err="1"/>
            <a:t>canolog</a:t>
          </a:r>
          <a:endParaRPr lang="en-GB" sz="2400" b="1" dirty="0"/>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err="1"/>
            <a:t>Cyfle</a:t>
          </a:r>
          <a:r>
            <a:rPr lang="en-GB" sz="2400" b="1" dirty="0"/>
            <a:t> </a:t>
          </a:r>
          <a:r>
            <a:rPr lang="en-GB" sz="2400" b="1" dirty="0" err="1"/>
            <a:t>cyfartal</a:t>
          </a:r>
          <a:endParaRPr lang="en-GB" sz="2400" b="1" dirty="0"/>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custLinFactX="-12406" custLinFactNeighborX="-100000" custLinFactNeighborY="4787">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err="1"/>
            <a:t>atebolrwydd</a:t>
          </a:r>
          <a:endParaRPr lang="en-GB" sz="2400" b="1" dirty="0"/>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cy-GB" sz="2400" b="1" noProof="0" dirty="0"/>
            <a:t>Hygyrchedd/ ‘</a:t>
          </a:r>
          <a:r>
            <a:rPr lang="cy-GB" sz="2400" b="1" noProof="0" dirty="0" err="1"/>
            <a:t>Accessibility</a:t>
          </a:r>
          <a:r>
            <a:rPr lang="cy-GB" sz="2400" b="1" noProof="0" dirty="0"/>
            <a:t>’</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err="1"/>
            <a:t>Cefnogi</a:t>
          </a:r>
          <a:r>
            <a:rPr lang="en-GB" sz="2400" b="1" dirty="0"/>
            <a:t> </a:t>
          </a:r>
          <a:r>
            <a:rPr lang="en-GB" sz="2400" b="1" dirty="0" err="1"/>
            <a:t>eiriolwyr</a:t>
          </a:r>
          <a:endParaRPr lang="en-GB" sz="2400" b="1" dirty="0"/>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err="1"/>
            <a:t>cyfrinachedd</a:t>
          </a:r>
          <a:endParaRPr lang="en-GB" sz="2400" b="1" dirty="0"/>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err="1"/>
            <a:t>cwynion</a:t>
          </a:r>
          <a:endParaRPr lang="en-GB" sz="2400" b="1" dirty="0"/>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err="1"/>
            <a:t>diogelu</a:t>
          </a:r>
          <a:endParaRPr lang="en-GB" sz="2400" b="1" dirty="0"/>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custLinFactY="22033" custLinFactNeighborX="1494" custLinFactNeighborY="100000">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custLinFactNeighborX="15952" custLinFactNeighborY="-14793">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custLinFactX="-13531" custLinFactNeighborX="-100000" custLinFactNeighborY="6884">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grymuso</a:t>
          </a:r>
          <a:r>
            <a:rPr lang="en-GB" sz="11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Siarad</a:t>
          </a:r>
          <a:r>
            <a:rPr lang="en-GB" sz="1100" b="1" kern="1200" dirty="0"/>
            <a:t> </a:t>
          </a:r>
          <a:r>
            <a:rPr lang="en-GB" sz="1100" b="1" kern="1200" dirty="0" err="1"/>
            <a:t>dros</a:t>
          </a:r>
          <a:r>
            <a:rPr lang="en-GB" sz="1100" b="1" kern="1200" dirty="0"/>
            <a:t> (speaking up)</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diogelu</a:t>
          </a:r>
          <a:endParaRPr lang="en-GB" sz="1100" b="1" kern="1200" dirty="0"/>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galluogi</a:t>
          </a:r>
          <a:endParaRPr lang="en-GB" sz="1100" b="1" kern="1200" dirty="0"/>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cefnogi</a:t>
          </a:r>
          <a:endParaRPr lang="en-GB" sz="1100" b="1" kern="1200" dirty="0"/>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417620"/>
          <a:ext cx="4038600" cy="604799"/>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63380"/>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Annibynniaeth</a:t>
          </a:r>
          <a:endParaRPr lang="en-GB" sz="2400" b="1" kern="1200" dirty="0"/>
        </a:p>
      </dsp:txBody>
      <dsp:txXfrm>
        <a:off x="235923" y="97965"/>
        <a:ext cx="3766145" cy="639310"/>
      </dsp:txXfrm>
    </dsp:sp>
    <dsp:sp modelId="{AA9E5B67-ED16-4809-AF8D-DD4D548DE303}">
      <dsp:nvSpPr>
        <dsp:cNvPr id="0" name=""/>
        <dsp:cNvSpPr/>
      </dsp:nvSpPr>
      <dsp:spPr>
        <a:xfrm>
          <a:off x="0" y="1506260"/>
          <a:ext cx="4038600" cy="604799"/>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0" y="1185935"/>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Bod </a:t>
          </a:r>
          <a:r>
            <a:rPr lang="en-GB" sz="2400" b="1" kern="1200" dirty="0" err="1"/>
            <a:t>yn</a:t>
          </a:r>
          <a:r>
            <a:rPr lang="en-GB" sz="2400" b="1" kern="1200" dirty="0"/>
            <a:t> </a:t>
          </a:r>
          <a:r>
            <a:rPr lang="en-GB" sz="2400" b="1" kern="1200" dirty="0" err="1"/>
            <a:t>glir</a:t>
          </a:r>
          <a:r>
            <a:rPr lang="en-GB" sz="2400" b="1" kern="1200" dirty="0"/>
            <a:t> am </a:t>
          </a:r>
          <a:r>
            <a:rPr lang="en-GB" sz="2400" b="1" kern="1200" dirty="0" err="1"/>
            <a:t>ei</a:t>
          </a:r>
          <a:r>
            <a:rPr lang="en-GB" sz="2400" b="1" kern="1200" dirty="0"/>
            <a:t> </a:t>
          </a:r>
          <a:r>
            <a:rPr lang="en-GB" sz="2400" b="1" kern="1200" dirty="0" err="1"/>
            <a:t>bwrpas</a:t>
          </a:r>
          <a:endParaRPr lang="en-GB" sz="2400" b="1" kern="1200" dirty="0"/>
        </a:p>
      </dsp:txBody>
      <dsp:txXfrm>
        <a:off x="34585" y="1220520"/>
        <a:ext cx="3766145" cy="639310"/>
      </dsp:txXfrm>
    </dsp:sp>
    <dsp:sp modelId="{F45A2C16-0D3F-4F5A-9BEA-1BDA832E0CD6}">
      <dsp:nvSpPr>
        <dsp:cNvPr id="0" name=""/>
        <dsp:cNvSpPr/>
      </dsp:nvSpPr>
      <dsp:spPr>
        <a:xfrm>
          <a:off x="0" y="2594900"/>
          <a:ext cx="4038600" cy="604799"/>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40660"/>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Dull person </a:t>
          </a:r>
          <a:r>
            <a:rPr lang="en-GB" sz="2400" b="1" kern="1200" dirty="0" err="1"/>
            <a:t>canolog</a:t>
          </a:r>
          <a:endParaRPr lang="en-GB" sz="2400" b="1" kern="1200" dirty="0"/>
        </a:p>
      </dsp:txBody>
      <dsp:txXfrm>
        <a:off x="226852" y="2275245"/>
        <a:ext cx="3776172" cy="639310"/>
      </dsp:txXfrm>
    </dsp:sp>
    <dsp:sp modelId="{F0BCB6A4-F199-4C4E-BC49-EB49AF5198B0}">
      <dsp:nvSpPr>
        <dsp:cNvPr id="0" name=""/>
        <dsp:cNvSpPr/>
      </dsp:nvSpPr>
      <dsp:spPr>
        <a:xfrm>
          <a:off x="0" y="3683540"/>
          <a:ext cx="4038600" cy="604799"/>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329300"/>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grymuso</a:t>
          </a:r>
          <a:endParaRPr lang="en-GB" sz="2400" b="1" kern="1200" dirty="0"/>
        </a:p>
      </dsp:txBody>
      <dsp:txXfrm>
        <a:off x="226852" y="3363885"/>
        <a:ext cx="3776172" cy="639310"/>
      </dsp:txXfrm>
    </dsp:sp>
    <dsp:sp modelId="{20F7AA73-87A1-4861-A708-8F2E5A61AC7F}">
      <dsp:nvSpPr>
        <dsp:cNvPr id="0" name=""/>
        <dsp:cNvSpPr/>
      </dsp:nvSpPr>
      <dsp:spPr>
        <a:xfrm>
          <a:off x="0" y="4772180"/>
          <a:ext cx="4038600" cy="604799"/>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417940"/>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Cyfle</a:t>
          </a:r>
          <a:r>
            <a:rPr lang="en-GB" sz="2400" b="1" kern="1200" dirty="0"/>
            <a:t> </a:t>
          </a:r>
          <a:r>
            <a:rPr lang="en-GB" sz="2400" b="1" kern="1200" dirty="0" err="1"/>
            <a:t>cyfartal</a:t>
          </a:r>
          <a:endParaRPr lang="en-GB" sz="2400" b="1" kern="1200" dirty="0"/>
        </a:p>
      </dsp:txBody>
      <dsp:txXfrm>
        <a:off x="226852" y="4452525"/>
        <a:ext cx="3776172" cy="63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399"/>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atebolrwydd</a:t>
          </a:r>
          <a:endParaRPr lang="en-GB" sz="2400" b="1" kern="1200" dirty="0"/>
        </a:p>
      </dsp:txBody>
      <dsp:txXfrm>
        <a:off x="223849" y="48064"/>
        <a:ext cx="3785495" cy="532757"/>
      </dsp:txXfrm>
    </dsp:sp>
    <dsp:sp modelId="{6289EE4D-3DD9-4162-AF6E-3A6ABA4AB1E1}">
      <dsp:nvSpPr>
        <dsp:cNvPr id="0" name=""/>
        <dsp:cNvSpPr/>
      </dsp:nvSpPr>
      <dsp:spPr>
        <a:xfrm>
          <a:off x="0" y="1440689"/>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399"/>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cy-GB" sz="2400" b="1" kern="1200" noProof="0" dirty="0"/>
            <a:t>Hygyrchedd/ ‘</a:t>
          </a:r>
          <a:r>
            <a:rPr lang="cy-GB" sz="2400" b="1" kern="1200" noProof="0" dirty="0" err="1"/>
            <a:t>Accessibility</a:t>
          </a:r>
          <a:r>
            <a:rPr lang="cy-GB" sz="2400" b="1" kern="1200" noProof="0" dirty="0"/>
            <a:t>’</a:t>
          </a:r>
        </a:p>
      </dsp:txBody>
      <dsp:txXfrm>
        <a:off x="230751" y="955264"/>
        <a:ext cx="3777493" cy="532757"/>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3"/>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399"/>
        </a:xfrm>
        <a:prstGeom prst="roundRect">
          <a:avLst/>
        </a:prstGeom>
        <a:gradFill rotWithShape="0">
          <a:gsLst>
            <a:gs pos="0">
              <a:schemeClr val="accent3">
                <a:hueOff val="2423653"/>
                <a:satOff val="14616"/>
                <a:lumOff val="-8862"/>
                <a:alphaOff val="0"/>
                <a:shade val="15000"/>
                <a:satMod val="180000"/>
              </a:schemeClr>
            </a:gs>
            <a:gs pos="50000">
              <a:schemeClr val="accent3">
                <a:hueOff val="2423653"/>
                <a:satOff val="14616"/>
                <a:lumOff val="-8862"/>
                <a:alphaOff val="0"/>
                <a:shade val="45000"/>
                <a:satMod val="170000"/>
              </a:schemeClr>
            </a:gs>
            <a:gs pos="70000">
              <a:schemeClr val="accent3">
                <a:hueOff val="2423653"/>
                <a:satOff val="14616"/>
                <a:lumOff val="-8862"/>
                <a:alphaOff val="0"/>
                <a:tint val="99000"/>
                <a:shade val="65000"/>
                <a:satMod val="155000"/>
              </a:schemeClr>
            </a:gs>
            <a:gs pos="100000">
              <a:schemeClr val="accent3">
                <a:hueOff val="2423653"/>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Cefnogi</a:t>
          </a:r>
          <a:r>
            <a:rPr lang="en-GB" sz="2400" b="1" kern="1200" dirty="0"/>
            <a:t> </a:t>
          </a:r>
          <a:r>
            <a:rPr lang="en-GB" sz="2400" b="1" kern="1200" dirty="0" err="1"/>
            <a:t>eiriolwyr</a:t>
          </a:r>
          <a:endParaRPr lang="en-GB" sz="2400" b="1" kern="1200" dirty="0"/>
        </a:p>
      </dsp:txBody>
      <dsp:txXfrm>
        <a:off x="221088" y="1862464"/>
        <a:ext cx="3787700" cy="532757"/>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0"/>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3257" y="2653505"/>
          <a:ext cx="3845342" cy="590399"/>
        </a:xfrm>
        <a:prstGeom prst="roundRect">
          <a:avLst/>
        </a:prstGeom>
        <a:gradFill rotWithShape="0">
          <a:gsLst>
            <a:gs pos="0">
              <a:schemeClr val="accent3">
                <a:hueOff val="3635480"/>
                <a:satOff val="21924"/>
                <a:lumOff val="-13293"/>
                <a:alphaOff val="0"/>
                <a:shade val="15000"/>
                <a:satMod val="180000"/>
              </a:schemeClr>
            </a:gs>
            <a:gs pos="50000">
              <a:schemeClr val="accent3">
                <a:hueOff val="3635480"/>
                <a:satOff val="21924"/>
                <a:lumOff val="-13293"/>
                <a:alphaOff val="0"/>
                <a:shade val="45000"/>
                <a:satMod val="170000"/>
              </a:schemeClr>
            </a:gs>
            <a:gs pos="70000">
              <a:schemeClr val="accent3">
                <a:hueOff val="3635480"/>
                <a:satOff val="21924"/>
                <a:lumOff val="-13293"/>
                <a:alphaOff val="0"/>
                <a:tint val="99000"/>
                <a:shade val="65000"/>
                <a:satMod val="155000"/>
              </a:schemeClr>
            </a:gs>
            <a:gs pos="100000">
              <a:schemeClr val="accent3">
                <a:hueOff val="3635480"/>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cyfrinachedd</a:t>
          </a:r>
          <a:endParaRPr lang="en-GB" sz="2400" b="1" kern="1200" dirty="0"/>
        </a:p>
      </dsp:txBody>
      <dsp:txXfrm>
        <a:off x="222078" y="2682326"/>
        <a:ext cx="3787700" cy="532757"/>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399"/>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cwynion</a:t>
          </a:r>
          <a:endParaRPr lang="en-GB" sz="2400" b="1" kern="1200" dirty="0"/>
        </a:p>
      </dsp:txBody>
      <dsp:txXfrm>
        <a:off x="221088" y="3676864"/>
        <a:ext cx="3787700" cy="532757"/>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3"/>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0" y="4595886"/>
          <a:ext cx="3845342" cy="590399"/>
        </a:xfrm>
        <a:prstGeom prst="roundRect">
          <a:avLst/>
        </a:prstGeom>
        <a:gradFill rotWithShape="0">
          <a:gsLst>
            <a:gs pos="0">
              <a:schemeClr val="accent3">
                <a:hueOff val="6059133"/>
                <a:satOff val="36540"/>
                <a:lumOff val="-22155"/>
                <a:alphaOff val="0"/>
                <a:shade val="15000"/>
                <a:satMod val="180000"/>
              </a:schemeClr>
            </a:gs>
            <a:gs pos="50000">
              <a:schemeClr val="accent3">
                <a:hueOff val="6059133"/>
                <a:satOff val="36540"/>
                <a:lumOff val="-22155"/>
                <a:alphaOff val="0"/>
                <a:shade val="45000"/>
                <a:satMod val="170000"/>
              </a:schemeClr>
            </a:gs>
            <a:gs pos="70000">
              <a:schemeClr val="accent3">
                <a:hueOff val="6059133"/>
                <a:satOff val="36540"/>
                <a:lumOff val="-22155"/>
                <a:alphaOff val="0"/>
                <a:tint val="99000"/>
                <a:shade val="65000"/>
                <a:satMod val="155000"/>
              </a:schemeClr>
            </a:gs>
            <a:gs pos="100000">
              <a:schemeClr val="accent3">
                <a:hueOff val="6059133"/>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diogelu</a:t>
          </a:r>
          <a:endParaRPr lang="en-GB" sz="2400" b="1" kern="1200" dirty="0"/>
        </a:p>
      </dsp:txBody>
      <dsp:txXfrm>
        <a:off x="28821" y="4624707"/>
        <a:ext cx="3787700" cy="532757"/>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5C1E4DE-4EF9-4955-BBBD-9EE59B7F267C}" type="datetimeFigureOut">
              <a:rPr lang="en-GB"/>
              <a:pPr>
                <a:defRPr/>
              </a:pPr>
              <a:t>16/09/2023</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862A56C-5ECF-432E-A665-5DA305C6D3B9}" type="datetimeFigureOut">
              <a:rPr lang="en-GB"/>
              <a:pPr>
                <a:defRPr/>
              </a:pPr>
              <a:t>16/09/2023</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462" tIns="45231" rIns="90462" bIns="45231" rtlCol="0" anchor="ctr"/>
          <a:lstStyle/>
          <a:p>
            <a:pPr lvl="0"/>
            <a:endParaRPr lang="en-GB" noProof="0"/>
          </a:p>
        </p:txBody>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dirty="0"/>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pPr/>
              <a:t>6</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pPr/>
              <a:t>7</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pPr/>
              <a:t>8</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pPr/>
              <a:t>9</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AE7DBF3-2C9D-4E11-81B1-C97CFE4BC4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A435F37F-2F17-4AB0-8D87-82AA18605D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CB3552C2-23D3-4B36-8D64-4825C50415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A2720A-926C-4121-98DA-1592B2D0E806}" type="slidenum">
              <a:rPr lang="en-GB" altLang="en-US" smtClean="0"/>
              <a:pPr/>
              <a:t>10</a:t>
            </a:fld>
            <a:endParaRPr lang="en-GB" altLang="en-US"/>
          </a:p>
        </p:txBody>
      </p:sp>
    </p:spTree>
    <p:extLst>
      <p:ext uri="{BB962C8B-B14F-4D97-AF65-F5344CB8AC3E}">
        <p14:creationId xmlns:p14="http://schemas.microsoft.com/office/powerpoint/2010/main" val="1266172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pPr/>
              <a:t>11</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pPr/>
              <a:t>12</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14</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15</a:t>
            </a:fld>
            <a:endParaRPr lang="en-GB" altLang="en-US"/>
          </a:p>
        </p:txBody>
      </p:sp>
    </p:spTree>
    <p:extLst>
      <p:ext uri="{BB962C8B-B14F-4D97-AF65-F5344CB8AC3E}">
        <p14:creationId xmlns:p14="http://schemas.microsoft.com/office/powerpoint/2010/main" val="2136382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4CCE175-C3EB-49CC-8D30-02BF71FBE603}"/>
              </a:ext>
            </a:extLst>
          </p:cNvPr>
          <p:cNvSpPr>
            <a:spLocks noGrp="1"/>
          </p:cNvSpPr>
          <p:nvPr>
            <p:ph type="body" idx="1"/>
          </p:nvPr>
        </p:nvSpPr>
        <p:spPr/>
        <p:txBody>
          <a:bodyPr/>
          <a:lstStyle/>
          <a:p>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17</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18</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GB" noProof="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21</a:t>
            </a:fld>
            <a:endParaRPr lang="en-GB" altLang="en-US"/>
          </a:p>
        </p:txBody>
      </p:sp>
    </p:spTree>
    <p:extLst>
      <p:ext uri="{BB962C8B-B14F-4D97-AF65-F5344CB8AC3E}">
        <p14:creationId xmlns:p14="http://schemas.microsoft.com/office/powerpoint/2010/main" val="949154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372E111-6F39-40D7-A626-B24E954721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B686EDD-D649-4ABE-9B87-E093C132BF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6324" name="Slide Number Placeholder 3">
            <a:extLst>
              <a:ext uri="{FF2B5EF4-FFF2-40B4-BE49-F238E27FC236}">
                <a16:creationId xmlns:a16="http://schemas.microsoft.com/office/drawing/2014/main" id="{5F12F827-BF18-48C4-BA48-47EC1B1449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053E6D-3A6E-45D7-894C-48BC66C26157}" type="slidenum">
              <a:rPr lang="en-GB" altLang="en-US" smtClean="0"/>
              <a:pPr/>
              <a:t>22</a:t>
            </a:fld>
            <a:endParaRPr lang="en-GB" altLang="en-US"/>
          </a:p>
        </p:txBody>
      </p:sp>
    </p:spTree>
    <p:extLst>
      <p:ext uri="{BB962C8B-B14F-4D97-AF65-F5344CB8AC3E}">
        <p14:creationId xmlns:p14="http://schemas.microsoft.com/office/powerpoint/2010/main" val="2181322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149657F-F4DD-4ACD-AB5D-CBD5B1ADA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17686D6-613B-4FC0-89A1-E14C2882AF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a:t>.</a:t>
            </a:r>
            <a:endParaRPr lang="en-GB" altLang="en-US" dirty="0"/>
          </a:p>
        </p:txBody>
      </p:sp>
      <p:sp>
        <p:nvSpPr>
          <p:cNvPr id="54276" name="Slide Number Placeholder 3">
            <a:extLst>
              <a:ext uri="{FF2B5EF4-FFF2-40B4-BE49-F238E27FC236}">
                <a16:creationId xmlns:a16="http://schemas.microsoft.com/office/drawing/2014/main" id="{ECF0B664-28C3-4A9C-914B-F57277F855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91522-51A1-4F34-B970-3E8997DCB077}" type="slidenum">
              <a:rPr lang="en-GB" altLang="en-US" smtClean="0"/>
              <a:pPr/>
              <a:t>23</a:t>
            </a:fld>
            <a:endParaRPr lang="en-GB" altLang="en-US"/>
          </a:p>
        </p:txBody>
      </p:sp>
    </p:spTree>
    <p:extLst>
      <p:ext uri="{BB962C8B-B14F-4D97-AF65-F5344CB8AC3E}">
        <p14:creationId xmlns:p14="http://schemas.microsoft.com/office/powerpoint/2010/main" val="1585131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3B33FDE-4CFB-4C39-9123-77EAE13E34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251210E-4FEC-4D4A-A19B-D49A6D9F0D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86E89B40-88C0-40FE-AC74-BE53804E55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FD4BB3-EE8F-40C8-A0AF-1813D3F4901A}" type="slidenum">
              <a:rPr lang="en-GB" altLang="en-US" smtClean="0"/>
              <a:pPr/>
              <a:t>24</a:t>
            </a:fld>
            <a:endParaRPr lang="en-GB" altLang="en-US"/>
          </a:p>
        </p:txBody>
      </p:sp>
    </p:spTree>
    <p:extLst>
      <p:ext uri="{BB962C8B-B14F-4D97-AF65-F5344CB8AC3E}">
        <p14:creationId xmlns:p14="http://schemas.microsoft.com/office/powerpoint/2010/main" val="2208219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25</a:t>
            </a:fld>
            <a:endParaRPr lang="en-GB" altLang="en-US"/>
          </a:p>
        </p:txBody>
      </p:sp>
    </p:spTree>
    <p:extLst>
      <p:ext uri="{BB962C8B-B14F-4D97-AF65-F5344CB8AC3E}">
        <p14:creationId xmlns:p14="http://schemas.microsoft.com/office/powerpoint/2010/main" val="8676438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26</a:t>
            </a:fld>
            <a:endParaRPr lang="en-GB" altLang="en-US"/>
          </a:p>
        </p:txBody>
      </p:sp>
    </p:spTree>
    <p:extLst>
      <p:ext uri="{BB962C8B-B14F-4D97-AF65-F5344CB8AC3E}">
        <p14:creationId xmlns:p14="http://schemas.microsoft.com/office/powerpoint/2010/main" val="41009323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pPr/>
              <a:t>27</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pPr/>
              <a:t>28</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F4635C0-EE03-46CF-93EA-9F855C47EF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4F33AE5-43D8-4514-B349-00CDB3BE6A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8612" name="Slide Number Placeholder 3">
            <a:extLst>
              <a:ext uri="{FF2B5EF4-FFF2-40B4-BE49-F238E27FC236}">
                <a16:creationId xmlns:a16="http://schemas.microsoft.com/office/drawing/2014/main" id="{E539B8BF-BF45-4EF9-B756-1EB3192882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53892F-ED64-4E2E-99AD-A0417BD1B399}" type="slidenum">
              <a:rPr lang="en-GB" altLang="en-US" smtClean="0"/>
              <a:pPr/>
              <a:t>29</a:t>
            </a:fld>
            <a:endParaRPr lang="en-GB" altLang="en-US"/>
          </a:p>
        </p:txBody>
      </p:sp>
    </p:spTree>
    <p:extLst>
      <p:ext uri="{BB962C8B-B14F-4D97-AF65-F5344CB8AC3E}">
        <p14:creationId xmlns:p14="http://schemas.microsoft.com/office/powerpoint/2010/main" val="19298889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30</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44D3E65-B142-49DF-A0D8-ADD68213A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F80E4EED-E238-41F7-B476-A27EDAD011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9B9CF10B-7DA2-4E24-BED6-1CD49C80D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FA156F-B0E3-455C-86AF-ABC897B44516}" type="slidenum">
              <a:rPr lang="en-GB" altLang="en-US" smtClean="0"/>
              <a:pPr/>
              <a:t>31</a:t>
            </a:fld>
            <a:endParaRPr lang="en-GB" altLang="en-US"/>
          </a:p>
        </p:txBody>
      </p:sp>
    </p:spTree>
    <p:extLst>
      <p:ext uri="{BB962C8B-B14F-4D97-AF65-F5344CB8AC3E}">
        <p14:creationId xmlns:p14="http://schemas.microsoft.com/office/powerpoint/2010/main" val="24789656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altLang="en-US" i="1" noProof="0" dirty="0"/>
              <a:t>Gall hyn gael ei</a:t>
            </a:r>
            <a:r>
              <a:rPr lang="cy-GB" altLang="en-US" i="1" baseline="0" noProof="0" dirty="0"/>
              <a:t> drafod os oes amser. Gofynnwch i’r dysgwyr i ystyried hyn mewn perthynas a’r achos diogelu.</a:t>
            </a:r>
            <a:endParaRPr lang="cy-GB" altLang="en-US" i="1" noProof="0" dirty="0"/>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pPr/>
              <a:t>33</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34</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36</a:t>
            </a:fld>
            <a:endParaRPr lang="en-GB"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37</a:t>
            </a:fld>
            <a:endParaRPr lang="en-GB" altLang="en-US"/>
          </a:p>
        </p:txBody>
      </p:sp>
    </p:spTree>
    <p:extLst>
      <p:ext uri="{BB962C8B-B14F-4D97-AF65-F5344CB8AC3E}">
        <p14:creationId xmlns:p14="http://schemas.microsoft.com/office/powerpoint/2010/main" val="22388967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38</a:t>
            </a:fld>
            <a:endParaRPr lang="en-GB" altLang="en-US"/>
          </a:p>
        </p:txBody>
      </p:sp>
    </p:spTree>
    <p:extLst>
      <p:ext uri="{BB962C8B-B14F-4D97-AF65-F5344CB8AC3E}">
        <p14:creationId xmlns:p14="http://schemas.microsoft.com/office/powerpoint/2010/main" val="40764414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39</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BDA5502-00A7-41B0-8C36-6EE7A6BCC4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B3271B85-4A80-48F1-B4D2-EB50892B18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73732" name="Slide Number Placeholder 3">
            <a:extLst>
              <a:ext uri="{FF2B5EF4-FFF2-40B4-BE49-F238E27FC236}">
                <a16:creationId xmlns:a16="http://schemas.microsoft.com/office/drawing/2014/main" id="{BE944993-6656-423F-936C-6E8C578B0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C58C18-E7B1-48B1-B2DB-A20C94559787}" type="slidenum">
              <a:rPr lang="en-GB" altLang="en-US" smtClean="0"/>
              <a:pPr/>
              <a:t>40</a:t>
            </a:fld>
            <a:endParaRPr lang="en-GB" altLang="en-US"/>
          </a:p>
        </p:txBody>
      </p:sp>
    </p:spTree>
    <p:extLst>
      <p:ext uri="{BB962C8B-B14F-4D97-AF65-F5344CB8AC3E}">
        <p14:creationId xmlns:p14="http://schemas.microsoft.com/office/powerpoint/2010/main" val="332186331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913346B3-1928-4844-AC79-1FB54838DA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9BB8D1C-5728-413F-9F44-FACA9F6ED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7828" name="Slide Number Placeholder 3">
            <a:extLst>
              <a:ext uri="{FF2B5EF4-FFF2-40B4-BE49-F238E27FC236}">
                <a16:creationId xmlns:a16="http://schemas.microsoft.com/office/drawing/2014/main" id="{7B7B6B70-A96F-4C1C-8F2F-0518AE61FB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B1744-26D3-4395-87F6-269A2269D669}" type="slidenum">
              <a:rPr lang="en-GB" altLang="en-US" smtClean="0"/>
              <a:pPr/>
              <a:t>41</a:t>
            </a:fld>
            <a:endParaRPr lang="en-GB" altLang="en-US"/>
          </a:p>
        </p:txBody>
      </p:sp>
    </p:spTree>
    <p:extLst>
      <p:ext uri="{BB962C8B-B14F-4D97-AF65-F5344CB8AC3E}">
        <p14:creationId xmlns:p14="http://schemas.microsoft.com/office/powerpoint/2010/main" val="39973176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42</a:t>
            </a:fld>
            <a:endParaRPr lang="en-GB" altLang="en-US"/>
          </a:p>
        </p:txBody>
      </p:sp>
    </p:spTree>
    <p:extLst>
      <p:ext uri="{BB962C8B-B14F-4D97-AF65-F5344CB8AC3E}">
        <p14:creationId xmlns:p14="http://schemas.microsoft.com/office/powerpoint/2010/main" val="35304429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61A0F4BD-A48E-44F5-A002-4CEA56EB6E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F86EC95D-9AC6-4197-B66B-5FC92797F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A7C96EEF-3358-4B54-89A6-ADEB12FA9E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E4D3FF-E449-4DBD-AA17-D08E239FC66C}" type="slidenum">
              <a:rPr lang="en-GB" altLang="en-US" smtClean="0"/>
              <a:pPr/>
              <a:t>43</a:t>
            </a:fld>
            <a:endParaRPr lang="en-GB" altLang="en-US"/>
          </a:p>
        </p:txBody>
      </p:sp>
    </p:spTree>
    <p:extLst>
      <p:ext uri="{BB962C8B-B14F-4D97-AF65-F5344CB8AC3E}">
        <p14:creationId xmlns:p14="http://schemas.microsoft.com/office/powerpoint/2010/main" val="35253554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7EEC7668-21A5-4CB3-8185-EA0B1379E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C77A9102-0568-4F28-AE64-78600C44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8308" name="Slide Number Placeholder 3">
            <a:extLst>
              <a:ext uri="{FF2B5EF4-FFF2-40B4-BE49-F238E27FC236}">
                <a16:creationId xmlns:a16="http://schemas.microsoft.com/office/drawing/2014/main" id="{BB2A75A9-CF4C-4FFF-A263-7E9A4249C0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1C71BC-EFAC-4C04-83BB-86F2ED5A042D}" type="slidenum">
              <a:rPr lang="en-GB" altLang="en-US" smtClean="0"/>
              <a:pPr/>
              <a:t>44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0B6E802E-415D-46FD-8E5D-F2E0FC6D6502}" type="datetime1">
              <a:rPr lang="en-US" smtClean="0"/>
              <a:t>9/16/23</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359419861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C659AE44-3EEB-49FB-9769-70654DAD1D81}" type="datetime1">
              <a:rPr lang="en-US" smtClean="0"/>
              <a:t>9/16/23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4294632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629D225A-1909-40D6-A22E-132E7A2CB2B3}" type="datetime1">
              <a:rPr lang="en-US" smtClean="0"/>
              <a:t>9/16/23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8210158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C2E3A6E0-C322-4E32-B679-9E0C5394D729}" type="datetime1">
              <a:rPr lang="en-US" smtClean="0"/>
              <a:t>9/16/23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2890812086"/>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5141F141-3EF7-40A1-A59B-0E0DDC00AB8D}" type="datetime1">
              <a:rPr lang="en-US" smtClean="0"/>
              <a:t>9/16/23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238797981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A93D808D-9765-42C4-9B16-BEE16C81FABA}" type="datetime1">
              <a:rPr lang="en-US" smtClean="0"/>
              <a:t>9/16/23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4334427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9147028-CEDA-4D6F-91C9-5440B544CCF5}" type="datetime1">
              <a:rPr lang="en-US" smtClean="0"/>
              <a:t>9/16/23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335495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0F5735C4-19D3-4F7A-B401-3322F2040A59}" type="datetime1">
              <a:rPr lang="en-US" smtClean="0"/>
              <a:t>9/16/23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402055475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DB0A784B-AA87-4BA6-BB81-358CEB6D2AE0}" type="datetime1">
              <a:rPr lang="en-US" smtClean="0"/>
              <a:t>9/16/23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377190272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FA5FDF47-271C-42DC-9D3F-684AF41172BB}" type="datetime1">
              <a:rPr lang="en-US" smtClean="0"/>
              <a:t>9/16/23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115312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BBE3048-2A70-4146-B4AF-C8A11F29A0A1}" type="datetime1">
              <a:rPr lang="en-US" smtClean="0"/>
              <a:t>9/16/23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1053867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F4EE216F-FEA7-4393-83D3-CDFA3D3F182F}"/>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12004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94048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0B6E802E-415D-46FD-8E5D-F2E0FC6D6502}" type="datetime1">
              <a:rPr lang="en-US" smtClean="0"/>
              <a:t>9/16/23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306998883"/>
      </p:ext>
    </p:extLst>
  </p:cSld>
  <p:clrMap bg1="lt1" tx1="dk1" bg2="lt2" tx2="dk2" accent1="accent1" accent2="accent2" accent3="accent3" accent4="accent4" accent5="accent5" accent6="accent6" hlink="hlink" folHlink="folHlink"/>
  <p:sldLayoutIdLst>
    <p:sldLayoutId id="2147484804" r:id="rId1"/>
    <p:sldLayoutId id="2147484805" r:id="rId2"/>
    <p:sldLayoutId id="2147484806" r:id="rId3"/>
    <p:sldLayoutId id="2147484807" r:id="rId4"/>
    <p:sldLayoutId id="2147484808" r:id="rId5"/>
    <p:sldLayoutId id="2147484809" r:id="rId6"/>
    <p:sldLayoutId id="2147484810" r:id="rId7"/>
    <p:sldLayoutId id="2147484811" r:id="rId8"/>
    <p:sldLayoutId id="2147484812" r:id="rId9"/>
    <p:sldLayoutId id="2147484813" r:id="rId10"/>
    <p:sldLayoutId id="2147484814" r:id="rId11"/>
    <p:sldLayoutId id="2147484815" r:id="rId12"/>
    <p:sldLayoutId id="21474848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ssl.microsofttranslator.com/bv.aspx?ref=TAns&amp;from=&amp;to=cy&amp;a=2014.Caiff"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dirty="0"/>
              <a:t>Tystysgrif i Raddedigion</a:t>
            </a:r>
            <a:br>
              <a:rPr lang="cy-GB" dirty="0"/>
            </a:br>
            <a:r>
              <a:rPr lang="cy-GB" dirty="0"/>
              <a:t>Porth Agored</a:t>
            </a:r>
            <a:br>
              <a:rPr lang="cy-GB" dirty="0"/>
            </a:br>
            <a:br>
              <a:rPr lang="cy-GB" dirty="0"/>
            </a:br>
            <a:br>
              <a:rPr lang="cy-GB" dirty="0"/>
            </a:br>
            <a:r>
              <a:rPr lang="cy-GB" dirty="0"/>
              <a:t>Rhaglen Cadarnhau</a:t>
            </a:r>
            <a:br>
              <a:rPr lang="cy-GB" dirty="0"/>
            </a:br>
            <a:r>
              <a:rPr lang="cy-GB" dirty="0"/>
              <a:t>Gweithdy 3</a:t>
            </a:r>
            <a:br>
              <a:rPr lang="cy-GB" dirty="0"/>
            </a:br>
            <a:endParaRPr lang="cy-GB" dirty="0"/>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p:txBody>
          <a:bodyPr/>
          <a:lstStyle/>
          <a:p>
            <a:pPr>
              <a:defRPr/>
            </a:pPr>
            <a:fld id="{3667BF6C-317A-46B2-9AC2-0A4D69FFFBED}" type="slidenum">
              <a:rPr lang="en-US" altLang="en-US" smtClean="0"/>
              <a:pPr>
                <a:defRPr/>
              </a:pPr>
              <a:t>1</a:t>
            </a:fld>
            <a:endParaRPr lang="en-US"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11560" y="2262070"/>
            <a:ext cx="8229600" cy="3183154"/>
          </a:xfrm>
        </p:spPr>
        <p:txBody>
          <a:bodyPr/>
          <a:lstStyle/>
          <a:p>
            <a:pPr lvl="0"/>
            <a:r>
              <a:rPr lang="cy-GB" sz="1600" dirty="0"/>
              <a:t>Cyfrinachedd</a:t>
            </a:r>
          </a:p>
          <a:p>
            <a:pPr lvl="0"/>
            <a:r>
              <a:rPr lang="cy-GB" sz="1600" dirty="0"/>
              <a:t>Parch</a:t>
            </a:r>
          </a:p>
          <a:p>
            <a:pPr lvl="0"/>
            <a:r>
              <a:rPr lang="cy-GB" sz="1600" dirty="0"/>
              <a:t>Un person i siarad ar y tro. Plîs defnyddiwch y botwm ‘llaw i fyny’ os hoffech wneud sylw.</a:t>
            </a:r>
          </a:p>
          <a:p>
            <a:pPr lvl="0"/>
            <a:r>
              <a:rPr lang="cy-GB" sz="1600" dirty="0"/>
              <a:t>Defnyddiwch y bocs trafod yn ystod y cyflwyniad i ofyn cwestiwn neu i ychwanegu sylw</a:t>
            </a:r>
          </a:p>
          <a:p>
            <a:pPr lvl="0"/>
            <a:r>
              <a:rPr lang="cy-GB" sz="1600" dirty="0"/>
              <a:t>Cyfraniad- plîs cyfrannwch a cheisiwch gadw ffocws</a:t>
            </a:r>
          </a:p>
          <a:p>
            <a:r>
              <a:rPr lang="cy-GB" sz="1600" dirty="0"/>
              <a:t>Cwblhewch yr ymarferion cyn y gweithdy a rhwng y sesiynau</a:t>
            </a:r>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fontScale="90000"/>
          </a:bodyPr>
          <a:lstStyle/>
          <a:p>
            <a:r>
              <a:rPr lang="en-GB" u="sng" dirty="0"/>
              <a:t> </a:t>
            </a:r>
            <a:br>
              <a:rPr lang="en-GB" dirty="0"/>
            </a:br>
            <a:r>
              <a:rPr lang="en-GB" dirty="0" err="1"/>
              <a:t>Disgwyliadau</a:t>
            </a:r>
            <a:r>
              <a:rPr lang="en-GB" dirty="0"/>
              <a:t>/ </a:t>
            </a: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Rhaglen</a:t>
            </a:r>
            <a:r>
              <a:rPr lang="en-US" b="1" kern="1200" cap="none" baseline="0" dirty="0">
                <a:effectLst>
                  <a:outerShdw blurRad="31750" dist="25400" dir="5400000" algn="tl" rotWithShape="0">
                    <a:srgbClr val="000000">
                      <a:alpha val="25000"/>
                    </a:srgbClr>
                  </a:outerShdw>
                </a:effectLst>
                <a:latin typeface="+mj-lt"/>
                <a:ea typeface="+mj-ea"/>
                <a:cs typeface="+mj-cs"/>
              </a:rPr>
              <a:t> y </a:t>
            </a:r>
            <a:r>
              <a:rPr lang="en-US" b="1" kern="1200" cap="none" baseline="0" dirty="0" err="1">
                <a:effectLst>
                  <a:outerShdw blurRad="31750" dist="25400" dir="5400000" algn="tl" rotWithShape="0">
                    <a:srgbClr val="000000">
                      <a:alpha val="25000"/>
                    </a:srgbClr>
                  </a:outerShdw>
                </a:effectLst>
                <a:latin typeface="+mj-lt"/>
                <a:ea typeface="+mj-ea"/>
                <a:cs typeface="+mj-cs"/>
              </a:rPr>
              <a:t>Dydd</a:t>
            </a:r>
            <a:endParaRPr lang="en-US" b="1" kern="1200" cap="none" baseline="0" dirty="0">
              <a:effectLst>
                <a:outerShdw blurRad="31750" dist="25400" dir="5400000" algn="tl" rotWithShape="0">
                  <a:srgbClr val="000000">
                    <a:alpha val="25000"/>
                  </a:srgbClr>
                </a:outerShdw>
              </a:effectLst>
              <a:latin typeface="+mj-lt"/>
              <a:ea typeface="+mj-ea"/>
              <a:cs typeface="+mj-cs"/>
            </a:endParaRP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463010" y="1571584"/>
            <a:ext cx="7776864" cy="371483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cy-GB" altLang="en-US" sz="2400" dirty="0">
                <a:latin typeface="+mn-lt"/>
                <a:cs typeface="+mn-cs"/>
              </a:rPr>
              <a:t>Dal i fyny </a:t>
            </a:r>
          </a:p>
          <a:p>
            <a:pPr eaLnBrk="1" hangingPunct="1"/>
            <a:r>
              <a:rPr lang="cy-GB" altLang="en-US" sz="2400" dirty="0"/>
              <a:t>Diogelu- Deddfwriaeth, Polisi a Gweithdrefnau</a:t>
            </a:r>
          </a:p>
          <a:p>
            <a:pPr eaLnBrk="1" hangingPunct="1"/>
            <a:r>
              <a:rPr lang="cy-GB" altLang="en-US" sz="2400" dirty="0"/>
              <a:t>Tensiynau a Gwrthdaro</a:t>
            </a:r>
            <a:endParaRPr lang="cy-GB" altLang="en-US" sz="2400" dirty="0">
              <a:latin typeface="+mn-lt"/>
              <a:cs typeface="+mn-cs"/>
            </a:endParaRPr>
          </a:p>
          <a:p>
            <a:pPr eaLnBrk="1" hangingPunct="1"/>
            <a:r>
              <a:rPr lang="cy-GB" altLang="en-US" sz="2400" dirty="0">
                <a:latin typeface="+mn-lt"/>
                <a:cs typeface="+mn-cs"/>
              </a:rPr>
              <a:t>Yr aseiniad Diogelu -Tasg 3</a:t>
            </a:r>
          </a:p>
          <a:p>
            <a:pPr eaLnBrk="1" hangingPunct="1"/>
            <a:r>
              <a:rPr lang="cy-GB" altLang="en-US" sz="2400" dirty="0">
                <a:latin typeface="+mn-lt"/>
                <a:cs typeface="+mn-cs"/>
              </a:rPr>
              <a:t>Cyd-destun o Ymarfer yng Nghymru</a:t>
            </a:r>
          </a:p>
          <a:p>
            <a:pPr eaLnBrk="1" hangingPunct="1"/>
            <a:r>
              <a:rPr lang="cy-GB" altLang="en-US" sz="2400" dirty="0">
                <a:latin typeface="+mn-lt"/>
                <a:cs typeface="+mn-cs"/>
              </a:rPr>
              <a:t>Diogelu– Tasg 4</a:t>
            </a:r>
          </a:p>
          <a:p>
            <a:pPr eaLnBrk="1" hangingPunct="1"/>
            <a:r>
              <a:rPr lang="cy-GB" altLang="en-US" sz="2400" dirty="0">
                <a:latin typeface="+mn-lt"/>
                <a:cs typeface="+mn-cs"/>
              </a:rPr>
              <a:t>Gofynion Gweithdy 4	</a:t>
            </a:r>
            <a:r>
              <a:rPr lang="en-US" altLang="en-US" sz="2400" dirty="0">
                <a:latin typeface="+mn-lt"/>
                <a:cs typeface="+mn-cs"/>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B8E8ECF-8079-5DD5-A338-E9FE74AAF5C4}"/>
              </a:ext>
            </a:extLst>
          </p:cNvPr>
          <p:cNvSpPr>
            <a:spLocks noGrp="1"/>
          </p:cNvSpPr>
          <p:nvPr>
            <p:ph idx="1"/>
          </p:nvPr>
        </p:nvSpPr>
        <p:spPr>
          <a:xfrm>
            <a:off x="457200" y="1481138"/>
            <a:ext cx="8229600" cy="3892078"/>
          </a:xfrm>
        </p:spPr>
        <p:txBody>
          <a:bodyPr/>
          <a:lstStyle/>
          <a:p>
            <a:r>
              <a:rPr lang="cy-GB" sz="2000" dirty="0"/>
              <a:t>Tasg 3- i egluro gofynion perthnasol i’r aseiniad diogelu, tasg 3, gan gynnwys sut i gwrdd a’r amcanion dysgu.</a:t>
            </a:r>
          </a:p>
          <a:p>
            <a:r>
              <a:rPr lang="cy-GB" sz="2000" dirty="0"/>
              <a:t>I ymchwilio’r fframwaith deddfwriaethol mewn perthynas a diogelu oedolion/ a plant</a:t>
            </a:r>
          </a:p>
          <a:p>
            <a:r>
              <a:rPr lang="cy-GB" sz="2000" noProof="0" dirty="0"/>
              <a:t>Adlewyrchu’n feirniadol ar rai o’r tensiynau a’r gwrthdaro wrth ymgymryd a gwaith diogelu. </a:t>
            </a:r>
          </a:p>
          <a:p>
            <a:r>
              <a:rPr lang="cy-GB" sz="2000" dirty="0"/>
              <a:t>Tasg 4-</a:t>
            </a:r>
            <a:r>
              <a:rPr lang="cy-GB" sz="2000" noProof="0" dirty="0"/>
              <a:t>I ystyried ac egluro diogelu mewn maes nad yw’n brif ffocws i’ch gwaith ac i adlewyrchu ar rai o’r pethau cyffredin a’r gwahaniaethau rhwng diogelu ym maes gwaith plant, pobl ifanc ac oedolion mewn perygl. </a:t>
            </a:r>
            <a:endParaRPr lang="cy-GB" sz="2000" dirty="0"/>
          </a:p>
          <a:p>
            <a:endParaRPr lang="en-US" dirty="0"/>
          </a:p>
        </p:txBody>
      </p:sp>
      <p:sp>
        <p:nvSpPr>
          <p:cNvPr id="8" name="Title 7">
            <a:extLst>
              <a:ext uri="{FF2B5EF4-FFF2-40B4-BE49-F238E27FC236}">
                <a16:creationId xmlns:a16="http://schemas.microsoft.com/office/drawing/2014/main" id="{F3D792CE-C693-A989-A269-683A5D680E10}"/>
              </a:ext>
            </a:extLst>
          </p:cNvPr>
          <p:cNvSpPr>
            <a:spLocks noGrp="1"/>
          </p:cNvSpPr>
          <p:nvPr>
            <p:ph type="title"/>
          </p:nvPr>
        </p:nvSpPr>
        <p:spPr/>
        <p:txBody>
          <a:bodyPr/>
          <a:lstStyle/>
          <a:p>
            <a:r>
              <a:rPr lang="en-US" dirty="0" err="1"/>
              <a:t>Amcanion</a:t>
            </a:r>
            <a:endParaRPr lang="en-US" dirty="0"/>
          </a:p>
        </p:txBody>
      </p:sp>
      <p:sp>
        <p:nvSpPr>
          <p:cNvPr id="7" name="Slide Number Placeholder 6">
            <a:extLst>
              <a:ext uri="{FF2B5EF4-FFF2-40B4-BE49-F238E27FC236}">
                <a16:creationId xmlns:a16="http://schemas.microsoft.com/office/drawing/2014/main" id="{E7A49E82-F94C-2BC5-1C31-9FD33052696C}"/>
              </a:ext>
            </a:extLst>
          </p:cNvPr>
          <p:cNvSpPr>
            <a:spLocks noGrp="1"/>
          </p:cNvSpPr>
          <p:nvPr>
            <p:ph type="sldNum" sz="quarter" idx="12"/>
          </p:nvPr>
        </p:nvSpPr>
        <p:spPr/>
        <p:txBody>
          <a:bodyPr/>
          <a:lstStyle/>
          <a:p>
            <a:pPr>
              <a:defRPr/>
            </a:pPr>
            <a:fld id="{3EB1E038-CF19-4CA5-9D8B-A3388D668184}" type="slidenum">
              <a:rPr lang="en-GB" altLang="en-US" smtClean="0"/>
              <a:pPr>
                <a:defRPr/>
              </a:pPr>
              <a:t>4</a:t>
            </a:fld>
            <a:endParaRPr lang="en-GB" altLang="en-US" dirty="0"/>
          </a:p>
        </p:txBody>
      </p:sp>
    </p:spTree>
    <p:extLst>
      <p:ext uri="{BB962C8B-B14F-4D97-AF65-F5344CB8AC3E}">
        <p14:creationId xmlns:p14="http://schemas.microsoft.com/office/powerpoint/2010/main" val="864945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7A0FC154-21E5-B55A-9070-B171D57095FE}"/>
              </a:ext>
            </a:extLst>
          </p:cNvPr>
          <p:cNvSpPr>
            <a:spLocks noGrp="1"/>
          </p:cNvSpPr>
          <p:nvPr>
            <p:ph idx="1"/>
          </p:nvPr>
        </p:nvSpPr>
        <p:spPr>
          <a:xfrm>
            <a:off x="457200" y="1268760"/>
            <a:ext cx="8229600" cy="5139978"/>
          </a:xfrm>
        </p:spPr>
        <p:txBody>
          <a:bodyPr/>
          <a:lstStyle/>
          <a:p>
            <a:r>
              <a:rPr lang="cy-GB" sz="2000" dirty="0"/>
              <a:t>Cwblhewch astudiaeth achos myfyriol, beirniadol ar sail asesiad a wnaed gydag eraill, yn eich maes gwaith chi, sy'n ymwneud â diogelu un ai oedolyn neu blentyn. </a:t>
            </a:r>
          </a:p>
          <a:p>
            <a:r>
              <a:rPr lang="cy-GB" sz="2000" dirty="0"/>
              <a:t>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a:t>
            </a:r>
          </a:p>
          <a:p>
            <a:r>
              <a:rPr lang="cy-GB" sz="2000" dirty="0"/>
              <a:t>Rhaid i chi ddangos eich dealltwriaeth o integreiddio dadansoddi wrth asesu, cydweithio a chymhwyso barn broffesiynol mewn sefyllfaoedd cynyddol gymhleth a’r defnydd o theorïau gwaith cymdeithasol. </a:t>
            </a:r>
          </a:p>
          <a:p>
            <a:r>
              <a:rPr lang="cy-GB" sz="2000" dirty="0"/>
              <a:t>Rhaid i chi gyfeirio at agweddau penodol o weithio yng Nghymru.  (</a:t>
            </a:r>
            <a:r>
              <a:rPr lang="cy-GB" sz="2000" i="1" dirty="0"/>
              <a:t>4000 o eiriau).  </a:t>
            </a:r>
            <a:endParaRPr lang="en-US" sz="2000" dirty="0"/>
          </a:p>
          <a:p>
            <a:endParaRPr lang="en-US" dirty="0"/>
          </a:p>
        </p:txBody>
      </p:sp>
      <p:sp>
        <p:nvSpPr>
          <p:cNvPr id="8" name="Title 7">
            <a:extLst>
              <a:ext uri="{FF2B5EF4-FFF2-40B4-BE49-F238E27FC236}">
                <a16:creationId xmlns:a16="http://schemas.microsoft.com/office/drawing/2014/main" id="{0FCA7D09-E834-790B-6AC6-EE30FD0D7877}"/>
              </a:ext>
            </a:extLst>
          </p:cNvPr>
          <p:cNvSpPr>
            <a:spLocks noGrp="1"/>
          </p:cNvSpPr>
          <p:nvPr>
            <p:ph type="title"/>
          </p:nvPr>
        </p:nvSpPr>
        <p:spPr>
          <a:xfrm>
            <a:off x="457200" y="274638"/>
            <a:ext cx="8229600" cy="1138138"/>
          </a:xfrm>
        </p:spPr>
        <p:txBody>
          <a:bodyPr/>
          <a:lstStyle/>
          <a:p>
            <a:r>
              <a:rPr lang="en-GB" sz="4400" dirty="0" err="1">
                <a:latin typeface="Arial" charset="0"/>
              </a:rPr>
              <a:t>Diogelu</a:t>
            </a:r>
            <a:r>
              <a:rPr lang="en-GB" sz="4400" dirty="0">
                <a:latin typeface="Arial" charset="0"/>
              </a:rPr>
              <a:t> -</a:t>
            </a:r>
            <a:r>
              <a:rPr lang="cy-GB" sz="4400" dirty="0"/>
              <a:t> Cwestiwn Tasg 3 </a:t>
            </a:r>
            <a:endParaRPr lang="en-US" dirty="0"/>
          </a:p>
        </p:txBody>
      </p:sp>
      <p:sp>
        <p:nvSpPr>
          <p:cNvPr id="7" name="Slide Number Placeholder 6">
            <a:extLst>
              <a:ext uri="{FF2B5EF4-FFF2-40B4-BE49-F238E27FC236}">
                <a16:creationId xmlns:a16="http://schemas.microsoft.com/office/drawing/2014/main" id="{B321DCD8-1BAE-6219-E940-EA42E1129021}"/>
              </a:ext>
            </a:extLst>
          </p:cNvPr>
          <p:cNvSpPr>
            <a:spLocks noGrp="1"/>
          </p:cNvSpPr>
          <p:nvPr>
            <p:ph type="sldNum" sz="quarter" idx="12"/>
          </p:nvPr>
        </p:nvSpPr>
        <p:spPr/>
        <p:txBody>
          <a:bodyPr/>
          <a:lstStyle/>
          <a:p>
            <a:pPr>
              <a:defRPr/>
            </a:pPr>
            <a:fld id="{3EB1E038-CF19-4CA5-9D8B-A3388D668184}" type="slidenum">
              <a:rPr lang="en-GB" altLang="en-US" smtClean="0"/>
              <a:pPr>
                <a:defRPr/>
              </a:pPr>
              <a:t>5</a:t>
            </a:fld>
            <a:endParaRPr lang="en-GB" altLang="en-US"/>
          </a:p>
        </p:txBody>
      </p:sp>
    </p:spTree>
    <p:extLst>
      <p:ext uri="{BB962C8B-B14F-4D97-AF65-F5344CB8AC3E}">
        <p14:creationId xmlns:p14="http://schemas.microsoft.com/office/powerpoint/2010/main" val="2994140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25009"/>
            <a:ext cx="4038600" cy="4038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648200" y="1481328"/>
            <a:ext cx="4172272" cy="4927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pPr>
            <a:r>
              <a:rPr lang="en-US" sz="2000" dirty="0" err="1">
                <a:latin typeface="+mn-lt"/>
                <a:cs typeface="+mn-cs"/>
              </a:rPr>
              <a:t>Ymarferiad</a:t>
            </a:r>
            <a:r>
              <a:rPr lang="en-US" sz="2000" dirty="0">
                <a:latin typeface="+mn-lt"/>
                <a:cs typeface="+mn-cs"/>
              </a:rPr>
              <a:t> 1</a:t>
            </a:r>
          </a:p>
          <a:p>
            <a:pPr eaLnBrk="1" hangingPunct="1">
              <a:lnSpc>
                <a:spcPct val="90000"/>
              </a:lnSpc>
            </a:pPr>
            <a:r>
              <a:rPr lang="en-US" sz="2000" dirty="0">
                <a:latin typeface="+mn-lt"/>
                <a:cs typeface="+mn-cs"/>
              </a:rPr>
              <a:t>Pam </a:t>
            </a:r>
            <a:r>
              <a:rPr lang="en-US" sz="2000" dirty="0" err="1">
                <a:latin typeface="+mn-lt"/>
                <a:cs typeface="+mn-cs"/>
              </a:rPr>
              <a:t>ei</a:t>
            </a:r>
            <a:r>
              <a:rPr lang="en-US" sz="2000" dirty="0">
                <a:latin typeface="+mn-lt"/>
                <a:cs typeface="+mn-cs"/>
              </a:rPr>
              <a:t> bod </a:t>
            </a:r>
            <a:r>
              <a:rPr lang="en-US" sz="2000" dirty="0" err="1">
                <a:latin typeface="+mn-lt"/>
                <a:cs typeface="+mn-cs"/>
              </a:rPr>
              <a:t>yn</a:t>
            </a:r>
            <a:r>
              <a:rPr lang="en-US" sz="2000" dirty="0">
                <a:latin typeface="+mn-lt"/>
                <a:cs typeface="+mn-cs"/>
              </a:rPr>
              <a:t> </a:t>
            </a:r>
            <a:r>
              <a:rPr lang="en-US" sz="2000" dirty="0" err="1">
                <a:latin typeface="+mn-lt"/>
                <a:cs typeface="+mn-cs"/>
              </a:rPr>
              <a:t>bwysig</a:t>
            </a:r>
            <a:r>
              <a:rPr lang="en-US" sz="2000" dirty="0">
                <a:latin typeface="+mn-lt"/>
                <a:cs typeface="+mn-cs"/>
              </a:rPr>
              <a:t> </a:t>
            </a:r>
            <a:r>
              <a:rPr lang="en-US" sz="2000" dirty="0" err="1">
                <a:latin typeface="+mn-lt"/>
                <a:cs typeface="+mn-cs"/>
              </a:rPr>
              <a:t>i</a:t>
            </a:r>
            <a:r>
              <a:rPr lang="en-US" sz="2000" dirty="0">
                <a:latin typeface="+mn-lt"/>
                <a:cs typeface="+mn-cs"/>
              </a:rPr>
              <a:t> </a:t>
            </a:r>
            <a:r>
              <a:rPr lang="en-US" sz="2000" dirty="0" err="1">
                <a:latin typeface="+mn-lt"/>
                <a:cs typeface="+mn-cs"/>
              </a:rPr>
              <a:t>weithwyr</a:t>
            </a:r>
            <a:r>
              <a:rPr lang="en-US" sz="2000" dirty="0">
                <a:latin typeface="+mn-lt"/>
                <a:cs typeface="+mn-cs"/>
              </a:rPr>
              <a:t> </a:t>
            </a:r>
            <a:r>
              <a:rPr lang="en-US" sz="2000" dirty="0" err="1">
                <a:latin typeface="+mn-lt"/>
                <a:cs typeface="+mn-cs"/>
              </a:rPr>
              <a:t>cymdeithasol</a:t>
            </a:r>
            <a:r>
              <a:rPr lang="en-US" sz="2000" dirty="0">
                <a:latin typeface="+mn-lt"/>
                <a:cs typeface="+mn-cs"/>
              </a:rPr>
              <a:t> </a:t>
            </a:r>
            <a:r>
              <a:rPr lang="en-US" sz="2000" dirty="0" err="1">
                <a:latin typeface="+mn-lt"/>
                <a:cs typeface="+mn-cs"/>
              </a:rPr>
              <a:t>fod</a:t>
            </a:r>
            <a:r>
              <a:rPr lang="en-US" sz="2000" dirty="0">
                <a:latin typeface="+mn-lt"/>
                <a:cs typeface="+mn-cs"/>
              </a:rPr>
              <a:t> ag </a:t>
            </a:r>
            <a:r>
              <a:rPr lang="en-US" sz="2000" dirty="0" err="1">
                <a:latin typeface="+mn-lt"/>
                <a:cs typeface="+mn-cs"/>
              </a:rPr>
              <a:t>ymwybyddiaeth</a:t>
            </a:r>
            <a:r>
              <a:rPr lang="en-US" sz="2000" dirty="0">
                <a:latin typeface="+mn-lt"/>
                <a:cs typeface="+mn-cs"/>
              </a:rPr>
              <a:t> </a:t>
            </a:r>
            <a:r>
              <a:rPr lang="en-US" sz="2000" dirty="0" err="1">
                <a:latin typeface="+mn-lt"/>
                <a:cs typeface="+mn-cs"/>
              </a:rPr>
              <a:t>o’r</a:t>
            </a:r>
            <a:r>
              <a:rPr lang="en-US" sz="2000" dirty="0">
                <a:latin typeface="+mn-lt"/>
                <a:cs typeface="+mn-cs"/>
              </a:rPr>
              <a:t> </a:t>
            </a:r>
            <a:r>
              <a:rPr lang="en-US" sz="2000" dirty="0" err="1">
                <a:latin typeface="+mn-lt"/>
                <a:cs typeface="+mn-cs"/>
              </a:rPr>
              <a:t>gyfraith</a:t>
            </a:r>
            <a:r>
              <a:rPr lang="en-US" sz="2000" dirty="0">
                <a:latin typeface="+mn-lt"/>
                <a:cs typeface="+mn-cs"/>
              </a:rPr>
              <a:t>? </a:t>
            </a:r>
          </a:p>
          <a:p>
            <a:pPr eaLnBrk="1" hangingPunct="1">
              <a:lnSpc>
                <a:spcPct val="90000"/>
              </a:lnSpc>
            </a:pPr>
            <a:r>
              <a:rPr lang="en-US" sz="2000" dirty="0" err="1">
                <a:latin typeface="+mn-lt"/>
                <a:cs typeface="+mn-cs"/>
              </a:rPr>
              <a:t>trafodwch</a:t>
            </a:r>
            <a:r>
              <a:rPr lang="en-US" sz="2000" dirty="0">
                <a:latin typeface="+mn-lt"/>
                <a:cs typeface="+mn-cs"/>
              </a:rPr>
              <a:t> </a:t>
            </a:r>
            <a:r>
              <a:rPr lang="en-US" sz="2000" dirty="0" err="1">
                <a:latin typeface="+mn-lt"/>
                <a:cs typeface="+mn-cs"/>
              </a:rPr>
              <a:t>yr</a:t>
            </a:r>
            <a:r>
              <a:rPr lang="en-US" sz="2000" dirty="0">
                <a:latin typeface="+mn-lt"/>
                <a:cs typeface="+mn-cs"/>
              </a:rPr>
              <a:t> </a:t>
            </a:r>
            <a:r>
              <a:rPr lang="en-US" sz="2000" dirty="0" err="1">
                <a:latin typeface="+mn-lt"/>
                <a:cs typeface="+mn-cs"/>
              </a:rPr>
              <a:t>hyn</a:t>
            </a:r>
            <a:r>
              <a:rPr lang="en-US" sz="2000" dirty="0">
                <a:latin typeface="+mn-lt"/>
                <a:cs typeface="+mn-cs"/>
              </a:rPr>
              <a:t> </a:t>
            </a:r>
            <a:r>
              <a:rPr lang="en-US" sz="2000" dirty="0" err="1">
                <a:latin typeface="+mn-lt"/>
                <a:cs typeface="+mn-cs"/>
              </a:rPr>
              <a:t>yr</a:t>
            </a:r>
            <a:r>
              <a:rPr lang="en-US" sz="2000" dirty="0">
                <a:latin typeface="+mn-lt"/>
                <a:cs typeface="+mn-cs"/>
              </a:rPr>
              <a:t> </a:t>
            </a:r>
            <a:r>
              <a:rPr lang="en-US" sz="2000" dirty="0" err="1">
                <a:latin typeface="+mn-lt"/>
                <a:cs typeface="+mn-cs"/>
              </a:rPr>
              <a:t>ydych</a:t>
            </a:r>
            <a:r>
              <a:rPr lang="en-US" sz="2000" dirty="0">
                <a:latin typeface="+mn-lt"/>
                <a:cs typeface="+mn-cs"/>
              </a:rPr>
              <a:t> </a:t>
            </a:r>
            <a:r>
              <a:rPr lang="en-US" sz="2000" dirty="0" err="1">
                <a:latin typeface="+mn-lt"/>
                <a:cs typeface="+mn-cs"/>
              </a:rPr>
              <a:t>yn</a:t>
            </a:r>
            <a:r>
              <a:rPr lang="en-US" sz="2000" dirty="0">
                <a:latin typeface="+mn-lt"/>
                <a:cs typeface="+mn-cs"/>
              </a:rPr>
              <a:t> </a:t>
            </a:r>
            <a:r>
              <a:rPr lang="en-US" sz="2000" dirty="0" err="1">
                <a:latin typeface="+mn-lt"/>
                <a:cs typeface="+mn-cs"/>
              </a:rPr>
              <a:t>ei</a:t>
            </a:r>
            <a:r>
              <a:rPr lang="en-US" sz="2000" dirty="0">
                <a:latin typeface="+mn-lt"/>
                <a:cs typeface="+mn-cs"/>
              </a:rPr>
              <a:t> </a:t>
            </a:r>
            <a:r>
              <a:rPr lang="en-US" sz="2000" dirty="0" err="1">
                <a:latin typeface="+mn-lt"/>
                <a:cs typeface="+mn-cs"/>
              </a:rPr>
              <a:t>ystyried</a:t>
            </a:r>
            <a:r>
              <a:rPr lang="en-US" sz="2000" dirty="0">
                <a:latin typeface="+mn-lt"/>
                <a:cs typeface="+mn-cs"/>
              </a:rPr>
              <a:t> </a:t>
            </a:r>
            <a:r>
              <a:rPr lang="en-US" sz="2000" dirty="0" err="1">
                <a:latin typeface="+mn-lt"/>
                <a:cs typeface="+mn-cs"/>
              </a:rPr>
              <a:t>fel</a:t>
            </a:r>
            <a:r>
              <a:rPr lang="en-US" sz="2000" dirty="0">
                <a:latin typeface="+mn-lt"/>
                <a:cs typeface="+mn-cs"/>
              </a:rPr>
              <a:t> </a:t>
            </a:r>
            <a:r>
              <a:rPr lang="en-US" sz="2000" b="1" dirty="0" err="1">
                <a:latin typeface="+mn-lt"/>
                <a:cs typeface="+mn-cs"/>
              </a:rPr>
              <a:t>darnau</a:t>
            </a:r>
            <a:r>
              <a:rPr lang="en-US" sz="2000" b="1" dirty="0">
                <a:latin typeface="+mn-lt"/>
                <a:cs typeface="+mn-cs"/>
              </a:rPr>
              <a:t> </a:t>
            </a:r>
            <a:r>
              <a:rPr lang="en-US" sz="2000" b="1" dirty="0" err="1">
                <a:latin typeface="+mn-lt"/>
                <a:cs typeface="+mn-cs"/>
              </a:rPr>
              <a:t>allweddol</a:t>
            </a:r>
            <a:r>
              <a:rPr lang="en-US" sz="2000" b="1" dirty="0">
                <a:latin typeface="+mn-lt"/>
                <a:cs typeface="+mn-cs"/>
              </a:rPr>
              <a:t> o </a:t>
            </a:r>
            <a:r>
              <a:rPr lang="en-US" sz="2000" b="1" dirty="0" err="1">
                <a:latin typeface="+mn-lt"/>
                <a:cs typeface="+mn-cs"/>
              </a:rPr>
              <a:t>ddeddfwriaeth</a:t>
            </a:r>
            <a:r>
              <a:rPr lang="en-US" sz="2000" b="1" dirty="0">
                <a:latin typeface="+mn-lt"/>
                <a:cs typeface="+mn-cs"/>
              </a:rPr>
              <a:t>/ </a:t>
            </a:r>
            <a:r>
              <a:rPr lang="en-US" sz="2000" b="1" dirty="0" err="1">
                <a:latin typeface="+mn-lt"/>
                <a:cs typeface="+mn-cs"/>
              </a:rPr>
              <a:t>polisi</a:t>
            </a:r>
            <a:r>
              <a:rPr lang="en-US" sz="2000" b="1" dirty="0">
                <a:latin typeface="+mn-lt"/>
                <a:cs typeface="+mn-cs"/>
              </a:rPr>
              <a:t>/ </a:t>
            </a:r>
            <a:r>
              <a:rPr lang="en-US" sz="2000" b="1" dirty="0" err="1">
                <a:latin typeface="+mn-lt"/>
                <a:cs typeface="+mn-cs"/>
              </a:rPr>
              <a:t>gweithdrefnau</a:t>
            </a:r>
            <a:r>
              <a:rPr lang="en-US" sz="2000" b="1" dirty="0">
                <a:latin typeface="+mn-lt"/>
                <a:cs typeface="+mn-cs"/>
              </a:rPr>
              <a:t> </a:t>
            </a:r>
            <a:r>
              <a:rPr lang="en-US" sz="2000" dirty="0" err="1">
                <a:latin typeface="+mn-lt"/>
                <a:cs typeface="+mn-cs"/>
              </a:rPr>
              <a:t>sy’n</a:t>
            </a:r>
            <a:r>
              <a:rPr lang="en-US" sz="2000" dirty="0">
                <a:latin typeface="+mn-lt"/>
                <a:cs typeface="+mn-cs"/>
              </a:rPr>
              <a:t> </a:t>
            </a:r>
            <a:r>
              <a:rPr lang="en-US" sz="2000" dirty="0" err="1">
                <a:latin typeface="+mn-lt"/>
                <a:cs typeface="+mn-cs"/>
              </a:rPr>
              <a:t>tanategu</a:t>
            </a:r>
            <a:r>
              <a:rPr lang="en-US" sz="2000" dirty="0">
                <a:latin typeface="+mn-lt"/>
                <a:cs typeface="+mn-cs"/>
              </a:rPr>
              <a:t> </a:t>
            </a:r>
            <a:r>
              <a:rPr lang="en-US" sz="2000" dirty="0" err="1">
                <a:latin typeface="+mn-lt"/>
                <a:cs typeface="+mn-cs"/>
              </a:rPr>
              <a:t>eich</a:t>
            </a:r>
            <a:r>
              <a:rPr lang="en-US" sz="2000" dirty="0">
                <a:latin typeface="+mn-lt"/>
                <a:cs typeface="+mn-cs"/>
              </a:rPr>
              <a:t> </a:t>
            </a:r>
            <a:r>
              <a:rPr lang="en-US" sz="2000" dirty="0" err="1">
                <a:latin typeface="+mn-lt"/>
                <a:cs typeface="+mn-cs"/>
              </a:rPr>
              <a:t>maes</a:t>
            </a:r>
            <a:r>
              <a:rPr lang="en-US" sz="2000" dirty="0">
                <a:latin typeface="+mn-lt"/>
                <a:cs typeface="+mn-cs"/>
              </a:rPr>
              <a:t> </a:t>
            </a:r>
            <a:r>
              <a:rPr lang="en-US" sz="2000" dirty="0" err="1">
                <a:latin typeface="+mn-lt"/>
                <a:cs typeface="+mn-cs"/>
              </a:rPr>
              <a:t>ymarfer</a:t>
            </a:r>
            <a:r>
              <a:rPr lang="en-US" sz="2000" dirty="0">
                <a:latin typeface="+mn-lt"/>
                <a:cs typeface="+mn-cs"/>
              </a:rPr>
              <a:t> (sail </a:t>
            </a:r>
            <a:r>
              <a:rPr lang="en-US" sz="2000" dirty="0" err="1">
                <a:latin typeface="+mn-lt"/>
                <a:cs typeface="+mn-cs"/>
              </a:rPr>
              <a:t>i’ch</a:t>
            </a:r>
            <a:r>
              <a:rPr lang="en-US" sz="2000" dirty="0">
                <a:latin typeface="+mn-lt"/>
                <a:cs typeface="+mn-cs"/>
              </a:rPr>
              <a:t> </a:t>
            </a:r>
            <a:r>
              <a:rPr lang="en-US" sz="2000" dirty="0" err="1">
                <a:latin typeface="+mn-lt"/>
                <a:cs typeface="+mn-cs"/>
              </a:rPr>
              <a:t>ymarfer</a:t>
            </a:r>
            <a:r>
              <a:rPr lang="en-US" sz="2000" dirty="0">
                <a:latin typeface="+mn-lt"/>
                <a:cs typeface="+mn-cs"/>
              </a:rPr>
              <a:t>).</a:t>
            </a:r>
          </a:p>
          <a:p>
            <a:pPr eaLnBrk="1" hangingPunct="1">
              <a:lnSpc>
                <a:spcPct val="90000"/>
              </a:lnSpc>
            </a:pPr>
            <a:r>
              <a:rPr lang="en-US" sz="2000" dirty="0" err="1">
                <a:latin typeface="+mn-lt"/>
                <a:cs typeface="+mn-cs"/>
              </a:rPr>
              <a:t>Ystyriwch</a:t>
            </a:r>
            <a:r>
              <a:rPr lang="en-US" sz="2000" dirty="0">
                <a:latin typeface="+mn-lt"/>
                <a:cs typeface="+mn-cs"/>
              </a:rPr>
              <a:t> </a:t>
            </a:r>
            <a:r>
              <a:rPr lang="en-US" sz="2000" dirty="0" err="1">
                <a:latin typeface="+mn-lt"/>
                <a:cs typeface="+mn-cs"/>
              </a:rPr>
              <a:t>ddeddfwriaeth</a:t>
            </a:r>
            <a:r>
              <a:rPr lang="en-US" sz="2000" dirty="0">
                <a:latin typeface="+mn-lt"/>
                <a:cs typeface="+mn-cs"/>
              </a:rPr>
              <a:t> </a:t>
            </a:r>
            <a:r>
              <a:rPr lang="en-US" sz="2000" dirty="0" err="1">
                <a:latin typeface="+mn-lt"/>
                <a:cs typeface="+mn-cs"/>
              </a:rPr>
              <a:t>yng</a:t>
            </a:r>
            <a:r>
              <a:rPr lang="en-US" sz="2000" dirty="0">
                <a:latin typeface="+mn-lt"/>
                <a:cs typeface="+mn-cs"/>
              </a:rPr>
              <a:t> </a:t>
            </a:r>
            <a:r>
              <a:rPr lang="en-US" sz="2000" dirty="0" err="1">
                <a:latin typeface="+mn-lt"/>
                <a:cs typeface="+mn-cs"/>
              </a:rPr>
              <a:t>Nghymru</a:t>
            </a:r>
            <a:r>
              <a:rPr lang="en-US" sz="2000" dirty="0">
                <a:latin typeface="+mn-lt"/>
                <a:cs typeface="+mn-cs"/>
              </a:rPr>
              <a:t>, Y </a:t>
            </a:r>
            <a:r>
              <a:rPr lang="en-US" sz="2000" dirty="0" err="1">
                <a:latin typeface="+mn-lt"/>
                <a:cs typeface="+mn-cs"/>
              </a:rPr>
              <a:t>Deyrnas</a:t>
            </a:r>
            <a:r>
              <a:rPr lang="en-US" sz="2000" dirty="0">
                <a:latin typeface="+mn-lt"/>
                <a:cs typeface="+mn-cs"/>
              </a:rPr>
              <a:t> </a:t>
            </a:r>
            <a:r>
              <a:rPr lang="en-US" sz="2000" dirty="0" err="1">
                <a:latin typeface="+mn-lt"/>
                <a:cs typeface="+mn-cs"/>
              </a:rPr>
              <a:t>Unedig</a:t>
            </a:r>
            <a:r>
              <a:rPr lang="en-US" sz="2000" dirty="0">
                <a:latin typeface="+mn-lt"/>
                <a:cs typeface="+mn-cs"/>
              </a:rPr>
              <a:t> </a:t>
            </a:r>
            <a:r>
              <a:rPr lang="en-US" sz="2000" dirty="0" err="1">
                <a:latin typeface="+mn-lt"/>
                <a:cs typeface="+mn-cs"/>
              </a:rPr>
              <a:t>a’r</a:t>
            </a:r>
            <a:r>
              <a:rPr lang="en-US" sz="2000" dirty="0">
                <a:latin typeface="+mn-lt"/>
                <a:cs typeface="+mn-cs"/>
              </a:rPr>
              <a:t> </a:t>
            </a:r>
            <a:r>
              <a:rPr lang="en-US" sz="2000" dirty="0" err="1">
                <a:latin typeface="+mn-lt"/>
                <a:cs typeface="+mn-cs"/>
              </a:rPr>
              <a:t>Undeb</a:t>
            </a:r>
            <a:r>
              <a:rPr lang="en-US" sz="2000" dirty="0">
                <a:latin typeface="+mn-lt"/>
                <a:cs typeface="+mn-cs"/>
              </a:rPr>
              <a:t> </a:t>
            </a:r>
            <a:r>
              <a:rPr lang="en-US" sz="2000" dirty="0" err="1">
                <a:latin typeface="+mn-lt"/>
                <a:cs typeface="+mn-cs"/>
              </a:rPr>
              <a:t>Ewropeaidd</a:t>
            </a:r>
            <a:r>
              <a:rPr lang="en-US" sz="2000" dirty="0">
                <a:latin typeface="+mn-lt"/>
                <a:cs typeface="+mn-cs"/>
              </a:rPr>
              <a:t> (UE/EU) a </a:t>
            </a:r>
            <a:r>
              <a:rPr lang="en-US" sz="2000" dirty="0" err="1">
                <a:latin typeface="+mn-lt"/>
                <a:cs typeface="+mn-cs"/>
              </a:rPr>
              <a:t>thu</a:t>
            </a:r>
            <a:r>
              <a:rPr lang="en-US" sz="2000" dirty="0">
                <a:latin typeface="+mn-lt"/>
                <a:cs typeface="+mn-cs"/>
              </a:rPr>
              <a:t> </a:t>
            </a:r>
            <a:r>
              <a:rPr lang="en-US" sz="2000" dirty="0" err="1">
                <a:latin typeface="+mn-lt"/>
                <a:cs typeface="+mn-cs"/>
              </a:rPr>
              <a:t>allan</a:t>
            </a:r>
            <a:r>
              <a:rPr lang="en-US" sz="2000" dirty="0">
                <a:latin typeface="+mn-lt"/>
                <a:cs typeface="+mn-cs"/>
              </a:rPr>
              <a:t> </a:t>
            </a:r>
            <a:r>
              <a:rPr lang="en-US" sz="2000" dirty="0" err="1">
                <a:latin typeface="+mn-lt"/>
                <a:cs typeface="+mn-cs"/>
              </a:rPr>
              <a:t>i’r</a:t>
            </a:r>
            <a:r>
              <a:rPr lang="en-US" sz="2000" dirty="0">
                <a:latin typeface="+mn-lt"/>
                <a:cs typeface="+mn-cs"/>
              </a:rPr>
              <a:t> UE.</a:t>
            </a:r>
          </a:p>
        </p:txBody>
      </p:sp>
      <p:sp>
        <p:nvSpPr>
          <p:cNvPr id="2" name="Title 1">
            <a:extLst>
              <a:ext uri="{FF2B5EF4-FFF2-40B4-BE49-F238E27FC236}">
                <a16:creationId xmlns:a16="http://schemas.microsoft.com/office/drawing/2014/main" id="{3BFD18FF-CC89-4B35-8D0E-24F3C58C684C}"/>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Pam y gyfraith?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Tanategu Deddfwriaeth</a:t>
            </a: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 </a:t>
            </a:r>
          </a:p>
        </p:txBody>
      </p:sp>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667BF6C-317A-46B2-9AC2-0A4D69FFFBED}" type="slidenum">
              <a:rPr lang="en-GB" altLang="en-US" smtClean="0"/>
              <a:pPr>
                <a:spcAft>
                  <a:spcPts val="600"/>
                </a:spcAft>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196975"/>
            <a:ext cx="8229600" cy="5904433"/>
          </a:xfrm>
        </p:spPr>
        <p:txBody>
          <a:bodyPr/>
          <a:lstStyle/>
          <a:p>
            <a:r>
              <a:rPr lang="en-GB" sz="2400" dirty="0" err="1"/>
              <a:t>Yng</a:t>
            </a:r>
            <a:r>
              <a:rPr lang="en-GB" sz="2400" dirty="0"/>
              <a:t> </a:t>
            </a:r>
            <a:r>
              <a:rPr lang="en-GB" sz="2400" dirty="0" err="1"/>
              <a:t>Nghymru</a:t>
            </a:r>
            <a:r>
              <a:rPr lang="en-GB" sz="2400" dirty="0"/>
              <a:t>, </a:t>
            </a:r>
            <a:r>
              <a:rPr lang="en-GB" sz="2400" dirty="0" err="1"/>
              <a:t>cyflwynwyd</a:t>
            </a:r>
            <a:r>
              <a:rPr lang="en-GB" sz="2400" dirty="0"/>
              <a:t> </a:t>
            </a:r>
            <a:r>
              <a:rPr lang="en-GB" sz="2400" dirty="0" err="1"/>
              <a:t>Deddf</a:t>
            </a:r>
            <a:r>
              <a:rPr lang="en-GB" sz="2400" dirty="0"/>
              <a:t> </a:t>
            </a:r>
            <a:r>
              <a:rPr lang="en-GB" sz="2400" dirty="0" err="1"/>
              <a:t>Gwasanaethau</a:t>
            </a:r>
            <a:r>
              <a:rPr lang="en-GB" sz="2400" dirty="0"/>
              <a:t> </a:t>
            </a:r>
            <a:r>
              <a:rPr lang="en-GB" sz="2400" dirty="0" err="1"/>
              <a:t>Cymdeithasol</a:t>
            </a:r>
            <a:r>
              <a:rPr lang="en-GB" sz="2400" dirty="0"/>
              <a:t> a </a:t>
            </a:r>
            <a:r>
              <a:rPr lang="en-GB" sz="2400" dirty="0" err="1"/>
              <a:t>Llesiant</a:t>
            </a:r>
            <a:r>
              <a:rPr lang="en-GB" sz="2400" dirty="0"/>
              <a:t> (</a:t>
            </a:r>
            <a:r>
              <a:rPr lang="en-GB" sz="2400" dirty="0" err="1"/>
              <a:t>Cymru</a:t>
            </a:r>
            <a:r>
              <a:rPr lang="en-GB" sz="2400" dirty="0"/>
              <a:t>) 2014, </a:t>
            </a:r>
            <a:r>
              <a:rPr lang="en-GB" sz="2400" dirty="0" err="1"/>
              <a:t>i</a:t>
            </a:r>
            <a:r>
              <a:rPr lang="en-GB" sz="2400" dirty="0"/>
              <a:t> </a:t>
            </a:r>
            <a:r>
              <a:rPr lang="en-GB" sz="2400" dirty="0" err="1"/>
              <a:t>weddnewid</a:t>
            </a:r>
            <a:r>
              <a:rPr lang="en-GB" sz="2400" dirty="0"/>
              <a:t> a </a:t>
            </a:r>
            <a:r>
              <a:rPr lang="en-GB" sz="2400" dirty="0" err="1"/>
              <a:t>symleiddio’r</a:t>
            </a:r>
            <a:r>
              <a:rPr lang="en-GB" sz="2400" dirty="0"/>
              <a:t> </a:t>
            </a:r>
            <a:r>
              <a:rPr lang="en-GB" sz="2400" dirty="0" err="1"/>
              <a:t>gyfraith</a:t>
            </a:r>
            <a:r>
              <a:rPr lang="en-GB" sz="2400" dirty="0"/>
              <a:t>. </a:t>
            </a:r>
            <a:endParaRPr lang="cy-GB" sz="2400" dirty="0"/>
          </a:p>
          <a:p>
            <a:r>
              <a:rPr lang="cy-GB" sz="2400" dirty="0"/>
              <a:t>Bu iddi ddiddymu nifer o gyfreithiau a chanllawiau blaenorol oedd yn gysylltiedig â gofal a chefnogaeth. </a:t>
            </a:r>
          </a:p>
          <a:p>
            <a:pPr lvl="0"/>
            <a:r>
              <a:rPr lang="cy-GB" sz="2400" dirty="0"/>
              <a:t>Mae’r Ddeddf yn adeiladu ar y papur gwyn: Gwasanaethau Cymdeithasol Cynaliadwy i Gymru: Fframwaith Gweithredu, ac mae’n anelu at gryfhau diogelu</a:t>
            </a:r>
          </a:p>
          <a:p>
            <a:pPr lvl="0"/>
            <a:r>
              <a:rPr lang="cy-GB" sz="2400" dirty="0"/>
              <a:t>Mae’n pwysleisio’r angen i ystyried: Y Gyfraith, rheoliadau, canllawiau, polisi a gweithdrefnau mewn perthynas â diogelu oedolion neu blant</a:t>
            </a:r>
          </a:p>
          <a:p>
            <a:r>
              <a:rPr lang="cy-GB" dirty="0"/>
              <a:t> </a:t>
            </a:r>
          </a:p>
          <a:p>
            <a:pPr>
              <a:buFont typeface="Wingdings 3" panose="05040102010807070707" pitchFamily="18" charset="2"/>
              <a:buNone/>
            </a:pPr>
            <a:endParaRPr lang="cy-GB" altLang="en-US" sz="2400" dirty="0">
              <a:highlight>
                <a:srgbClr val="FFFF00"/>
              </a:highlight>
            </a:endParaRPr>
          </a:p>
        </p:txBody>
      </p:sp>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GB" sz="4400" dirty="0"/>
              <a:t>Deddfwriaeth Trosfwaol</a:t>
            </a:r>
            <a:endParaRPr lang="en-GB" sz="3600" dirty="0"/>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7</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6133696"/>
            <a:ext cx="2260873" cy="78329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GB" sz="3100" dirty="0"/>
              <a:t>Deddfwriaeth Diogelu Trosfwaol  </a:t>
            </a:r>
            <a:br>
              <a:rPr lang="cy-GB" sz="4400" dirty="0"/>
            </a:br>
            <a:endParaRPr lang="cy-GB"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quarter" idx="2"/>
          </p:nvPr>
        </p:nvSpPr>
        <p:spPr>
          <a:xfrm>
            <a:off x="457200" y="1052736"/>
            <a:ext cx="4040188" cy="4333321"/>
          </a:xfrm>
        </p:spPr>
        <p:txBody>
          <a:bodyPr/>
          <a:lstStyle/>
          <a:p>
            <a:pPr marL="457200" indent="-457200">
              <a:buFont typeface="Arial" panose="020B0604020202020204" pitchFamily="34" charset="0"/>
              <a:buChar char="•"/>
              <a:defRPr/>
            </a:pPr>
            <a:r>
              <a:rPr lang="cy-GB" sz="1800" dirty="0"/>
              <a:t>Deddf Gwasanaethau Cymdeithasol a Llesiant (Cymru) 2014- rhan 7 Diogelu</a:t>
            </a:r>
          </a:p>
          <a:p>
            <a:pPr marL="457200" indent="-457200">
              <a:buFont typeface="Arial" panose="020B0604020202020204" pitchFamily="34" charset="0"/>
              <a:buChar char="•"/>
              <a:defRPr/>
            </a:pPr>
            <a:r>
              <a:rPr lang="cy-GB" sz="1800" dirty="0"/>
              <a:t>Gweithio gyda’n Gilydd i Ddiogelu Pobl</a:t>
            </a:r>
          </a:p>
          <a:p>
            <a:pPr marL="457200" indent="-457200">
              <a:buFont typeface="Arial" panose="020B0604020202020204" pitchFamily="34" charset="0"/>
              <a:buChar char="•"/>
              <a:defRPr/>
            </a:pPr>
            <a:r>
              <a:rPr lang="cy-GB" sz="1800" dirty="0"/>
              <a:t>Cod Ymarfer o dan rhan 10 o’r Ddeddf Gwasanaethau Cymdeithasol a Llesiant (Cymru) 2014</a:t>
            </a:r>
          </a:p>
          <a:p>
            <a:pPr marL="457200" indent="-457200">
              <a:buFont typeface="Arial" panose="020B0604020202020204" pitchFamily="34" charset="0"/>
              <a:buChar char="•"/>
              <a:defRPr/>
            </a:pPr>
            <a:r>
              <a:rPr lang="cy-GB" sz="1800" dirty="0"/>
              <a:t>Deddf Plant1989</a:t>
            </a:r>
          </a:p>
          <a:p>
            <a:pPr marL="457200" indent="-457200">
              <a:buFont typeface="Arial" panose="020B0604020202020204" pitchFamily="34" charset="0"/>
              <a:buChar char="•"/>
              <a:defRPr/>
            </a:pPr>
            <a:r>
              <a:rPr lang="cy-GB" sz="1800" dirty="0"/>
              <a:t>Deddf </a:t>
            </a:r>
            <a:r>
              <a:rPr lang="cy-GB" sz="1800" dirty="0" err="1"/>
              <a:t>Galluedd</a:t>
            </a:r>
            <a:r>
              <a:rPr lang="cy-GB" sz="1800" dirty="0"/>
              <a:t> Meddyliol 2005 a Deddf Iechyd Meddwl 1983 </a:t>
            </a:r>
          </a:p>
          <a:p>
            <a:pPr marL="457200" indent="-457200">
              <a:buFont typeface="Arial" panose="020B0604020202020204" pitchFamily="34" charset="0"/>
              <a:buChar char="•"/>
              <a:defRPr/>
            </a:pPr>
            <a:r>
              <a:rPr lang="cy-GB" sz="1800" dirty="0"/>
              <a:t>Deddf Cydraddoldeb 2010</a:t>
            </a:r>
          </a:p>
          <a:p>
            <a:pPr marL="457200" indent="-457200">
              <a:buFont typeface="Arial" panose="020B0604020202020204" pitchFamily="34" charset="0"/>
              <a:buChar char="•"/>
              <a:defRPr/>
            </a:pPr>
            <a:r>
              <a:rPr lang="cy-GB" sz="1800" dirty="0"/>
              <a:t>Deddf Rhyddid Gwybodaeth 2000 Deddf Diogelu Data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45025" y="1052736"/>
            <a:ext cx="4041775" cy="4333321"/>
          </a:xfrm>
        </p:spPr>
        <p:txBody>
          <a:bodyPr/>
          <a:lstStyle/>
          <a:p>
            <a:pPr marL="457200" indent="-457200">
              <a:buFont typeface="Arial" panose="020B0604020202020204" pitchFamily="34" charset="0"/>
              <a:buChar char="•"/>
              <a:defRPr/>
            </a:pPr>
            <a:r>
              <a:rPr lang="cy-GB" sz="1800" dirty="0"/>
              <a:t>Mesurau Cymru 2011- Safonau Iaith Gymraeg a’r Fframwaith ‘Mwy na Geiriau’.</a:t>
            </a:r>
          </a:p>
          <a:p>
            <a:pPr marL="457200" indent="-457200">
              <a:buFont typeface="Arial" panose="020B0604020202020204" pitchFamily="34" charset="0"/>
              <a:buChar char="•"/>
              <a:defRPr/>
            </a:pPr>
            <a:r>
              <a:rPr lang="cy-GB" sz="1800" dirty="0"/>
              <a:t>Deddf Hawliau Dynol 1998- Confensiwn Ewropeaidd ar Hawliau Dynol, yn arbennig erthyglau 2, 3, 5, 6 a 8.</a:t>
            </a:r>
          </a:p>
          <a:p>
            <a:pPr marL="342900" indent="-342900">
              <a:defRPr/>
            </a:pPr>
            <a:r>
              <a:rPr lang="cy-GB" sz="1800" dirty="0"/>
              <a:t>Egwyddorion y Cenhedloedd Unedig ar Bobl Hŷn</a:t>
            </a:r>
          </a:p>
          <a:p>
            <a:pPr marL="342900" indent="-342900">
              <a:defRPr/>
            </a:pPr>
            <a:r>
              <a:rPr lang="cy-GB" sz="1800" dirty="0"/>
              <a:t>Confensiwn y Cenhedloedd Unedig ar Hawliau’r Plentyn</a:t>
            </a:r>
          </a:p>
          <a:p>
            <a:pPr marL="342900" indent="-342900">
              <a:defRPr/>
            </a:pPr>
            <a:r>
              <a:rPr lang="cy-GB" sz="1800" dirty="0"/>
              <a:t>Gweithdrefnau Diogelu Cymru</a:t>
            </a:r>
          </a:p>
          <a:p>
            <a:pPr marL="342900" indent="-342900">
              <a:defRPr/>
            </a:pPr>
            <a:r>
              <a:rPr lang="cy-GB" sz="1800" dirty="0"/>
              <a:t>Diogeliadau Amddiffyn Rhyddid</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cy-GB" sz="3500" dirty="0"/>
              <a:t>Deddf Gwasanaethau Cymdeithasol a Llesiant (Cymru): Hawliau Dynol </a:t>
            </a:r>
            <a:endParaRPr lang="cy-GB" sz="3500"/>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57200" y="1902055"/>
            <a:ext cx="3860800" cy="318312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4645025" y="1444294"/>
            <a:ext cx="4041775" cy="4964444"/>
          </a:xfrm>
        </p:spPr>
        <p:txBody>
          <a:bodyPr wrap="square" anchor="t">
            <a:normAutofit fontScale="92500" lnSpcReduction="20000"/>
          </a:bodyPr>
          <a:lstStyle/>
          <a:p>
            <a:pPr marL="109537" indent="0">
              <a:lnSpc>
                <a:spcPct val="90000"/>
              </a:lnSpc>
              <a:spcAft>
                <a:spcPts val="600"/>
              </a:spcAft>
              <a:buFont typeface="Wingdings 3" panose="05040102010807070707" pitchFamily="18" charset="2"/>
              <a:buNone/>
              <a:defRPr/>
            </a:pPr>
            <a:r>
              <a:rPr lang="cy-GB" sz="2000" dirty="0"/>
              <a:t>Dyletswyddau trosfwaol:  </a:t>
            </a:r>
          </a:p>
          <a:p>
            <a:pPr marL="109537" indent="0">
              <a:lnSpc>
                <a:spcPct val="90000"/>
              </a:lnSpc>
              <a:spcAft>
                <a:spcPts val="600"/>
              </a:spcAft>
              <a:buFont typeface="Wingdings 3" panose="05040102010807070707" pitchFamily="18" charset="2"/>
              <a:buNone/>
              <a:defRPr/>
            </a:pPr>
            <a:r>
              <a:rPr lang="cy-GB" sz="2000" dirty="0"/>
              <a:t>Rhaid i berson sy’n gweithredu ei swyddogaethau dan y Ddeddf hwn roi ystyriaeth ddilys i Egwyddorion y Cenhedloedd Unedig ar: </a:t>
            </a:r>
          </a:p>
          <a:p>
            <a:pPr>
              <a:lnSpc>
                <a:spcPct val="90000"/>
              </a:lnSpc>
              <a:spcAft>
                <a:spcPts val="600"/>
              </a:spcAft>
              <a:defRPr/>
            </a:pPr>
            <a:r>
              <a:rPr lang="cy-GB" sz="2000" dirty="0"/>
              <a:t>Bobl Hŷn </a:t>
            </a:r>
          </a:p>
          <a:p>
            <a:pPr>
              <a:lnSpc>
                <a:spcPct val="90000"/>
              </a:lnSpc>
              <a:spcAft>
                <a:spcPts val="600"/>
              </a:spcAft>
              <a:defRPr/>
            </a:pPr>
            <a:r>
              <a:rPr lang="cy-GB" sz="2000" dirty="0"/>
              <a:t>Hawliau’r Plentyn</a:t>
            </a:r>
          </a:p>
          <a:p>
            <a:pPr>
              <a:lnSpc>
                <a:spcPct val="90000"/>
              </a:lnSpc>
              <a:spcAft>
                <a:spcPts val="600"/>
              </a:spcAft>
              <a:defRPr/>
            </a:pPr>
            <a:r>
              <a:rPr lang="cy-GB" sz="2000" dirty="0"/>
              <a:t>Hawliau Pobl Anabl </a:t>
            </a:r>
          </a:p>
          <a:p>
            <a:pPr>
              <a:lnSpc>
                <a:spcPct val="90000"/>
              </a:lnSpc>
              <a:spcAft>
                <a:spcPts val="600"/>
              </a:spcAft>
              <a:defRPr/>
            </a:pPr>
            <a:r>
              <a:rPr lang="cy-GB" sz="2000" dirty="0"/>
              <a:t>Ni ddylai awdurdodau cyhoeddus ymddwyn mewn ffordd sy’n anghydnaws â’r hawliau dan y Confensiwn Ewropeaidd ar Hawliau Dynol (Cod Ymarfer: Rhan 2 y Ddeddf)</a:t>
            </a:r>
          </a:p>
          <a:p>
            <a:pPr>
              <a:lnSpc>
                <a:spcPct val="90000"/>
              </a:lnSpc>
              <a:spcAft>
                <a:spcPts val="600"/>
              </a:spcAft>
              <a:defRPr/>
            </a:pPr>
            <a:r>
              <a:rPr lang="cy-GB" sz="2000" dirty="0"/>
              <a:t>Mae angen deall y rhain yn nhermau hawliau absoliwt, hawliau cyfyngedig neu hawliau cymwys</a:t>
            </a:r>
          </a:p>
          <a:p>
            <a:pPr>
              <a:lnSpc>
                <a:spcPct val="90000"/>
              </a:lnSpc>
              <a:spcAft>
                <a:spcPts val="600"/>
              </a:spcAft>
              <a:defRPr/>
            </a:pPr>
            <a:endParaRPr lang="cy-GB" sz="1300" dirty="0"/>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a:extLst>
              <a:ext uri="{FF2B5EF4-FFF2-40B4-BE49-F238E27FC236}">
                <a16:creationId xmlns:a16="http://schemas.microsoft.com/office/drawing/2014/main" id="{A5ACA47F-5322-4C63-A1BB-E4A72FF145A2}"/>
              </a:ext>
            </a:extLst>
          </p:cNvPr>
          <p:cNvSpPr>
            <a:spLocks noGrp="1"/>
          </p:cNvSpPr>
          <p:nvPr>
            <p:ph idx="1"/>
          </p:nvPr>
        </p:nvSpPr>
        <p:spPr>
          <a:xfrm>
            <a:off x="457200" y="1989138"/>
            <a:ext cx="8229600" cy="4017962"/>
          </a:xfrm>
        </p:spPr>
        <p:txBody>
          <a:bodyPr/>
          <a:lstStyle/>
          <a:p>
            <a:pPr lvl="0"/>
            <a:r>
              <a:rPr lang="cy-GB" dirty="0"/>
              <a:t>Nodwch a thrafodwch rai o’r </a:t>
            </a:r>
            <a:r>
              <a:rPr lang="cy-GB" b="1" dirty="0"/>
              <a:t>tensiynau a’r gwrthdaro </a:t>
            </a:r>
            <a:r>
              <a:rPr lang="cy-GB" dirty="0"/>
              <a:t>posib</a:t>
            </a:r>
            <a:r>
              <a:rPr lang="cy-GB" b="1" dirty="0"/>
              <a:t> </a:t>
            </a:r>
            <a:r>
              <a:rPr lang="cy-GB" dirty="0"/>
              <a:t>a all godi wrth ddefnyddio deddfwriaeth polisïau a gweithdrefnau yn eich maes ymarfer </a:t>
            </a:r>
          </a:p>
          <a:p>
            <a:pPr lvl="0"/>
            <a:r>
              <a:rPr lang="cy-GB" dirty="0"/>
              <a:t>Gallai’r rhain gynnwys gwrthdaro buddiannau, gwrthdaro gwerthoedd ac effaith deddfwriaeth ar yr unigolyn yr ydym yn gweithio â hwy a’u teuluoedd ac/neu ofalwyr</a:t>
            </a:r>
          </a:p>
          <a:p>
            <a:endParaRPr lang="cy-GB" altLang="en-US" dirty="0"/>
          </a:p>
        </p:txBody>
      </p:sp>
      <p:sp>
        <p:nvSpPr>
          <p:cNvPr id="3" name="Title 2">
            <a:extLst>
              <a:ext uri="{FF2B5EF4-FFF2-40B4-BE49-F238E27FC236}">
                <a16:creationId xmlns:a16="http://schemas.microsoft.com/office/drawing/2014/main" id="{370569B2-8935-4229-8E6B-CFE4AC0C3336}"/>
              </a:ext>
            </a:extLst>
          </p:cNvPr>
          <p:cNvSpPr>
            <a:spLocks noGrp="1"/>
          </p:cNvSpPr>
          <p:nvPr>
            <p:ph type="title"/>
          </p:nvPr>
        </p:nvSpPr>
        <p:spPr/>
        <p:txBody>
          <a:bodyPr>
            <a:normAutofit fontScale="90000"/>
          </a:bodyPr>
          <a:lstStyle/>
          <a:p>
            <a:pPr algn="ctr">
              <a:defRPr/>
            </a:pPr>
            <a:r>
              <a:rPr lang="en-GB" dirty="0" err="1"/>
              <a:t>Tensiynau</a:t>
            </a:r>
            <a:r>
              <a:rPr lang="en-GB" dirty="0"/>
              <a:t> a </a:t>
            </a:r>
            <a:r>
              <a:rPr lang="en-GB" dirty="0" err="1"/>
              <a:t>Gwrthdaro</a:t>
            </a:r>
            <a:br>
              <a:rPr lang="en-GB" dirty="0">
                <a:highlight>
                  <a:srgbClr val="00FFFF"/>
                </a:highlight>
              </a:rPr>
            </a:br>
            <a:r>
              <a:rPr lang="en-GB" dirty="0" err="1"/>
              <a:t>Ymarferiad</a:t>
            </a:r>
            <a:r>
              <a:rPr lang="en-GB" dirty="0"/>
              <a:t> 2 </a:t>
            </a:r>
          </a:p>
        </p:txBody>
      </p:sp>
      <p:sp>
        <p:nvSpPr>
          <p:cNvPr id="2" name="Slide Number Placeholder 1">
            <a:extLst>
              <a:ext uri="{FF2B5EF4-FFF2-40B4-BE49-F238E27FC236}">
                <a16:creationId xmlns:a16="http://schemas.microsoft.com/office/drawing/2014/main" id="{DCAC1F7B-8363-4EF7-8626-7F90F4054307}"/>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006"/>
            <a:ext cx="1884143" cy="1413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err="1">
                <a:latin typeface="+mj-lt"/>
                <a:ea typeface="+mj-ea"/>
                <a:cs typeface="+mj-cs"/>
              </a:rPr>
              <a:t>Tensiynau</a:t>
            </a:r>
            <a:r>
              <a:rPr lang="en-GB" altLang="en-US" sz="4000" dirty="0">
                <a:latin typeface="+mj-lt"/>
                <a:ea typeface="+mj-ea"/>
                <a:cs typeface="+mj-cs"/>
              </a:rPr>
              <a:t> a </a:t>
            </a:r>
            <a:r>
              <a:rPr lang="en-GB" altLang="en-US" sz="4000" dirty="0" err="1">
                <a:latin typeface="+mj-lt"/>
                <a:ea typeface="+mj-ea"/>
                <a:cs typeface="+mj-cs"/>
              </a:rPr>
              <a:t>Gwrthdaro</a:t>
            </a:r>
            <a:r>
              <a:rPr lang="en-GB" altLang="en-US" sz="4000" dirty="0">
                <a:latin typeface="+mj-lt"/>
                <a:ea typeface="+mj-ea"/>
                <a:cs typeface="+mj-cs"/>
              </a:rPr>
              <a:t> </a:t>
            </a:r>
          </a:p>
        </p:txBody>
      </p:sp>
      <p:sp>
        <p:nvSpPr>
          <p:cNvPr id="4" name="Title 1">
            <a:extLst>
              <a:ext uri="{FF2B5EF4-FFF2-40B4-BE49-F238E27FC236}">
                <a16:creationId xmlns:a16="http://schemas.microsoft.com/office/drawing/2014/main" id="{C31B4AAB-4984-41AA-9414-4BBA60FF5652}"/>
              </a:ext>
            </a:extLst>
          </p:cNvPr>
          <p:cNvSpPr txBox="1">
            <a:spLocks/>
          </p:cNvSpPr>
          <p:nvPr/>
        </p:nvSpPr>
        <p:spPr>
          <a:xfrm>
            <a:off x="5131043" y="5405711"/>
            <a:ext cx="3203526" cy="1368152"/>
          </a:xfrm>
          <a:prstGeom prst="rect">
            <a:avLst/>
          </a:prstGeom>
        </p:spPr>
        <p:txBody>
          <a:bodyPr/>
          <a:lstStyle/>
          <a:p>
            <a:pPr algn="ctr" eaLnBrk="1" fontAlgn="auto" hangingPunct="1">
              <a:spcAft>
                <a:spcPts val="0"/>
              </a:spcAft>
              <a:defRPr/>
            </a:pPr>
            <a:endParaRPr lang="en-GB" altLang="en-US" sz="1000" dirty="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lstStyle/>
          <a:p>
            <a:pPr fontAlgn="auto">
              <a:spcBef>
                <a:spcPct val="20000"/>
              </a:spcBef>
              <a:spcAft>
                <a:spcPts val="0"/>
              </a:spcAft>
              <a:buNone/>
              <a:defRPr/>
            </a:pPr>
            <a:r>
              <a:rPr lang="cy-GB" altLang="en-US" sz="1800" dirty="0"/>
              <a:t>Bydd gweithwyr cymdeithasol sy’n gweithio mewn cyd-destun cyfreithiol yn wynebu sawl penbleth:</a:t>
            </a:r>
            <a:br>
              <a:rPr lang="cy-GB" altLang="en-US" sz="1800" dirty="0"/>
            </a:br>
            <a:br>
              <a:rPr lang="cy-GB" altLang="en-US" sz="1800" dirty="0"/>
            </a:br>
            <a:r>
              <a:rPr lang="cy-GB" altLang="en-US" sz="1800" dirty="0"/>
              <a:t>* Annibyniaeth v Dibyniaeth;</a:t>
            </a:r>
            <a:br>
              <a:rPr lang="cy-GB" altLang="en-US" sz="1800" dirty="0"/>
            </a:br>
            <a:r>
              <a:rPr lang="cy-GB" altLang="en-US" sz="1800" dirty="0"/>
              <a:t>* Ymyrraeth v </a:t>
            </a:r>
            <a:r>
              <a:rPr lang="cy-GB" altLang="en-US" sz="1800" i="1" dirty="0"/>
              <a:t>Laissez Faire</a:t>
            </a:r>
            <a:r>
              <a:rPr lang="cy-GB" altLang="en-US" sz="1800" dirty="0"/>
              <a:t>;</a:t>
            </a:r>
            <a:br>
              <a:rPr lang="cy-GB" altLang="en-US" sz="1800" dirty="0"/>
            </a:br>
            <a:r>
              <a:rPr lang="cy-GB" altLang="en-US" sz="1800" dirty="0"/>
              <a:t>* Awdurdod v Partneriaeth (cyd-gynhyrchu);</a:t>
            </a:r>
          </a:p>
          <a:p>
            <a:pPr fontAlgn="auto">
              <a:spcBef>
                <a:spcPct val="20000"/>
              </a:spcBef>
              <a:spcAft>
                <a:spcPts val="0"/>
              </a:spcAft>
              <a:buNone/>
              <a:defRPr/>
            </a:pPr>
            <a:r>
              <a:rPr lang="cy-GB" altLang="en-US" sz="1800" dirty="0"/>
              <a:t>   * Hawliau sy’n gwrthdaro;</a:t>
            </a:r>
            <a:br>
              <a:rPr lang="cy-GB" altLang="en-US" sz="1800" dirty="0"/>
            </a:br>
            <a:r>
              <a:rPr lang="cy-GB" altLang="en-US" sz="1800" dirty="0"/>
              <a:t>* Yr angen i amddiffyn v yr angen i hyrwyddo hawliau </a:t>
            </a:r>
            <a:br>
              <a:rPr lang="cy-GB" altLang="en-US" sz="1800" dirty="0"/>
            </a:br>
            <a:r>
              <a:rPr lang="cy-GB" altLang="en-US" sz="1800" dirty="0"/>
              <a:t>Mae’r gyfraith yn gosod ffiniau: mewn perthynas â PH</a:t>
            </a:r>
            <a:r>
              <a:rPr lang="cy-GB" altLang="en-US" sz="1800" dirty="0">
                <a:latin typeface="Arial"/>
                <a:cs typeface="Arial"/>
              </a:rPr>
              <a:t>Ŵ</a:t>
            </a:r>
            <a:r>
              <a:rPr lang="cy-GB" altLang="en-US" sz="1800" dirty="0"/>
              <a:t>ER a DYLETSWYDDAU </a:t>
            </a:r>
          </a:p>
          <a:p>
            <a:pPr fontAlgn="auto">
              <a:spcBef>
                <a:spcPct val="20000"/>
              </a:spcBef>
              <a:spcAft>
                <a:spcPts val="0"/>
              </a:spcAft>
              <a:buNone/>
              <a:defRPr/>
            </a:pPr>
            <a:r>
              <a:rPr lang="cy-GB" altLang="en-US" sz="1800" dirty="0"/>
              <a:t>Gall Cod Ymarfer DGCaLl fod yn ddefnyddiol i ystyried y materion hyn; fodd bynnag, sicrhewch eu bod yn cael eu darllen ar y cyd â Rheoliadau’r Ddeddf. </a:t>
            </a:r>
          </a:p>
          <a:p>
            <a:pPr fontAlgn="auto">
              <a:spcBef>
                <a:spcPct val="20000"/>
              </a:spcBef>
              <a:spcAft>
                <a:spcPts val="0"/>
              </a:spcAft>
              <a:buNone/>
              <a:defRPr/>
            </a:pPr>
            <a:r>
              <a:rPr lang="cy-GB" altLang="en-US" sz="1800" b="1" dirty="0"/>
              <a:t>Mae angen i weithwyr cymdeithasol wybod a deall y rhain</a:t>
            </a:r>
            <a:endParaRPr lang="en-GB" sz="1800" dirty="0"/>
          </a:p>
        </p:txBody>
      </p:sp>
      <p:sp>
        <p:nvSpPr>
          <p:cNvPr id="9" name="Title 8">
            <a:extLst>
              <a:ext uri="{FF2B5EF4-FFF2-40B4-BE49-F238E27FC236}">
                <a16:creationId xmlns:a16="http://schemas.microsoft.com/office/drawing/2014/main" id="{B587EDF3-CADE-448E-9F10-B7481D1E04FB}"/>
              </a:ext>
            </a:extLst>
          </p:cNvPr>
          <p:cNvSpPr>
            <a:spLocks noGrp="1"/>
          </p:cNvSpPr>
          <p:nvPr>
            <p:ph type="title"/>
          </p:nvPr>
        </p:nvSpPr>
        <p:spPr>
          <a:xfrm>
            <a:off x="523587" y="-501943"/>
            <a:ext cx="8229600" cy="706437"/>
          </a:xfrm>
        </p:spPr>
        <p:txBody>
          <a:bodyPr>
            <a:normAutofit fontScale="90000"/>
          </a:bodyPr>
          <a:lstStyle/>
          <a:p>
            <a:endParaRPr lang="en-GB" dirty="0"/>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a:spLocks/>
          </p:cNvSpPr>
          <p:nvPr/>
        </p:nvSpPr>
        <p:spPr>
          <a:xfrm>
            <a:off x="395288" y="333375"/>
            <a:ext cx="8208962" cy="590550"/>
          </a:xfrm>
          <a:prstGeom prst="rect">
            <a:avLst/>
          </a:prstGeom>
        </p:spPr>
        <p:txBody>
          <a:bodyPr>
            <a:normAutofit fontScale="92500" lnSpcReduction="20000"/>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Deddfwriaeth Gymraeg</a:t>
            </a:r>
          </a:p>
        </p:txBody>
      </p:sp>
      <p:sp>
        <p:nvSpPr>
          <p:cNvPr id="3" name="Content Placeholder 2">
            <a:extLst>
              <a:ext uri="{FF2B5EF4-FFF2-40B4-BE49-F238E27FC236}">
                <a16:creationId xmlns:a16="http://schemas.microsoft.com/office/drawing/2014/main" id="{5553F9F6-30FD-4029-B51B-1C1B4421E475}"/>
              </a:ext>
            </a:extLst>
          </p:cNvPr>
          <p:cNvSpPr txBox="1">
            <a:spLocks/>
          </p:cNvSpPr>
          <p:nvPr/>
        </p:nvSpPr>
        <p:spPr>
          <a:xfrm>
            <a:off x="468313" y="923925"/>
            <a:ext cx="8207375" cy="5600700"/>
          </a:xfrm>
          <a:prstGeom prst="rect">
            <a:avLst/>
          </a:prstGeom>
        </p:spPr>
        <p:txBody>
          <a:bodyPr>
            <a:normAutofit fontScale="47500" lnSpcReduction="20000"/>
          </a:bodyPr>
          <a:lstStyle/>
          <a:p>
            <a:pPr marL="571500" indent="-571500">
              <a:spcBef>
                <a:spcPts val="400"/>
              </a:spcBef>
              <a:buClr>
                <a:schemeClr val="accent1"/>
              </a:buClr>
              <a:buSzPct val="68000"/>
              <a:buFont typeface="Wingdings" panose="05000000000000000000" pitchFamily="2" charset="2"/>
              <a:buChar char="Ø"/>
              <a:defRPr/>
            </a:pPr>
            <a:r>
              <a:rPr lang="cy-GB" sz="4200" dirty="0">
                <a:latin typeface="+mj-lt"/>
              </a:rPr>
              <a:t>Mae Gwasanaethau Cymdeithasol ac Iechyd wedi’u datganoli i Lywodraeth Cymru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Mae Deddf Gwasanaethau Cymdeithasol a Llesiant (Cymru) 2014 yn ymgorffori egwyddorion UNCRC 1989 yn ei  gyfreithiau ei hun, Cymru yw’r wlad gyntaf, a’r unig wlad yn y DU i wneud hyn: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Mae’n cynnwys:</a:t>
            </a:r>
          </a:p>
          <a:p>
            <a:pPr marL="963613" lvl="1" indent="-571500">
              <a:spcBef>
                <a:spcPts val="325"/>
              </a:spcBef>
              <a:buClr>
                <a:schemeClr val="accent1"/>
              </a:buClr>
              <a:buFont typeface="Wingdings" panose="05000000000000000000" pitchFamily="2" charset="2"/>
              <a:buChar char="§"/>
              <a:defRPr/>
            </a:pPr>
            <a:r>
              <a:rPr lang="cy-GB" sz="4200" dirty="0">
                <a:latin typeface="+mj-lt"/>
              </a:rPr>
              <a:t>amddiffyn rhag camdriniaeth </a:t>
            </a:r>
          </a:p>
          <a:p>
            <a:pPr marL="963613" lvl="1" indent="-571500">
              <a:spcBef>
                <a:spcPts val="325"/>
              </a:spcBef>
              <a:buClr>
                <a:schemeClr val="accent1"/>
              </a:buClr>
              <a:buFont typeface="Wingdings" panose="05000000000000000000" pitchFamily="2" charset="2"/>
              <a:buChar char="§"/>
              <a:defRPr/>
            </a:pPr>
            <a:r>
              <a:rPr lang="cy-GB" sz="4200" dirty="0">
                <a:latin typeface="+mj-lt"/>
              </a:rPr>
              <a:t>mynegi barn a bod rhywun yn gwrando </a:t>
            </a:r>
          </a:p>
          <a:p>
            <a:pPr marL="963613" lvl="1" indent="-571500">
              <a:spcBef>
                <a:spcPts val="325"/>
              </a:spcBef>
              <a:buClr>
                <a:schemeClr val="accent1"/>
              </a:buClr>
              <a:buFont typeface="Wingdings" panose="05000000000000000000" pitchFamily="2" charset="2"/>
              <a:buChar char="§"/>
              <a:defRPr/>
            </a:pPr>
            <a:r>
              <a:rPr lang="cy-GB" sz="4200" dirty="0">
                <a:latin typeface="+mj-lt"/>
              </a:rPr>
              <a:t>gofal a gwasanaethau os yn byw oddi cartref</a:t>
            </a:r>
          </a:p>
          <a:p>
            <a:pPr marL="963613" lvl="1" indent="-571500">
              <a:spcBef>
                <a:spcPts val="325"/>
              </a:spcBef>
              <a:buClr>
                <a:schemeClr val="accent1"/>
              </a:buClr>
              <a:buFont typeface="Wingdings" panose="05000000000000000000" pitchFamily="2" charset="2"/>
              <a:buChar char="Ø"/>
              <a:defRPr/>
            </a:pPr>
            <a:r>
              <a:rPr lang="cy-GB" sz="4200" dirty="0">
                <a:latin typeface="+mj-lt"/>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Codau Ymarfer (Cymru) sy’n benodol i’r Ddeddf </a:t>
            </a:r>
            <a:r>
              <a:rPr lang="cy-GB" sz="4200" dirty="0" err="1">
                <a:latin typeface="+mj-lt"/>
              </a:rPr>
              <a:t>Galluedd</a:t>
            </a:r>
            <a:r>
              <a:rPr lang="cy-GB" sz="4200" dirty="0">
                <a:latin typeface="+mj-lt"/>
              </a:rPr>
              <a:t> Meddyliol a’r Ddeddf Iechyd Meddwl</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GB" sz="4200" dirty="0">
                <a:latin typeface="+mj-lt"/>
              </a:rPr>
              <a:t>Y Comisiynydd Pobl Hŷn</a:t>
            </a:r>
          </a:p>
          <a:p>
            <a:pPr marL="571500" indent="-571500">
              <a:spcBef>
                <a:spcPts val="400"/>
              </a:spcBef>
              <a:buClr>
                <a:schemeClr val="accent1"/>
              </a:buClr>
              <a:buSzPct val="68000"/>
              <a:buFont typeface="Wingdings" panose="05000000000000000000" pitchFamily="2" charset="2"/>
              <a:buChar char="Ø"/>
              <a:defRPr/>
            </a:pPr>
            <a:r>
              <a:rPr lang="cy-GB" altLang="en-US" sz="4200" dirty="0">
                <a:latin typeface="+mj-lt"/>
              </a:rPr>
              <a:t>Confensiwn y CU ar Hawliau Dynol </a:t>
            </a:r>
            <a:endParaRPr lang="cy-GB" sz="4200" dirty="0">
              <a:latin typeface="+mj-lt"/>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itchFamily="18" charset="2"/>
              <a:buNone/>
              <a:defRPr/>
            </a:pPr>
            <a:endParaRPr lang="cy-GB" sz="2600" dirty="0">
              <a:latin typeface="+mn-lt"/>
            </a:endParaRPr>
          </a:p>
          <a:p>
            <a:pPr>
              <a:spcBef>
                <a:spcPts val="400"/>
              </a:spcBef>
              <a:buClr>
                <a:schemeClr val="accent1"/>
              </a:buClr>
              <a:buSzPct val="68000"/>
              <a:buFont typeface="Wingdings" pitchFamily="2" charset="2"/>
              <a:buNone/>
              <a:defRPr/>
            </a:pPr>
            <a:endParaRPr lang="cy-GB" sz="1600" dirty="0">
              <a:latin typeface="+mn-lt"/>
              <a:cs typeface="+mn-cs"/>
            </a:endParaRPr>
          </a:p>
          <a:p>
            <a:pPr>
              <a:spcBef>
                <a:spcPts val="400"/>
              </a:spcBef>
              <a:buClr>
                <a:schemeClr val="accent1"/>
              </a:buClr>
              <a:buSzPct val="68000"/>
              <a:buFont typeface="Wingdings"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12</a:t>
            </a:fld>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927410"/>
          </a:xfrm>
        </p:spPr>
        <p:txBody>
          <a:bodyPr wrap="square" anchor="t">
            <a:normAutofit fontScale="85000" lnSpcReduction="20000"/>
          </a:bodyPr>
          <a:lstStyle/>
          <a:p>
            <a:r>
              <a:rPr lang="cy-GB" dirty="0"/>
              <a:t>Lansiwyd Gweithdrefnau Diogelu Cymru ar gyfer plant ac oedolion sydd mewn perygl o gael eu cam-drin a'u hesgeuluso ym mis Tachwedd 2019 gyda'r nod o weithredu'r newidiadau o fis Ebrill 2020. </a:t>
            </a:r>
            <a:r>
              <a:rPr lang="cy-GB" dirty="0" err="1"/>
              <a:t>Fe'u</a:t>
            </a:r>
            <a:r>
              <a:rPr lang="cy-GB" dirty="0"/>
              <a:t> cynhyrchwyd i helpu ymarferwyr i gymhwyso'r ddeddfwriaeth a'r canllawiau statudol y Deddf Gwasanaethau Cymdeithasol a Llesiant (Cymru) </a:t>
            </a:r>
            <a:r>
              <a:rPr lang="cy-GB" dirty="0">
                <a:hlinkClick r:id="rId3"/>
              </a:rPr>
              <a:t>2014 i’w ymarfer. Caiff</a:t>
            </a:r>
            <a:r>
              <a:rPr lang="cy-GB" dirty="0"/>
              <a:t> y gweithdrefnau eu diweddaru'n rheolaidd yn unol â newidiadau i ddeddfwriaeth, canllawiau a datblygiadau ymarfer. </a:t>
            </a:r>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lang="en-GB" sz="3100" dirty="0"/>
            </a:br>
            <a:r>
              <a:rPr lang="en-GB" sz="3100" dirty="0" err="1"/>
              <a:t>Deddfwriaethau</a:t>
            </a:r>
            <a:r>
              <a:rPr lang="en-GB" sz="3100" dirty="0"/>
              <a:t>, </a:t>
            </a:r>
            <a:r>
              <a:rPr lang="en-GB" sz="3100" dirty="0" err="1"/>
              <a:t>polisiau,strategaethau</a:t>
            </a:r>
            <a:r>
              <a:rPr lang="en-GB" sz="3100" dirty="0"/>
              <a:t> a </a:t>
            </a:r>
            <a:r>
              <a:rPr lang="en-GB" sz="3100" dirty="0" err="1"/>
              <a:t>gweithdrefnau</a:t>
            </a:r>
            <a:r>
              <a:rPr lang="en-GB" sz="3100" dirty="0"/>
              <a:t> </a:t>
            </a:r>
            <a:r>
              <a:rPr lang="en-GB" sz="3100" dirty="0" err="1"/>
              <a:t>diogelu</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3793085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err="1"/>
              <a:t>Gweithdrefnau</a:t>
            </a:r>
            <a:r>
              <a:rPr lang="en-US" dirty="0"/>
              <a:t> </a:t>
            </a:r>
            <a:r>
              <a:rPr lang="en-US" dirty="0" err="1"/>
              <a:t>Diogelu</a:t>
            </a:r>
            <a:r>
              <a:rPr lang="en-US" dirty="0"/>
              <a:t> </a:t>
            </a:r>
            <a:r>
              <a:rPr lang="en-US" dirty="0" err="1"/>
              <a:t>Cymru</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err="1"/>
              <a:t>Sicrhau</a:t>
            </a:r>
            <a:r>
              <a:rPr lang="en-US" b="1" dirty="0"/>
              <a:t> bod </a:t>
            </a:r>
            <a:r>
              <a:rPr lang="en-US" b="1" dirty="0" err="1"/>
              <a:t>ymarfer</a:t>
            </a:r>
            <a:r>
              <a:rPr lang="en-US" b="1" dirty="0"/>
              <a:t> </a:t>
            </a:r>
            <a:r>
              <a:rPr lang="en-US" b="1" dirty="0" err="1"/>
              <a:t>diogelu</a:t>
            </a:r>
            <a:r>
              <a:rPr lang="en-US" b="1" dirty="0"/>
              <a:t>:</a:t>
            </a:r>
            <a:endParaRPr lang="en-US" dirty="0"/>
          </a:p>
          <a:p>
            <a:pPr marL="267891" indent="-267891">
              <a:spcBef>
                <a:spcPts val="0"/>
              </a:spcBef>
              <a:spcAft>
                <a:spcPts val="900"/>
              </a:spcAft>
            </a:pPr>
            <a:r>
              <a:rPr lang="en-US" sz="2400" dirty="0" err="1"/>
              <a:t>Yn</a:t>
            </a:r>
            <a:r>
              <a:rPr lang="en-US" sz="2400" dirty="0"/>
              <a:t> </a:t>
            </a:r>
            <a:r>
              <a:rPr lang="en-US" sz="2400" dirty="0" err="1"/>
              <a:t>adlewyrchiad</a:t>
            </a:r>
            <a:r>
              <a:rPr lang="en-US" sz="2400" dirty="0"/>
              <a:t> </a:t>
            </a:r>
            <a:r>
              <a:rPr lang="en-US" sz="2400" dirty="0" err="1"/>
              <a:t>cywir</a:t>
            </a:r>
            <a:r>
              <a:rPr lang="en-US" sz="2400" dirty="0"/>
              <a:t> </a:t>
            </a:r>
            <a:r>
              <a:rPr lang="en-US" sz="2400" dirty="0" err="1"/>
              <a:t>o’r</a:t>
            </a:r>
            <a:r>
              <a:rPr lang="en-US" sz="2400" dirty="0"/>
              <a:t> </a:t>
            </a:r>
            <a:r>
              <a:rPr lang="en-US" sz="2400" dirty="0" err="1"/>
              <a:t>arweiniad</a:t>
            </a:r>
            <a:r>
              <a:rPr lang="en-US" sz="2400" dirty="0"/>
              <a:t> </a:t>
            </a:r>
            <a:r>
              <a:rPr lang="en-US" sz="2400" dirty="0" err="1"/>
              <a:t>statudol</a:t>
            </a:r>
            <a:endParaRPr lang="en-US" sz="2400" dirty="0"/>
          </a:p>
          <a:p>
            <a:pPr marL="267891" indent="-267891">
              <a:spcBef>
                <a:spcPts val="0"/>
              </a:spcBef>
              <a:spcAft>
                <a:spcPts val="900"/>
              </a:spcAft>
            </a:pPr>
            <a:r>
              <a:rPr lang="en-US" sz="2400" dirty="0" err="1"/>
              <a:t>Safoni</a:t>
            </a:r>
            <a:r>
              <a:rPr lang="en-US" sz="2400" dirty="0"/>
              <a:t> </a:t>
            </a:r>
            <a:r>
              <a:rPr lang="en-US" sz="2400" dirty="0" err="1"/>
              <a:t>arfer</a:t>
            </a:r>
            <a:r>
              <a:rPr lang="en-US" sz="2400" dirty="0"/>
              <a:t> </a:t>
            </a:r>
            <a:r>
              <a:rPr lang="en-US" sz="2400" dirty="0" err="1"/>
              <a:t>ledled</a:t>
            </a:r>
            <a:r>
              <a:rPr lang="en-US" sz="2400" dirty="0"/>
              <a:t> </a:t>
            </a:r>
            <a:r>
              <a:rPr lang="en-US" sz="2400" dirty="0" err="1"/>
              <a:t>Cymru</a:t>
            </a:r>
            <a:r>
              <a:rPr lang="en-US" sz="2400" dirty="0"/>
              <a:t> a </a:t>
            </a:r>
            <a:r>
              <a:rPr lang="en-US" sz="2400" dirty="0" err="1"/>
              <a:t>rhwng</a:t>
            </a:r>
            <a:r>
              <a:rPr lang="en-US" sz="2400" dirty="0"/>
              <a:t> </a:t>
            </a:r>
            <a:r>
              <a:rPr lang="en-US" sz="2400" dirty="0" err="1"/>
              <a:t>asiantaethau</a:t>
            </a:r>
            <a:endParaRPr lang="en-US" sz="2400" dirty="0"/>
          </a:p>
          <a:p>
            <a:pPr marL="0" indent="0">
              <a:spcBef>
                <a:spcPts val="0"/>
              </a:spcBef>
              <a:spcAft>
                <a:spcPts val="900"/>
              </a:spcAft>
              <a:buNone/>
            </a:pPr>
            <a:endParaRPr lang="en-US" dirty="0"/>
          </a:p>
          <a:p>
            <a:pPr marL="0" indent="0">
              <a:spcBef>
                <a:spcPts val="0"/>
              </a:spcBef>
              <a:spcAft>
                <a:spcPts val="900"/>
              </a:spcAft>
              <a:buNone/>
            </a:pPr>
            <a:r>
              <a:rPr lang="en-GB" sz="2400" b="1" dirty="0" err="1"/>
              <a:t>Mae’n</a:t>
            </a:r>
            <a:r>
              <a:rPr lang="en-GB" sz="2400" b="1" dirty="0"/>
              <a:t> </a:t>
            </a:r>
            <a:r>
              <a:rPr lang="en-GB" sz="2400" b="1" dirty="0" err="1"/>
              <a:t>disodli'r</a:t>
            </a:r>
            <a:r>
              <a:rPr lang="en-GB" sz="2400" b="1" dirty="0"/>
              <a:t> </a:t>
            </a:r>
            <a:r>
              <a:rPr lang="en-GB" sz="2400" b="1" dirty="0" err="1"/>
              <a:t>holl</a:t>
            </a:r>
            <a:r>
              <a:rPr lang="en-GB" sz="2400" b="1" dirty="0"/>
              <a:t> </a:t>
            </a:r>
            <a:r>
              <a:rPr lang="en-GB" sz="2400" b="1" dirty="0" err="1"/>
              <a:t>weithdrefnau</a:t>
            </a:r>
            <a:r>
              <a:rPr lang="en-GB" sz="2400" b="1" dirty="0"/>
              <a:t> </a:t>
            </a:r>
            <a:r>
              <a:rPr lang="en-GB" sz="2400" b="1" dirty="0" err="1"/>
              <a:t>blaenorol</a:t>
            </a:r>
            <a:endParaRPr lang="en-GB" sz="2400" b="1" dirty="0"/>
          </a:p>
          <a:p>
            <a:pPr marL="342900" indent="-342900">
              <a:spcBef>
                <a:spcPts val="0"/>
              </a:spcBef>
              <a:spcAft>
                <a:spcPts val="900"/>
              </a:spcAft>
              <a:buFont typeface="Wingdings" panose="05000000000000000000" pitchFamily="2" charset="2"/>
              <a:buChar char="Ø"/>
            </a:pPr>
            <a:r>
              <a:rPr lang="en-GB" sz="2400" dirty="0" err="1"/>
              <a:t>Canllawiau</a:t>
            </a:r>
            <a:r>
              <a:rPr lang="en-GB" sz="2400" dirty="0"/>
              <a:t> </a:t>
            </a:r>
            <a:r>
              <a:rPr lang="en-GB" sz="2400" dirty="0" err="1"/>
              <a:t>Amddiffyn</a:t>
            </a:r>
            <a:r>
              <a:rPr lang="en-GB" sz="2400" dirty="0"/>
              <a:t> Plant </a:t>
            </a:r>
            <a:r>
              <a:rPr lang="en-GB" sz="2400" dirty="0" err="1"/>
              <a:t>Cymru</a:t>
            </a:r>
            <a:r>
              <a:rPr lang="en-GB" sz="2400" dirty="0"/>
              <a:t> </a:t>
            </a:r>
            <a:r>
              <a:rPr lang="en-GB" sz="2400" dirty="0" err="1"/>
              <a:t>Gyfan</a:t>
            </a:r>
            <a:r>
              <a:rPr lang="en-GB" sz="2400" dirty="0"/>
              <a:t> 2008</a:t>
            </a:r>
          </a:p>
          <a:p>
            <a:pPr marL="342900" indent="-342900">
              <a:spcBef>
                <a:spcPts val="0"/>
              </a:spcBef>
              <a:spcAft>
                <a:spcPts val="900"/>
              </a:spcAft>
              <a:buFont typeface="Wingdings" panose="05000000000000000000" pitchFamily="2" charset="2"/>
              <a:buChar char="Ø"/>
            </a:pPr>
            <a:r>
              <a:rPr lang="en-GB" sz="2400" dirty="0" err="1"/>
              <a:t>Polisi</a:t>
            </a:r>
            <a:r>
              <a:rPr lang="en-GB" sz="2400" dirty="0"/>
              <a:t> a </a:t>
            </a:r>
            <a:r>
              <a:rPr lang="en-GB" sz="2400" dirty="0" err="1"/>
              <a:t>Gweithdrefnau</a:t>
            </a:r>
            <a:r>
              <a:rPr lang="en-GB" sz="2400" dirty="0"/>
              <a:t> Interim </a:t>
            </a:r>
            <a:r>
              <a:rPr lang="en-GB" sz="2400" dirty="0" err="1"/>
              <a:t>Cymru</a:t>
            </a:r>
            <a:r>
              <a:rPr lang="en-GB" sz="2400" dirty="0"/>
              <a:t> </a:t>
            </a:r>
            <a:r>
              <a:rPr lang="en-GB" sz="2400" dirty="0" err="1"/>
              <a:t>Gyfan</a:t>
            </a:r>
            <a:r>
              <a:rPr lang="en-GB" sz="2400" dirty="0"/>
              <a:t> </a:t>
            </a:r>
            <a:r>
              <a:rPr lang="en-GB" sz="2400" dirty="0" err="1"/>
              <a:t>ar</a:t>
            </a:r>
            <a:r>
              <a:rPr lang="en-GB" sz="2400" dirty="0"/>
              <a:t> </a:t>
            </a:r>
            <a:r>
              <a:rPr lang="en-GB" sz="2400" dirty="0" err="1"/>
              <a:t>gyfer</a:t>
            </a:r>
            <a:r>
              <a:rPr lang="en-GB" sz="2400" dirty="0"/>
              <a:t> </a:t>
            </a:r>
            <a:r>
              <a:rPr lang="en-GB" sz="2400" dirty="0" err="1"/>
              <a:t>Amddiffyn</a:t>
            </a:r>
            <a:r>
              <a:rPr lang="en-GB" sz="2400" dirty="0"/>
              <a:t> </a:t>
            </a:r>
            <a:r>
              <a:rPr lang="en-GB" sz="2400" dirty="0" err="1"/>
              <a:t>Oedolion</a:t>
            </a:r>
            <a:r>
              <a:rPr lang="en-GB" sz="2400" dirty="0"/>
              <a:t> </a:t>
            </a:r>
            <a:r>
              <a:rPr lang="en-GB" sz="2400" dirty="0" err="1"/>
              <a:t>Bregus</a:t>
            </a:r>
            <a:r>
              <a:rPr lang="en-GB" sz="2400" dirty="0"/>
              <a:t> </a:t>
            </a:r>
            <a:r>
              <a:rPr lang="en-GB" sz="2400" dirty="0" err="1"/>
              <a:t>Rhag</a:t>
            </a:r>
            <a:r>
              <a:rPr lang="en-GB" sz="2400" dirty="0"/>
              <a:t> </a:t>
            </a:r>
            <a:r>
              <a:rPr lang="en-GB" sz="2400" dirty="0" err="1"/>
              <a:t>Camdriniaeth</a:t>
            </a:r>
            <a:r>
              <a:rPr lang="en-GB" sz="2400" dirty="0"/>
              <a:t> 2010 (</a:t>
            </a:r>
            <a:r>
              <a:rPr lang="en-GB" sz="2400" dirty="0" err="1"/>
              <a:t>diweddarwyd</a:t>
            </a:r>
            <a:r>
              <a:rPr lang="en-GB" sz="2400" dirty="0"/>
              <a:t> 2013)</a:t>
            </a: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457200" y="152178"/>
            <a:ext cx="8229600" cy="1071984"/>
          </a:xfrm>
        </p:spPr>
        <p:txBody>
          <a:bodyPr>
            <a:noAutofit/>
          </a:bodyPr>
          <a:lstStyle/>
          <a:p>
            <a:r>
              <a:rPr lang="cy-GB" sz="2800" dirty="0"/>
              <a:t>Gweithdrefnau Diogelu Cymru – Oedolion (egwyddorion yn berthnasol i blant).</a:t>
            </a:r>
            <a:endParaRPr lang="cy-GB" sz="2800" dirty="0">
              <a:highlight>
                <a:srgbClr val="FFFF00"/>
              </a:highlight>
            </a:endParaRPr>
          </a:p>
        </p:txBody>
      </p:sp>
      <p:sp>
        <p:nvSpPr>
          <p:cNvPr id="5" name="Dalfan Cynnwys 4"/>
          <p:cNvSpPr>
            <a:spLocks noGrp="1"/>
          </p:cNvSpPr>
          <p:nvPr>
            <p:ph sz="quarter" idx="2"/>
          </p:nvPr>
        </p:nvSpPr>
        <p:spPr>
          <a:xfrm>
            <a:off x="457200" y="1224162"/>
            <a:ext cx="4040188" cy="5013150"/>
          </a:xfrm>
        </p:spPr>
        <p:txBody>
          <a:bodyPr/>
          <a:lstStyle/>
          <a:p>
            <a:pPr marL="109537" indent="0">
              <a:buNone/>
            </a:pPr>
            <a:r>
              <a:rPr lang="cy-GB" sz="1600" dirty="0"/>
              <a:t>Casglu gwybodaeth</a:t>
            </a:r>
          </a:p>
          <a:p>
            <a:pPr>
              <a:buFont typeface="Wingdings" panose="05000000000000000000" pitchFamily="2" charset="2"/>
              <a:buChar char="Ø"/>
            </a:pPr>
            <a:r>
              <a:rPr lang="cy-GB" sz="1600" dirty="0"/>
              <a:t>Ffocws ar yr </a:t>
            </a:r>
            <a:r>
              <a:rPr lang="cy-GB" sz="1600" b="1" dirty="0"/>
              <a:t>arwyddion a’r dangosyddion</a:t>
            </a:r>
            <a:r>
              <a:rPr lang="cy-GB" sz="1600" dirty="0"/>
              <a:t> posibl o gamdriniaeth ac/ neu esgeulustod</a:t>
            </a:r>
          </a:p>
          <a:p>
            <a:pPr>
              <a:buFont typeface="Wingdings" panose="05000000000000000000" pitchFamily="2" charset="2"/>
              <a:buChar char="Ø"/>
            </a:pPr>
            <a:r>
              <a:rPr lang="cy-GB" sz="1600" dirty="0"/>
              <a:t>Bod yn </a:t>
            </a:r>
            <a:r>
              <a:rPr lang="cy-GB" sz="1600" b="1" dirty="0"/>
              <a:t>gyfatebol</a:t>
            </a:r>
            <a:r>
              <a:rPr lang="cy-GB" sz="1600" dirty="0"/>
              <a:t> (be </a:t>
            </a:r>
            <a:r>
              <a:rPr lang="cy-GB" sz="1600" b="1" dirty="0" err="1"/>
              <a:t>proportionate</a:t>
            </a:r>
            <a:r>
              <a:rPr lang="cy-GB" sz="1600" dirty="0"/>
              <a:t>)</a:t>
            </a:r>
          </a:p>
          <a:p>
            <a:pPr>
              <a:buFont typeface="Wingdings" panose="05000000000000000000" pitchFamily="2" charset="2"/>
              <a:buChar char="Ø"/>
            </a:pPr>
            <a:r>
              <a:rPr lang="cy-GB" sz="1600" dirty="0"/>
              <a:t>Cynnwys manylion a thystiolaeth o’r pryderon am niwed</a:t>
            </a:r>
          </a:p>
          <a:p>
            <a:pPr>
              <a:buFont typeface="Wingdings" panose="05000000000000000000" pitchFamily="2" charset="2"/>
              <a:buChar char="Ø"/>
            </a:pPr>
            <a:r>
              <a:rPr lang="cy-GB" sz="1600" dirty="0"/>
              <a:t>Gwneud yn glir os yw’r wybodaeth yn ‘</a:t>
            </a:r>
            <a:r>
              <a:rPr lang="cy-GB" sz="1600" b="1" dirty="0"/>
              <a:t>ail law</a:t>
            </a:r>
            <a:r>
              <a:rPr lang="cy-GB" sz="1600" dirty="0"/>
              <a:t>’ (</a:t>
            </a:r>
            <a:r>
              <a:rPr lang="cy-GB" sz="1600" dirty="0" err="1"/>
              <a:t>hearsay</a:t>
            </a:r>
            <a:r>
              <a:rPr lang="cy-GB" sz="1600" dirty="0"/>
              <a:t>) neu yn </a:t>
            </a:r>
            <a:r>
              <a:rPr lang="cy-GB" sz="1600" b="1" dirty="0"/>
              <a:t>farn broffesiynol.</a:t>
            </a:r>
          </a:p>
          <a:p>
            <a:pPr>
              <a:buFont typeface="Wingdings" panose="05000000000000000000" pitchFamily="2" charset="2"/>
              <a:buChar char="Ø"/>
            </a:pPr>
            <a:r>
              <a:rPr lang="cy-GB" sz="1600" b="1" dirty="0"/>
              <a:t>Cynnwys mewnbwn </a:t>
            </a:r>
            <a:r>
              <a:rPr lang="cy-GB" sz="1600" dirty="0"/>
              <a:t>gan yr oedolyn sydd mewn risg a’u gofalwyr</a:t>
            </a:r>
          </a:p>
          <a:p>
            <a:pPr>
              <a:buFont typeface="Wingdings" panose="05000000000000000000" pitchFamily="2" charset="2"/>
              <a:buChar char="Ø"/>
            </a:pPr>
            <a:r>
              <a:rPr lang="cy-GB" sz="1600" dirty="0"/>
              <a:t>Bod yn dryloyw (</a:t>
            </a:r>
            <a:r>
              <a:rPr lang="cy-GB" sz="1600" dirty="0" err="1"/>
              <a:t>transparent</a:t>
            </a:r>
            <a:r>
              <a:rPr lang="cy-GB" sz="1600" dirty="0"/>
              <a:t>) gyda’r oedolyn mewn risg ynglŷn a pham rydych yn casglu gwybodaeth a chael eu </a:t>
            </a:r>
            <a:r>
              <a:rPr lang="cy-GB" sz="1600" b="1" dirty="0"/>
              <a:t>caniatâd.</a:t>
            </a:r>
          </a:p>
          <a:p>
            <a:pPr>
              <a:buFont typeface="Wingdings" panose="05000000000000000000" pitchFamily="2" charset="2"/>
              <a:buChar char="Ø"/>
            </a:pPr>
            <a:r>
              <a:rPr lang="cy-GB" sz="1600" b="1" dirty="0"/>
              <a:t>Cofnodi’r wybodaeth</a:t>
            </a:r>
          </a:p>
          <a:p>
            <a:pPr>
              <a:buFont typeface="Wingdings" panose="05000000000000000000" pitchFamily="2" charset="2"/>
              <a:buChar char="Ø"/>
            </a:pPr>
            <a:endParaRPr lang="en-US" sz="1400" dirty="0"/>
          </a:p>
          <a:p>
            <a:pPr>
              <a:buFont typeface="Wingdings" panose="05000000000000000000" pitchFamily="2" charset="2"/>
              <a:buChar char="Ø"/>
            </a:pPr>
            <a:endParaRPr lang="en-US"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dirty="0"/>
          </a:p>
        </p:txBody>
      </p:sp>
      <p:sp>
        <p:nvSpPr>
          <p:cNvPr id="6" name="Dalfan Cynnwys 5"/>
          <p:cNvSpPr>
            <a:spLocks noGrp="1"/>
          </p:cNvSpPr>
          <p:nvPr>
            <p:ph sz="quarter" idx="4"/>
          </p:nvPr>
        </p:nvSpPr>
        <p:spPr>
          <a:xfrm>
            <a:off x="4645025" y="1224162"/>
            <a:ext cx="4041775" cy="5184576"/>
          </a:xfrm>
        </p:spPr>
        <p:txBody>
          <a:bodyPr/>
          <a:lstStyle/>
          <a:p>
            <a:pPr marL="109537" indent="0">
              <a:buNone/>
            </a:pPr>
            <a:r>
              <a:rPr lang="cy-GB" sz="1600" dirty="0"/>
              <a:t>Gwneud synnwyr o’r wybodaeth</a:t>
            </a:r>
          </a:p>
          <a:p>
            <a:pPr>
              <a:buFont typeface="Wingdings" panose="05000000000000000000" pitchFamily="2" charset="2"/>
              <a:buChar char="Ø"/>
            </a:pPr>
            <a:r>
              <a:rPr lang="cy-GB" sz="1600" dirty="0"/>
              <a:t>Oes digon o wybodaeth i </a:t>
            </a:r>
            <a:r>
              <a:rPr lang="cy-GB" sz="1600" b="1" dirty="0"/>
              <a:t>ddadansoddi</a:t>
            </a:r>
            <a:r>
              <a:rPr lang="cy-GB" sz="1600" dirty="0"/>
              <a:t> a gwneud barn broffesiynol?</a:t>
            </a:r>
          </a:p>
          <a:p>
            <a:pPr>
              <a:buFont typeface="Wingdings" panose="05000000000000000000" pitchFamily="2" charset="2"/>
              <a:buChar char="Ø"/>
            </a:pPr>
            <a:r>
              <a:rPr lang="cy-GB" sz="1600" dirty="0"/>
              <a:t>A yw’n cynnwys barn, dymuniadau a theimladau’r </a:t>
            </a:r>
            <a:r>
              <a:rPr lang="cy-GB" sz="1600" b="1" dirty="0"/>
              <a:t>person</a:t>
            </a:r>
            <a:r>
              <a:rPr lang="cy-GB" sz="1600" dirty="0"/>
              <a:t>?</a:t>
            </a:r>
          </a:p>
          <a:p>
            <a:pPr>
              <a:buFont typeface="Wingdings" panose="05000000000000000000" pitchFamily="2" charset="2"/>
              <a:buChar char="Ø"/>
            </a:pPr>
            <a:r>
              <a:rPr lang="cy-GB" sz="1600" dirty="0"/>
              <a:t>A yw’n cynnwys </a:t>
            </a:r>
            <a:r>
              <a:rPr lang="cy-GB" sz="1600" b="1" dirty="0"/>
              <a:t>dealltwriaeth glir </a:t>
            </a:r>
            <a:r>
              <a:rPr lang="cy-GB" sz="1600" dirty="0"/>
              <a:t>o’r deilliant mae’r unigolyn yn ei ddymuno?</a:t>
            </a:r>
          </a:p>
          <a:p>
            <a:pPr>
              <a:buFont typeface="Wingdings" panose="05000000000000000000" pitchFamily="2" charset="2"/>
              <a:buChar char="Ø"/>
            </a:pPr>
            <a:r>
              <a:rPr lang="cy-GB" sz="1600" dirty="0"/>
              <a:t>A yw’r wybodaeth yn </a:t>
            </a:r>
            <a:r>
              <a:rPr lang="cy-GB" sz="1600" b="1" dirty="0"/>
              <a:t>seiliedig ar dystiolaeth, </a:t>
            </a:r>
            <a:r>
              <a:rPr lang="cy-GB" sz="1600" dirty="0"/>
              <a:t>gwybodaeth ail-law neu farn broffesiynol</a:t>
            </a:r>
            <a:r>
              <a:rPr lang="cy-GB" sz="1600" b="1" dirty="0"/>
              <a:t>?</a:t>
            </a:r>
          </a:p>
          <a:p>
            <a:pPr>
              <a:buFont typeface="Wingdings" panose="05000000000000000000" pitchFamily="2" charset="2"/>
              <a:buChar char="Ø"/>
            </a:pPr>
            <a:r>
              <a:rPr lang="cy-GB" sz="1600" dirty="0"/>
              <a:t>A yw’n </a:t>
            </a:r>
            <a:r>
              <a:rPr lang="cy-GB" sz="1600" b="1" dirty="0"/>
              <a:t>cefnogi neu’n gwrthbrofi’r </a:t>
            </a:r>
            <a:r>
              <a:rPr lang="cy-GB" sz="1600" dirty="0"/>
              <a:t>pryder/pryderon?</a:t>
            </a:r>
          </a:p>
          <a:p>
            <a:pPr>
              <a:buFont typeface="Wingdings" panose="05000000000000000000" pitchFamily="2" charset="2"/>
              <a:buChar char="Ø"/>
            </a:pPr>
            <a:r>
              <a:rPr lang="cy-GB" sz="1600" dirty="0"/>
              <a:t>A oes angen </a:t>
            </a:r>
            <a:r>
              <a:rPr lang="cy-GB" sz="1600" b="1" dirty="0"/>
              <a:t>cyngor neu arweiniad </a:t>
            </a:r>
            <a:r>
              <a:rPr lang="cy-GB" sz="1600" dirty="0"/>
              <a:t>proffesiynol</a:t>
            </a:r>
            <a:r>
              <a:rPr lang="cy-GB" sz="1600" b="1" dirty="0"/>
              <a:t>?</a:t>
            </a:r>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15</a:t>
            </a:fld>
            <a:endParaRPr lang="en-GB" altLang="en-US"/>
          </a:p>
        </p:txBody>
      </p:sp>
      <p:sp>
        <p:nvSpPr>
          <p:cNvPr id="8" name="Rectangle 1"/>
          <p:cNvSpPr>
            <a:spLocks noChangeArrowheads="1"/>
          </p:cNvSpPr>
          <p:nvPr/>
        </p:nvSpPr>
        <p:spPr bwMode="auto">
          <a:xfrm>
            <a:off x="-325363" y="15217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758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normAutofit fontScale="90000"/>
          </a:bodyPr>
          <a:lstStyle/>
          <a:p>
            <a:r>
              <a:rPr lang="en-GB" dirty="0" err="1"/>
              <a:t>Gwneud</a:t>
            </a:r>
            <a:r>
              <a:rPr lang="en-GB" dirty="0"/>
              <a:t> </a:t>
            </a:r>
            <a:r>
              <a:rPr lang="en-GB" dirty="0" err="1"/>
              <a:t>penderfyniadau</a:t>
            </a:r>
            <a:r>
              <a:rPr lang="en-GB" dirty="0"/>
              <a:t> a </a:t>
            </a:r>
            <a:r>
              <a:rPr lang="en-GB" dirty="0" err="1"/>
              <a:t>chynllunio</a:t>
            </a:r>
            <a:endParaRPr lang="en-GB" dirty="0"/>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cy-GB" sz="2400" dirty="0"/>
              <a:t>Be mae’r wybodaeth a gasglwyd yn ei ddweud am y </a:t>
            </a:r>
            <a:r>
              <a:rPr lang="cy-GB" sz="2400" b="1" dirty="0"/>
              <a:t>risg</a:t>
            </a:r>
            <a:r>
              <a:rPr lang="cy-GB" sz="2400" dirty="0"/>
              <a:t> o niwed a ffactorau </a:t>
            </a:r>
            <a:r>
              <a:rPr lang="cy-GB" sz="2400" b="1" dirty="0"/>
              <a:t>amddiffynnol</a:t>
            </a:r>
            <a:r>
              <a:rPr lang="cy-GB" sz="2400" dirty="0"/>
              <a:t> o amgylch yr oedolyn mewn risg? </a:t>
            </a:r>
          </a:p>
          <a:p>
            <a:pPr>
              <a:spcBef>
                <a:spcPts val="0"/>
              </a:spcBef>
              <a:spcAft>
                <a:spcPts val="1800"/>
              </a:spcAft>
            </a:pPr>
            <a:r>
              <a:rPr lang="cy-GB" sz="2400" dirty="0"/>
              <a:t>A oes digon o wybodaeth er mwyn gwneud penderfyniad hyddysg ynglŷn a’r </a:t>
            </a:r>
            <a:r>
              <a:rPr lang="cy-GB" sz="2400" b="1" dirty="0"/>
              <a:t>camau nesaf</a:t>
            </a:r>
            <a:r>
              <a:rPr lang="cy-GB" sz="2400" dirty="0"/>
              <a:t>?</a:t>
            </a:r>
          </a:p>
          <a:p>
            <a:pPr>
              <a:spcBef>
                <a:spcPts val="0"/>
              </a:spcBef>
              <a:spcAft>
                <a:spcPts val="1800"/>
              </a:spcAft>
            </a:pPr>
            <a:r>
              <a:rPr lang="cy-GB" sz="2400" dirty="0"/>
              <a:t>Beth yw </a:t>
            </a:r>
            <a:r>
              <a:rPr lang="cy-GB" sz="2400" b="1" dirty="0"/>
              <a:t>dymuniadau’r oedolyn mewn risg</a:t>
            </a:r>
            <a:r>
              <a:rPr lang="cy-GB" sz="2400" dirty="0"/>
              <a:t>?  </a:t>
            </a:r>
          </a:p>
          <a:p>
            <a:pPr>
              <a:spcBef>
                <a:spcPts val="0"/>
              </a:spcBef>
              <a:spcAft>
                <a:spcPts val="1800"/>
              </a:spcAft>
            </a:pPr>
            <a:r>
              <a:rPr lang="cy-GB" sz="2400" dirty="0"/>
              <a:t>Beth ddylai’r gofalwyr a’r ymarferwyr ei wneud i amddiffyn yr oedolyn mewn risg rhag camdriniaeth ac esgeulustod, heb dorri ar ei hawl am fywyd teuluol?</a:t>
            </a:r>
          </a:p>
        </p:txBody>
      </p:sp>
    </p:spTree>
    <p:extLst>
      <p:ext uri="{BB962C8B-B14F-4D97-AF65-F5344CB8AC3E}">
        <p14:creationId xmlns:p14="http://schemas.microsoft.com/office/powerpoint/2010/main" val="1997535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err="1">
                <a:solidFill>
                  <a:schemeClr val="tx1"/>
                </a:solidFill>
              </a:rPr>
              <a:t>Canllawiau</a:t>
            </a:r>
            <a:r>
              <a:rPr lang="en-GB" sz="2100" dirty="0">
                <a:solidFill>
                  <a:schemeClr val="tx1"/>
                </a:solidFill>
              </a:rPr>
              <a:t> </a:t>
            </a:r>
            <a:r>
              <a:rPr lang="en-GB" sz="2100" dirty="0" err="1">
                <a:solidFill>
                  <a:schemeClr val="tx1"/>
                </a:solidFill>
              </a:rPr>
              <a:t>Ymarfer</a:t>
            </a:r>
            <a:r>
              <a:rPr lang="en-GB" sz="2100" dirty="0">
                <a:solidFill>
                  <a:schemeClr val="tx1"/>
                </a:solidFill>
              </a:rPr>
              <a:t> Cymru </a:t>
            </a:r>
            <a:r>
              <a:rPr lang="en-GB" sz="2100" dirty="0" err="1">
                <a:solidFill>
                  <a:schemeClr val="tx1"/>
                </a:solidFill>
              </a:rPr>
              <a:t>Gyfan</a:t>
            </a:r>
            <a:endParaRPr lang="en-GB" sz="2100" dirty="0">
              <a:solidFill>
                <a:schemeClr val="tx1"/>
              </a:solidFill>
            </a:endParaRP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a:t>
            </a:r>
            <a:r>
              <a:rPr lang="en-GB" sz="2100" dirty="0" err="1">
                <a:solidFill>
                  <a:sysClr val="windowText" lastClr="000000"/>
                </a:solidFill>
              </a:rPr>
              <a:t>Adran</a:t>
            </a:r>
            <a:endParaRPr lang="en-GB" sz="2100" dirty="0">
              <a:solidFill>
                <a:sysClr val="windowText" lastClr="000000"/>
              </a:solidFill>
            </a:endParaRP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a:t>
            </a:r>
            <a:r>
              <a:rPr lang="en-GB" sz="2100" dirty="0" err="1"/>
              <a:t>adran</a:t>
            </a:r>
            <a:endParaRPr lang="en-GB" sz="2100" dirty="0"/>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err="1">
                <a:solidFill>
                  <a:schemeClr val="tx1"/>
                </a:solidFill>
              </a:rPr>
              <a:t>Awgrymiadau</a:t>
            </a:r>
            <a:r>
              <a:rPr lang="en-GB" sz="2100" spc="-113" dirty="0">
                <a:solidFill>
                  <a:schemeClr val="tx1"/>
                </a:solidFill>
              </a:rPr>
              <a:t> </a:t>
            </a:r>
            <a:r>
              <a:rPr lang="en-GB" sz="2100" spc="-113" dirty="0" err="1">
                <a:solidFill>
                  <a:schemeClr val="tx1"/>
                </a:solidFill>
              </a:rPr>
              <a:t>Ymarfer</a:t>
            </a:r>
            <a:endParaRPr lang="en-GB" sz="2100" spc="-113" dirty="0">
              <a:solidFill>
                <a:schemeClr val="tx1"/>
              </a:solidFill>
            </a:endParaRP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t>Gweithdrefnau</a:t>
            </a:r>
            <a:r>
              <a:rPr lang="en-US" sz="2400" dirty="0"/>
              <a:t> </a:t>
            </a:r>
            <a:r>
              <a:rPr lang="en-US" sz="2400" dirty="0" err="1"/>
              <a:t>i</a:t>
            </a:r>
            <a:r>
              <a:rPr lang="en-US" sz="2400" dirty="0"/>
              <a:t> </a:t>
            </a:r>
            <a:r>
              <a:rPr lang="en-US" sz="2400" dirty="0" err="1"/>
              <a:t>Ddiogelu</a:t>
            </a:r>
            <a:r>
              <a:rPr lang="en-US" sz="2400" dirty="0"/>
              <a:t> OEDOLION SY’N WYNEBU RISG</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err="1">
                <a:solidFill>
                  <a:sysClr val="windowText" lastClr="000000"/>
                </a:solidFill>
              </a:rPr>
              <a:t>Awgrymiadau</a:t>
            </a:r>
            <a:r>
              <a:rPr lang="en-GB" sz="2100" spc="-113" dirty="0">
                <a:solidFill>
                  <a:sysClr val="windowText" lastClr="000000"/>
                </a:solidFill>
              </a:rPr>
              <a:t> </a:t>
            </a:r>
            <a:r>
              <a:rPr lang="en-GB" sz="2100" spc="-113" dirty="0" err="1">
                <a:solidFill>
                  <a:sysClr val="windowText" lastClr="000000"/>
                </a:solidFill>
              </a:rPr>
              <a:t>Ymarfer</a:t>
            </a:r>
            <a:endParaRPr lang="en-GB" sz="2100" spc="-113" dirty="0">
              <a:solidFill>
                <a:sysClr val="windowText" lastClr="000000"/>
              </a:solidFill>
            </a:endParaRP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err="1"/>
              <a:t>Gweithdrefnau</a:t>
            </a:r>
            <a:r>
              <a:rPr lang="en-US" sz="2400" dirty="0"/>
              <a:t> </a:t>
            </a:r>
            <a:r>
              <a:rPr lang="en-US" sz="2400" dirty="0" err="1"/>
              <a:t>i</a:t>
            </a:r>
            <a:r>
              <a:rPr lang="en-US" sz="2400" dirty="0"/>
              <a:t> </a:t>
            </a:r>
            <a:r>
              <a:rPr lang="en-US" sz="2400" dirty="0" err="1"/>
              <a:t>Ddiogelu</a:t>
            </a:r>
            <a:r>
              <a:rPr lang="en-US" sz="2400" dirty="0"/>
              <a:t> PLANT</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err="1"/>
                <a:t>Gweithdrefnau</a:t>
              </a:r>
              <a:r>
                <a:rPr lang="en-GB" sz="3600" dirty="0"/>
                <a:t> </a:t>
              </a:r>
              <a:r>
                <a:rPr lang="en-GB" sz="3600" dirty="0" err="1"/>
                <a:t>Diogelu</a:t>
              </a:r>
              <a:r>
                <a:rPr lang="en-GB" sz="3600" dirty="0"/>
                <a:t> Cymru</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GB" dirty="0"/>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cy-GB" sz="2000" b="1" dirty="0">
                <a:solidFill>
                  <a:schemeClr val="dk1"/>
                </a:solidFill>
              </a:rPr>
              <a:t>Agwedd Sy’n Canolbwyntio ar y plentyn</a:t>
            </a:r>
          </a:p>
          <a:p>
            <a:pPr marL="536972" indent="-338138">
              <a:lnSpc>
                <a:spcPct val="80000"/>
              </a:lnSpc>
              <a:spcBef>
                <a:spcPts val="0"/>
              </a:spcBef>
              <a:spcAft>
                <a:spcPts val="900"/>
              </a:spcAft>
              <a:buClrTx/>
            </a:pPr>
            <a:r>
              <a:rPr lang="cy-GB" sz="2000" dirty="0"/>
              <a:t>Bod pryderon plant yn cael eu adnabod</a:t>
            </a:r>
          </a:p>
          <a:p>
            <a:pPr marL="536972" indent="-338138">
              <a:lnSpc>
                <a:spcPct val="80000"/>
              </a:lnSpc>
              <a:spcBef>
                <a:spcPts val="0"/>
              </a:spcBef>
              <a:spcAft>
                <a:spcPts val="900"/>
              </a:spcAft>
              <a:buClrTx/>
            </a:pPr>
            <a:r>
              <a:rPr lang="cy-GB" sz="2000" dirty="0"/>
              <a:t>Canfod a chadw mewn cof farn a dymuniadau y plentyn</a:t>
            </a:r>
          </a:p>
          <a:p>
            <a:pPr marL="536972" indent="-338138">
              <a:lnSpc>
                <a:spcPct val="80000"/>
              </a:lnSpc>
              <a:spcBef>
                <a:spcPts val="0"/>
              </a:spcBef>
              <a:spcAft>
                <a:spcPts val="900"/>
              </a:spcAft>
              <a:buClrTx/>
            </a:pPr>
            <a:r>
              <a:rPr lang="cy-GB" sz="2000" dirty="0"/>
              <a:t>Ymarferwyr i ddod i wybod am eu profiad o fyw bob dydd</a:t>
            </a:r>
          </a:p>
          <a:p>
            <a:pPr marL="536972" indent="-338138">
              <a:lnSpc>
                <a:spcPct val="80000"/>
              </a:lnSpc>
              <a:spcBef>
                <a:spcPts val="0"/>
              </a:spcBef>
              <a:spcAft>
                <a:spcPts val="900"/>
              </a:spcAft>
              <a:buClrTx/>
            </a:pPr>
            <a:r>
              <a:rPr lang="cy-GB" sz="2000" dirty="0"/>
              <a:t>I ymateb yn gydweithredol sydd yn arwain ar ganlyniadau cadarnhaol sydd wedi ei adnabod gan y plentyn. </a:t>
            </a:r>
          </a:p>
          <a:p>
            <a:pPr marL="536972" indent="-338138">
              <a:lnSpc>
                <a:spcPct val="80000"/>
              </a:lnSpc>
              <a:spcBef>
                <a:spcPts val="0"/>
              </a:spcBef>
              <a:spcAft>
                <a:spcPts val="900"/>
              </a:spcAft>
              <a:buClrTx/>
            </a:pPr>
            <a:r>
              <a:rPr lang="cy-GB" sz="2000" dirty="0"/>
              <a:t>Hyrwyddo deilliannau/ cryfderau</a:t>
            </a:r>
            <a:endParaRPr lang="cy-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0440" cy="346323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GB" sz="2000" b="1" dirty="0"/>
              <a:t>Gweithdrefnau</a:t>
            </a:r>
          </a:p>
          <a:p>
            <a:pPr marL="342900" indent="-342900">
              <a:lnSpc>
                <a:spcPct val="80000"/>
              </a:lnSpc>
              <a:spcAft>
                <a:spcPts val="1350"/>
              </a:spcAft>
              <a:buFont typeface="Arial" panose="020B0604020202020204" pitchFamily="34" charset="0"/>
              <a:buChar char="•"/>
            </a:pPr>
            <a:r>
              <a:rPr lang="cy-GB" sz="2000" dirty="0"/>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GB" sz="2000" dirty="0"/>
              <a:t>Egwyddorion</a:t>
            </a:r>
            <a:r>
              <a:rPr lang="en-US" sz="2000" dirty="0"/>
              <a:t> y DGCLL. </a:t>
            </a:r>
          </a:p>
          <a:p>
            <a:pPr marL="342900" indent="-342900">
              <a:lnSpc>
                <a:spcPct val="80000"/>
              </a:lnSpc>
              <a:spcAft>
                <a:spcPts val="1350"/>
              </a:spcAft>
              <a:buFont typeface="Arial" panose="020B0604020202020204" pitchFamily="34" charset="0"/>
              <a:buChar char="•"/>
            </a:pPr>
            <a:r>
              <a:rPr lang="cy-GB" sz="2000" dirty="0"/>
              <a:t>Amlinellu ròl a chyfrifoldebau partneriaid perthnasol. </a:t>
            </a:r>
          </a:p>
          <a:p>
            <a:pPr marL="342900" indent="-342900">
              <a:lnSpc>
                <a:spcPct val="80000"/>
              </a:lnSpc>
              <a:spcAft>
                <a:spcPts val="1350"/>
              </a:spcAft>
              <a:buFont typeface="Arial" panose="020B0604020202020204" pitchFamily="34" charset="0"/>
              <a:buChar char="•"/>
            </a:pPr>
            <a:r>
              <a:rPr lang="cy-GB" sz="2000" dirty="0"/>
              <a:t>Amserlen ar gyfer y broses ddiogelu yn aros yr ru’n fath</a:t>
            </a:r>
            <a:r>
              <a:rPr lang="en-US" sz="2000" dirty="0"/>
              <a:t>. </a:t>
            </a:r>
          </a:p>
        </p:txBody>
      </p:sp>
    </p:spTree>
    <p:extLst>
      <p:ext uri="{BB962C8B-B14F-4D97-AF65-F5344CB8AC3E}">
        <p14:creationId xmlns:p14="http://schemas.microsoft.com/office/powerpoint/2010/main" val="2177111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err="1"/>
              <a:t>Yn</a:t>
            </a:r>
            <a:r>
              <a:rPr lang="en-GB" dirty="0"/>
              <a:t> </a:t>
            </a:r>
            <a:r>
              <a:rPr lang="en-GB" dirty="0" err="1"/>
              <a:t>gyffredinol</a:t>
            </a:r>
            <a:endParaRPr lang="en-GB" dirty="0"/>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3008161"/>
            <a:ext cx="7886700" cy="2636427"/>
          </a:xfrm>
        </p:spPr>
        <p:txBody>
          <a:bodyPr>
            <a:normAutofit fontScale="92500" lnSpcReduction="20000"/>
          </a:bodyPr>
          <a:lstStyle/>
          <a:p>
            <a:pPr marL="265510" indent="-265510"/>
            <a:r>
              <a:rPr lang="cy-GB" sz="2100" dirty="0"/>
              <a:t>Adeiladu ar ymddiriedaeth</a:t>
            </a:r>
          </a:p>
          <a:p>
            <a:pPr marL="265510" indent="-265510"/>
            <a:r>
              <a:rPr lang="cy-GB" sz="2100" dirty="0"/>
              <a:t>Cydweithio dros achos gyffredin</a:t>
            </a:r>
          </a:p>
          <a:p>
            <a:pPr marL="265510" indent="-265510"/>
            <a:r>
              <a:rPr lang="cy-GB" sz="2100" dirty="0"/>
              <a:t>Herio’n barchus Cynnal agwedd sydd yn canolbwyntio ar yr unigolyn</a:t>
            </a:r>
          </a:p>
          <a:p>
            <a:pPr marL="265510" indent="-265510"/>
            <a:r>
              <a:rPr lang="cy-GB" sz="2100" dirty="0"/>
              <a:t>Sicrhau eglurder o’r pwrpas gyda esboniadau clir a gonest</a:t>
            </a:r>
          </a:p>
          <a:p>
            <a:pPr marL="265510" indent="-265510"/>
            <a:r>
              <a:rPr lang="cy-GB" sz="2100" dirty="0"/>
              <a:t>Deall profiad bywyd unigolion</a:t>
            </a:r>
          </a:p>
          <a:p>
            <a:pPr marL="265510" indent="-265510"/>
            <a:r>
              <a:rPr lang="cy-GB" sz="2100" dirty="0"/>
              <a:t>Cyd-weithio er mwyn diffinio a datrys anawsterau </a:t>
            </a:r>
          </a:p>
          <a:p>
            <a:pPr marL="265510" indent="-265510"/>
            <a:r>
              <a:rPr lang="cy-GB" sz="2100" dirty="0"/>
              <a:t>Yn gweithredu ar ddull sy’n seiliedig ar gryfderau ac sydd yn canolbwyntio ar ganlyniadau</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1021556"/>
          </a:xfrm>
          <a:prstGeom prst="roundRect">
            <a:avLst/>
          </a:prstGeom>
          <a:solidFill>
            <a:schemeClr val="accent5">
              <a:lumMod val="60000"/>
              <a:lumOff val="40000"/>
            </a:schemeClr>
          </a:solidFill>
          <a:ln>
            <a:noFill/>
          </a:ln>
        </p:spPr>
        <p:txBody>
          <a:bodyPr wrap="square">
            <a:spAutoFit/>
          </a:bodyPr>
          <a:lstStyle/>
          <a:p>
            <a:pPr algn="ctr"/>
            <a:r>
              <a:rPr lang="cy-GB" sz="2700" b="1" dirty="0"/>
              <a:t>Gweithio’n effeithiol yn aml-</a:t>
            </a:r>
            <a:r>
              <a:rPr lang="cy-GB" sz="2700" b="1" dirty="0" err="1"/>
              <a:t>asiantaethol</a:t>
            </a:r>
            <a:r>
              <a:rPr lang="cy-GB" sz="2700" b="1" dirty="0"/>
              <a:t> a mewn partneriaeth</a:t>
            </a:r>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194177"/>
            <a:ext cx="2062684" cy="1788800"/>
          </a:xfrm>
          <a:prstGeom prst="rect">
            <a:avLst/>
          </a:prstGeom>
        </p:spPr>
      </p:pic>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GB" sz="2800" dirty="0"/>
              <a:t>Asesiadau- Theorïau ac Ymarfer- Goroesi Diogelu. Gwyliwch y fideo o 42- 53 munud.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GB" sz="4000" dirty="0"/>
              <a:t>Asesiadau: Theorïau ac Ymarfer- Goroesi Diogelu</a:t>
            </a:r>
            <a:br>
              <a:rPr lang="en-US" sz="4400" dirty="0"/>
            </a:br>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20</a:t>
            </a:fld>
            <a:endParaRPr lang="en-GB" altLang="en-US"/>
          </a:p>
        </p:txBody>
      </p:sp>
    </p:spTree>
    <p:extLst>
      <p:ext uri="{BB962C8B-B14F-4D97-AF65-F5344CB8AC3E}">
        <p14:creationId xmlns:p14="http://schemas.microsoft.com/office/powerpoint/2010/main" val="96238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normAutofit fontScale="90000"/>
          </a:bodyPr>
          <a:lstStyle/>
          <a:p>
            <a:r>
              <a:rPr lang="cy-GB" dirty="0"/>
              <a:t>Diogelu Tasg 3- y Cwestiwn – beth i’w gynnwys</a:t>
            </a:r>
          </a:p>
        </p:txBody>
      </p:sp>
      <p:sp>
        <p:nvSpPr>
          <p:cNvPr id="5" name="Dalfan Cynnwys 4"/>
          <p:cNvSpPr>
            <a:spLocks noGrp="1"/>
          </p:cNvSpPr>
          <p:nvPr>
            <p:ph sz="quarter" idx="2"/>
          </p:nvPr>
        </p:nvSpPr>
        <p:spPr>
          <a:xfrm>
            <a:off x="458788" y="1700808"/>
            <a:ext cx="4040188" cy="4189305"/>
          </a:xfrm>
        </p:spPr>
        <p:txBody>
          <a:bodyPr/>
          <a:lstStyle/>
          <a:p>
            <a:pPr marL="109537" indent="0">
              <a:buNone/>
            </a:pPr>
            <a:r>
              <a:rPr lang="cy-GB" sz="2000" dirty="0"/>
              <a:t>Rhaid i chi ddangos eich dealltwriaeth o’r</a:t>
            </a:r>
          </a:p>
          <a:p>
            <a:pPr>
              <a:buFont typeface="Wingdings" panose="05000000000000000000" pitchFamily="2" charset="2"/>
              <a:buChar char="Ø"/>
            </a:pPr>
            <a:r>
              <a:rPr lang="cy-GB" sz="2000" dirty="0"/>
              <a:t>Canlyniadau Dysgu CGC</a:t>
            </a:r>
          </a:p>
          <a:p>
            <a:pPr marL="109537" indent="0">
              <a:buNone/>
            </a:pPr>
            <a:r>
              <a:rPr lang="cy-GB" sz="2000" dirty="0"/>
              <a:t>Integreiddio dadansoddi wrth asesu, cydweithio a chymhwyso barn broffesiynol mewn sefyllfaoedd cymhleth</a:t>
            </a:r>
          </a:p>
          <a:p>
            <a:pPr>
              <a:buFont typeface="Wingdings" panose="05000000000000000000" pitchFamily="2" charset="2"/>
              <a:buChar char="Ø"/>
            </a:pPr>
            <a:r>
              <a:rPr lang="cy-GB" sz="2000" dirty="0"/>
              <a:t>Defnydd o theorïau gwaith cymdeithasol</a:t>
            </a:r>
          </a:p>
          <a:p>
            <a:pPr>
              <a:buFont typeface="Wingdings" panose="05000000000000000000" pitchFamily="2" charset="2"/>
              <a:buChar char="Ø"/>
            </a:pPr>
            <a:r>
              <a:rPr lang="cy-GB" sz="2000" dirty="0"/>
              <a:t>Agweddau penodol o weithio yng Nghymru</a:t>
            </a:r>
          </a:p>
        </p:txBody>
      </p:sp>
      <p:sp>
        <p:nvSpPr>
          <p:cNvPr id="6" name="Dalfan Cynnwys 5"/>
          <p:cNvSpPr>
            <a:spLocks noGrp="1"/>
          </p:cNvSpPr>
          <p:nvPr>
            <p:ph sz="quarter" idx="4"/>
          </p:nvPr>
        </p:nvSpPr>
        <p:spPr>
          <a:xfrm>
            <a:off x="4609281" y="1700808"/>
            <a:ext cx="4041775" cy="4261313"/>
          </a:xfrm>
        </p:spPr>
        <p:txBody>
          <a:bodyPr/>
          <a:lstStyle/>
          <a:p>
            <a:r>
              <a:rPr lang="cy-GB" sz="2000" dirty="0"/>
              <a:t>Deddfwriaeth, polisïau a chanllawiau gyfredol sydd yn berthnasol i’ch maes gwaith cymdeithasol</a:t>
            </a:r>
          </a:p>
          <a:p>
            <a:r>
              <a:rPr lang="cy-GB" sz="2000" dirty="0"/>
              <a:t>Diogelu data a rhannu gwybodaeth</a:t>
            </a:r>
          </a:p>
          <a:p>
            <a:r>
              <a:rPr lang="cy-GB" sz="2000" dirty="0"/>
              <a:t>Deddfwriaeth cydraddoldeb</a:t>
            </a:r>
          </a:p>
          <a:p>
            <a:r>
              <a:rPr lang="cy-GB" sz="2000" dirty="0"/>
              <a:t>Iechyd a Diogelwch yn y gweithle</a:t>
            </a:r>
          </a:p>
          <a:p>
            <a:r>
              <a:rPr lang="cy-GB" sz="2000" dirty="0"/>
              <a:t>Cyfraith ddomestig a rhyngwladol, gan gynnwys hawliau dynol a’r Confensiwn y Cenhedloedd Unedig ar Hawliau Dynol</a:t>
            </a:r>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21</a:t>
            </a:fld>
            <a:endParaRPr lang="en-GB" altLang="en-US"/>
          </a:p>
        </p:txBody>
      </p:sp>
    </p:spTree>
    <p:extLst>
      <p:ext uri="{BB962C8B-B14F-4D97-AF65-F5344CB8AC3E}">
        <p14:creationId xmlns:p14="http://schemas.microsoft.com/office/powerpoint/2010/main" val="2561246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3C0F9740-9EE5-4D70-91DB-2891E6A1663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cy-GB" sz="2400" dirty="0">
                <a:latin typeface="+mj-lt"/>
              </a:rPr>
              <a:t>Mewn grwpiau bychan, treuliwch 5 munud yr un yn amlinellu’r achos yr ydych yn bwriadu ei ddefnyddio ar gyfer rhan gyntaf yr aseiniad diogelu Tasg 3. Cofiwch am yr angen i gadw cyfrinachedd.</a:t>
            </a:r>
          </a:p>
          <a:p>
            <a:pPr>
              <a:defRPr/>
            </a:pPr>
            <a:r>
              <a:rPr lang="cy-GB" sz="2400" b="1" dirty="0">
                <a:latin typeface="+mj-lt"/>
              </a:rPr>
              <a:t>Dylai’r achos </a:t>
            </a:r>
            <a:r>
              <a:rPr lang="cy-GB" sz="2400" dirty="0">
                <a:latin typeface="+mj-lt"/>
              </a:rPr>
              <a:t>a ddewiswch fod yn achos cyfredol neu’n achos yr ydych wedi gweithio arno ers dechrau ar y rhaglen hon. </a:t>
            </a:r>
            <a:endParaRPr lang="en-GB" altLang="en-US" sz="2400" dirty="0">
              <a:latin typeface="+mj-lt"/>
            </a:endParaRPr>
          </a:p>
        </p:txBody>
      </p:sp>
      <p:sp>
        <p:nvSpPr>
          <p:cNvPr id="3" name="Title 2">
            <a:extLst>
              <a:ext uri="{FF2B5EF4-FFF2-40B4-BE49-F238E27FC236}">
                <a16:creationId xmlns:a16="http://schemas.microsoft.com/office/drawing/2014/main" id="{FCB43840-DCB2-402E-AB43-BAE4BD1DC38C}"/>
              </a:ext>
            </a:extLst>
          </p:cNvPr>
          <p:cNvSpPr>
            <a:spLocks noGrp="1"/>
          </p:cNvSpPr>
          <p:nvPr>
            <p:ph type="title"/>
          </p:nvPr>
        </p:nvSpPr>
        <p:spPr>
          <a:xfrm>
            <a:off x="457200" y="260648"/>
            <a:ext cx="8229600" cy="1143000"/>
          </a:xfrm>
        </p:spPr>
        <p:txBody>
          <a:bodyPr>
            <a:normAutofit/>
          </a:bodyPr>
          <a:lstStyle/>
          <a:p>
            <a:pPr algn="ctr">
              <a:defRPr/>
            </a:pPr>
            <a:r>
              <a:rPr lang="cy-GB" dirty="0"/>
              <a:t>Diogelu – Ymarferiad 3</a:t>
            </a:r>
          </a:p>
        </p:txBody>
      </p:sp>
      <p:sp>
        <p:nvSpPr>
          <p:cNvPr id="2" name="Slide Number Placeholder 1">
            <a:extLst>
              <a:ext uri="{FF2B5EF4-FFF2-40B4-BE49-F238E27FC236}">
                <a16:creationId xmlns:a16="http://schemas.microsoft.com/office/drawing/2014/main" id="{EBF115CE-0A1B-4403-8491-5F70779EB59A}"/>
              </a:ext>
            </a:extLst>
          </p:cNvPr>
          <p:cNvSpPr>
            <a:spLocks noGrp="1"/>
          </p:cNvSpPr>
          <p:nvPr>
            <p:ph type="sldNum" sz="quarter" idx="12"/>
          </p:nvPr>
        </p:nvSpPr>
        <p:spPr/>
        <p:txBody>
          <a:bodyPr/>
          <a:lstStyle/>
          <a:p>
            <a:pPr>
              <a:defRPr/>
            </a:pPr>
            <a:fld id="{EC75C4D8-5E1B-4BCC-B7D7-71E1D1D7A2FD}" type="slidenum">
              <a:rPr lang="en-GB" altLang="en-US" smtClean="0"/>
              <a:pPr>
                <a:defRPr/>
              </a:pPr>
              <a:t>22</a:t>
            </a:fld>
            <a:endParaRPr lang="en-GB" altLang="en-US"/>
          </a:p>
        </p:txBody>
      </p:sp>
      <p:pic>
        <p:nvPicPr>
          <p:cNvPr id="55300" name="Picture 7" descr="Image result for social worker values and ethics">
            <a:extLst>
              <a:ext uri="{FF2B5EF4-FFF2-40B4-BE49-F238E27FC236}">
                <a16:creationId xmlns:a16="http://schemas.microsoft.com/office/drawing/2014/main" id="{B91EFF23-5A6A-4C4F-9245-D3A484560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5302" y="4365104"/>
            <a:ext cx="2613395"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B7662E-2037-4BE9-B35D-D14527FFC4A6}"/>
              </a:ext>
            </a:extLst>
          </p:cNvPr>
          <p:cNvSpPr>
            <a:spLocks noGrp="1"/>
          </p:cNvSpPr>
          <p:nvPr>
            <p:ph idx="1"/>
          </p:nvPr>
        </p:nvSpPr>
        <p:spPr>
          <a:xfrm>
            <a:off x="457200" y="2133600"/>
            <a:ext cx="8229600" cy="3887788"/>
          </a:xfrm>
        </p:spPr>
        <p:txBody>
          <a:bodyPr/>
          <a:lstStyle/>
          <a:p>
            <a:pPr>
              <a:defRPr/>
            </a:pPr>
            <a:r>
              <a:rPr lang="cy-GB" sz="2800" dirty="0">
                <a:latin typeface="+mj-lt"/>
              </a:rPr>
              <a:t>Arddangos dealltwriaeth o’r berthynas rhwng polisi cymdeithasol, fframwaith deddfwriaethol a chanllawiau darpariaethau gwaith cymdeithasol yng Nghymru</a:t>
            </a:r>
          </a:p>
          <a:p>
            <a:pPr>
              <a:defRPr/>
            </a:pPr>
            <a:r>
              <a:rPr lang="cy-GB" altLang="en-US" sz="2800" dirty="0">
                <a:latin typeface="+mj-lt"/>
              </a:rPr>
              <a:t>Nid yw bob amser yn hawdd penderfynu beth yw camdriniaeth gan ei fod yn gyd-destunol fel arfer ac yn dibynnu ar ffactorau megis: oedran ac/neu gallu’r unigolyn y credir ei fod mewn perygl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4BA2D013-BF37-4E65-B696-CC3F99EA1725}"/>
              </a:ext>
            </a:extLst>
          </p:cNvPr>
          <p:cNvSpPr>
            <a:spLocks noGrp="1"/>
          </p:cNvSpPr>
          <p:nvPr>
            <p:ph type="title"/>
          </p:nvPr>
        </p:nvSpPr>
        <p:spPr>
          <a:xfrm>
            <a:off x="683568" y="338138"/>
            <a:ext cx="7725544" cy="1650702"/>
          </a:xfrm>
        </p:spPr>
        <p:txBody>
          <a:bodyPr>
            <a:noAutofit/>
          </a:bodyPr>
          <a:lstStyle/>
          <a:p>
            <a:pPr algn="ctr">
              <a:defRPr/>
            </a:pPr>
            <a:r>
              <a:rPr lang="cy-GB" sz="3200" dirty="0"/>
              <a:t>Ymyrryd a Defnyddio Barn Broffesiynol mewn Sefyllfaoedd Cynyddol Gymhleth</a:t>
            </a:r>
          </a:p>
        </p:txBody>
      </p:sp>
      <p:sp>
        <p:nvSpPr>
          <p:cNvPr id="4" name="Slide Number Placeholder 3">
            <a:extLst>
              <a:ext uri="{FF2B5EF4-FFF2-40B4-BE49-F238E27FC236}">
                <a16:creationId xmlns:a16="http://schemas.microsoft.com/office/drawing/2014/main" id="{2D08FAD6-1640-4F70-AF36-E8632BC55997}"/>
              </a:ext>
            </a:extLst>
          </p:cNvPr>
          <p:cNvSpPr>
            <a:spLocks noGrp="1"/>
          </p:cNvSpPr>
          <p:nvPr>
            <p:ph type="sldNum" sz="quarter" idx="12"/>
          </p:nvPr>
        </p:nvSpPr>
        <p:spPr/>
        <p:txBody>
          <a:bodyPr/>
          <a:lstStyle/>
          <a:p>
            <a:pPr>
              <a:defRPr/>
            </a:pPr>
            <a:fld id="{EC75C4D8-5E1B-4BCC-B7D7-71E1D1D7A2FD}"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a:extLst>
              <a:ext uri="{FF2B5EF4-FFF2-40B4-BE49-F238E27FC236}">
                <a16:creationId xmlns:a16="http://schemas.microsoft.com/office/drawing/2014/main" id="{7CD52D39-202E-4961-BE37-90FFF8D0CADD}"/>
              </a:ext>
            </a:extLst>
          </p:cNvPr>
          <p:cNvSpPr>
            <a:spLocks noGrp="1"/>
          </p:cNvSpPr>
          <p:nvPr>
            <p:ph idx="1"/>
          </p:nvPr>
        </p:nvSpPr>
        <p:spPr/>
        <p:txBody>
          <a:bodyPr/>
          <a:lstStyle/>
          <a:p>
            <a:r>
              <a:rPr lang="cy-GB" altLang="en-US" sz="2400" dirty="0"/>
              <a:t>Fel arfer, mae sawl asiantaeth / gwasanaeth gwahanol yn ymwneud ag achos</a:t>
            </a:r>
          </a:p>
          <a:p>
            <a:r>
              <a:rPr lang="cy-GB" altLang="en-US" sz="2400" dirty="0"/>
              <a:t>Efallai y bydd ganddynt wahanol werthoedd, deilliannau (</a:t>
            </a:r>
            <a:r>
              <a:rPr lang="cy-GB" altLang="en-US" sz="2400" dirty="0" err="1"/>
              <a:t>outcomes</a:t>
            </a:r>
            <a:r>
              <a:rPr lang="cy-GB" altLang="en-US" sz="2400" dirty="0"/>
              <a:t>), modelau gofal, ac ati</a:t>
            </a:r>
          </a:p>
          <a:p>
            <a:r>
              <a:rPr lang="cy-GB" altLang="en-US" sz="2400" dirty="0"/>
              <a:t>Problemau niferus e.e. nid yw’n gyfyngedig i un mater megis problemau gydag alcohol a chyffuriau, anableddau dysgu a chamdriniaeth domestig</a:t>
            </a:r>
          </a:p>
          <a:p>
            <a:r>
              <a:rPr lang="cy-GB" altLang="en-US" sz="2400" dirty="0"/>
              <a:t>Grŵp cymdeithasol cymhleth e.e. teuluoedd, ffrindiau ac ati </a:t>
            </a:r>
          </a:p>
          <a:p>
            <a:r>
              <a:rPr lang="cy-GB" altLang="en-US" sz="2400" dirty="0"/>
              <a:t>Amwysterau - teimlad, rheswm am wneud penderfyniadau, effaith penderfyniadau a’r camau a gymerwyd, gwrthdaro buddiannau </a:t>
            </a:r>
          </a:p>
          <a:p>
            <a:endParaRPr lang="en-GB" altLang="en-US" dirty="0"/>
          </a:p>
        </p:txBody>
      </p:sp>
      <p:sp>
        <p:nvSpPr>
          <p:cNvPr id="3" name="Title 2">
            <a:extLst>
              <a:ext uri="{FF2B5EF4-FFF2-40B4-BE49-F238E27FC236}">
                <a16:creationId xmlns:a16="http://schemas.microsoft.com/office/drawing/2014/main" id="{46664A04-9428-4EC1-AC11-CDDAB72996BC}"/>
              </a:ext>
            </a:extLst>
          </p:cNvPr>
          <p:cNvSpPr>
            <a:spLocks noGrp="1"/>
          </p:cNvSpPr>
          <p:nvPr>
            <p:ph type="title"/>
          </p:nvPr>
        </p:nvSpPr>
        <p:spPr/>
        <p:txBody>
          <a:bodyPr/>
          <a:lstStyle/>
          <a:p>
            <a:pPr algn="ctr">
              <a:defRPr/>
            </a:pPr>
            <a:r>
              <a:rPr lang="cy-GB" dirty="0"/>
              <a:t>Ystyried Cymhlethdodau</a:t>
            </a:r>
          </a:p>
        </p:txBody>
      </p:sp>
      <p:sp>
        <p:nvSpPr>
          <p:cNvPr id="2" name="Slide Number Placeholder 1">
            <a:extLst>
              <a:ext uri="{FF2B5EF4-FFF2-40B4-BE49-F238E27FC236}">
                <a16:creationId xmlns:a16="http://schemas.microsoft.com/office/drawing/2014/main" id="{61244267-71D1-447A-BD6E-0FE0E976738F}"/>
              </a:ext>
            </a:extLst>
          </p:cNvPr>
          <p:cNvSpPr>
            <a:spLocks noGrp="1"/>
          </p:cNvSpPr>
          <p:nvPr>
            <p:ph type="sldNum" sz="quarter" idx="12"/>
          </p:nvPr>
        </p:nvSpPr>
        <p:spPr/>
        <p:txBody>
          <a:bodyPr/>
          <a:lstStyle/>
          <a:p>
            <a:pPr>
              <a:defRPr/>
            </a:pPr>
            <a:fld id="{EC75C4D8-5E1B-4BCC-B7D7-71E1D1D7A2FD}"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9BF86007-873E-49D8-88E2-507E41637C8F}"/>
              </a:ext>
            </a:extLst>
          </p:cNvPr>
          <p:cNvSpPr>
            <a:spLocks noGrp="1"/>
          </p:cNvSpPr>
          <p:nvPr>
            <p:ph idx="1"/>
          </p:nvPr>
        </p:nvSpPr>
        <p:spPr/>
        <p:txBody>
          <a:bodyPr/>
          <a:lstStyle/>
          <a:p>
            <a:pPr marL="109537" indent="0">
              <a:buNone/>
            </a:pPr>
            <a:endParaRPr lang="cy-GB" altLang="en-US" sz="2400" dirty="0"/>
          </a:p>
          <a:p>
            <a:pPr marL="109537" indent="0">
              <a:buNone/>
            </a:pPr>
            <a:r>
              <a:rPr lang="cy-GB" altLang="en-US" sz="2400" dirty="0"/>
              <a:t>Mae meddwl yn gymhleth yn cynnwys:</a:t>
            </a:r>
          </a:p>
          <a:p>
            <a:pPr>
              <a:buFont typeface="Wingdings" panose="05000000000000000000" pitchFamily="2" charset="2"/>
              <a:buChar char="Ø"/>
            </a:pPr>
            <a:r>
              <a:rPr lang="cy-GB" altLang="en-US" sz="2400" dirty="0"/>
              <a:t>Ailymweld â syniadau drwy adlewyrchu, meddwl a gwneud pethau’n feirniadol yn ein galluogi i’w hail werthuso yng ngoleuni ein ymarfer datblygol a darllen am ymarfer, wrth i’n dealltwriaeth o’r syniadau hynny ddyfnhau a mireinio mwy </a:t>
            </a:r>
          </a:p>
          <a:p>
            <a:r>
              <a:rPr lang="cy-GB" altLang="en-US" sz="2400" dirty="0"/>
              <a:t>Mae’n ein galluogi i brofi a newid syniadau ynghylch y sefyllfaoedd sy’n ein hwynebu </a:t>
            </a:r>
          </a:p>
          <a:p>
            <a:r>
              <a:rPr lang="cy-GB" altLang="en-US" sz="2400" dirty="0"/>
              <a:t>Mae ymarfer yn cynnwys cyfuniad cymhleth o sgiliau ymarferol, gwybodaeth, gwerthoedd, meddyliau, teimladau a gweithredoedd</a:t>
            </a:r>
          </a:p>
        </p:txBody>
      </p:sp>
      <p:sp>
        <p:nvSpPr>
          <p:cNvPr id="3" name="Title 2">
            <a:extLst>
              <a:ext uri="{FF2B5EF4-FFF2-40B4-BE49-F238E27FC236}">
                <a16:creationId xmlns:a16="http://schemas.microsoft.com/office/drawing/2014/main" id="{D4C738AA-01D0-4CE6-B909-13D24A5B8AFB}"/>
              </a:ext>
            </a:extLst>
          </p:cNvPr>
          <p:cNvSpPr>
            <a:spLocks noGrp="1"/>
          </p:cNvSpPr>
          <p:nvPr>
            <p:ph type="title"/>
          </p:nvPr>
        </p:nvSpPr>
        <p:spPr/>
        <p:txBody>
          <a:bodyPr/>
          <a:lstStyle/>
          <a:p>
            <a:pPr algn="ctr">
              <a:defRPr/>
            </a:pPr>
            <a:r>
              <a:rPr lang="cy-GB" dirty="0"/>
              <a:t>Meddwl yn Gymhleth</a:t>
            </a:r>
          </a:p>
        </p:txBody>
      </p:sp>
      <p:sp>
        <p:nvSpPr>
          <p:cNvPr id="2" name="Slide Number Placeholder 1">
            <a:extLst>
              <a:ext uri="{FF2B5EF4-FFF2-40B4-BE49-F238E27FC236}">
                <a16:creationId xmlns:a16="http://schemas.microsoft.com/office/drawing/2014/main" id="{36D545DF-717F-4127-82A6-F13000C25DEA}"/>
              </a:ext>
            </a:extLst>
          </p:cNvPr>
          <p:cNvSpPr>
            <a:spLocks noGrp="1"/>
          </p:cNvSpPr>
          <p:nvPr>
            <p:ph type="sldNum" sz="quarter" idx="12"/>
          </p:nvPr>
        </p:nvSpPr>
        <p:spPr/>
        <p:txBody>
          <a:bodyPr/>
          <a:lstStyle/>
          <a:p>
            <a:pPr>
              <a:defRPr/>
            </a:pPr>
            <a:fld id="{EC75C4D8-5E1B-4BCC-B7D7-71E1D1D7A2FD}"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90FA456-B58C-46D1-BB6D-3012C00EAFF4}"/>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Dylai hyn gynnwys:</a:t>
            </a:r>
          </a:p>
          <a:p>
            <a:pPr>
              <a:defRPr/>
            </a:pPr>
            <a:r>
              <a:rPr lang="cy-GB" altLang="en-US" dirty="0"/>
              <a:t>Adnabod ffactorau perthnasol sydd wedi / a allai gynyddu’r cymhlethdod </a:t>
            </a:r>
          </a:p>
          <a:p>
            <a:pPr>
              <a:defRPr/>
            </a:pPr>
            <a:r>
              <a:rPr lang="cy-GB" altLang="en-US" dirty="0"/>
              <a:t>Ffiniau proffesiynol (cyfreithiol a sefydliadol)</a:t>
            </a:r>
          </a:p>
          <a:p>
            <a:pPr>
              <a:defRPr/>
            </a:pPr>
            <a:r>
              <a:rPr lang="cy-GB" altLang="en-US" dirty="0"/>
              <a:t>Negodi ag eraill i wneud penderfyniadau  </a:t>
            </a:r>
          </a:p>
          <a:p>
            <a:pPr>
              <a:defRPr/>
            </a:pPr>
            <a:r>
              <a:rPr lang="cy-GB" altLang="en-US" dirty="0"/>
              <a:t>Argymhellion a phenderfyniadau (atebolrwydd)</a:t>
            </a:r>
          </a:p>
          <a:p>
            <a:pPr>
              <a:defRPr/>
            </a:pPr>
            <a:r>
              <a:rPr lang="cy-GB" altLang="en-US" dirty="0"/>
              <a:t>Defnyddio goruchwyliaeth i ystyried a rheoli</a:t>
            </a:r>
          </a:p>
        </p:txBody>
      </p:sp>
      <p:sp>
        <p:nvSpPr>
          <p:cNvPr id="3" name="Title 2">
            <a:extLst>
              <a:ext uri="{FF2B5EF4-FFF2-40B4-BE49-F238E27FC236}">
                <a16:creationId xmlns:a16="http://schemas.microsoft.com/office/drawing/2014/main" id="{20904DEF-B6F0-4399-9D75-BE6345F356C5}"/>
              </a:ext>
            </a:extLst>
          </p:cNvPr>
          <p:cNvSpPr>
            <a:spLocks noGrp="1"/>
          </p:cNvSpPr>
          <p:nvPr>
            <p:ph type="title"/>
          </p:nvPr>
        </p:nvSpPr>
        <p:spPr/>
        <p:txBody>
          <a:bodyPr/>
          <a:lstStyle/>
          <a:p>
            <a:pPr algn="ctr">
              <a:defRPr/>
            </a:pPr>
            <a:r>
              <a:rPr lang="cy-GB" dirty="0"/>
              <a:t>Barn Broffesiynol </a:t>
            </a:r>
          </a:p>
        </p:txBody>
      </p:sp>
      <p:sp>
        <p:nvSpPr>
          <p:cNvPr id="2" name="Slide Number Placeholder 1">
            <a:extLst>
              <a:ext uri="{FF2B5EF4-FFF2-40B4-BE49-F238E27FC236}">
                <a16:creationId xmlns:a16="http://schemas.microsoft.com/office/drawing/2014/main" id="{28182FCB-251C-44F5-BCFD-8FCF8D0E5FF9}"/>
              </a:ext>
            </a:extLst>
          </p:cNvPr>
          <p:cNvSpPr>
            <a:spLocks noGrp="1"/>
          </p:cNvSpPr>
          <p:nvPr>
            <p:ph type="sldNum" sz="quarter" idx="12"/>
          </p:nvPr>
        </p:nvSpPr>
        <p:spPr/>
        <p:txBody>
          <a:bodyPr/>
          <a:lstStyle/>
          <a:p>
            <a:pPr>
              <a:defRPr/>
            </a:pPr>
            <a:fld id="{EC75C4D8-5E1B-4BCC-B7D7-71E1D1D7A2FD}"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GB" dirty="0"/>
              <a:t>Moeseg ac Ymarfer yn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quarter" idx="2"/>
          </p:nvPr>
        </p:nvSpPr>
        <p:spPr/>
        <p:txBody>
          <a:bodyPr/>
          <a:lstStyle/>
          <a:p>
            <a:pPr marL="109537" indent="0">
              <a:buFont typeface="Wingdings 3" panose="05040102010807070707" pitchFamily="18" charset="2"/>
              <a:buNone/>
              <a:defRPr/>
            </a:pPr>
            <a:r>
              <a:rPr lang="cy-GB" sz="2000" b="1" dirty="0"/>
              <a:t>Mae ymarfer yn foesegol yn cynnwys</a:t>
            </a:r>
            <a:r>
              <a:rPr lang="cy-GB" sz="2000" dirty="0"/>
              <a:t>:</a:t>
            </a:r>
          </a:p>
          <a:p>
            <a:pPr>
              <a:defRPr/>
            </a:pPr>
            <a:r>
              <a:rPr lang="cy-GB" sz="2000" dirty="0"/>
              <a:t>Sail gwerthoedd cryf a grymus yn ymgorffori ymwybyddiaeth o sut fydd eich dull o ymarfer yn effeithio ar unigolion </a:t>
            </a:r>
          </a:p>
          <a:p>
            <a:pPr>
              <a:defRPr/>
            </a:pPr>
            <a:r>
              <a:rPr lang="cy-GB" sz="2000" dirty="0"/>
              <a:t>Ymarfer Gwrth-wahaniaethol a gwrth-ormesol </a:t>
            </a:r>
          </a:p>
          <a:p>
            <a:pPr>
              <a:defRPr/>
            </a:pPr>
            <a:r>
              <a:rPr lang="cy-GB" sz="2000" dirty="0"/>
              <a:t>Atebolrwydd personol a phroffesiynol </a:t>
            </a:r>
          </a:p>
          <a:p>
            <a:pPr marL="109537" indent="0">
              <a:buFont typeface="Wingdings 3" panose="05040102010807070707" pitchFamily="18" charset="2"/>
              <a:buNone/>
              <a:defRPr/>
            </a:pPr>
            <a:r>
              <a:rPr lang="cy-GB" altLang="en-US" sz="1400" dirty="0"/>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GB" altLang="en-US" sz="2000" b="1" dirty="0"/>
              <a:t>Mae ymarfer yn effeithiol yn cynnwys</a:t>
            </a:r>
            <a:r>
              <a:rPr lang="cy-GB" altLang="en-US" sz="2000" dirty="0"/>
              <a:t>:</a:t>
            </a:r>
          </a:p>
          <a:p>
            <a:pPr>
              <a:spcBef>
                <a:spcPct val="0"/>
              </a:spcBef>
              <a:defRPr/>
            </a:pPr>
            <a:r>
              <a:rPr lang="cy-GB" altLang="en-US" sz="2000" dirty="0"/>
              <a:t>Dealltwriaeth ddamcaniaethol o weithredoedd gweithwyr ac unigolion o fewn cyd-destun cymdeithasol-economaidd penodol</a:t>
            </a:r>
          </a:p>
          <a:p>
            <a:pPr>
              <a:spcBef>
                <a:spcPct val="0"/>
              </a:spcBef>
              <a:defRPr/>
            </a:pPr>
            <a:r>
              <a:rPr lang="cy-GB" altLang="en-US" sz="2000" dirty="0"/>
              <a:t>Dealltwriaeth o’r dystiolaeth ymchwil gyfredol berthnasol</a:t>
            </a:r>
          </a:p>
          <a:p>
            <a:pPr>
              <a:spcBef>
                <a:spcPct val="0"/>
              </a:spcBef>
              <a:defRPr/>
            </a:pPr>
            <a:r>
              <a:rPr lang="cy-GB" altLang="en-US" sz="2000" dirty="0"/>
              <a:t>Proses werthuso glir sy’n ymgorffori persbectif yr unigolyn </a:t>
            </a:r>
          </a:p>
          <a:p>
            <a:pPr marL="109537" indent="0">
              <a:spcBef>
                <a:spcPct val="0"/>
              </a:spcBef>
              <a:buFont typeface="Wingdings 3" panose="05040102010807070707" pitchFamily="18" charset="2"/>
              <a:buNone/>
              <a:defRPr/>
            </a:pPr>
            <a:r>
              <a:rPr lang="cy-GB" altLang="en-US" sz="1400" dirty="0"/>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27</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p:txBody>
          <a:bodyPr>
            <a:normAutofit fontScale="90000"/>
          </a:bodyPr>
          <a:lstStyle/>
          <a:p>
            <a:pPr algn="ctr">
              <a:defRPr/>
            </a:pPr>
            <a:br>
              <a:rPr lang="en-GB" sz="4400" dirty="0">
                <a:cs typeface="Arial" charset="0"/>
              </a:rPr>
            </a:br>
            <a:r>
              <a:rPr lang="cy-GB" sz="4400" dirty="0">
                <a:cs typeface="Arial" charset="0"/>
              </a:rPr>
              <a:t>Gwerthfawrogi Bias yn y Broses Asesu Risg</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p:txBody>
          <a:bodyPr/>
          <a:lstStyle/>
          <a:p>
            <a:pPr>
              <a:defRPr/>
            </a:pPr>
            <a:fld id="{EC75C4D8-5E1B-4BCC-B7D7-71E1D1D7A2FD}"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6A40E63-5C16-4ED1-B7C1-206CBAF3406A}"/>
              </a:ext>
            </a:extLst>
          </p:cNvPr>
          <p:cNvSpPr>
            <a:spLocks noGrp="1"/>
          </p:cNvSpPr>
          <p:nvPr>
            <p:ph idx="1"/>
          </p:nvPr>
        </p:nvSpPr>
        <p:spPr>
          <a:xfrm>
            <a:off x="457200" y="1268413"/>
            <a:ext cx="8229600" cy="4738687"/>
          </a:xfrm>
        </p:spPr>
        <p:txBody>
          <a:bodyPr/>
          <a:lstStyle/>
          <a:p>
            <a:pPr>
              <a:defRPr/>
            </a:pPr>
            <a:r>
              <a:rPr lang="cy-GB" altLang="en-US" sz="2400" dirty="0"/>
              <a:t>Mae ymdrin â risg ac amddiffyn yn llawn penbleth moesol a moesegol i weithwyr cymdeithasol </a:t>
            </a:r>
          </a:p>
          <a:p>
            <a:pPr>
              <a:defRPr/>
            </a:pPr>
            <a:r>
              <a:rPr lang="cy-GB" altLang="en-US" sz="2400" dirty="0"/>
              <a:t>Yn aml, nid oes ateb “cywir” neu “anghywir”, nid yw asesu risg yn wyddor fanwl </a:t>
            </a:r>
          </a:p>
          <a:p>
            <a:pPr>
              <a:defRPr/>
            </a:pPr>
            <a:r>
              <a:rPr lang="cy-GB" altLang="en-US" sz="2400" dirty="0"/>
              <a:t>Gall gwneud penderfyniadau anghywir yn y broses asesu arwain at oblygiadau mawr a dwys</a:t>
            </a:r>
          </a:p>
          <a:p>
            <a:pPr>
              <a:defRPr/>
            </a:pPr>
            <a:r>
              <a:rPr lang="cy-GB" altLang="en-US" sz="2400" dirty="0"/>
              <a:t>Yn aml, gwneir penderfyniadau mewn sefyllfaoedd sy’n “ansicrwydd sydd wedi’i gynhyrchu” (</a:t>
            </a:r>
            <a:r>
              <a:rPr lang="cy-GB" altLang="en-US" sz="2400" i="1" dirty="0"/>
              <a:t>manufactured uncertainty)</a:t>
            </a:r>
            <a:r>
              <a:rPr lang="cy-GB" altLang="en-US" sz="2400" dirty="0"/>
              <a:t>, ble mae’r sail gwybodaeth yn anghyflawn ond hefyd ble y gall mwy o wybodaeth a gwybodaeth well arwain yn aml at fwy o ansicrwydd </a:t>
            </a:r>
            <a:endParaRPr lang="cy-GB" altLang="en-US" sz="1200" dirty="0"/>
          </a:p>
          <a:p>
            <a:pPr marL="109537" indent="0">
              <a:buFont typeface="Wingdings 3" panose="05040102010807070707" pitchFamily="18" charset="2"/>
              <a:buNone/>
              <a:defRPr/>
            </a:pPr>
            <a:r>
              <a:rPr lang="cy-GB" altLang="en-US" sz="1400" dirty="0"/>
              <a:t>     Adams, Dominelli a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A98B584-C2C2-478D-982B-9541F43F2C1B}"/>
              </a:ext>
            </a:extLst>
          </p:cNvPr>
          <p:cNvSpPr>
            <a:spLocks noGrp="1"/>
          </p:cNvSpPr>
          <p:nvPr>
            <p:ph type="title"/>
          </p:nvPr>
        </p:nvSpPr>
        <p:spPr/>
        <p:txBody>
          <a:bodyPr/>
          <a:lstStyle/>
          <a:p>
            <a:pPr>
              <a:defRPr/>
            </a:pPr>
            <a:r>
              <a:rPr lang="cy-GB" dirty="0"/>
              <a:t>Risg, Amddiffyn a Gwerthoedd </a:t>
            </a:r>
          </a:p>
        </p:txBody>
      </p:sp>
      <p:sp>
        <p:nvSpPr>
          <p:cNvPr id="2" name="Slide Number Placeholder 1">
            <a:extLst>
              <a:ext uri="{FF2B5EF4-FFF2-40B4-BE49-F238E27FC236}">
                <a16:creationId xmlns:a16="http://schemas.microsoft.com/office/drawing/2014/main" id="{5EA4BB58-3614-413A-8F0F-860116FB9315}"/>
              </a:ext>
            </a:extLst>
          </p:cNvPr>
          <p:cNvSpPr>
            <a:spLocks noGrp="1"/>
          </p:cNvSpPr>
          <p:nvPr>
            <p:ph type="sldNum" sz="quarter" idx="12"/>
          </p:nvPr>
        </p:nvSpPr>
        <p:spPr/>
        <p:txBody>
          <a:bodyPr/>
          <a:lstStyle/>
          <a:p>
            <a:pPr>
              <a:defRPr/>
            </a:pPr>
            <a:fld id="{EC75C4D8-5E1B-4BCC-B7D7-71E1D1D7A2FD}" type="slidenum">
              <a:rPr lang="en-GB" altLang="en-US" smtClean="0"/>
              <a:pPr>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dirty="0" err="1"/>
              <a:t>Theori</a:t>
            </a:r>
            <a:r>
              <a:rPr lang="en-GB" sz="3500" dirty="0"/>
              <a:t>- </a:t>
            </a:r>
            <a:r>
              <a:rPr lang="en-GB" sz="3500" dirty="0" err="1"/>
              <a:t>yn</a:t>
            </a:r>
            <a:r>
              <a:rPr lang="en-GB" sz="3500" dirty="0"/>
              <a:t> sail </a:t>
            </a:r>
            <a:r>
              <a:rPr lang="en-GB" sz="3500" dirty="0" err="1"/>
              <a:t>i</a:t>
            </a:r>
            <a:r>
              <a:rPr lang="en-GB" sz="3500" dirty="0"/>
              <a:t> </a:t>
            </a:r>
            <a:r>
              <a:rPr lang="en-GB" sz="3500" dirty="0" err="1"/>
              <a:t>wneud</a:t>
            </a:r>
            <a:r>
              <a:rPr lang="en-GB" sz="3500" dirty="0"/>
              <a:t> </a:t>
            </a:r>
            <a:r>
              <a:rPr lang="en-GB" sz="3500" dirty="0" err="1"/>
              <a:t>penderfyniadau</a:t>
            </a:r>
            <a:r>
              <a:rPr lang="en-GB" sz="3500" dirty="0"/>
              <a:t> </a:t>
            </a:r>
            <a:r>
              <a:rPr lang="en-GB" sz="3500" dirty="0" err="1"/>
              <a:t>proffesiynol</a:t>
            </a:r>
            <a:endParaRPr lang="en-GB" sz="3500" dirty="0"/>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556792"/>
            <a:ext cx="4474840" cy="5028158"/>
          </a:xfrm>
        </p:spPr>
        <p:txBody>
          <a:bodyPr wrap="square" anchor="t">
            <a:normAutofit/>
          </a:bodyPr>
          <a:lstStyle/>
          <a:p>
            <a:pPr marL="109537" indent="0">
              <a:lnSpc>
                <a:spcPct val="90000"/>
              </a:lnSpc>
              <a:buFont typeface="Wingdings 3" panose="05040102010807070707" pitchFamily="18" charset="2"/>
              <a:buNone/>
              <a:defRPr/>
            </a:pPr>
            <a:r>
              <a:rPr lang="cy-GB" altLang="en-US" sz="1800" dirty="0"/>
              <a:t>Ystyriwch:</a:t>
            </a:r>
          </a:p>
          <a:p>
            <a:pPr>
              <a:lnSpc>
                <a:spcPct val="90000"/>
              </a:lnSpc>
              <a:defRPr/>
            </a:pPr>
            <a:r>
              <a:rPr lang="cy-GB" altLang="en-US" sz="1800" dirty="0"/>
              <a:t>Beth yw’r sgiliau craidd? Er enghraifft, mae’r dull sydd yn canolbwyntio ar y person yn cael ei drafod yn aml, ond beth mae hyn yn ei olygu mewn gwirionedd? E.e. dangos cynhesrwydd, empathi, gonestrwydd ac ati. </a:t>
            </a:r>
          </a:p>
          <a:p>
            <a:pPr>
              <a:lnSpc>
                <a:spcPct val="90000"/>
              </a:lnSpc>
              <a:defRPr/>
            </a:pPr>
            <a:r>
              <a:rPr lang="cy-GB" altLang="en-US" sz="1800" dirty="0"/>
              <a:t>Sut mae’r theorïau rydych yn ei ddefnyddio yn sail i’ch asesiadau? </a:t>
            </a:r>
          </a:p>
          <a:p>
            <a:pPr>
              <a:lnSpc>
                <a:spcPct val="90000"/>
              </a:lnSpc>
              <a:defRPr/>
            </a:pPr>
            <a:r>
              <a:rPr lang="cy-GB" altLang="en-US" sz="1800" dirty="0"/>
              <a:t>Sut y bu i chi werthuso eu effeithiolrwydd yn yr achos yma?</a:t>
            </a:r>
          </a:p>
          <a:p>
            <a:pPr>
              <a:lnSpc>
                <a:spcPct val="90000"/>
              </a:lnSpc>
              <a:defRPr/>
            </a:pPr>
            <a:r>
              <a:rPr lang="cy-GB" altLang="en-US" sz="1800" dirty="0"/>
              <a:t>A oes unrhyw faterion i'w ystyried mewn perthynas a’r theorïau rydych wedi ei ddewis?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06307" y="1406922"/>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BF2C03E9-B1AD-419A-AA6B-F7756439F983}"/>
              </a:ext>
            </a:extLst>
          </p:cNvPr>
          <p:cNvSpPr>
            <a:spLocks noGrp="1"/>
          </p:cNvSpPr>
          <p:nvPr>
            <p:ph idx="1"/>
          </p:nvPr>
        </p:nvSpPr>
        <p:spPr>
          <a:xfrm>
            <a:off x="600869" y="1844823"/>
            <a:ext cx="8229600" cy="3878907"/>
          </a:xfrm>
        </p:spPr>
        <p:txBody>
          <a:bodyPr/>
          <a:lstStyle/>
          <a:p>
            <a:pPr marL="109537" indent="0">
              <a:buNone/>
              <a:defRPr/>
            </a:pPr>
            <a:r>
              <a:rPr lang="cy-GB" altLang="en-US" sz="2400" dirty="0"/>
              <a:t>Ymarferiad 4:</a:t>
            </a:r>
          </a:p>
          <a:p>
            <a:pPr>
              <a:defRPr/>
            </a:pPr>
            <a:r>
              <a:rPr lang="cy-GB" altLang="en-US" sz="2400" dirty="0"/>
              <a:t>Pa theorïau allwch chi eu hadnabod yn yr achos yr ydych yn bwriadu ei ddefnyddio ar gyfer yr aseiniad? </a:t>
            </a:r>
          </a:p>
          <a:p>
            <a:pPr>
              <a:defRPr/>
            </a:pPr>
            <a:r>
              <a:rPr lang="cy-GB" altLang="en-US" sz="2400" dirty="0"/>
              <a:t>Sut fyddwch chi’n sicrhau eu bod wedi’u hintegreiddio drwy’r cyfan? (Sicrhewch eich bod yn cyfeirio atynt)</a:t>
            </a:r>
          </a:p>
          <a:p>
            <a:pPr>
              <a:defRPr/>
            </a:pPr>
            <a:r>
              <a:rPr lang="cy-GB" altLang="en-US" sz="2400" dirty="0"/>
              <a:t>Pa theorïau eraill allech chi eu defnyddio? </a:t>
            </a:r>
          </a:p>
        </p:txBody>
      </p:sp>
      <p:sp>
        <p:nvSpPr>
          <p:cNvPr id="3" name="Title 2">
            <a:extLst>
              <a:ext uri="{FF2B5EF4-FFF2-40B4-BE49-F238E27FC236}">
                <a16:creationId xmlns:a16="http://schemas.microsoft.com/office/drawing/2014/main" id="{14FFF4C9-6F96-44AD-9A52-05420494FD47}"/>
              </a:ext>
            </a:extLst>
          </p:cNvPr>
          <p:cNvSpPr>
            <a:spLocks noGrp="1"/>
          </p:cNvSpPr>
          <p:nvPr>
            <p:ph type="title"/>
          </p:nvPr>
        </p:nvSpPr>
        <p:spPr/>
        <p:txBody>
          <a:bodyPr>
            <a:normAutofit/>
          </a:bodyPr>
          <a:lstStyle/>
          <a:p>
            <a:pPr algn="ctr">
              <a:defRPr/>
            </a:pPr>
            <a:r>
              <a:rPr lang="cy-GB" dirty="0"/>
              <a:t>Theori</a:t>
            </a:r>
          </a:p>
        </p:txBody>
      </p:sp>
      <p:sp>
        <p:nvSpPr>
          <p:cNvPr id="2" name="Slide Number Placeholder 1">
            <a:extLst>
              <a:ext uri="{FF2B5EF4-FFF2-40B4-BE49-F238E27FC236}">
                <a16:creationId xmlns:a16="http://schemas.microsoft.com/office/drawing/2014/main" id="{30BEEB32-1FD2-4252-AE34-8F52A2D6C602}"/>
              </a:ext>
            </a:extLst>
          </p:cNvPr>
          <p:cNvSpPr>
            <a:spLocks noGrp="1"/>
          </p:cNvSpPr>
          <p:nvPr>
            <p:ph type="sldNum" sz="quarter" idx="12"/>
          </p:nvPr>
        </p:nvSpPr>
        <p:spPr/>
        <p:txBody>
          <a:bodyPr/>
          <a:lstStyle/>
          <a:p>
            <a:pPr>
              <a:defRPr/>
            </a:pPr>
            <a:fld id="{EC75C4D8-5E1B-4BCC-B7D7-71E1D1D7A2FD}" type="slidenum">
              <a:rPr lang="en-GB" altLang="en-US" smtClean="0"/>
              <a:pPr>
                <a:defRPr/>
              </a:pPr>
              <a:t>31</a:t>
            </a:fld>
            <a:endParaRPr lang="en-GB" altLang="en-US"/>
          </a:p>
        </p:txBody>
      </p:sp>
      <p:pic>
        <p:nvPicPr>
          <p:cNvPr id="5" name="Picture 4" descr="A colourful pile of yarn turned into a yellow yarn light bulb">
            <a:extLst>
              <a:ext uri="{FF2B5EF4-FFF2-40B4-BE49-F238E27FC236}">
                <a16:creationId xmlns:a16="http://schemas.microsoft.com/office/drawing/2014/main" id="{3B266187-92CB-04FE-259E-925D7E7FC7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5812" y="0"/>
            <a:ext cx="1903604" cy="126876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033D655D-188E-43E2-BAC9-E1090EBBFF7C}"/>
              </a:ext>
            </a:extLst>
          </p:cNvPr>
          <p:cNvSpPr>
            <a:spLocks noGrp="1"/>
          </p:cNvSpPr>
          <p:nvPr>
            <p:ph idx="1"/>
          </p:nvPr>
        </p:nvSpPr>
        <p:spPr/>
        <p:txBody>
          <a:bodyPr/>
          <a:lstStyle/>
          <a:p>
            <a:pPr marL="109537" indent="0">
              <a:buNone/>
              <a:defRPr/>
            </a:pPr>
            <a:r>
              <a:rPr lang="cy-GB" altLang="en-US" sz="2800" dirty="0"/>
              <a:t>Rhai theorïau posib y gallwch eu defnyddio:</a:t>
            </a:r>
          </a:p>
          <a:p>
            <a:pPr>
              <a:defRPr/>
            </a:pPr>
            <a:r>
              <a:rPr lang="cy-GB" altLang="en-US" sz="2800" dirty="0"/>
              <a:t>Ymyrraeth mewn argyfwng, Ymlyniad, Canolbwyntio ar Dasgau, Systemau, Dull Cryfderau (Arwyddion Diogelwch), Person Canolog (dylai fod yn ganolog i ymarfer). </a:t>
            </a:r>
          </a:p>
          <a:p>
            <a:pPr>
              <a:defRPr/>
            </a:pPr>
            <a:r>
              <a:rPr lang="cy-GB" altLang="en-US" sz="2800" dirty="0"/>
              <a:t>Gall y dull cryfderau fod yn gysylltiedig i’r Ddeddf. </a:t>
            </a:r>
          </a:p>
          <a:p>
            <a:endParaRPr lang="cy-GB" dirty="0"/>
          </a:p>
        </p:txBody>
      </p:sp>
      <p:sp>
        <p:nvSpPr>
          <p:cNvPr id="3" name="Teitl 2">
            <a:extLst>
              <a:ext uri="{FF2B5EF4-FFF2-40B4-BE49-F238E27FC236}">
                <a16:creationId xmlns:a16="http://schemas.microsoft.com/office/drawing/2014/main" id="{ABEF068A-0275-425C-90AF-66539D12BFA1}"/>
              </a:ext>
            </a:extLst>
          </p:cNvPr>
          <p:cNvSpPr>
            <a:spLocks noGrp="1"/>
          </p:cNvSpPr>
          <p:nvPr>
            <p:ph type="title"/>
          </p:nvPr>
        </p:nvSpPr>
        <p:spPr/>
        <p:txBody>
          <a:bodyPr/>
          <a:lstStyle/>
          <a:p>
            <a:r>
              <a:rPr lang="cy-GB" dirty="0"/>
              <a:t>Theori</a:t>
            </a:r>
          </a:p>
        </p:txBody>
      </p:sp>
      <p:sp>
        <p:nvSpPr>
          <p:cNvPr id="4" name="Dalfan Rhif y Sleid 3">
            <a:extLst>
              <a:ext uri="{FF2B5EF4-FFF2-40B4-BE49-F238E27FC236}">
                <a16:creationId xmlns:a16="http://schemas.microsoft.com/office/drawing/2014/main" id="{A3374FAF-E9BD-497E-89AD-A2BD7AC89EF5}"/>
              </a:ext>
            </a:extLst>
          </p:cNvPr>
          <p:cNvSpPr>
            <a:spLocks noGrp="1"/>
          </p:cNvSpPr>
          <p:nvPr>
            <p:ph type="sldNum" sz="quarter" idx="12"/>
          </p:nvPr>
        </p:nvSpPr>
        <p:spPr/>
        <p:txBody>
          <a:bodyPr/>
          <a:lstStyle/>
          <a:p>
            <a:pPr>
              <a:defRPr/>
            </a:pPr>
            <a:fld id="{EC75C4D8-5E1B-4BCC-B7D7-71E1D1D7A2FD}" type="slidenum">
              <a:rPr lang="en-GB" altLang="en-US" smtClean="0"/>
              <a:pPr>
                <a:defRPr/>
              </a:pPr>
              <a:t>32</a:t>
            </a:fld>
            <a:endParaRPr lang="en-GB" altLang="en-US"/>
          </a:p>
        </p:txBody>
      </p:sp>
    </p:spTree>
    <p:extLst>
      <p:ext uri="{BB962C8B-B14F-4D97-AF65-F5344CB8AC3E}">
        <p14:creationId xmlns:p14="http://schemas.microsoft.com/office/powerpoint/2010/main" val="41472539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69634" name="Content Placeholder 1">
            <a:extLst>
              <a:ext uri="{FF2B5EF4-FFF2-40B4-BE49-F238E27FC236}">
                <a16:creationId xmlns:a16="http://schemas.microsoft.com/office/drawing/2014/main" id="{EA52847D-9641-4E1F-8625-962E1D6364BB}"/>
              </a:ext>
            </a:extLst>
          </p:cNvPr>
          <p:cNvSpPr>
            <a:spLocks noGrp="1"/>
          </p:cNvSpPr>
          <p:nvPr>
            <p:ph sz="half" idx="2"/>
          </p:nvPr>
        </p:nvSpPr>
        <p:spPr>
          <a:xfrm>
            <a:off x="4648200" y="1481328"/>
            <a:ext cx="4038600" cy="4525963"/>
          </a:xfrm>
        </p:spPr>
        <p:txBody>
          <a:bodyPr wrap="square" anchor="t">
            <a:normAutofit/>
          </a:bodyPr>
          <a:lstStyle/>
          <a:p>
            <a:pPr marL="109537" indent="0">
              <a:lnSpc>
                <a:spcPct val="90000"/>
              </a:lnSpc>
              <a:buNone/>
            </a:pPr>
            <a:r>
              <a:rPr lang="cy-GB" altLang="en-US" sz="2000" dirty="0"/>
              <a:t>Dylai’r adran yma:</a:t>
            </a:r>
          </a:p>
          <a:p>
            <a:pPr>
              <a:lnSpc>
                <a:spcPct val="90000"/>
              </a:lnSpc>
            </a:pPr>
            <a:r>
              <a:rPr lang="cy-GB" altLang="en-US" sz="2000" dirty="0"/>
              <a:t>Dystiolaethu profiad personol o’r heriau a wynebir yn y sector gofal mewn perthynas a’r iaith Gymraeg a diwylliant</a:t>
            </a:r>
          </a:p>
          <a:p>
            <a:pPr>
              <a:lnSpc>
                <a:spcPct val="90000"/>
              </a:lnSpc>
            </a:pPr>
            <a:r>
              <a:rPr lang="cy-GB" altLang="en-US" sz="2000" dirty="0"/>
              <a:t>Gan gynnwys y cyd-destun daearyddol, dealltwriaeth o ddiwylliant, sefydliadau a’r ieithoedd a siaredir </a:t>
            </a:r>
            <a:r>
              <a:rPr lang="en-GB" altLang="en-US" sz="2000" dirty="0"/>
              <a:t>Legislation, Safeguarding boards and Welsh Standards.</a:t>
            </a:r>
          </a:p>
          <a:p>
            <a:pPr>
              <a:lnSpc>
                <a:spcPct val="90000"/>
              </a:lnSpc>
            </a:pPr>
            <a:endParaRPr lang="en-GB" altLang="en-US" sz="2000" dirty="0">
              <a:highlight>
                <a:srgbClr val="00FF00"/>
              </a:highlight>
            </a:endParaRPr>
          </a:p>
          <a:p>
            <a:pPr>
              <a:lnSpc>
                <a:spcPct val="90000"/>
              </a:lnSpc>
            </a:pPr>
            <a:r>
              <a:rPr lang="en-GB" altLang="en-US" sz="2000" dirty="0">
                <a:highlight>
                  <a:srgbClr val="00FF00"/>
                </a:highlight>
              </a:rPr>
              <a:t> </a:t>
            </a:r>
          </a:p>
          <a:p>
            <a:pPr>
              <a:lnSpc>
                <a:spcPct val="90000"/>
              </a:lnSpc>
            </a:pPr>
            <a:endParaRPr lang="cy-GB" altLang="en-US" sz="2000" dirty="0">
              <a:highlight>
                <a:srgbClr val="00FF00"/>
              </a:highlight>
            </a:endParaRPr>
          </a:p>
        </p:txBody>
      </p:sp>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a:xfrm>
            <a:off x="457200" y="274638"/>
            <a:ext cx="8229600" cy="1143000"/>
          </a:xfrm>
        </p:spPr>
        <p:txBody>
          <a:bodyPr anchor="ctr">
            <a:normAutofit/>
          </a:bodyPr>
          <a:lstStyle/>
          <a:p>
            <a:pPr>
              <a:defRPr/>
            </a:pPr>
            <a:r>
              <a:rPr lang="cy-GB" dirty="0"/>
              <a:t>Y Cyd-destun Cymreig</a:t>
            </a:r>
            <a:endParaRPr lang="cy-GB"/>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GB" sz="2000" dirty="0"/>
              <a:t>Chwilfrydedd proffesiynol yw’r gallu a’r sgil cyfathrebu i archwilio ac i ddeall beth sydd yn digwydd o fewn teuluoedd yn hytrach na gwneud rhagdybiaethau na derbyn pethau ar yr olwg gyntaf.</a:t>
            </a:r>
          </a:p>
          <a:p>
            <a:r>
              <a:rPr lang="cy-GB" sz="2000" dirty="0"/>
              <a:t>Mae’n anodd iawn mewn gwirionedd i ganfod barn a theimladau plant/ oedolion. </a:t>
            </a:r>
          </a:p>
          <a:p>
            <a:r>
              <a:rPr lang="cy-GB" sz="2000" dirty="0"/>
              <a:t>Nid yw bobl proffesiynol yn gwrando pob amser ar oedolyn sydd yn ceisio siarad dros blentyn/ unigolyn. </a:t>
            </a:r>
          </a:p>
          <a:p>
            <a:r>
              <a:rPr lang="cy-GB" sz="2000" dirty="0"/>
              <a:t>Gall bobl proffesiynol gael eu twyllo gyda straeon rydym am gredu sydd yn wir </a:t>
            </a:r>
          </a:p>
          <a:p>
            <a:r>
              <a:rPr lang="cy-GB" sz="2000" dirty="0"/>
              <a:t>Mae angen i waith </a:t>
            </a:r>
            <a:r>
              <a:rPr lang="cy-GB" sz="2000" dirty="0" err="1"/>
              <a:t>amlasiantaethol</a:t>
            </a:r>
            <a:r>
              <a:rPr lang="cy-GB" sz="2000" dirty="0"/>
              <a:t> effeithiol gael ei gydlynu.</a:t>
            </a:r>
          </a:p>
          <a:p>
            <a:r>
              <a:rPr lang="cy-GB" sz="2000" dirty="0"/>
              <a:t>Mae herio rhieni (a chydweithwyr) yn gofyn am arbenigedd, hyder, amser a llawer o egni emosiynol. </a:t>
            </a:r>
          </a:p>
          <a:p>
            <a:r>
              <a:rPr lang="en-GB" sz="2000">
                <a:effectLst/>
                <a:latin typeface="Arial" panose="020B0604020202020204" pitchFamily="34" charset="0"/>
                <a:hlinkClick r:id="rId3"/>
              </a:rPr>
              <a:t>worcestershiresafeguarding.org.uk</a:t>
            </a:r>
            <a:r>
              <a:rPr lang="en-GB" sz="2000">
                <a:effectLst/>
                <a:latin typeface="Arial" panose="020B0604020202020204" pitchFamily="34" charset="0"/>
              </a:rPr>
              <a:t> </a:t>
            </a:r>
            <a:endParaRPr lang="en-GB" sz="2000"/>
          </a:p>
          <a:p>
            <a:endParaRPr lang="cy-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err="1"/>
              <a:t>Chwilfrydedd</a:t>
            </a:r>
            <a:r>
              <a:rPr lang="en-GB" dirty="0"/>
              <a:t> </a:t>
            </a:r>
            <a:r>
              <a:rPr lang="en-GB" dirty="0" err="1"/>
              <a:t>Proffesiynol</a:t>
            </a:r>
            <a:r>
              <a:rPr lang="en-GB" dirty="0"/>
              <a:t>- </a:t>
            </a:r>
            <a:r>
              <a:rPr lang="en-GB" dirty="0" err="1"/>
              <a:t>Cydweithio</a:t>
            </a:r>
            <a:r>
              <a:rPr lang="en-GB" dirty="0"/>
              <a:t>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err="1"/>
              <a:t>Eirioli</a:t>
            </a:r>
            <a:endParaRPr lang="en-GB" dirty="0"/>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fontScale="92500" lnSpcReduction="10000"/>
          </a:bodyPr>
          <a:lstStyle/>
          <a:p>
            <a:pPr>
              <a:lnSpc>
                <a:spcPct val="90000"/>
              </a:lnSpc>
            </a:pPr>
            <a:r>
              <a:rPr lang="cy-GB" sz="2200" dirty="0"/>
              <a:t>Perthynas sydd wedi ei seilio ar ymddiriedaeth a grymuso (</a:t>
            </a:r>
            <a:r>
              <a:rPr lang="cy-GB" sz="2200" dirty="0" err="1"/>
              <a:t>empowerment</a:t>
            </a:r>
            <a:r>
              <a:rPr lang="cy-GB" sz="2200" dirty="0"/>
              <a:t>)</a:t>
            </a:r>
          </a:p>
          <a:p>
            <a:pPr>
              <a:lnSpc>
                <a:spcPct val="90000"/>
              </a:lnSpc>
            </a:pPr>
            <a:r>
              <a:rPr lang="cy-GB" sz="2200" dirty="0"/>
              <a:t>Sydd dim wedi ei seilio ar fuddiannau gorau ond ar yr hyn mae’r unigolyn yn ei ddymuno</a:t>
            </a:r>
          </a:p>
          <a:p>
            <a:pPr>
              <a:lnSpc>
                <a:spcPct val="90000"/>
              </a:lnSpc>
            </a:pPr>
            <a:r>
              <a:rPr lang="cy-GB" sz="2200" dirty="0"/>
              <a:t>Gallu i adnabod camdriniaeth</a:t>
            </a:r>
          </a:p>
          <a:p>
            <a:pPr>
              <a:lnSpc>
                <a:spcPct val="90000"/>
              </a:lnSpc>
            </a:pPr>
            <a:r>
              <a:rPr lang="cy-GB" sz="2200" dirty="0"/>
              <a:t>Dim gwrthdaro mewn buddiannau</a:t>
            </a:r>
          </a:p>
          <a:p>
            <a:pPr>
              <a:lnSpc>
                <a:spcPct val="90000"/>
              </a:lnSpc>
            </a:pPr>
            <a:r>
              <a:rPr lang="cy-GB" sz="2200" dirty="0"/>
              <a:t>Unigolyn yn ganolog wrth wneud ei benderfyniadau a ddewisiadau eu hunain</a:t>
            </a: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35</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extLst>
              <p:ext uri="{D42A27DB-BD31-4B8C-83A1-F6EECF244321}">
                <p14:modId xmlns:p14="http://schemas.microsoft.com/office/powerpoint/2010/main" val="4285014706"/>
              </p:ext>
            </p:extLst>
          </p:nvPr>
        </p:nvGraphicFramePr>
        <p:xfrm>
          <a:off x="457200" y="1417638"/>
          <a:ext cx="4038600" cy="5440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extLst>
              <p:ext uri="{D42A27DB-BD31-4B8C-83A1-F6EECF244321}">
                <p14:modId xmlns:p14="http://schemas.microsoft.com/office/powerpoint/2010/main" val="2888522625"/>
              </p:ext>
            </p:extLst>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err="1"/>
              <a:t>Egwyddorion</a:t>
            </a:r>
            <a:r>
              <a:rPr lang="en-GB" dirty="0"/>
              <a:t> </a:t>
            </a:r>
            <a:r>
              <a:rPr lang="en-GB" dirty="0" err="1"/>
              <a:t>Eiriolaeth</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36</a:t>
            </a:fld>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9A470318-29BC-4D1B-A12F-7430840EB6F9}"/>
              </a:ext>
            </a:extLst>
          </p:cNvPr>
          <p:cNvSpPr>
            <a:spLocks noGrp="1"/>
          </p:cNvSpPr>
          <p:nvPr>
            <p:ph idx="1"/>
          </p:nvPr>
        </p:nvSpPr>
        <p:spPr>
          <a:xfrm>
            <a:off x="395288" y="1484313"/>
            <a:ext cx="8229600" cy="4525962"/>
          </a:xfrm>
        </p:spPr>
        <p:txBody>
          <a:bodyPr/>
          <a:lstStyle/>
          <a:p>
            <a:r>
              <a:rPr lang="cy-GB" altLang="en-US" sz="2000" dirty="0"/>
              <a:t>Sicrhewch eich bod yn ymdrin â’r prif ddeilliannau dysgu;</a:t>
            </a:r>
          </a:p>
          <a:p>
            <a:pPr marL="971550" lvl="1" indent="-514350">
              <a:spcBef>
                <a:spcPts val="400"/>
              </a:spcBef>
              <a:buSzPct val="68000"/>
              <a:buFont typeface="Wingdings" panose="05000000000000000000" pitchFamily="2" charset="2"/>
              <a:buChar char="Ø"/>
            </a:pPr>
            <a:r>
              <a:rPr lang="cy-GB" altLang="en-US" sz="2000" dirty="0"/>
              <a:t>Dadansoddi wrth asesu</a:t>
            </a:r>
          </a:p>
          <a:p>
            <a:pPr marL="971550" lvl="1" indent="-514350">
              <a:spcBef>
                <a:spcPts val="400"/>
              </a:spcBef>
              <a:buSzPct val="68000"/>
              <a:buFont typeface="Wingdings" panose="05000000000000000000" pitchFamily="2" charset="2"/>
              <a:buChar char="Ø"/>
            </a:pPr>
            <a:r>
              <a:rPr lang="cy-GB" altLang="en-US" sz="2000" dirty="0"/>
              <a:t>Gweithio ar y cyd</a:t>
            </a:r>
          </a:p>
          <a:p>
            <a:pPr marL="971550" lvl="1" indent="-514350">
              <a:spcBef>
                <a:spcPts val="400"/>
              </a:spcBef>
              <a:buSzPct val="68000"/>
              <a:buFont typeface="Wingdings" panose="05000000000000000000" pitchFamily="2" charset="2"/>
              <a:buChar char="Ø"/>
            </a:pPr>
            <a:r>
              <a:rPr lang="cy-GB" altLang="en-US" sz="2000" dirty="0"/>
              <a:t>Barn broffesiynol mewn sefyllfaoedd cymhleth </a:t>
            </a:r>
          </a:p>
          <a:p>
            <a:r>
              <a:rPr lang="cy-GB" altLang="en-US" sz="2000" dirty="0"/>
              <a:t>Gosod y cefndir – Adnabod cyd-destun daearyddol yr achos, e.e. oedran, ethnigrwydd, angen ieithyddol ac ati</a:t>
            </a:r>
          </a:p>
          <a:p>
            <a:r>
              <a:rPr lang="cy-GB" altLang="en-US" sz="2000" dirty="0"/>
              <a:t>Cynnwys cyfeiriadau at theorïau ac ymchwil diweddar </a:t>
            </a:r>
          </a:p>
          <a:p>
            <a:r>
              <a:rPr lang="cy-GB" altLang="en-US" sz="2000" dirty="0"/>
              <a:t>Adlewyrchu’n Feirniadol – Cynnwys ac integreiddio model adlewyrchu</a:t>
            </a:r>
          </a:p>
          <a:p>
            <a:r>
              <a:rPr lang="cy-GB" altLang="en-US" sz="2000" dirty="0"/>
              <a:t>Cymryd gofal i beidio â bod yn rhy fanwl. </a:t>
            </a:r>
          </a:p>
          <a:p>
            <a:r>
              <a:rPr lang="cy-GB" altLang="en-US" sz="2000" dirty="0"/>
              <a:t>Yr hyn sydd ei angen yw adlewyrchiad beirniadol ynghyd â dadansoddiad o’r ymyrraeth </a:t>
            </a:r>
            <a:r>
              <a:rPr lang="cy-GB" altLang="en-US" sz="2000" b="1" dirty="0"/>
              <a:t>ac nid holl </a:t>
            </a:r>
            <a:r>
              <a:rPr lang="cy-GB" altLang="en-US" sz="2000" dirty="0"/>
              <a:t>fanylion yr ymyrraeth, dim ond digon i’w wneud yn ddealladwy a rhoi cyd-destun iddo.  </a:t>
            </a:r>
          </a:p>
          <a:p>
            <a:endParaRPr lang="cy-GB" altLang="en-US" dirty="0"/>
          </a:p>
        </p:txBody>
      </p:sp>
      <p:sp>
        <p:nvSpPr>
          <p:cNvPr id="3" name="Title 2">
            <a:extLst>
              <a:ext uri="{FF2B5EF4-FFF2-40B4-BE49-F238E27FC236}">
                <a16:creationId xmlns:a16="http://schemas.microsoft.com/office/drawing/2014/main" id="{E5F23883-CFAF-4812-A192-23F3674B3509}"/>
              </a:ext>
            </a:extLst>
          </p:cNvPr>
          <p:cNvSpPr>
            <a:spLocks noGrp="1"/>
          </p:cNvSpPr>
          <p:nvPr>
            <p:ph type="title"/>
          </p:nvPr>
        </p:nvSpPr>
        <p:spPr/>
        <p:txBody>
          <a:bodyPr>
            <a:normAutofit fontScale="90000"/>
          </a:bodyPr>
          <a:lstStyle/>
          <a:p>
            <a:pPr algn="ctr">
              <a:defRPr/>
            </a:pPr>
            <a:br>
              <a:rPr lang="en-GB" sz="4400" dirty="0"/>
            </a:br>
            <a:r>
              <a:rPr lang="cy-GB" sz="4400" dirty="0"/>
              <a:t>Diogelu Tasg 3</a:t>
            </a:r>
            <a:br>
              <a:rPr lang="cy-GB" sz="4400" dirty="0"/>
            </a:br>
            <a:r>
              <a:rPr lang="cy-GB" sz="4400" dirty="0"/>
              <a:t>Awgrymiadau</a:t>
            </a:r>
            <a:br>
              <a:rPr lang="cy-GB" sz="4400" dirty="0"/>
            </a:br>
            <a:endParaRPr lang="cy-GB" dirty="0"/>
          </a:p>
        </p:txBody>
      </p:sp>
      <p:sp>
        <p:nvSpPr>
          <p:cNvPr id="2" name="Slide Number Placeholder 1">
            <a:extLst>
              <a:ext uri="{FF2B5EF4-FFF2-40B4-BE49-F238E27FC236}">
                <a16:creationId xmlns:a16="http://schemas.microsoft.com/office/drawing/2014/main" id="{8E28C8D2-12F4-4F52-A03A-1B67708400A7}"/>
              </a:ext>
            </a:extLst>
          </p:cNvPr>
          <p:cNvSpPr>
            <a:spLocks noGrp="1"/>
          </p:cNvSpPr>
          <p:nvPr>
            <p:ph type="sldNum" sz="quarter" idx="12"/>
          </p:nvPr>
        </p:nvSpPr>
        <p:spPr/>
        <p:txBody>
          <a:bodyPr/>
          <a:lstStyle/>
          <a:p>
            <a:pPr>
              <a:defRPr/>
            </a:pPr>
            <a:fld id="{EC75C4D8-5E1B-4BCC-B7D7-71E1D1D7A2FD}"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E313140-E2BC-A902-844C-BED075D39A46}"/>
              </a:ext>
            </a:extLst>
          </p:cNvPr>
          <p:cNvSpPr>
            <a:spLocks noGrp="1"/>
          </p:cNvSpPr>
          <p:nvPr>
            <p:ph idx="1"/>
          </p:nvPr>
        </p:nvSpPr>
        <p:spPr/>
        <p:txBody>
          <a:bodyPr/>
          <a:lstStyle/>
          <a:p>
            <a:pPr marL="0" indent="0" hangingPunct="0">
              <a:buNone/>
            </a:pPr>
            <a:r>
              <a:rPr lang="cy-GB" sz="2800" b="1" dirty="0"/>
              <a:t>Cwestiwn a:</a:t>
            </a:r>
            <a:endParaRPr lang="en-GB" sz="2800" dirty="0"/>
          </a:p>
          <a:p>
            <a:pPr hangingPunct="0"/>
            <a:r>
              <a:rPr lang="cy-GB" sz="2800" dirty="0"/>
              <a:t>Mewn maes </a:t>
            </a:r>
            <a:r>
              <a:rPr lang="cy-GB" sz="2800" b="1" dirty="0"/>
              <a:t>nad yw’n brif ffocws i’ch gwaith</a:t>
            </a:r>
            <a:r>
              <a:rPr lang="cy-GB" sz="2800" dirty="0"/>
              <a:t> (gweler y canllawiau uchod) eglurwch y ddeddfwriaeth berthnasol, a’r polisïau a’r gweithdrefnau cenedlaethol, lleol a sefydliadol ar gyfer diogelu. (</a:t>
            </a:r>
            <a:r>
              <a:rPr lang="cy-GB" sz="2800" i="1" dirty="0"/>
              <a:t>500 o eiriau +/-10%). </a:t>
            </a:r>
          </a:p>
          <a:p>
            <a:pPr marL="0" indent="0" algn="just" hangingPunct="0">
              <a:buNone/>
            </a:pPr>
            <a:r>
              <a:rPr lang="cy-GB" sz="2800" b="1" dirty="0"/>
              <a:t>Cwestiwn b:</a:t>
            </a:r>
            <a:endParaRPr lang="en-GB" sz="2800" b="1" dirty="0"/>
          </a:p>
          <a:p>
            <a:pPr algn="just" hangingPunct="0"/>
            <a:r>
              <a:rPr lang="cy-GB" sz="2800" dirty="0"/>
              <a:t>Myfyriwch ar y gwahaniaeth rhwng diogelu ym maes gwaith oedolion a gwaith plant. (</a:t>
            </a:r>
            <a:r>
              <a:rPr lang="cy-GB" sz="2800" i="1" dirty="0"/>
              <a:t>400 o eiriau +/-10%).</a:t>
            </a:r>
            <a:endParaRPr lang="en-GB" sz="2800" dirty="0">
              <a:solidFill>
                <a:srgbClr val="000000"/>
              </a:solidFill>
              <a:latin typeface="Arial" panose="020B0604020202020204" pitchFamily="34" charset="0"/>
              <a:ea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595A4DC8-8B3C-04CE-4367-74E15A630DDF}"/>
              </a:ext>
            </a:extLst>
          </p:cNvPr>
          <p:cNvSpPr>
            <a:spLocks noGrp="1"/>
          </p:cNvSpPr>
          <p:nvPr>
            <p:ph type="title"/>
          </p:nvPr>
        </p:nvSpPr>
        <p:spPr/>
        <p:txBody>
          <a:bodyPr/>
          <a:lstStyle/>
          <a:p>
            <a:r>
              <a:rPr lang="cy-GB" sz="4400" b="1" dirty="0"/>
              <a:t>Cwestiwn </a:t>
            </a:r>
            <a:r>
              <a:rPr lang="en-GB" sz="4400" dirty="0" err="1">
                <a:latin typeface="Arial" charset="0"/>
              </a:rPr>
              <a:t>Tasg</a:t>
            </a:r>
            <a:r>
              <a:rPr lang="en-GB" sz="4400" dirty="0">
                <a:latin typeface="Arial" charset="0"/>
              </a:rPr>
              <a:t> 4</a:t>
            </a:r>
            <a:endParaRPr lang="en-US" dirty="0"/>
          </a:p>
        </p:txBody>
      </p:sp>
      <p:sp>
        <p:nvSpPr>
          <p:cNvPr id="4" name="Slide Number Placeholder 3">
            <a:extLst>
              <a:ext uri="{FF2B5EF4-FFF2-40B4-BE49-F238E27FC236}">
                <a16:creationId xmlns:a16="http://schemas.microsoft.com/office/drawing/2014/main" id="{47364069-CB45-95A2-B493-A9EFF076F324}"/>
              </a:ext>
            </a:extLst>
          </p:cNvPr>
          <p:cNvSpPr>
            <a:spLocks noGrp="1"/>
          </p:cNvSpPr>
          <p:nvPr>
            <p:ph type="sldNum" sz="quarter" idx="12"/>
          </p:nvPr>
        </p:nvSpPr>
        <p:spPr/>
        <p:txBody>
          <a:bodyPr/>
          <a:lstStyle/>
          <a:p>
            <a:pPr>
              <a:defRPr/>
            </a:pPr>
            <a:fld id="{EC75C4D8-5E1B-4BCC-B7D7-71E1D1D7A2FD}" type="slidenum">
              <a:rPr lang="en-GB" altLang="en-US" smtClean="0"/>
              <a:pPr>
                <a:defRPr/>
              </a:pPr>
              <a:t>38</a:t>
            </a:fld>
            <a:endParaRPr lang="en-GB" altLang="en-US"/>
          </a:p>
        </p:txBody>
      </p:sp>
    </p:spTree>
    <p:extLst>
      <p:ext uri="{BB962C8B-B14F-4D97-AF65-F5344CB8AC3E}">
        <p14:creationId xmlns:p14="http://schemas.microsoft.com/office/powerpoint/2010/main" val="39053123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124744"/>
            <a:ext cx="8229600" cy="4882357"/>
          </a:xfrm>
        </p:spPr>
        <p:txBody>
          <a:bodyPr/>
          <a:lstStyle/>
          <a:p>
            <a:pPr marL="109537" indent="0">
              <a:buNone/>
            </a:pPr>
            <a:r>
              <a:rPr lang="en-GB" altLang="en-US" sz="2800" b="1" dirty="0" err="1"/>
              <a:t>Ymarferiad</a:t>
            </a:r>
            <a:r>
              <a:rPr lang="en-GB" altLang="en-US" sz="2800" b="1" dirty="0"/>
              <a:t> 5 </a:t>
            </a:r>
          </a:p>
          <a:p>
            <a:pPr marL="109537" indent="0">
              <a:buNone/>
            </a:pPr>
            <a:r>
              <a:rPr lang="en-GB" altLang="en-US" sz="2800" b="1" dirty="0" err="1"/>
              <a:t>Tasg</a:t>
            </a:r>
            <a:r>
              <a:rPr lang="en-GB" altLang="en-US" sz="2800" b="1" dirty="0"/>
              <a:t> 4 - </a:t>
            </a:r>
            <a:r>
              <a:rPr lang="en-GB" altLang="en-US" sz="2800" b="1" dirty="0" err="1"/>
              <a:t>rhan</a:t>
            </a:r>
            <a:r>
              <a:rPr lang="en-GB" altLang="en-US" sz="2800" b="1" dirty="0"/>
              <a:t>  a</a:t>
            </a:r>
          </a:p>
          <a:p>
            <a:pPr hangingPunct="0"/>
            <a:endParaRPr lang="en-GB" sz="2800" dirty="0">
              <a:latin typeface="+mj-lt"/>
            </a:endParaRPr>
          </a:p>
          <a:p>
            <a:pPr hangingPunct="0"/>
            <a:r>
              <a:rPr lang="cy-GB" sz="2800" dirty="0">
                <a:latin typeface="+mj-lt"/>
              </a:rPr>
              <a:t>Mewn grwpiau, trafodwch y </a:t>
            </a:r>
            <a:r>
              <a:rPr lang="cy-GB" sz="2800" dirty="0">
                <a:solidFill>
                  <a:srgbClr val="000000"/>
                </a:solidFill>
                <a:effectLst/>
                <a:latin typeface="+mj-lt"/>
                <a:ea typeface="Times New Roman" panose="02020603050405020304" pitchFamily="18" charset="0"/>
              </a:rPr>
              <a:t>ddeddfwriaeth, polisïau a’r gweithdrefnau cenedlaethol, lleol a sefydliadol ar gyfer diogelu, a hynny </a:t>
            </a:r>
            <a:r>
              <a:rPr lang="cy-GB" sz="2800" dirty="0">
                <a:solidFill>
                  <a:srgbClr val="000000"/>
                </a:solidFill>
                <a:effectLst/>
                <a:latin typeface="Arial" panose="020B0604020202020204" pitchFamily="34" charset="0"/>
                <a:ea typeface="Times New Roman" panose="02020603050405020304" pitchFamily="18" charset="0"/>
              </a:rPr>
              <a:t>mewn maes nad yw’n brif ffocws i’ch gwaith.</a:t>
            </a:r>
            <a:endParaRPr lang="cy-GB" sz="2800" dirty="0">
              <a:solidFill>
                <a:srgbClr val="000000"/>
              </a:solidFill>
              <a:effectLst/>
              <a:latin typeface="+mj-lt"/>
              <a:ea typeface="Times New Roman" panose="02020603050405020304" pitchFamily="18" charset="0"/>
            </a:endParaRPr>
          </a:p>
          <a:p>
            <a:pPr hangingPunct="0"/>
            <a:endParaRPr lang="en-GB" dirty="0">
              <a:highlight>
                <a:srgbClr val="FFFF00"/>
              </a:highlight>
            </a:endParaRPr>
          </a:p>
          <a:p>
            <a:pPr marL="109537" indent="0">
              <a:buNone/>
            </a:pPr>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107282"/>
          </a:xfrm>
        </p:spPr>
        <p:txBody>
          <a:bodyPr>
            <a:normAutofit fontScale="90000"/>
          </a:bodyPr>
          <a:lstStyle/>
          <a:p>
            <a:pPr algn="ctr">
              <a:defRPr/>
            </a:pPr>
            <a:br>
              <a:rPr lang="en-GB" dirty="0"/>
            </a:br>
            <a:r>
              <a:rPr lang="en-GB" dirty="0" err="1"/>
              <a:t>Tasg</a:t>
            </a:r>
            <a:r>
              <a:rPr lang="en-GB" dirty="0"/>
              <a:t> 4 </a:t>
            </a:r>
            <a:r>
              <a:rPr lang="en-GB" dirty="0" err="1"/>
              <a:t>Diogelu</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1">
            <a:extLst>
              <a:ext uri="{FF2B5EF4-FFF2-40B4-BE49-F238E27FC236}">
                <a16:creationId xmlns:a16="http://schemas.microsoft.com/office/drawing/2014/main" id="{F77FF517-EFD4-4D3F-B43B-4ED6F266F3DB}"/>
              </a:ext>
            </a:extLst>
          </p:cNvPr>
          <p:cNvSpPr>
            <a:spLocks noGrp="1"/>
          </p:cNvSpPr>
          <p:nvPr>
            <p:ph idx="1"/>
          </p:nvPr>
        </p:nvSpPr>
        <p:spPr>
          <a:xfrm>
            <a:off x="457200" y="1916113"/>
            <a:ext cx="8229600" cy="4090987"/>
          </a:xfrm>
        </p:spPr>
        <p:txBody>
          <a:bodyPr/>
          <a:lstStyle/>
          <a:p>
            <a:endParaRPr lang="cy-GB" altLang="en-US" sz="2800" dirty="0"/>
          </a:p>
          <a:p>
            <a:pPr marL="109537" indent="0">
              <a:buNone/>
            </a:pPr>
            <a:r>
              <a:rPr lang="cy-GB" altLang="en-US" sz="2800" b="1" dirty="0"/>
              <a:t>Ymarferiad 6 </a:t>
            </a:r>
          </a:p>
          <a:p>
            <a:pPr marL="109537" indent="0">
              <a:buNone/>
            </a:pPr>
            <a:r>
              <a:rPr lang="cy-GB" altLang="en-US" sz="2800" b="1"/>
              <a:t>Tasg </a:t>
            </a:r>
            <a:r>
              <a:rPr lang="cy-GB" altLang="en-US" sz="2800" b="1" dirty="0"/>
              <a:t>4 – rhan b</a:t>
            </a:r>
          </a:p>
          <a:p>
            <a:pPr marL="109537" indent="0">
              <a:buNone/>
            </a:pPr>
            <a:endParaRPr lang="cy-GB" altLang="en-US" sz="2800" b="1" dirty="0">
              <a:highlight>
                <a:srgbClr val="FFFF00"/>
              </a:highlight>
            </a:endParaRPr>
          </a:p>
          <a:p>
            <a:pPr marL="109537" indent="0">
              <a:buNone/>
            </a:pPr>
            <a:r>
              <a:rPr lang="cy-GB" altLang="en-US" sz="2800" dirty="0"/>
              <a:t>Myfyriwch ar y gwahaniaethau rhwng diogelu oedolion a phlant a phobl ifanc</a:t>
            </a:r>
          </a:p>
          <a:p>
            <a:endParaRPr lang="en-GB" altLang="en-US" dirty="0"/>
          </a:p>
        </p:txBody>
      </p:sp>
      <p:sp>
        <p:nvSpPr>
          <p:cNvPr id="3" name="Title 2">
            <a:extLst>
              <a:ext uri="{FF2B5EF4-FFF2-40B4-BE49-F238E27FC236}">
                <a16:creationId xmlns:a16="http://schemas.microsoft.com/office/drawing/2014/main" id="{73F1963C-39A3-490C-BB3B-C60FE2034220}"/>
              </a:ext>
            </a:extLst>
          </p:cNvPr>
          <p:cNvSpPr>
            <a:spLocks noGrp="1"/>
          </p:cNvSpPr>
          <p:nvPr>
            <p:ph type="title"/>
          </p:nvPr>
        </p:nvSpPr>
        <p:spPr/>
        <p:txBody>
          <a:bodyPr>
            <a:normAutofit fontScale="90000"/>
          </a:bodyPr>
          <a:lstStyle/>
          <a:p>
            <a:pPr algn="ctr">
              <a:defRPr/>
            </a:pPr>
            <a:br>
              <a:rPr lang="en-GB" dirty="0"/>
            </a:br>
            <a:r>
              <a:rPr lang="cy-GB" dirty="0"/>
              <a:t>Diogelu Tasg 4</a:t>
            </a:r>
          </a:p>
        </p:txBody>
      </p:sp>
      <p:sp>
        <p:nvSpPr>
          <p:cNvPr id="2" name="Slide Number Placeholder 1">
            <a:extLst>
              <a:ext uri="{FF2B5EF4-FFF2-40B4-BE49-F238E27FC236}">
                <a16:creationId xmlns:a16="http://schemas.microsoft.com/office/drawing/2014/main" id="{60E5A6A6-A04B-498E-9698-D9DBFA681DFC}"/>
              </a:ext>
            </a:extLst>
          </p:cNvPr>
          <p:cNvSpPr>
            <a:spLocks noGrp="1"/>
          </p:cNvSpPr>
          <p:nvPr>
            <p:ph type="sldNum" sz="quarter" idx="12"/>
          </p:nvPr>
        </p:nvSpPr>
        <p:spPr/>
        <p:txBody>
          <a:bodyPr/>
          <a:lstStyle/>
          <a:p>
            <a:pPr>
              <a:defRPr/>
            </a:pPr>
            <a:fld id="{EC75C4D8-5E1B-4BCC-B7D7-71E1D1D7A2FD}" type="slidenum">
              <a:rPr lang="en-GB" altLang="en-US" smtClean="0"/>
              <a:pPr>
                <a:defRPr/>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7783EF-4706-476F-A3AF-E03D3A21F2E7}"/>
              </a:ext>
            </a:extLst>
          </p:cNvPr>
          <p:cNvSpPr>
            <a:spLocks noGrp="1"/>
          </p:cNvSpPr>
          <p:nvPr>
            <p:ph type="body" idx="1"/>
          </p:nvPr>
        </p:nvSpPr>
        <p:spPr>
          <a:xfrm flipH="1">
            <a:off x="-396552" y="5975570"/>
            <a:ext cx="396552" cy="45719"/>
          </a:xfrm>
        </p:spPr>
        <p:txBody>
          <a:bodyPr/>
          <a:lstStyle/>
          <a:p>
            <a:endParaRPr lang="en-GB" dirty="0"/>
          </a:p>
        </p:txBody>
      </p:sp>
      <p:sp>
        <p:nvSpPr>
          <p:cNvPr id="76802" name="Content Placeholder 1">
            <a:extLst>
              <a:ext uri="{FF2B5EF4-FFF2-40B4-BE49-F238E27FC236}">
                <a16:creationId xmlns:a16="http://schemas.microsoft.com/office/drawing/2014/main" id="{99A7C969-D855-4028-AE0C-EA8FB5066CAA}"/>
              </a:ext>
            </a:extLst>
          </p:cNvPr>
          <p:cNvSpPr>
            <a:spLocks noGrp="1"/>
          </p:cNvSpPr>
          <p:nvPr>
            <p:ph sz="quarter" idx="2"/>
          </p:nvPr>
        </p:nvSpPr>
        <p:spPr>
          <a:xfrm>
            <a:off x="457200" y="404664"/>
            <a:ext cx="4040188" cy="5184576"/>
          </a:xfrm>
        </p:spPr>
        <p:txBody>
          <a:bodyPr/>
          <a:lstStyle/>
          <a:p>
            <a:pPr marL="109537" indent="0">
              <a:buNone/>
            </a:pPr>
            <a:r>
              <a:rPr lang="cy-GB" altLang="en-US" sz="2000" b="1" dirty="0"/>
              <a:t>Diogelu Oedolion dan y Ddeddf (DGCALL)</a:t>
            </a:r>
          </a:p>
          <a:p>
            <a:pPr>
              <a:buFont typeface="Wingdings" panose="05000000000000000000" pitchFamily="2" charset="2"/>
              <a:buChar char="Ø"/>
            </a:pPr>
            <a:r>
              <a:rPr lang="cy-GB" altLang="en-US" sz="1800" dirty="0"/>
              <a:t>Diffiniad o oedolyn mewn perygl </a:t>
            </a:r>
          </a:p>
          <a:p>
            <a:r>
              <a:rPr lang="cy-GB" altLang="en-US" sz="1800" dirty="0"/>
              <a:t>Dyletswydd ar bartneriaid perthnasol i adrodd ar oedolion mewn perygl</a:t>
            </a:r>
          </a:p>
          <a:p>
            <a:r>
              <a:rPr lang="cy-GB" altLang="en-US" sz="1800" dirty="0"/>
              <a:t>Dyletswydd awdurdodau i wneud ymholiadau</a:t>
            </a:r>
          </a:p>
          <a:p>
            <a:r>
              <a:rPr lang="cy-GB" altLang="en-US" sz="1800" dirty="0"/>
              <a:t>Mae gan oedolyn mewn perygl o gamdriniaeth neu esgeulustod angen am ofal a chefnogaeth (dod yn gymwys)</a:t>
            </a:r>
          </a:p>
          <a:p>
            <a:r>
              <a:rPr lang="cy-GB" altLang="en-US" sz="1800" dirty="0"/>
              <a:t>Mae camdriniaeth yn eang – rydych angen tystiolaeth y gallwch adnabod hyn mewn unrhyw leoliad </a:t>
            </a:r>
          </a:p>
        </p:txBody>
      </p:sp>
      <p:sp>
        <p:nvSpPr>
          <p:cNvPr id="6" name="Content Placeholder 5">
            <a:extLst>
              <a:ext uri="{FF2B5EF4-FFF2-40B4-BE49-F238E27FC236}">
                <a16:creationId xmlns:a16="http://schemas.microsoft.com/office/drawing/2014/main" id="{58704732-2426-410B-8DA2-E71259DC51C1}"/>
              </a:ext>
            </a:extLst>
          </p:cNvPr>
          <p:cNvSpPr>
            <a:spLocks noGrp="1"/>
          </p:cNvSpPr>
          <p:nvPr>
            <p:ph sz="quarter" idx="4"/>
          </p:nvPr>
        </p:nvSpPr>
        <p:spPr>
          <a:xfrm>
            <a:off x="4645025" y="273050"/>
            <a:ext cx="4041775" cy="5113007"/>
          </a:xfrm>
        </p:spPr>
        <p:txBody>
          <a:bodyPr/>
          <a:lstStyle/>
          <a:p>
            <a:pPr marL="109537" indent="0">
              <a:buNone/>
            </a:pPr>
            <a:r>
              <a:rPr lang="cy-GB" altLang="en-US" sz="2000" b="1" dirty="0"/>
              <a:t>Diogelu Plant dan y Ddeddf (DGCALL)</a:t>
            </a:r>
            <a:endParaRPr lang="cy-GB" altLang="en-US" sz="2000" dirty="0"/>
          </a:p>
          <a:p>
            <a:pPr>
              <a:buFont typeface="Wingdings" panose="05000000000000000000" pitchFamily="2" charset="2"/>
              <a:buChar char="Ø"/>
            </a:pPr>
            <a:r>
              <a:rPr lang="cy-GB" altLang="en-US" sz="1800" dirty="0"/>
              <a:t>Diffiniad o blentyn mewn perygl </a:t>
            </a:r>
          </a:p>
          <a:p>
            <a:r>
              <a:rPr lang="cy-GB" altLang="en-US" sz="1800" dirty="0"/>
              <a:t>Dyletswydd ar bartneriaid perthnasol i adrodd ar blant mewn perygl</a:t>
            </a:r>
          </a:p>
          <a:p>
            <a:r>
              <a:rPr lang="cy-GB" altLang="en-US" sz="1800" dirty="0"/>
              <a:t>Awdurdod Lleol i wneud ymholiadau – cysylltu i Ddeddf Plant 1989, A47 </a:t>
            </a:r>
          </a:p>
          <a:p>
            <a:r>
              <a:rPr lang="cy-GB" altLang="en-US" sz="1800" dirty="0"/>
              <a:t>Os yw plentyn yn profi neu mewn perygl o gamdriniaeth, esgeulustod neu fathau eraill o gamdriniaeth, mae arnynt angen gofal a chefnogaeth (p’un ai yw’r anghenion hynny’n cael eu bodloni neu beidio).</a:t>
            </a:r>
          </a:p>
        </p:txBody>
      </p:sp>
      <p:sp>
        <p:nvSpPr>
          <p:cNvPr id="2" name="Slide Number Placeholder 1">
            <a:extLst>
              <a:ext uri="{FF2B5EF4-FFF2-40B4-BE49-F238E27FC236}">
                <a16:creationId xmlns:a16="http://schemas.microsoft.com/office/drawing/2014/main" id="{80B92E85-66EF-4544-934B-F36DAD06349B}"/>
              </a:ext>
            </a:extLst>
          </p:cNvPr>
          <p:cNvSpPr>
            <a:spLocks noGrp="1"/>
          </p:cNvSpPr>
          <p:nvPr>
            <p:ph type="sldNum" sz="quarter" idx="12"/>
          </p:nvPr>
        </p:nvSpPr>
        <p:spPr/>
        <p:txBody>
          <a:bodyPr/>
          <a:lstStyle/>
          <a:p>
            <a:pPr>
              <a:defRPr/>
            </a:pPr>
            <a:fld id="{EC75C4D8-5E1B-4BCC-B7D7-71E1D1D7A2FD}" type="slidenum">
              <a:rPr lang="en-GB" altLang="en-US" smtClean="0"/>
              <a:pPr>
                <a:defRPr/>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cy-GB" sz="2000" dirty="0">
                <a:latin typeface="Arial" panose="020B0604020202020204" pitchFamily="34" charset="0"/>
                <a:cs typeface="Arial" panose="020B0604020202020204" pitchFamily="34" charset="0"/>
              </a:rPr>
              <a:t>Barn, dymuniadau a theimladau’r unigolyn </a:t>
            </a:r>
          </a:p>
          <a:p>
            <a:pPr marL="358776" lvl="1" indent="-179388">
              <a:defRPr/>
            </a:pPr>
            <a:r>
              <a:rPr lang="cy-GB" sz="2000" dirty="0">
                <a:latin typeface="Arial" panose="020B0604020202020204" pitchFamily="34" charset="0"/>
                <a:cs typeface="Arial" panose="020B0604020202020204" pitchFamily="34" charset="0"/>
              </a:rPr>
              <a:t>Parchu urddas </a:t>
            </a:r>
          </a:p>
          <a:p>
            <a:pPr marL="358776" lvl="1" indent="-179388">
              <a:defRPr/>
            </a:pPr>
            <a:r>
              <a:rPr lang="cy-GB" sz="2000" dirty="0">
                <a:latin typeface="Arial" panose="020B0604020202020204" pitchFamily="34" charset="0"/>
                <a:cs typeface="Arial" panose="020B0604020202020204" pitchFamily="34" charset="0"/>
              </a:rPr>
              <a:t>Cyfranogiad </a:t>
            </a:r>
          </a:p>
          <a:p>
            <a:pPr marL="358776" lvl="1" indent="-179388">
              <a:defRPr/>
            </a:pPr>
            <a:r>
              <a:rPr lang="cy-GB" sz="2000" dirty="0">
                <a:latin typeface="Arial" panose="020B0604020202020204" pitchFamily="34" charset="0"/>
                <a:cs typeface="Arial" panose="020B0604020202020204" pitchFamily="34" charset="0"/>
              </a:rPr>
              <a:t>Nodweddion, diwylliant a chred </a:t>
            </a:r>
          </a:p>
          <a:p>
            <a:pPr>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Oedolion yw’r gorau am roi barn ynghylch eu </a:t>
            </a:r>
          </a:p>
          <a:p>
            <a:pPr marL="392113" lvl="1" indent="0">
              <a:buFont typeface="Verdana" panose="020B0604030504040204" pitchFamily="34" charset="0"/>
              <a:buNone/>
              <a:defRPr/>
            </a:pPr>
            <a:r>
              <a:rPr lang="cy-GB" sz="2000" dirty="0">
                <a:latin typeface="Arial" panose="020B0604020202020204" pitchFamily="34" charset="0"/>
                <a:cs typeface="Arial" panose="020B0604020202020204" pitchFamily="34" charset="0"/>
              </a:rPr>
              <a:t>   llesiant eu hunain </a:t>
            </a:r>
          </a:p>
          <a:p>
            <a:pPr lvl="1">
              <a:defRPr/>
            </a:pPr>
            <a:r>
              <a:rPr lang="cy-GB" sz="2000" dirty="0">
                <a:latin typeface="Arial" panose="020B0604020202020204" pitchFamily="34" charset="0"/>
                <a:cs typeface="Arial" panose="020B0604020202020204" pitchFamily="34" charset="0"/>
              </a:rPr>
              <a:t>Hyrwyddo annibyniaeth </a:t>
            </a:r>
          </a:p>
          <a:p>
            <a:pPr lvl="1">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Magwraeth y plentyn gan y teulu cyhyd ag y bo gwneud hynny’n gyson â llesiant y plentyn</a:t>
            </a:r>
          </a:p>
          <a:p>
            <a:pPr lvl="1">
              <a:defRPr/>
            </a:pPr>
            <a:r>
              <a:rPr lang="cy-GB" sz="2000" dirty="0">
                <a:latin typeface="Arial" panose="020B0604020202020204" pitchFamily="34" charset="0"/>
                <a:cs typeface="Arial" panose="020B0604020202020204" pitchFamily="34" charset="0"/>
              </a:rPr>
              <a:t>Barn, dymuniadau a theimladau’r rhai hynny sydd â chyfrifoldeb rhiant cyhyd ag y bo’n ymarferol ac yn gyson â llesiant y plentyn</a:t>
            </a:r>
          </a:p>
          <a:p>
            <a:pPr>
              <a:defRPr/>
            </a:pPr>
            <a:endParaRPr lang="cy-GB" dirty="0"/>
          </a:p>
        </p:txBody>
      </p:sp>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GB" sz="2800" dirty="0"/>
              <a:t>Dyletswyddau Trosfwaol dan</a:t>
            </a:r>
            <a:br>
              <a:rPr lang="cy-GB" sz="2800" dirty="0"/>
            </a:br>
            <a:r>
              <a:rPr lang="en-GB" sz="2800" dirty="0"/>
              <a:t>y </a:t>
            </a:r>
            <a:r>
              <a:rPr lang="en-GB" sz="2800" dirty="0" err="1"/>
              <a:t>Ddeddfa</a:t>
            </a:r>
            <a:r>
              <a:rPr lang="en-GB" sz="2800" dirty="0"/>
              <a:t> </a:t>
            </a:r>
            <a:r>
              <a:rPr lang="en-GB" sz="2800" dirty="0" err="1"/>
              <a:t>Gwasanaethau</a:t>
            </a:r>
            <a:r>
              <a:rPr lang="en-GB" sz="2800" dirty="0"/>
              <a:t> </a:t>
            </a:r>
            <a:r>
              <a:rPr lang="en-GB" sz="2800" dirty="0" err="1"/>
              <a:t>Cymdeithasol</a:t>
            </a:r>
            <a:r>
              <a:rPr lang="en-GB" sz="2800" dirty="0"/>
              <a:t> a </a:t>
            </a:r>
            <a:r>
              <a:rPr lang="en-GB" sz="2800" dirty="0" err="1"/>
              <a:t>Llesiant</a:t>
            </a:r>
            <a:r>
              <a:rPr lang="en-GB" sz="2800" dirty="0"/>
              <a:t> (</a:t>
            </a:r>
            <a:r>
              <a:rPr lang="en-GB" sz="2800" dirty="0" err="1"/>
              <a:t>Cymru</a:t>
            </a:r>
            <a:r>
              <a:rPr lang="en-GB" sz="2800" dirty="0"/>
              <a:t>) 2014</a:t>
            </a:r>
            <a:endParaRPr lang="cy-GB" sz="2800" dirty="0"/>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42</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C5DEAC4C-F5D2-42D6-B96A-9B08195F80E3}"/>
              </a:ext>
            </a:extLst>
          </p:cNvPr>
          <p:cNvSpPr/>
          <p:nvPr/>
        </p:nvSpPr>
        <p:spPr>
          <a:xfrm>
            <a:off x="6742113" y="3087688"/>
            <a:ext cx="1738312" cy="1166812"/>
          </a:xfrm>
          <a:prstGeom prst="roundRect">
            <a:avLst>
              <a:gd name="adj" fmla="val 10000"/>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a:extLst>
              <a:ext uri="{FF2B5EF4-FFF2-40B4-BE49-F238E27FC236}">
                <a16:creationId xmlns:a16="http://schemas.microsoft.com/office/drawing/2014/main" id="{44C64CA4-9CAA-4EB7-A07C-93836027A67C}"/>
              </a:ext>
            </a:extLst>
          </p:cNvPr>
          <p:cNvSpPr>
            <a:spLocks noGrp="1"/>
          </p:cNvSpPr>
          <p:nvPr>
            <p:ph idx="1"/>
          </p:nvPr>
        </p:nvSpPr>
        <p:spPr/>
        <p:txBody>
          <a:bodyPr/>
          <a:lstStyle/>
          <a:p>
            <a:r>
              <a:rPr lang="cy-GB" altLang="en-US"/>
              <a:t>Swyddogaeth </a:t>
            </a:r>
          </a:p>
          <a:p>
            <a:r>
              <a:rPr lang="cy-GB" altLang="en-US"/>
              <a:t>Amddiffyn ac Atal  </a:t>
            </a:r>
          </a:p>
          <a:p>
            <a:r>
              <a:rPr lang="cy-GB" altLang="en-US"/>
              <a:t>Cyfrannu at bolisi/gweithdrefnau cenedlaethol</a:t>
            </a:r>
          </a:p>
          <a:p>
            <a:r>
              <a:rPr lang="cy-GB" altLang="en-US"/>
              <a:t>Codi ymwybyddiaeth </a:t>
            </a:r>
          </a:p>
          <a:p>
            <a:r>
              <a:rPr lang="cy-GB" altLang="en-US"/>
              <a:t>Adolygu effeithiolrwydd </a:t>
            </a:r>
          </a:p>
          <a:p>
            <a:r>
              <a:rPr lang="cy-GB" altLang="en-US"/>
              <a:t>Adolygiadau ymarfer ac archwiliadau </a:t>
            </a:r>
          </a:p>
          <a:p>
            <a:r>
              <a:rPr lang="cy-GB" altLang="en-US"/>
              <a:t>Lledaenu gwybodaeth </a:t>
            </a:r>
          </a:p>
          <a:p>
            <a:r>
              <a:rPr lang="cy-GB" altLang="en-US"/>
              <a:t>Cydweithredu â byrddau eraill </a:t>
            </a:r>
          </a:p>
        </p:txBody>
      </p:sp>
      <p:sp>
        <p:nvSpPr>
          <p:cNvPr id="3" name="Title 2">
            <a:extLst>
              <a:ext uri="{FF2B5EF4-FFF2-40B4-BE49-F238E27FC236}">
                <a16:creationId xmlns:a16="http://schemas.microsoft.com/office/drawing/2014/main" id="{EBF4EA1C-B51F-4DD8-B3DD-734E19BA980B}"/>
              </a:ext>
            </a:extLst>
          </p:cNvPr>
          <p:cNvSpPr>
            <a:spLocks noGrp="1"/>
          </p:cNvSpPr>
          <p:nvPr>
            <p:ph type="title"/>
          </p:nvPr>
        </p:nvSpPr>
        <p:spPr/>
        <p:txBody>
          <a:bodyPr/>
          <a:lstStyle/>
          <a:p>
            <a:pPr algn="ctr">
              <a:defRPr/>
            </a:pPr>
            <a:r>
              <a:rPr lang="cy-GB" dirty="0"/>
              <a:t>Byrddau Diogelu</a:t>
            </a:r>
          </a:p>
        </p:txBody>
      </p:sp>
      <p:sp>
        <p:nvSpPr>
          <p:cNvPr id="2" name="Slide Number Placeholder 1">
            <a:extLst>
              <a:ext uri="{FF2B5EF4-FFF2-40B4-BE49-F238E27FC236}">
                <a16:creationId xmlns:a16="http://schemas.microsoft.com/office/drawing/2014/main" id="{32612210-B3DD-4BC7-94A3-C84D24ED5219}"/>
              </a:ext>
            </a:extLst>
          </p:cNvPr>
          <p:cNvSpPr>
            <a:spLocks noGrp="1"/>
          </p:cNvSpPr>
          <p:nvPr>
            <p:ph type="sldNum" sz="quarter" idx="12"/>
          </p:nvPr>
        </p:nvSpPr>
        <p:spPr/>
        <p:txBody>
          <a:bodyPr/>
          <a:lstStyle/>
          <a:p>
            <a:pPr>
              <a:defRPr/>
            </a:pPr>
            <a:fld id="{EC75C4D8-5E1B-4BCC-B7D7-71E1D1D7A2FD}" type="slidenum">
              <a:rPr lang="en-GB" altLang="en-US" smtClean="0"/>
              <a:pPr>
                <a:defRPr/>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FC78-C805-48D5-9F7A-5C24877CD1B2}"/>
              </a:ext>
            </a:extLst>
          </p:cNvPr>
          <p:cNvSpPr>
            <a:spLocks noGrp="1"/>
          </p:cNvSpPr>
          <p:nvPr>
            <p:ph type="title"/>
          </p:nvPr>
        </p:nvSpPr>
        <p:spPr/>
        <p:txBody>
          <a:bodyPr>
            <a:normAutofit fontScale="90000"/>
          </a:bodyPr>
          <a:lstStyle/>
          <a:p>
            <a:pPr algn="ctr">
              <a:defRPr/>
            </a:pPr>
            <a:br>
              <a:rPr lang="cy-GB" dirty="0">
                <a:highlight>
                  <a:srgbClr val="FFFF00"/>
                </a:highlight>
                <a:latin typeface="Arial" panose="020B0604020202020204" pitchFamily="34" charset="0"/>
                <a:cs typeface="Arial" panose="020B0604020202020204" pitchFamily="34" charset="0"/>
              </a:rPr>
            </a:br>
            <a:r>
              <a:rPr lang="cy-GB" dirty="0">
                <a:latin typeface="Arial" panose="020B0604020202020204" pitchFamily="34" charset="0"/>
                <a:cs typeface="Arial" panose="020B0604020202020204" pitchFamily="34" charset="0"/>
              </a:rPr>
              <a:t>Gweithdy 4 </a:t>
            </a:r>
            <a:br>
              <a:rPr lang="cy-GB" dirty="0">
                <a:highlight>
                  <a:srgbClr val="00FF00"/>
                </a:highlight>
                <a:latin typeface="Arial" panose="020B0604020202020204" pitchFamily="34" charset="0"/>
                <a:cs typeface="Arial" panose="020B0604020202020204" pitchFamily="34" charset="0"/>
              </a:rPr>
            </a:br>
            <a:endParaRPr lang="cy-GB" dirty="0">
              <a:latin typeface="Arial" panose="020B0604020202020204" pitchFamily="34" charset="0"/>
              <a:cs typeface="Arial" panose="020B0604020202020204" pitchFamily="34" charset="0"/>
            </a:endParaRPr>
          </a:p>
        </p:txBody>
      </p:sp>
      <p:sp>
        <p:nvSpPr>
          <p:cNvPr id="54275" name="Content Placeholder 2">
            <a:extLst>
              <a:ext uri="{FF2B5EF4-FFF2-40B4-BE49-F238E27FC236}">
                <a16:creationId xmlns:a16="http://schemas.microsoft.com/office/drawing/2014/main" id="{13EE1B8C-116D-4181-AB60-7E2D96D0A882}"/>
              </a:ext>
            </a:extLst>
          </p:cNvPr>
          <p:cNvSpPr>
            <a:spLocks noGrp="1"/>
          </p:cNvSpPr>
          <p:nvPr>
            <p:ph sz="quarter" idx="2"/>
          </p:nvPr>
        </p:nvSpPr>
        <p:spPr>
          <a:xfrm>
            <a:off x="457200" y="1444294"/>
            <a:ext cx="4040188" cy="4432978"/>
          </a:xfrm>
        </p:spPr>
        <p:txBody>
          <a:bodyPr/>
          <a:lstStyle/>
          <a:p>
            <a:pPr>
              <a:defRPr/>
            </a:pPr>
            <a:r>
              <a:rPr lang="cy-GB" altLang="en-US" sz="1800" dirty="0">
                <a:latin typeface="Arial" charset="0"/>
                <a:cs typeface="Arial" charset="0"/>
              </a:rPr>
              <a:t>Byddwch yn cael slot 1:1 (am 10 munud) yng ngweithdy 4 neu fe cynigir amser amgen i chi   </a:t>
            </a:r>
          </a:p>
          <a:p>
            <a:pPr>
              <a:defRPr/>
            </a:pPr>
            <a:r>
              <a:rPr lang="cy-GB" altLang="en-US" sz="1800" dirty="0">
                <a:latin typeface="Arial" charset="0"/>
                <a:cs typeface="Arial" charset="0"/>
              </a:rPr>
              <a:t>Dyma gyfle i egluro materion a thrafod eich gwaith. </a:t>
            </a:r>
          </a:p>
          <a:p>
            <a:pPr>
              <a:defRPr/>
            </a:pPr>
            <a:r>
              <a:rPr lang="cy-GB" altLang="en-US" sz="1800" dirty="0">
                <a:latin typeface="Arial" charset="0"/>
                <a:cs typeface="Arial" charset="0"/>
              </a:rPr>
              <a:t>Anfonwch y gwaith y byddech yn hoffi ei drafod i’r hyfforddwr o leiaf 5 diwrnod o flaen llaw ar e-bost fel eu bod wedi cael cyfle i edrych drwyddo cyn iddynt eich cyfarfod. </a:t>
            </a:r>
          </a:p>
          <a:p>
            <a:pPr>
              <a:defRPr/>
            </a:pPr>
            <a:r>
              <a:rPr lang="cy-GB" altLang="en-US" sz="1800" dirty="0">
                <a:latin typeface="Arial" charset="0"/>
                <a:cs typeface="Arial" charset="0"/>
              </a:rPr>
              <a:t>Cofiwch </a:t>
            </a:r>
            <a:r>
              <a:rPr lang="cy-GB" altLang="en-US" sz="1800" b="1" dirty="0">
                <a:latin typeface="Arial" charset="0"/>
                <a:cs typeface="Arial" charset="0"/>
              </a:rPr>
              <a:t>na fydd </a:t>
            </a:r>
            <a:r>
              <a:rPr lang="cy-GB" altLang="en-US" sz="1800" dirty="0">
                <a:latin typeface="Arial" charset="0"/>
                <a:cs typeface="Arial" charset="0"/>
              </a:rPr>
              <a:t>modd edrych dros eich portffolio cyfan, felly pigwch y tasg yr ydych angen help/cyngor â nhw a gwnewch hyn yn glir yn yr e-bost. </a:t>
            </a:r>
          </a:p>
          <a:p>
            <a:pPr marL="82153" indent="0">
              <a:buNone/>
              <a:defRPr/>
            </a:pPr>
            <a:endParaRPr lang="cy-GB" altLang="en-US" sz="1800" dirty="0"/>
          </a:p>
          <a:p>
            <a:pPr>
              <a:defRPr/>
            </a:pPr>
            <a:endParaRPr lang="en-GB" altLang="en-US" dirty="0"/>
          </a:p>
        </p:txBody>
      </p:sp>
      <p:sp>
        <p:nvSpPr>
          <p:cNvPr id="5" name="Content Placeholder 4">
            <a:extLst>
              <a:ext uri="{FF2B5EF4-FFF2-40B4-BE49-F238E27FC236}">
                <a16:creationId xmlns:a16="http://schemas.microsoft.com/office/drawing/2014/main" id="{1497866B-BC90-4350-8E72-0B1BA32DF0DC}"/>
              </a:ext>
            </a:extLst>
          </p:cNvPr>
          <p:cNvSpPr>
            <a:spLocks noGrp="1"/>
          </p:cNvSpPr>
          <p:nvPr>
            <p:ph sz="quarter" idx="4"/>
          </p:nvPr>
        </p:nvSpPr>
        <p:spPr>
          <a:xfrm>
            <a:off x="4645025" y="1444294"/>
            <a:ext cx="4041775" cy="4964444"/>
          </a:xfrm>
        </p:spPr>
        <p:txBody>
          <a:bodyPr/>
          <a:lstStyle/>
          <a:p>
            <a:pPr marL="82153" indent="0">
              <a:buNone/>
              <a:defRPr/>
            </a:pPr>
            <a:r>
              <a:rPr lang="cy-GB" altLang="en-US" sz="1600" b="1" dirty="0">
                <a:latin typeface="Arial" panose="020B0604020202020204" pitchFamily="34" charset="0"/>
                <a:cs typeface="Arial" panose="020B0604020202020204" pitchFamily="34" charset="0"/>
              </a:rPr>
              <a:t>Erbyn Gweithdy 4: </a:t>
            </a:r>
          </a:p>
          <a:p>
            <a:pPr>
              <a:defRPr/>
            </a:pPr>
            <a:r>
              <a:rPr lang="cy-GB" altLang="en-US" sz="1600" b="1" dirty="0">
                <a:latin typeface="Arial" panose="020B0604020202020204" pitchFamily="34" charset="0"/>
                <a:cs typeface="Arial" panose="020B0604020202020204" pitchFamily="34" charset="0"/>
              </a:rPr>
              <a:t>Angen cwblhau tasg 1 rhan a- adolygiad Datblygiadol</a:t>
            </a:r>
          </a:p>
          <a:p>
            <a:pPr>
              <a:defRPr/>
            </a:pPr>
            <a:r>
              <a:rPr lang="cy-GB" altLang="en-US" sz="1600" b="1" dirty="0">
                <a:latin typeface="Arial" panose="020B0604020202020204" pitchFamily="34" charset="0"/>
                <a:cs typeface="Arial" panose="020B0604020202020204" pitchFamily="34" charset="0"/>
              </a:rPr>
              <a:t>Cynnal eich sesiwn arsylwi ac wedi ysgrifennu amdano- tasg 2</a:t>
            </a:r>
          </a:p>
          <a:p>
            <a:pPr>
              <a:defRPr/>
            </a:pPr>
            <a:r>
              <a:rPr lang="cy-GB" altLang="en-US" sz="1600" b="1" dirty="0">
                <a:latin typeface="Arial" panose="020B0604020202020204" pitchFamily="34" charset="0"/>
                <a:cs typeface="Arial" panose="020B0604020202020204" pitchFamily="34" charset="0"/>
              </a:rPr>
              <a:t>Gorffen drafft o’ch traethawd diogelu- tasg 3.</a:t>
            </a:r>
          </a:p>
          <a:p>
            <a:pPr>
              <a:defRPr/>
            </a:pPr>
            <a:r>
              <a:rPr lang="cy-GB" altLang="en-US" sz="1600" b="1" dirty="0">
                <a:latin typeface="Arial" panose="020B0604020202020204" pitchFamily="34" charset="0"/>
                <a:cs typeface="Arial" panose="020B0604020202020204" pitchFamily="34" charset="0"/>
              </a:rPr>
              <a:t>Bydd Gweithdy 4 yn cynnig cyfle i adolygu unrhyw adran yr hoffech eglurdeb / trafodaeth bellach amdani</a:t>
            </a:r>
          </a:p>
          <a:p>
            <a:pPr>
              <a:defRPr/>
            </a:pPr>
            <a:r>
              <a:rPr lang="cy-GB" altLang="en-US" sz="1600" b="1" dirty="0">
                <a:latin typeface="Arial" panose="020B0604020202020204" pitchFamily="34" charset="0"/>
                <a:cs typeface="Arial" panose="020B0604020202020204" pitchFamily="34" charset="0"/>
              </a:rPr>
              <a:t>Sicrhewch eich bod yn trefnu eich tridiau o absenoldeb astudio os nad ydych wedi gwneud hynny’n barod </a:t>
            </a:r>
          </a:p>
        </p:txBody>
      </p:sp>
      <p:sp>
        <p:nvSpPr>
          <p:cNvPr id="97284" name="Slide Number Placeholder 5">
            <a:extLst>
              <a:ext uri="{FF2B5EF4-FFF2-40B4-BE49-F238E27FC236}">
                <a16:creationId xmlns:a16="http://schemas.microsoft.com/office/drawing/2014/main" id="{B0A23480-24A9-49AC-B3E7-664D8832C8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171AAF-D294-4B2B-89A4-1451C7B71A58}" type="slidenum">
              <a:rPr lang="en-GB" altLang="en-US" smtClean="0"/>
              <a:pPr/>
              <a:t>44</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customXml/itemProps3.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4.xml><?xml version="1.0" encoding="utf-8"?>
<ds:datastoreItem xmlns:ds="http://schemas.openxmlformats.org/officeDocument/2006/customXml" ds:itemID="{89FBAE32-042B-498D-AA48-83D4A82A029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8495</TotalTime>
  <Words>3504</Words>
  <Application>Microsoft Macintosh PowerPoint</Application>
  <PresentationFormat>On-screen Show (4:3)</PresentationFormat>
  <Paragraphs>405</Paragraphs>
  <Slides>44</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Lucida Sans Unicode</vt:lpstr>
      <vt:lpstr>Verdana</vt:lpstr>
      <vt:lpstr>Wingdings</vt:lpstr>
      <vt:lpstr>Wingdings 2</vt:lpstr>
      <vt:lpstr>Wingdings 3</vt:lpstr>
      <vt:lpstr>Theme1</vt:lpstr>
      <vt:lpstr>           Tystysgrif i Raddedigion Porth Agored   Rhaglen Cadarnhau Gweithdy 3 </vt:lpstr>
      <vt:lpstr>  Disgwyliadau/ Rheolau ar gyfer gweithdai rhithiol</vt:lpstr>
      <vt:lpstr>Rhaglen y Dydd</vt:lpstr>
      <vt:lpstr>Amcanion</vt:lpstr>
      <vt:lpstr>Diogelu - Cwestiwn Tasg 3 </vt:lpstr>
      <vt:lpstr>PowerPoint Presentation</vt:lpstr>
      <vt:lpstr>Deddfwriaeth Trosfwaol</vt:lpstr>
      <vt:lpstr>Deddfwriaeth Diogelu Trosfwaol   </vt:lpstr>
      <vt:lpstr>Deddf Gwasanaethau Cymdeithasol a Llesiant (Cymru): Hawliau Dynol </vt:lpstr>
      <vt:lpstr>Tensiynau a Gwrthdaro Ymarferiad 2 </vt:lpstr>
      <vt:lpstr>PowerPoint Presentation</vt:lpstr>
      <vt:lpstr>PowerPoint Presentation</vt:lpstr>
      <vt:lpstr> Deddfwriaethau, polisiau,strategaethau a gweithdrefnau diogelu </vt:lpstr>
      <vt:lpstr>Gweithdrefnau Diogelu Cymru</vt:lpstr>
      <vt:lpstr>Gweithdrefnau Diogelu Cymru – Oedolion (egwyddorion yn berthnasol i blant).</vt:lpstr>
      <vt:lpstr>Gwneud penderfyniadau a chynllunio</vt:lpstr>
      <vt:lpstr>PowerPoint Presentation</vt:lpstr>
      <vt:lpstr>Plant sydd yn wynebu risg</vt:lpstr>
      <vt:lpstr>Yn gyffredinol</vt:lpstr>
      <vt:lpstr>Asesiadau: Theorïau ac Ymarfer- Goroesi Diogelu </vt:lpstr>
      <vt:lpstr>Diogelu Tasg 3- y Cwestiwn – beth i’w gynnwys</vt:lpstr>
      <vt:lpstr>Diogelu – Ymarferiad 3</vt:lpstr>
      <vt:lpstr>Ymyrryd a Defnyddio Barn Broffesiynol mewn Sefyllfaoedd Cynyddol Gymhleth</vt:lpstr>
      <vt:lpstr>Ystyried Cymhlethdodau</vt:lpstr>
      <vt:lpstr>Meddwl yn Gymhleth</vt:lpstr>
      <vt:lpstr>Barn Broffesiynol </vt:lpstr>
      <vt:lpstr>Moeseg ac Ymarfer yn Effeithiol</vt:lpstr>
      <vt:lpstr> Gwerthfawrogi Bias yn y Broses Asesu Risg </vt:lpstr>
      <vt:lpstr>Risg, Amddiffyn a Gwerthoedd </vt:lpstr>
      <vt:lpstr>Theori- yn sail i wneud penderfyniadau proffesiynol</vt:lpstr>
      <vt:lpstr>Theori</vt:lpstr>
      <vt:lpstr>Theori</vt:lpstr>
      <vt:lpstr>Y Cyd-destun Cymreig</vt:lpstr>
      <vt:lpstr>Chwilfrydedd Proffesiynol- Cydweithio </vt:lpstr>
      <vt:lpstr>Eirioli</vt:lpstr>
      <vt:lpstr>Egwyddorion Eiriolaeth</vt:lpstr>
      <vt:lpstr> Diogelu Tasg 3 Awgrymiadau </vt:lpstr>
      <vt:lpstr>Cwestiwn Tasg 4</vt:lpstr>
      <vt:lpstr> Tasg 4 Diogelu   </vt:lpstr>
      <vt:lpstr> Diogelu Tasg 4</vt:lpstr>
      <vt:lpstr>PowerPoint Presentation</vt:lpstr>
      <vt:lpstr>Dyletswyddau Trosfwaol dan y Ddeddfa Gwasanaethau Cymdeithasol a Llesiant (Cymru) 2014</vt:lpstr>
      <vt:lpstr>Byrddau Diogelu</vt:lpstr>
      <vt:lpstr> Gweithdy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71</cp:revision>
  <dcterms:created xsi:type="dcterms:W3CDTF">2021-01-05T17:42:59Z</dcterms:created>
  <dcterms:modified xsi:type="dcterms:W3CDTF">2023-09-16T11:06:59Z</dcterms:modified>
</cp:coreProperties>
</file>