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256" r:id="rId2"/>
    <p:sldId id="280" r:id="rId3"/>
    <p:sldId id="281" r:id="rId4"/>
    <p:sldId id="258" r:id="rId5"/>
    <p:sldId id="259" r:id="rId6"/>
    <p:sldId id="260" r:id="rId7"/>
    <p:sldId id="262" r:id="rId8"/>
    <p:sldId id="264" r:id="rId9"/>
    <p:sldId id="265" r:id="rId10"/>
    <p:sldId id="266" r:id="rId11"/>
    <p:sldId id="275" r:id="rId12"/>
    <p:sldId id="276" r:id="rId13"/>
    <p:sldId id="277" r:id="rId14"/>
    <p:sldId id="273" r:id="rId15"/>
    <p:sldId id="278" r:id="rId16"/>
    <p:sldId id="282" r:id="rId17"/>
    <p:sldId id="283" r:id="rId18"/>
    <p:sldId id="286" r:id="rId19"/>
    <p:sldId id="285" r:id="rId20"/>
    <p:sldId id="288" r:id="rId21"/>
    <p:sldId id="287" r:id="rId22"/>
    <p:sldId id="289" r:id="rId23"/>
    <p:sldId id="290" r:id="rId24"/>
    <p:sldId id="291" r:id="rId25"/>
    <p:sldId id="293" r:id="rId26"/>
    <p:sldId id="292" r:id="rId27"/>
    <p:sldId id="294" r:id="rId28"/>
    <p:sldId id="295" r:id="rId29"/>
    <p:sldId id="296" r:id="rId30"/>
    <p:sldId id="279" r:id="rId3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9A5B45-181E-4FFB-BE08-A20E29880078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F9D2AF-5CAF-437A-81FC-B856D558590F}">
      <dgm:prSet phldrT="[Text]"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sz="2000" baseline="0" dirty="0" smtClean="0"/>
            <a:t>The paradigm</a:t>
          </a:r>
          <a:endParaRPr lang="en-GB" sz="2000" baseline="0" dirty="0"/>
        </a:p>
      </dgm:t>
    </dgm:pt>
    <dgm:pt modelId="{0B6049A2-5AF0-4388-87FF-D11D14653C4D}" type="parTrans" cxnId="{2EB5598D-AD1F-40A9-9E63-DD87CE165D45}">
      <dgm:prSet/>
      <dgm:spPr/>
      <dgm:t>
        <a:bodyPr/>
        <a:lstStyle/>
        <a:p>
          <a:endParaRPr lang="en-GB"/>
        </a:p>
      </dgm:t>
    </dgm:pt>
    <dgm:pt modelId="{9E54EEE9-D5ED-4291-9745-A7F7B15CD981}" type="sibTrans" cxnId="{2EB5598D-AD1F-40A9-9E63-DD87CE165D45}">
      <dgm:prSet/>
      <dgm:spPr/>
      <dgm:t>
        <a:bodyPr/>
        <a:lstStyle/>
        <a:p>
          <a:endParaRPr lang="en-GB"/>
        </a:p>
      </dgm:t>
    </dgm:pt>
    <dgm:pt modelId="{1B9D954C-8D23-44D9-BD4F-817AF8BE389A}">
      <dgm:prSet phldrT="[Text]"/>
      <dgm:spPr/>
      <dgm:t>
        <a:bodyPr/>
        <a:lstStyle/>
        <a:p>
          <a:r>
            <a:rPr lang="en-GB" dirty="0" smtClean="0"/>
            <a:t>Stories</a:t>
          </a:r>
          <a:endParaRPr lang="en-GB" dirty="0"/>
        </a:p>
      </dgm:t>
    </dgm:pt>
    <dgm:pt modelId="{39F4F831-307A-4F79-A181-3A5BBBFB5D9B}" type="parTrans" cxnId="{2C998778-FE54-4060-90CF-5074C3B7C961}">
      <dgm:prSet/>
      <dgm:spPr/>
      <dgm:t>
        <a:bodyPr/>
        <a:lstStyle/>
        <a:p>
          <a:endParaRPr lang="en-GB"/>
        </a:p>
      </dgm:t>
    </dgm:pt>
    <dgm:pt modelId="{574B0B31-2B95-4DA8-B7D4-5B22DB99EEC9}" type="sibTrans" cxnId="{2C998778-FE54-4060-90CF-5074C3B7C961}">
      <dgm:prSet/>
      <dgm:spPr/>
      <dgm:t>
        <a:bodyPr/>
        <a:lstStyle/>
        <a:p>
          <a:endParaRPr lang="en-GB"/>
        </a:p>
      </dgm:t>
    </dgm:pt>
    <dgm:pt modelId="{C05D2818-1AAD-45C7-A968-327E8FB2235B}">
      <dgm:prSet phldrT="[Text]"/>
      <dgm:spPr/>
      <dgm:t>
        <a:bodyPr/>
        <a:lstStyle/>
        <a:p>
          <a:r>
            <a:rPr lang="en-GB" dirty="0" smtClean="0"/>
            <a:t>Symbols</a:t>
          </a:r>
          <a:endParaRPr lang="en-GB" dirty="0"/>
        </a:p>
      </dgm:t>
    </dgm:pt>
    <dgm:pt modelId="{D9116B0F-FE91-4CD2-A173-AF600C7305DC}" type="parTrans" cxnId="{FE3A1B84-340B-4BB6-A04B-73F12E34690D}">
      <dgm:prSet/>
      <dgm:spPr/>
      <dgm:t>
        <a:bodyPr/>
        <a:lstStyle/>
        <a:p>
          <a:endParaRPr lang="en-GB"/>
        </a:p>
      </dgm:t>
    </dgm:pt>
    <dgm:pt modelId="{B0A5F6AC-A21D-4F37-BEC6-8486CAF85555}" type="sibTrans" cxnId="{FE3A1B84-340B-4BB6-A04B-73F12E34690D}">
      <dgm:prSet/>
      <dgm:spPr/>
      <dgm:t>
        <a:bodyPr/>
        <a:lstStyle/>
        <a:p>
          <a:endParaRPr lang="en-GB"/>
        </a:p>
      </dgm:t>
    </dgm:pt>
    <dgm:pt modelId="{F80DD571-0111-42DE-8B92-1D68AF87C3C6}">
      <dgm:prSet phldrT="[Text]"/>
      <dgm:spPr/>
      <dgm:t>
        <a:bodyPr/>
        <a:lstStyle/>
        <a:p>
          <a:r>
            <a:rPr lang="en-GB" dirty="0" smtClean="0"/>
            <a:t>Power structures</a:t>
          </a:r>
          <a:endParaRPr lang="en-GB" dirty="0"/>
        </a:p>
      </dgm:t>
    </dgm:pt>
    <dgm:pt modelId="{13BDCB35-11E1-4B84-9B1C-ACD9D3B296AD}" type="parTrans" cxnId="{8334D620-D00B-49C3-B25E-43490BC252B1}">
      <dgm:prSet/>
      <dgm:spPr/>
      <dgm:t>
        <a:bodyPr/>
        <a:lstStyle/>
        <a:p>
          <a:endParaRPr lang="en-GB"/>
        </a:p>
      </dgm:t>
    </dgm:pt>
    <dgm:pt modelId="{E4BE806B-EAEC-4422-9FC0-738A2CD5ACBA}" type="sibTrans" cxnId="{8334D620-D00B-49C3-B25E-43490BC252B1}">
      <dgm:prSet/>
      <dgm:spPr/>
      <dgm:t>
        <a:bodyPr/>
        <a:lstStyle/>
        <a:p>
          <a:endParaRPr lang="en-GB"/>
        </a:p>
      </dgm:t>
    </dgm:pt>
    <dgm:pt modelId="{1126DC2F-CA30-4450-BEEE-5BE4D3676838}">
      <dgm:prSet phldrT="[Text]"/>
      <dgm:spPr/>
      <dgm:t>
        <a:bodyPr/>
        <a:lstStyle/>
        <a:p>
          <a:r>
            <a:rPr lang="en-GB" dirty="0" smtClean="0"/>
            <a:t>Organisational structures</a:t>
          </a:r>
          <a:endParaRPr lang="en-GB" dirty="0"/>
        </a:p>
      </dgm:t>
    </dgm:pt>
    <dgm:pt modelId="{B62462CA-279E-434D-A0C2-BA52B90D8752}" type="parTrans" cxnId="{121EE901-2059-4389-972D-617B7C92300D}">
      <dgm:prSet/>
      <dgm:spPr/>
      <dgm:t>
        <a:bodyPr/>
        <a:lstStyle/>
        <a:p>
          <a:endParaRPr lang="en-GB"/>
        </a:p>
      </dgm:t>
    </dgm:pt>
    <dgm:pt modelId="{285712BA-CC4A-4F41-8AF7-96F0F6D01131}" type="sibTrans" cxnId="{121EE901-2059-4389-972D-617B7C92300D}">
      <dgm:prSet/>
      <dgm:spPr/>
      <dgm:t>
        <a:bodyPr/>
        <a:lstStyle/>
        <a:p>
          <a:endParaRPr lang="en-GB"/>
        </a:p>
      </dgm:t>
    </dgm:pt>
    <dgm:pt modelId="{5D0D6539-40EE-4A7C-B265-3333B35131F9}">
      <dgm:prSet phldrT="[Text]"/>
      <dgm:spPr/>
      <dgm:t>
        <a:bodyPr/>
        <a:lstStyle/>
        <a:p>
          <a:r>
            <a:rPr lang="en-GB" dirty="0" smtClean="0"/>
            <a:t>Control systems</a:t>
          </a:r>
          <a:endParaRPr lang="en-GB" dirty="0"/>
        </a:p>
      </dgm:t>
    </dgm:pt>
    <dgm:pt modelId="{4AF2D399-1F41-4589-B124-4909D1E7228C}" type="parTrans" cxnId="{AC0B9D27-840A-405C-9E36-C3AA42C9624A}">
      <dgm:prSet/>
      <dgm:spPr/>
      <dgm:t>
        <a:bodyPr/>
        <a:lstStyle/>
        <a:p>
          <a:endParaRPr lang="en-GB"/>
        </a:p>
      </dgm:t>
    </dgm:pt>
    <dgm:pt modelId="{46758B36-E3A5-472B-86CC-44735A9D0671}" type="sibTrans" cxnId="{AC0B9D27-840A-405C-9E36-C3AA42C9624A}">
      <dgm:prSet/>
      <dgm:spPr/>
      <dgm:t>
        <a:bodyPr/>
        <a:lstStyle/>
        <a:p>
          <a:endParaRPr lang="en-GB"/>
        </a:p>
      </dgm:t>
    </dgm:pt>
    <dgm:pt modelId="{28C00179-47BA-44FF-88E0-2B265B6C21AB}">
      <dgm:prSet phldrT="[Text]"/>
      <dgm:spPr/>
      <dgm:t>
        <a:bodyPr/>
        <a:lstStyle/>
        <a:p>
          <a:r>
            <a:rPr lang="en-GB" dirty="0" smtClean="0"/>
            <a:t>Routines</a:t>
          </a:r>
          <a:endParaRPr lang="en-GB" dirty="0"/>
        </a:p>
      </dgm:t>
    </dgm:pt>
    <dgm:pt modelId="{EB7CF24B-2DE3-4D5E-A369-B17DB35AC80C}" type="parTrans" cxnId="{954C0EE3-A9E6-4D7A-A70D-6F9B62DEC3FC}">
      <dgm:prSet/>
      <dgm:spPr/>
      <dgm:t>
        <a:bodyPr/>
        <a:lstStyle/>
        <a:p>
          <a:endParaRPr lang="en-GB"/>
        </a:p>
      </dgm:t>
    </dgm:pt>
    <dgm:pt modelId="{9A6D6B35-D367-49C2-9662-1A0B7E030B63}" type="sibTrans" cxnId="{954C0EE3-A9E6-4D7A-A70D-6F9B62DEC3FC}">
      <dgm:prSet/>
      <dgm:spPr/>
      <dgm:t>
        <a:bodyPr/>
        <a:lstStyle/>
        <a:p>
          <a:endParaRPr lang="en-GB"/>
        </a:p>
      </dgm:t>
    </dgm:pt>
    <dgm:pt modelId="{8EAEC7FF-60EC-4685-B97B-EEBC97EA1470}" type="pres">
      <dgm:prSet presAssocID="{319A5B45-181E-4FFB-BE08-A20E29880078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094523E-132F-43BD-8898-86340EB3810A}" type="pres">
      <dgm:prSet presAssocID="{319A5B45-181E-4FFB-BE08-A20E29880078}" presName="radial" presStyleCnt="0">
        <dgm:presLayoutVars>
          <dgm:animLvl val="ctr"/>
        </dgm:presLayoutVars>
      </dgm:prSet>
      <dgm:spPr/>
    </dgm:pt>
    <dgm:pt modelId="{D2CFBBE8-D2EE-4B90-9B10-04891B19D35B}" type="pres">
      <dgm:prSet presAssocID="{7DF9D2AF-5CAF-437A-81FC-B856D558590F}" presName="centerShape" presStyleLbl="vennNode1" presStyleIdx="0" presStyleCnt="7"/>
      <dgm:spPr/>
      <dgm:t>
        <a:bodyPr/>
        <a:lstStyle/>
        <a:p>
          <a:endParaRPr lang="en-GB"/>
        </a:p>
      </dgm:t>
    </dgm:pt>
    <dgm:pt modelId="{83F005AE-3CD6-4907-B659-240733AF3BFC}" type="pres">
      <dgm:prSet presAssocID="{1B9D954C-8D23-44D9-BD4F-817AF8BE389A}" presName="node" presStyleLbl="vennNode1" presStyleIdx="1" presStyleCnt="7" custScaleX="129768" custScaleY="12993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D90C2E-F80A-4DBB-B90D-D8D2E198B170}" type="pres">
      <dgm:prSet presAssocID="{C05D2818-1AAD-45C7-A968-327E8FB2235B}" presName="node" presStyleLbl="vennNode1" presStyleIdx="2" presStyleCnt="7" custScaleX="137983" custScaleY="14894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D97BFA-2ACB-4056-98DE-1A83E5DE3162}" type="pres">
      <dgm:prSet presAssocID="{F80DD571-0111-42DE-8B92-1D68AF87C3C6}" presName="node" presStyleLbl="vennNode1" presStyleIdx="3" presStyleCnt="7" custScaleX="145502" custScaleY="1570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0B79780-AA47-4777-8BE3-42F8391E5074}" type="pres">
      <dgm:prSet presAssocID="{1126DC2F-CA30-4450-BEEE-5BE4D3676838}" presName="node" presStyleLbl="vennNode1" presStyleIdx="4" presStyleCnt="7" custScaleX="133918" custScaleY="12664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ADDD2A-A273-4552-A16C-F17279FDEE42}" type="pres">
      <dgm:prSet presAssocID="{5D0D6539-40EE-4A7C-B265-3333B35131F9}" presName="node" presStyleLbl="vennNode1" presStyleIdx="5" presStyleCnt="7" custScaleX="144354" custScaleY="13165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C8D989-4092-4C5E-833A-9187F21C67D2}" type="pres">
      <dgm:prSet presAssocID="{28C00179-47BA-44FF-88E0-2B265B6C21AB}" presName="node" presStyleLbl="vennNode1" presStyleIdx="6" presStyleCnt="7" custScaleX="133833" custScaleY="13973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C0B9D27-840A-405C-9E36-C3AA42C9624A}" srcId="{7DF9D2AF-5CAF-437A-81FC-B856D558590F}" destId="{5D0D6539-40EE-4A7C-B265-3333B35131F9}" srcOrd="4" destOrd="0" parTransId="{4AF2D399-1F41-4589-B124-4909D1E7228C}" sibTransId="{46758B36-E3A5-472B-86CC-44735A9D0671}"/>
    <dgm:cxn modelId="{A7B7D315-90F2-4D0F-A644-A9D1503492BC}" type="presOf" srcId="{319A5B45-181E-4FFB-BE08-A20E29880078}" destId="{8EAEC7FF-60EC-4685-B97B-EEBC97EA1470}" srcOrd="0" destOrd="0" presId="urn:microsoft.com/office/officeart/2005/8/layout/radial3"/>
    <dgm:cxn modelId="{91479693-7A60-4947-AAC6-01A7609FAE75}" type="presOf" srcId="{5D0D6539-40EE-4A7C-B265-3333B35131F9}" destId="{D7ADDD2A-A273-4552-A16C-F17279FDEE42}" srcOrd="0" destOrd="0" presId="urn:microsoft.com/office/officeart/2005/8/layout/radial3"/>
    <dgm:cxn modelId="{DCC46359-7590-4327-987B-D52E21434FC9}" type="presOf" srcId="{F80DD571-0111-42DE-8B92-1D68AF87C3C6}" destId="{7CD97BFA-2ACB-4056-98DE-1A83E5DE3162}" srcOrd="0" destOrd="0" presId="urn:microsoft.com/office/officeart/2005/8/layout/radial3"/>
    <dgm:cxn modelId="{2EB5598D-AD1F-40A9-9E63-DD87CE165D45}" srcId="{319A5B45-181E-4FFB-BE08-A20E29880078}" destId="{7DF9D2AF-5CAF-437A-81FC-B856D558590F}" srcOrd="0" destOrd="0" parTransId="{0B6049A2-5AF0-4388-87FF-D11D14653C4D}" sibTransId="{9E54EEE9-D5ED-4291-9745-A7F7B15CD981}"/>
    <dgm:cxn modelId="{8D3F3AB6-621C-4CB7-95C5-07DEF51C84C6}" type="presOf" srcId="{1B9D954C-8D23-44D9-BD4F-817AF8BE389A}" destId="{83F005AE-3CD6-4907-B659-240733AF3BFC}" srcOrd="0" destOrd="0" presId="urn:microsoft.com/office/officeart/2005/8/layout/radial3"/>
    <dgm:cxn modelId="{954C0EE3-A9E6-4D7A-A70D-6F9B62DEC3FC}" srcId="{7DF9D2AF-5CAF-437A-81FC-B856D558590F}" destId="{28C00179-47BA-44FF-88E0-2B265B6C21AB}" srcOrd="5" destOrd="0" parTransId="{EB7CF24B-2DE3-4D5E-A369-B17DB35AC80C}" sibTransId="{9A6D6B35-D367-49C2-9662-1A0B7E030B63}"/>
    <dgm:cxn modelId="{FE809853-D196-4858-AEBA-10F82FD7E0C2}" type="presOf" srcId="{C05D2818-1AAD-45C7-A968-327E8FB2235B}" destId="{C6D90C2E-F80A-4DBB-B90D-D8D2E198B170}" srcOrd="0" destOrd="0" presId="urn:microsoft.com/office/officeart/2005/8/layout/radial3"/>
    <dgm:cxn modelId="{121EE901-2059-4389-972D-617B7C92300D}" srcId="{7DF9D2AF-5CAF-437A-81FC-B856D558590F}" destId="{1126DC2F-CA30-4450-BEEE-5BE4D3676838}" srcOrd="3" destOrd="0" parTransId="{B62462CA-279E-434D-A0C2-BA52B90D8752}" sibTransId="{285712BA-CC4A-4F41-8AF7-96F0F6D01131}"/>
    <dgm:cxn modelId="{76295947-65E1-4390-B0AC-CC1FB1A57E1B}" type="presOf" srcId="{28C00179-47BA-44FF-88E0-2B265B6C21AB}" destId="{B3C8D989-4092-4C5E-833A-9187F21C67D2}" srcOrd="0" destOrd="0" presId="urn:microsoft.com/office/officeart/2005/8/layout/radial3"/>
    <dgm:cxn modelId="{FE3A1B84-340B-4BB6-A04B-73F12E34690D}" srcId="{7DF9D2AF-5CAF-437A-81FC-B856D558590F}" destId="{C05D2818-1AAD-45C7-A968-327E8FB2235B}" srcOrd="1" destOrd="0" parTransId="{D9116B0F-FE91-4CD2-A173-AF600C7305DC}" sibTransId="{B0A5F6AC-A21D-4F37-BEC6-8486CAF85555}"/>
    <dgm:cxn modelId="{8334D620-D00B-49C3-B25E-43490BC252B1}" srcId="{7DF9D2AF-5CAF-437A-81FC-B856D558590F}" destId="{F80DD571-0111-42DE-8B92-1D68AF87C3C6}" srcOrd="2" destOrd="0" parTransId="{13BDCB35-11E1-4B84-9B1C-ACD9D3B296AD}" sibTransId="{E4BE806B-EAEC-4422-9FC0-738A2CD5ACBA}"/>
    <dgm:cxn modelId="{C25FE7E5-445E-44CD-8E44-565542B97014}" type="presOf" srcId="{1126DC2F-CA30-4450-BEEE-5BE4D3676838}" destId="{E0B79780-AA47-4777-8BE3-42F8391E5074}" srcOrd="0" destOrd="0" presId="urn:microsoft.com/office/officeart/2005/8/layout/radial3"/>
    <dgm:cxn modelId="{18436842-89EE-4D30-9919-E5D678362C29}" type="presOf" srcId="{7DF9D2AF-5CAF-437A-81FC-B856D558590F}" destId="{D2CFBBE8-D2EE-4B90-9B10-04891B19D35B}" srcOrd="0" destOrd="0" presId="urn:microsoft.com/office/officeart/2005/8/layout/radial3"/>
    <dgm:cxn modelId="{2C998778-FE54-4060-90CF-5074C3B7C961}" srcId="{7DF9D2AF-5CAF-437A-81FC-B856D558590F}" destId="{1B9D954C-8D23-44D9-BD4F-817AF8BE389A}" srcOrd="0" destOrd="0" parTransId="{39F4F831-307A-4F79-A181-3A5BBBFB5D9B}" sibTransId="{574B0B31-2B95-4DA8-B7D4-5B22DB99EEC9}"/>
    <dgm:cxn modelId="{A1BE3FFD-14E1-4EB7-9886-114FAC8A41ED}" type="presParOf" srcId="{8EAEC7FF-60EC-4685-B97B-EEBC97EA1470}" destId="{7094523E-132F-43BD-8898-86340EB3810A}" srcOrd="0" destOrd="0" presId="urn:microsoft.com/office/officeart/2005/8/layout/radial3"/>
    <dgm:cxn modelId="{EC96053C-3736-4DE9-AAB6-E3A2FEB1EB20}" type="presParOf" srcId="{7094523E-132F-43BD-8898-86340EB3810A}" destId="{D2CFBBE8-D2EE-4B90-9B10-04891B19D35B}" srcOrd="0" destOrd="0" presId="urn:microsoft.com/office/officeart/2005/8/layout/radial3"/>
    <dgm:cxn modelId="{91B08950-5A1E-4527-8CAC-D426D7A50A84}" type="presParOf" srcId="{7094523E-132F-43BD-8898-86340EB3810A}" destId="{83F005AE-3CD6-4907-B659-240733AF3BFC}" srcOrd="1" destOrd="0" presId="urn:microsoft.com/office/officeart/2005/8/layout/radial3"/>
    <dgm:cxn modelId="{C0D069C5-F2A0-4C9C-868C-777FD8388DCE}" type="presParOf" srcId="{7094523E-132F-43BD-8898-86340EB3810A}" destId="{C6D90C2E-F80A-4DBB-B90D-D8D2E198B170}" srcOrd="2" destOrd="0" presId="urn:microsoft.com/office/officeart/2005/8/layout/radial3"/>
    <dgm:cxn modelId="{359E522F-F049-40B1-8C9C-8B03A5962EFF}" type="presParOf" srcId="{7094523E-132F-43BD-8898-86340EB3810A}" destId="{7CD97BFA-2ACB-4056-98DE-1A83E5DE3162}" srcOrd="3" destOrd="0" presId="urn:microsoft.com/office/officeart/2005/8/layout/radial3"/>
    <dgm:cxn modelId="{1FAA044A-03D3-48FA-B3AA-98C468F20954}" type="presParOf" srcId="{7094523E-132F-43BD-8898-86340EB3810A}" destId="{E0B79780-AA47-4777-8BE3-42F8391E5074}" srcOrd="4" destOrd="0" presId="urn:microsoft.com/office/officeart/2005/8/layout/radial3"/>
    <dgm:cxn modelId="{DECC792A-8193-4C14-9029-6265624F01B4}" type="presParOf" srcId="{7094523E-132F-43BD-8898-86340EB3810A}" destId="{D7ADDD2A-A273-4552-A16C-F17279FDEE42}" srcOrd="5" destOrd="0" presId="urn:microsoft.com/office/officeart/2005/8/layout/radial3"/>
    <dgm:cxn modelId="{7359C37E-6A11-4F1B-B7DD-85E9FA48CB3F}" type="presParOf" srcId="{7094523E-132F-43BD-8898-86340EB3810A}" destId="{B3C8D989-4092-4C5E-833A-9187F21C67D2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FBBE8-D2EE-4B90-9B10-04891B19D35B}">
      <dsp:nvSpPr>
        <dsp:cNvPr id="0" name=""/>
        <dsp:cNvSpPr/>
      </dsp:nvSpPr>
      <dsp:spPr>
        <a:xfrm>
          <a:off x="2855949" y="1018045"/>
          <a:ext cx="2510495" cy="2510495"/>
        </a:xfrm>
        <a:prstGeom prst="ellipse">
          <a:avLst/>
        </a:prstGeom>
        <a:solidFill>
          <a:schemeClr val="accent5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baseline="0" dirty="0" smtClean="0"/>
            <a:t>The paradigm</a:t>
          </a:r>
          <a:endParaRPr lang="en-GB" sz="2000" kern="1200" baseline="0" dirty="0"/>
        </a:p>
      </dsp:txBody>
      <dsp:txXfrm>
        <a:off x="3223602" y="1385698"/>
        <a:ext cx="1775189" cy="1775189"/>
      </dsp:txXfrm>
    </dsp:sp>
    <dsp:sp modelId="{83F005AE-3CD6-4907-B659-240733AF3BFC}">
      <dsp:nvSpPr>
        <dsp:cNvPr id="0" name=""/>
        <dsp:cNvSpPr/>
      </dsp:nvSpPr>
      <dsp:spPr>
        <a:xfrm>
          <a:off x="3296742" y="-177112"/>
          <a:ext cx="1628909" cy="163099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Stories</a:t>
          </a:r>
          <a:endParaRPr lang="en-GB" sz="1500" kern="1200" dirty="0"/>
        </a:p>
      </dsp:txBody>
      <dsp:txXfrm>
        <a:off x="3535290" y="61741"/>
        <a:ext cx="1151813" cy="1153287"/>
      </dsp:txXfrm>
    </dsp:sp>
    <dsp:sp modelId="{C6D90C2E-F80A-4DBB-B90D-D8D2E198B170}">
      <dsp:nvSpPr>
        <dsp:cNvPr id="0" name=""/>
        <dsp:cNvSpPr/>
      </dsp:nvSpPr>
      <dsp:spPr>
        <a:xfrm>
          <a:off x="4661056" y="521043"/>
          <a:ext cx="1732028" cy="186959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Symbols</a:t>
          </a:r>
          <a:endParaRPr lang="en-GB" sz="1500" kern="1200" dirty="0"/>
        </a:p>
      </dsp:txBody>
      <dsp:txXfrm>
        <a:off x="4914706" y="794838"/>
        <a:ext cx="1224728" cy="1322000"/>
      </dsp:txXfrm>
    </dsp:sp>
    <dsp:sp modelId="{7CD97BFA-2ACB-4056-98DE-1A83E5DE3162}">
      <dsp:nvSpPr>
        <dsp:cNvPr id="0" name=""/>
        <dsp:cNvSpPr/>
      </dsp:nvSpPr>
      <dsp:spPr>
        <a:xfrm>
          <a:off x="4613865" y="2105215"/>
          <a:ext cx="1826410" cy="197106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Power structures</a:t>
          </a:r>
          <a:endParaRPr lang="en-GB" sz="1500" kern="1200" dirty="0"/>
        </a:p>
      </dsp:txBody>
      <dsp:txXfrm>
        <a:off x="4881337" y="2393871"/>
        <a:ext cx="1291466" cy="1393753"/>
      </dsp:txXfrm>
    </dsp:sp>
    <dsp:sp modelId="{E0B79780-AA47-4777-8BE3-42F8391E5074}">
      <dsp:nvSpPr>
        <dsp:cNvPr id="0" name=""/>
        <dsp:cNvSpPr/>
      </dsp:nvSpPr>
      <dsp:spPr>
        <a:xfrm>
          <a:off x="3270696" y="3113330"/>
          <a:ext cx="1681002" cy="158974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Organisational structures</a:t>
          </a:r>
          <a:endParaRPr lang="en-GB" sz="1500" kern="1200" dirty="0"/>
        </a:p>
      </dsp:txBody>
      <dsp:txXfrm>
        <a:off x="3516873" y="3346143"/>
        <a:ext cx="1188648" cy="1124119"/>
      </dsp:txXfrm>
    </dsp:sp>
    <dsp:sp modelId="{D7ADDD2A-A273-4552-A16C-F17279FDEE42}">
      <dsp:nvSpPr>
        <dsp:cNvPr id="0" name=""/>
        <dsp:cNvSpPr/>
      </dsp:nvSpPr>
      <dsp:spPr>
        <a:xfrm>
          <a:off x="1789324" y="2264462"/>
          <a:ext cx="1812000" cy="165257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Control systems</a:t>
          </a:r>
          <a:endParaRPr lang="en-GB" sz="1500" kern="1200" dirty="0"/>
        </a:p>
      </dsp:txBody>
      <dsp:txXfrm>
        <a:off x="2054685" y="2506475"/>
        <a:ext cx="1281278" cy="1168545"/>
      </dsp:txXfrm>
    </dsp:sp>
    <dsp:sp modelId="{B3C8D989-4092-4C5E-833A-9187F21C67D2}">
      <dsp:nvSpPr>
        <dsp:cNvPr id="0" name=""/>
        <dsp:cNvSpPr/>
      </dsp:nvSpPr>
      <dsp:spPr>
        <a:xfrm>
          <a:off x="1855356" y="578822"/>
          <a:ext cx="1679935" cy="175403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Routines</a:t>
          </a:r>
          <a:endParaRPr lang="en-GB" sz="1500" kern="1200" dirty="0"/>
        </a:p>
      </dsp:txBody>
      <dsp:txXfrm>
        <a:off x="2101377" y="835694"/>
        <a:ext cx="1187893" cy="1240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54FF27-2534-4752-ABAE-0CA153C670DA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E7A173-4EDB-4CB6-9BAC-21588BB19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7902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0E71F2-5256-4CF2-8EA2-1893D39E57FF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2FFAA2-5E05-4DB8-A3E6-2CF80A350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171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D5B1032-A19A-46AE-8793-989969BFD401}" type="slidenum">
              <a:rPr lang="en-US" altLang="en-US" smtClean="0"/>
              <a:pPr eaLnBrk="1" hangingPunct="1"/>
              <a:t>4</a:t>
            </a:fld>
            <a:endParaRPr lang="en-US" altLang="en-US" smtClean="0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5F89143-A21A-4F77-B960-9EECCB02A670}" type="slidenum">
              <a:rPr lang="en-US" altLang="en-US" smtClean="0"/>
              <a:pPr eaLnBrk="1" hangingPunct="1"/>
              <a:t>5</a:t>
            </a:fld>
            <a:endParaRPr lang="en-US" altLang="en-US" smtClean="0"/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056025-3628-4616-924D-B8FBC24756BC}" type="slidenum">
              <a:rPr lang="en-US" altLang="en-US" smtClean="0"/>
              <a:pPr eaLnBrk="1" hangingPunct="1"/>
              <a:t>6</a:t>
            </a:fld>
            <a:endParaRPr lang="en-US" altLang="en-US" smtClean="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04559A2-FB8C-4F25-AC6A-F63372973983}" type="slidenum">
              <a:rPr lang="en-US" altLang="en-US" smtClean="0"/>
              <a:pPr eaLnBrk="1" hangingPunct="1"/>
              <a:t>7</a:t>
            </a:fld>
            <a:endParaRPr lang="en-US" altLang="en-US" smtClean="0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82149C6-CF1C-48C9-A202-258C3CFA7866}" type="slidenum">
              <a:rPr lang="en-US" altLang="en-US" smtClean="0"/>
              <a:pPr eaLnBrk="1" hangingPunct="1"/>
              <a:t>8</a:t>
            </a:fld>
            <a:endParaRPr lang="en-US" altLang="en-US" smtClean="0"/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DDF1EBE-C7CF-424B-867C-EA8A77FBD34E}" type="slidenum">
              <a:rPr lang="en-US" altLang="en-US" smtClean="0"/>
              <a:pPr eaLnBrk="1" hangingPunct="1"/>
              <a:t>9</a:t>
            </a:fld>
            <a:endParaRPr lang="en-US" altLang="en-US" smtClean="0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68CBDC0-9AD9-4DBB-B9F3-A6049DD76F67}" type="slidenum">
              <a:rPr lang="en-US" altLang="en-US" smtClean="0"/>
              <a:pPr eaLnBrk="1" hangingPunct="1"/>
              <a:t>10</a:t>
            </a:fld>
            <a:endParaRPr lang="en-US" altLang="en-US" smtClean="0"/>
          </a:p>
        </p:txBody>
      </p:sp>
      <p:sp>
        <p:nvSpPr>
          <p:cNvPr id="931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0C6C1D8-E9B4-42A6-B39D-95C0DD1AAB03}" type="slidenum">
              <a:rPr lang="en-US" altLang="en-US" smtClean="0"/>
              <a:pPr eaLnBrk="1" hangingPunct="1"/>
              <a:t>14</a:t>
            </a:fld>
            <a:endParaRPr lang="en-US" altLang="en-US" smtClean="0"/>
          </a:p>
        </p:txBody>
      </p:sp>
      <p:sp>
        <p:nvSpPr>
          <p:cNvPr id="1003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249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334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21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36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078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081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361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421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20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162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196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55665-A955-4491-AD61-CAEA7354E799}" type="datetimeFigureOut">
              <a:rPr lang="en-GB" smtClean="0"/>
              <a:t>22/10/2015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0AB312-8A85-40E5-92ED-D9195184B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021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un.edu/~vcmkt004/mkt640/lectures%20summer%202010/Mkt%20640_Kotler_MM_13e_Basic_09.ppt" TargetMode="External"/><Relationship Id="rId2" Type="http://schemas.openxmlformats.org/officeDocument/2006/relationships/hyperlink" Target="http://www.pfoertsch.com/wiki/uploads/OnlyforStudenst/textchapter3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Brand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778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 Promise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organisation’s vision of what the product/service delivers for the customer</a:t>
            </a:r>
          </a:p>
          <a:p>
            <a:pPr lvl="1"/>
            <a:r>
              <a:rPr lang="en-GB" dirty="0" smtClean="0"/>
              <a:t>Is it marketing only?</a:t>
            </a:r>
          </a:p>
          <a:p>
            <a:pPr lvl="1"/>
            <a:r>
              <a:rPr lang="en-GB" dirty="0" smtClean="0"/>
              <a:t>Is it a function of market promotion?</a:t>
            </a:r>
          </a:p>
          <a:p>
            <a:pPr lvl="1"/>
            <a:r>
              <a:rPr lang="en-GB" dirty="0" smtClean="0"/>
              <a:t>Is it something more?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414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 Equity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Equity is business value perceived by investors</a:t>
            </a:r>
          </a:p>
          <a:p>
            <a:r>
              <a:rPr lang="en-GB" dirty="0" smtClean="0"/>
              <a:t>To </a:t>
            </a:r>
            <a:r>
              <a:rPr lang="en-GB" dirty="0" smtClean="0"/>
              <a:t>state the obvious, there is real value in brand</a:t>
            </a:r>
          </a:p>
          <a:p>
            <a:r>
              <a:rPr lang="en-GB" dirty="0" smtClean="0"/>
              <a:t>This value is part of the price a buyer must pay to purchase your business (enshrined as part of “goodwill” in the statutory accounts and corporate valuation)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024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Brand Equity Models</a:t>
            </a:r>
          </a:p>
        </p:txBody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828800"/>
            <a:ext cx="8303840" cy="3810000"/>
          </a:xfrm>
          <a:noFill/>
          <a:ln>
            <a:noFill/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 dirty="0" smtClean="0"/>
              <a:t>Brand Asset Valuator</a:t>
            </a:r>
          </a:p>
          <a:p>
            <a:pPr eaLnBrk="1" hangingPunct="1"/>
            <a:r>
              <a:rPr lang="en-US" altLang="en-US" dirty="0" err="1" smtClean="0"/>
              <a:t>Aaker</a:t>
            </a:r>
            <a:r>
              <a:rPr lang="en-US" altLang="en-US" dirty="0" smtClean="0"/>
              <a:t> Model</a:t>
            </a:r>
          </a:p>
          <a:p>
            <a:pPr eaLnBrk="1" hangingPunct="1"/>
            <a:r>
              <a:rPr lang="en-US" altLang="en-US" dirty="0" smtClean="0"/>
              <a:t>BRANDZ</a:t>
            </a:r>
          </a:p>
          <a:p>
            <a:pPr eaLnBrk="1" hangingPunct="1"/>
            <a:r>
              <a:rPr lang="en-US" altLang="en-US" dirty="0" smtClean="0"/>
              <a:t>Brand Resonance</a:t>
            </a:r>
          </a:p>
        </p:txBody>
      </p:sp>
    </p:spTree>
    <p:extLst>
      <p:ext uri="{BB962C8B-B14F-4D97-AF65-F5344CB8AC3E}">
        <p14:creationId xmlns:p14="http://schemas.microsoft.com/office/powerpoint/2010/main" val="323088922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6962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 smtClean="0"/>
              <a:t>Brand Asset Valuator</a:t>
            </a:r>
          </a:p>
        </p:txBody>
      </p:sp>
      <p:sp>
        <p:nvSpPr>
          <p:cNvPr id="17412" name="Rectangle 13"/>
          <p:cNvSpPr>
            <a:spLocks noGrp="1" noChangeArrowheads="1"/>
          </p:cNvSpPr>
          <p:nvPr>
            <p:ph type="body" idx="1"/>
          </p:nvPr>
        </p:nvSpPr>
        <p:spPr>
          <a:xfrm>
            <a:off x="755576" y="1196752"/>
            <a:ext cx="7620000" cy="4953000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Differentiation</a:t>
            </a:r>
            <a:r>
              <a:rPr lang="en-US" altLang="en-US" dirty="0" smtClean="0"/>
              <a:t>—degree to which a brand as different from others</a:t>
            </a:r>
          </a:p>
          <a:p>
            <a:pPr lvl="1"/>
            <a:r>
              <a:rPr lang="en-US" altLang="en-US" dirty="0" smtClean="0"/>
              <a:t>Service (</a:t>
            </a:r>
            <a:r>
              <a:rPr lang="en-US" altLang="en-US" b="1" dirty="0" smtClean="0"/>
              <a:t>AA</a:t>
            </a:r>
            <a:r>
              <a:rPr lang="en-US" altLang="en-US" dirty="0" smtClean="0"/>
              <a:t>);</a:t>
            </a:r>
          </a:p>
          <a:p>
            <a:pPr lvl="1"/>
            <a:r>
              <a:rPr lang="en-US" altLang="en-US" dirty="0" smtClean="0"/>
              <a:t>Price (</a:t>
            </a:r>
            <a:r>
              <a:rPr lang="en-US" altLang="en-US" b="1" dirty="0" smtClean="0"/>
              <a:t>Lidl</a:t>
            </a:r>
            <a:r>
              <a:rPr lang="en-US" altLang="en-US" dirty="0" smtClean="0"/>
              <a:t>);</a:t>
            </a:r>
          </a:p>
          <a:p>
            <a:pPr lvl="1"/>
            <a:r>
              <a:rPr lang="en-US" altLang="en-US" dirty="0" smtClean="0"/>
              <a:t>Selection (</a:t>
            </a:r>
            <a:r>
              <a:rPr lang="en-US" altLang="en-US" b="1" dirty="0" smtClean="0"/>
              <a:t>Laptops Direct</a:t>
            </a:r>
            <a:r>
              <a:rPr lang="en-US" altLang="en-US" dirty="0" smtClean="0"/>
              <a:t>);</a:t>
            </a:r>
          </a:p>
          <a:p>
            <a:pPr lvl="1"/>
            <a:r>
              <a:rPr lang="en-US" altLang="en-US" dirty="0" smtClean="0"/>
              <a:t>Performance (</a:t>
            </a:r>
            <a:r>
              <a:rPr lang="en-US" altLang="en-US" b="1" dirty="0" smtClean="0"/>
              <a:t>Ferrari</a:t>
            </a:r>
            <a:r>
              <a:rPr lang="en-US" altLang="en-US" dirty="0" smtClean="0"/>
              <a:t>);</a:t>
            </a:r>
          </a:p>
          <a:p>
            <a:pPr lvl="1"/>
            <a:r>
              <a:rPr lang="en-US" altLang="en-US" dirty="0" smtClean="0"/>
              <a:t>Interior Design (</a:t>
            </a:r>
            <a:r>
              <a:rPr lang="en-US" altLang="en-US" b="1" dirty="0" smtClean="0"/>
              <a:t>John Lewis</a:t>
            </a:r>
            <a:r>
              <a:rPr lang="en-US" altLang="en-US" dirty="0" smtClean="0"/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3303883103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BAV Key Components</a:t>
            </a:r>
          </a:p>
        </p:txBody>
      </p:sp>
      <p:sp>
        <p:nvSpPr>
          <p:cNvPr id="18436" name="Rectangle 13"/>
          <p:cNvSpPr>
            <a:spLocks noGrp="1" noChangeArrowheads="1"/>
          </p:cNvSpPr>
          <p:nvPr>
            <p:ph type="body" idx="1"/>
          </p:nvPr>
        </p:nvSpPr>
        <p:spPr>
          <a:xfrm>
            <a:off x="762000" y="990600"/>
            <a:ext cx="7620000" cy="495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 smtClean="0"/>
              <a:t>Energy</a:t>
            </a:r>
            <a:r>
              <a:rPr lang="en-US" altLang="en-US" dirty="0" smtClean="0"/>
              <a:t>—sense of momentum</a:t>
            </a:r>
          </a:p>
          <a:p>
            <a:r>
              <a:rPr lang="en-GB" altLang="en-US" b="1" dirty="0" smtClean="0"/>
              <a:t>Relevance</a:t>
            </a:r>
            <a:r>
              <a:rPr lang="en-GB" altLang="en-US" dirty="0" smtClean="0"/>
              <a:t>—breadth of a brand’s appeal</a:t>
            </a:r>
          </a:p>
          <a:p>
            <a:pPr lvl="1"/>
            <a:r>
              <a:rPr lang="en-GB" altLang="en-US" dirty="0" smtClean="0"/>
              <a:t>The role brand plays in the decision criteria compared to other things (price, colour) </a:t>
            </a:r>
          </a:p>
          <a:p>
            <a:pPr lvl="1"/>
            <a:r>
              <a:rPr lang="en-GB" altLang="en-US" dirty="0" smtClean="0"/>
              <a:t>The importance of a brand in the decision criterion</a:t>
            </a:r>
          </a:p>
          <a:p>
            <a:pPr lvl="1"/>
            <a:r>
              <a:rPr lang="en-GB" altLang="en-US" dirty="0" smtClean="0"/>
              <a:t>The importance of buying branded products</a:t>
            </a:r>
          </a:p>
          <a:p>
            <a:pPr lvl="1"/>
            <a:r>
              <a:rPr lang="en-GB" altLang="en-US" dirty="0" smtClean="0"/>
              <a:t>The customer drive towards a branded product despite cost and other factors</a:t>
            </a:r>
          </a:p>
        </p:txBody>
      </p:sp>
    </p:spTree>
    <p:extLst>
      <p:ext uri="{BB962C8B-B14F-4D97-AF65-F5344CB8AC3E}">
        <p14:creationId xmlns:p14="http://schemas.microsoft.com/office/powerpoint/2010/main" val="3463610193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BAV Key Components</a:t>
            </a:r>
          </a:p>
        </p:txBody>
      </p:sp>
      <p:sp>
        <p:nvSpPr>
          <p:cNvPr id="20484" name="Rectangle 13"/>
          <p:cNvSpPr>
            <a:spLocks noGrp="1" noChangeArrowheads="1"/>
          </p:cNvSpPr>
          <p:nvPr>
            <p:ph type="body" idx="1"/>
          </p:nvPr>
        </p:nvSpPr>
        <p:spPr>
          <a:xfrm>
            <a:off x="762000" y="990600"/>
            <a:ext cx="7620000" cy="4953000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Esteem</a:t>
            </a:r>
          </a:p>
          <a:p>
            <a:pPr lvl="1"/>
            <a:r>
              <a:rPr lang="en-US" altLang="en-US" dirty="0" smtClean="0"/>
              <a:t>Perceptions of the brands</a:t>
            </a:r>
          </a:p>
          <a:p>
            <a:pPr lvl="2"/>
            <a:r>
              <a:rPr lang="en-US" altLang="en-US" dirty="0" smtClean="0"/>
              <a:t>VW’s previous reputation for quality and reliability of its products</a:t>
            </a:r>
          </a:p>
          <a:p>
            <a:r>
              <a:rPr lang="en-US" altLang="en-US" b="1" dirty="0" smtClean="0"/>
              <a:t>Knowledge</a:t>
            </a:r>
            <a:r>
              <a:rPr lang="en-US" altLang="en-US" dirty="0"/>
              <a:t> 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This is a big effect in B2C</a:t>
            </a:r>
          </a:p>
          <a:p>
            <a:pPr lvl="1"/>
            <a:r>
              <a:rPr lang="en-US" altLang="en-US" dirty="0" smtClean="0"/>
              <a:t>Choice of e-</a:t>
            </a:r>
            <a:r>
              <a:rPr lang="en-US" altLang="en-US" dirty="0" err="1" smtClean="0"/>
              <a:t>tailer</a:t>
            </a:r>
            <a:r>
              <a:rPr lang="en-US" altLang="en-US" dirty="0" smtClean="0"/>
              <a:t> is often based on brand knowledge</a:t>
            </a:r>
          </a:p>
        </p:txBody>
      </p:sp>
    </p:spTree>
    <p:extLst>
      <p:ext uri="{BB962C8B-B14F-4D97-AF65-F5344CB8AC3E}">
        <p14:creationId xmlns:p14="http://schemas.microsoft.com/office/powerpoint/2010/main" val="27456009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Brand Knowledge</a:t>
            </a:r>
          </a:p>
        </p:txBody>
      </p:sp>
      <p:sp>
        <p:nvSpPr>
          <p:cNvPr id="681989" name="AutoShape 5"/>
          <p:cNvSpPr>
            <a:spLocks noChangeArrowheads="1"/>
          </p:cNvSpPr>
          <p:nvPr/>
        </p:nvSpPr>
        <p:spPr bwMode="auto">
          <a:xfrm>
            <a:off x="3375912" y="2324100"/>
            <a:ext cx="2286000" cy="1828800"/>
          </a:xfrm>
          <a:prstGeom prst="octagon">
            <a:avLst>
              <a:gd name="adj" fmla="val 29287"/>
            </a:avLst>
          </a:prstGeom>
          <a:solidFill>
            <a:srgbClr val="EEFA7A"/>
          </a:solidFill>
          <a:ln w="9525" algn="ctr">
            <a:solidFill>
              <a:srgbClr val="000066"/>
            </a:solidFill>
            <a:miter lim="800000"/>
            <a:headEnd/>
            <a:tailEnd/>
          </a:ln>
        </p:spPr>
        <p:txBody>
          <a:bodyPr wrap="none" anchor="ctr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800"/>
              <a:t>Knowledge</a:t>
            </a:r>
          </a:p>
        </p:txBody>
      </p:sp>
      <p:sp>
        <p:nvSpPr>
          <p:cNvPr id="681990" name="Oval 6"/>
          <p:cNvSpPr>
            <a:spLocks noChangeArrowheads="1"/>
          </p:cNvSpPr>
          <p:nvPr/>
        </p:nvSpPr>
        <p:spPr bwMode="auto">
          <a:xfrm>
            <a:off x="556512" y="1485900"/>
            <a:ext cx="2438400" cy="1676400"/>
          </a:xfrm>
          <a:prstGeom prst="ellipse">
            <a:avLst/>
          </a:prstGeom>
          <a:solidFill>
            <a:srgbClr val="E3E3FF"/>
          </a:solidFill>
          <a:ln w="9525" algn="ctr">
            <a:solidFill>
              <a:srgbClr val="C7DB07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3200"/>
              <a:t>Thoughts</a:t>
            </a:r>
          </a:p>
        </p:txBody>
      </p:sp>
      <p:sp>
        <p:nvSpPr>
          <p:cNvPr id="681991" name="Oval 7"/>
          <p:cNvSpPr>
            <a:spLocks noChangeArrowheads="1"/>
          </p:cNvSpPr>
          <p:nvPr/>
        </p:nvSpPr>
        <p:spPr bwMode="auto">
          <a:xfrm>
            <a:off x="3299712" y="4686300"/>
            <a:ext cx="2438400" cy="1676400"/>
          </a:xfrm>
          <a:prstGeom prst="ellipse">
            <a:avLst/>
          </a:prstGeom>
          <a:solidFill>
            <a:srgbClr val="E3E3FF"/>
          </a:solidFill>
          <a:ln w="9525" algn="ctr">
            <a:solidFill>
              <a:srgbClr val="C7DB07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800"/>
              <a:t>Experiences</a:t>
            </a:r>
          </a:p>
        </p:txBody>
      </p:sp>
      <p:sp>
        <p:nvSpPr>
          <p:cNvPr id="681992" name="Oval 8"/>
          <p:cNvSpPr>
            <a:spLocks noChangeArrowheads="1"/>
          </p:cNvSpPr>
          <p:nvPr/>
        </p:nvSpPr>
        <p:spPr bwMode="auto">
          <a:xfrm>
            <a:off x="556512" y="3924300"/>
            <a:ext cx="2438400" cy="1676400"/>
          </a:xfrm>
          <a:prstGeom prst="ellipse">
            <a:avLst/>
          </a:prstGeom>
          <a:solidFill>
            <a:srgbClr val="E3E3FF"/>
          </a:solidFill>
          <a:ln w="9525" algn="ctr">
            <a:solidFill>
              <a:srgbClr val="C7DB07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3200"/>
              <a:t>Beliefs</a:t>
            </a:r>
          </a:p>
        </p:txBody>
      </p:sp>
      <p:sp>
        <p:nvSpPr>
          <p:cNvPr id="681993" name="Oval 9"/>
          <p:cNvSpPr>
            <a:spLocks noChangeArrowheads="1"/>
          </p:cNvSpPr>
          <p:nvPr/>
        </p:nvSpPr>
        <p:spPr bwMode="auto">
          <a:xfrm>
            <a:off x="6195312" y="3848100"/>
            <a:ext cx="2438400" cy="1676400"/>
          </a:xfrm>
          <a:prstGeom prst="ellipse">
            <a:avLst/>
          </a:prstGeom>
          <a:solidFill>
            <a:srgbClr val="E3E3FF"/>
          </a:solidFill>
          <a:ln w="9525" algn="ctr">
            <a:solidFill>
              <a:srgbClr val="C7DB07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3200"/>
              <a:t>Images</a:t>
            </a:r>
          </a:p>
        </p:txBody>
      </p:sp>
      <p:sp>
        <p:nvSpPr>
          <p:cNvPr id="681994" name="Oval 10"/>
          <p:cNvSpPr>
            <a:spLocks noChangeArrowheads="1"/>
          </p:cNvSpPr>
          <p:nvPr/>
        </p:nvSpPr>
        <p:spPr bwMode="auto">
          <a:xfrm>
            <a:off x="6195312" y="1485900"/>
            <a:ext cx="2438400" cy="1676400"/>
          </a:xfrm>
          <a:prstGeom prst="ellipse">
            <a:avLst/>
          </a:prstGeom>
          <a:solidFill>
            <a:srgbClr val="E3E3FF"/>
          </a:solidFill>
          <a:ln w="9525" algn="ctr">
            <a:solidFill>
              <a:srgbClr val="C7DB07"/>
            </a:solidFill>
            <a:round/>
            <a:headEnd/>
            <a:tailEnd/>
          </a:ln>
        </p:spPr>
        <p:txBody>
          <a:bodyPr wrap="none" anchor="ctr"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3200"/>
              <a:t>Feelings</a:t>
            </a:r>
          </a:p>
        </p:txBody>
      </p:sp>
      <p:cxnSp>
        <p:nvCxnSpPr>
          <p:cNvPr id="681995" name="AutoShape 11"/>
          <p:cNvCxnSpPr>
            <a:cxnSpLocks noChangeShapeType="1"/>
            <a:stCxn id="681989" idx="2"/>
            <a:endCxn id="681990" idx="6"/>
          </p:cNvCxnSpPr>
          <p:nvPr/>
        </p:nvCxnSpPr>
        <p:spPr bwMode="auto">
          <a:xfrm rot="10800000">
            <a:off x="2994912" y="2324100"/>
            <a:ext cx="381000" cy="914400"/>
          </a:xfrm>
          <a:prstGeom prst="bentConnector3">
            <a:avLst>
              <a:gd name="adj1" fmla="val 50000"/>
            </a:avLst>
          </a:prstGeom>
          <a:noFill/>
          <a:ln w="38100">
            <a:solidFill>
              <a:srgbClr val="000066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1996" name="AutoShape 12"/>
          <p:cNvCxnSpPr>
            <a:cxnSpLocks noChangeShapeType="1"/>
            <a:stCxn id="681989" idx="2"/>
            <a:endCxn id="681994" idx="2"/>
          </p:cNvCxnSpPr>
          <p:nvPr/>
        </p:nvCxnSpPr>
        <p:spPr bwMode="auto">
          <a:xfrm flipV="1">
            <a:off x="5661912" y="2324100"/>
            <a:ext cx="533400" cy="914400"/>
          </a:xfrm>
          <a:prstGeom prst="bentConnector3">
            <a:avLst>
              <a:gd name="adj1" fmla="val 50000"/>
            </a:avLst>
          </a:prstGeom>
          <a:noFill/>
          <a:ln w="38100">
            <a:solidFill>
              <a:srgbClr val="000066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1997" name="AutoShape 13"/>
          <p:cNvCxnSpPr>
            <a:cxnSpLocks noChangeShapeType="1"/>
            <a:stCxn id="681989" idx="2"/>
            <a:endCxn id="681991" idx="0"/>
          </p:cNvCxnSpPr>
          <p:nvPr/>
        </p:nvCxnSpPr>
        <p:spPr bwMode="auto">
          <a:xfrm rot="5400000">
            <a:off x="4252212" y="4419600"/>
            <a:ext cx="533400" cy="0"/>
          </a:xfrm>
          <a:prstGeom prst="straightConnector1">
            <a:avLst/>
          </a:prstGeom>
          <a:noFill/>
          <a:ln w="38100">
            <a:solidFill>
              <a:srgbClr val="00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1998" name="AutoShape 14"/>
          <p:cNvCxnSpPr>
            <a:cxnSpLocks noChangeShapeType="1"/>
            <a:stCxn id="681989" idx="2"/>
            <a:endCxn id="681992" idx="6"/>
          </p:cNvCxnSpPr>
          <p:nvPr/>
        </p:nvCxnSpPr>
        <p:spPr bwMode="auto">
          <a:xfrm rot="10800000" flipV="1">
            <a:off x="2994912" y="3238500"/>
            <a:ext cx="381000" cy="1524000"/>
          </a:xfrm>
          <a:prstGeom prst="bentConnector3">
            <a:avLst>
              <a:gd name="adj1" fmla="val 50000"/>
            </a:avLst>
          </a:prstGeom>
          <a:noFill/>
          <a:ln w="38100">
            <a:solidFill>
              <a:srgbClr val="000066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81999" name="AutoShape 15"/>
          <p:cNvCxnSpPr>
            <a:cxnSpLocks noChangeShapeType="1"/>
            <a:stCxn id="681989" idx="2"/>
            <a:endCxn id="681993" idx="2"/>
          </p:cNvCxnSpPr>
          <p:nvPr/>
        </p:nvCxnSpPr>
        <p:spPr bwMode="auto">
          <a:xfrm>
            <a:off x="5661912" y="3238500"/>
            <a:ext cx="533400" cy="1447800"/>
          </a:xfrm>
          <a:prstGeom prst="bentConnector3">
            <a:avLst>
              <a:gd name="adj1" fmla="val 50000"/>
            </a:avLst>
          </a:prstGeom>
          <a:noFill/>
          <a:ln w="38100">
            <a:solidFill>
              <a:srgbClr val="000066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Footer Placeholder 3"/>
          <p:cNvSpPr txBox="1">
            <a:spLocks/>
          </p:cNvSpPr>
          <p:nvPr/>
        </p:nvSpPr>
        <p:spPr bwMode="auto">
          <a:xfrm>
            <a:off x="381000" y="6534150"/>
            <a:ext cx="85344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Copyright © 2009 Pearson Education, Inc.  Publishing as Prentice Hall 		        </a:t>
            </a:r>
          </a:p>
        </p:txBody>
      </p:sp>
    </p:spTree>
    <p:extLst>
      <p:ext uri="{BB962C8B-B14F-4D97-AF65-F5344CB8AC3E}">
        <p14:creationId xmlns:p14="http://schemas.microsoft.com/office/powerpoint/2010/main" val="1651557410"/>
      </p:ext>
    </p:extLst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8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819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8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81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81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81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8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681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81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681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68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1989" grpId="0" animBg="1"/>
      <p:bldP spid="681990" grpId="0" animBg="1"/>
      <p:bldP spid="681991" grpId="0" animBg="1"/>
      <p:bldP spid="681992" grpId="0" animBg="1"/>
      <p:bldP spid="681993" grpId="0" animBg="1"/>
      <p:bldP spid="68199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6"/>
          <p:cNvSpPr>
            <a:spLocks noGrp="1" noChangeArrowheads="1"/>
          </p:cNvSpPr>
          <p:nvPr>
            <p:ph type="title"/>
          </p:nvPr>
        </p:nvSpPr>
        <p:spPr>
          <a:xfrm>
            <a:off x="228600" y="76200"/>
            <a:ext cx="8305800" cy="1143000"/>
          </a:xfrm>
        </p:spPr>
        <p:txBody>
          <a:bodyPr/>
          <a:lstStyle/>
          <a:p>
            <a:pPr eaLnBrk="1" hangingPunct="1"/>
            <a:r>
              <a:rPr lang="en-US" altLang="en-US" sz="3200" smtClean="0"/>
              <a:t>Secondary Sources of </a:t>
            </a:r>
            <a:br>
              <a:rPr lang="en-US" altLang="en-US" sz="3200" smtClean="0"/>
            </a:br>
            <a:r>
              <a:rPr lang="en-US" altLang="en-US" sz="3200" smtClean="0"/>
              <a:t>Brand Knowledge</a:t>
            </a:r>
          </a:p>
        </p:txBody>
      </p:sp>
      <p:pic>
        <p:nvPicPr>
          <p:cNvPr id="23556" name="Picture 9" descr="fig9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00263" y="1371600"/>
            <a:ext cx="4637087" cy="4953000"/>
          </a:xfrm>
          <a:noFill/>
        </p:spPr>
      </p:pic>
      <p:sp>
        <p:nvSpPr>
          <p:cNvPr id="5" name="Footer Placeholder 3"/>
          <p:cNvSpPr txBox="1">
            <a:spLocks/>
          </p:cNvSpPr>
          <p:nvPr/>
        </p:nvSpPr>
        <p:spPr bwMode="auto">
          <a:xfrm>
            <a:off x="381000" y="6534150"/>
            <a:ext cx="85344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Copyright © 2009 Pearson Education, Inc.  Publishing as Prentice Hall 		        </a:t>
            </a:r>
          </a:p>
        </p:txBody>
      </p:sp>
    </p:spTree>
    <p:extLst>
      <p:ext uri="{BB962C8B-B14F-4D97-AF65-F5344CB8AC3E}">
        <p14:creationId xmlns:p14="http://schemas.microsoft.com/office/powerpoint/2010/main" val="597499207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6962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Aaker Model </a:t>
            </a:r>
          </a:p>
        </p:txBody>
      </p:sp>
      <p:sp>
        <p:nvSpPr>
          <p:cNvPr id="24580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755576" y="1412776"/>
            <a:ext cx="7696200" cy="4572000"/>
          </a:xfrm>
        </p:spPr>
        <p:txBody>
          <a:bodyPr/>
          <a:lstStyle/>
          <a:p>
            <a:pPr eaLnBrk="1" hangingPunct="1"/>
            <a:r>
              <a:rPr lang="en-US" altLang="en-US" sz="2400" dirty="0" smtClean="0"/>
              <a:t>Brand identity</a:t>
            </a:r>
            <a:endParaRPr lang="en-US" altLang="en-US" sz="2400" dirty="0"/>
          </a:p>
          <a:p>
            <a:pPr lvl="1"/>
            <a:r>
              <a:rPr lang="en-US" altLang="en-US" sz="2000" dirty="0" smtClean="0"/>
              <a:t>The unique set of brand associations that represent what the brand stands for and promises to customers (P </a:t>
            </a:r>
            <a:r>
              <a:rPr lang="en-US" altLang="en-US" sz="2000" dirty="0" err="1" smtClean="0"/>
              <a:t>Kottler</a:t>
            </a:r>
            <a:r>
              <a:rPr lang="en-US" altLang="en-US" sz="2000" dirty="0" smtClean="0"/>
              <a:t>, K Keller, Marketing Management 13</a:t>
            </a:r>
            <a:r>
              <a:rPr lang="en-US" altLang="en-US" sz="2000" baseline="30000" dirty="0" smtClean="0"/>
              <a:t>th</a:t>
            </a:r>
            <a:r>
              <a:rPr lang="en-US" altLang="en-US" sz="2000" dirty="0" smtClean="0"/>
              <a:t> Edition, Prentice-Hall 2009)</a:t>
            </a:r>
          </a:p>
          <a:p>
            <a:r>
              <a:rPr lang="en-GB" altLang="en-US" sz="2400" dirty="0" smtClean="0"/>
              <a:t>Core identity elements</a:t>
            </a:r>
          </a:p>
          <a:p>
            <a:pPr lvl="1"/>
            <a:r>
              <a:rPr lang="en-GB" altLang="en-US" sz="2000" dirty="0" smtClean="0"/>
              <a:t>Product capabilities, quality/value, uses, users, origin, organisation image, brand personality, symbols, trademarks</a:t>
            </a:r>
          </a:p>
          <a:p>
            <a:r>
              <a:rPr lang="en-GB" altLang="en-US" sz="2400" dirty="0" smtClean="0"/>
              <a:t>Brand essence</a:t>
            </a:r>
          </a:p>
          <a:p>
            <a:pPr lvl="1"/>
            <a:r>
              <a:rPr lang="en-GB" altLang="en-US" sz="2000" dirty="0" smtClean="0"/>
              <a:t>The aspects that communicate brand identity concisely and with impact to the client base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897300371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Aaker</a:t>
            </a:r>
            <a:r>
              <a:rPr lang="en-GB" dirty="0" smtClean="0"/>
              <a:t>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Brand?</a:t>
            </a:r>
          </a:p>
          <a:p>
            <a:pPr lvl="1"/>
            <a:r>
              <a:rPr lang="en-GB" dirty="0" smtClean="0"/>
              <a:t>As product (Hoover)</a:t>
            </a:r>
          </a:p>
          <a:p>
            <a:pPr lvl="1"/>
            <a:r>
              <a:rPr lang="en-GB" dirty="0" smtClean="0"/>
              <a:t>As person (Apple)</a:t>
            </a:r>
          </a:p>
          <a:p>
            <a:pPr lvl="1"/>
            <a:r>
              <a:rPr lang="en-GB" dirty="0" smtClean="0"/>
              <a:t>As symbol (Red Cross)</a:t>
            </a:r>
          </a:p>
          <a:p>
            <a:pPr lvl="1"/>
            <a:r>
              <a:rPr lang="en-GB" dirty="0" smtClean="0"/>
              <a:t>As organisation (RAC)</a:t>
            </a:r>
          </a:p>
          <a:p>
            <a:pPr lvl="1"/>
            <a:r>
              <a:rPr lang="en-GB" dirty="0" smtClean="0"/>
              <a:t>As perception (KGB)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7901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Aaker</a:t>
            </a:r>
            <a:r>
              <a:rPr lang="en-GB" dirty="0" smtClean="0"/>
              <a:t>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brand assets?</a:t>
            </a:r>
          </a:p>
          <a:p>
            <a:pPr lvl="1"/>
            <a:r>
              <a:rPr lang="en-GB" dirty="0" smtClean="0"/>
              <a:t>Brand awareness</a:t>
            </a:r>
          </a:p>
          <a:p>
            <a:pPr lvl="1"/>
            <a:r>
              <a:rPr lang="en-GB" dirty="0" smtClean="0"/>
              <a:t>Brand loyalty</a:t>
            </a:r>
          </a:p>
          <a:p>
            <a:pPr lvl="1"/>
            <a:r>
              <a:rPr lang="en-GB" dirty="0" smtClean="0"/>
              <a:t>Brand associations</a:t>
            </a:r>
          </a:p>
          <a:p>
            <a:pPr lvl="2"/>
            <a:r>
              <a:rPr lang="en-GB" dirty="0" smtClean="0"/>
              <a:t>People, situations, etc.</a:t>
            </a:r>
          </a:p>
          <a:p>
            <a:pPr lvl="1"/>
            <a:r>
              <a:rPr lang="en-GB" dirty="0" smtClean="0"/>
              <a:t>Perceptions of quality</a:t>
            </a:r>
          </a:p>
          <a:p>
            <a:pPr lvl="1"/>
            <a:r>
              <a:rPr lang="en-GB" dirty="0" smtClean="0"/>
              <a:t>Proprietary assets</a:t>
            </a:r>
          </a:p>
          <a:p>
            <a:pPr lvl="1"/>
            <a:r>
              <a:rPr lang="en-GB" dirty="0"/>
              <a:t>U</a:t>
            </a:r>
            <a:r>
              <a:rPr lang="en-GB" dirty="0" smtClean="0"/>
              <a:t>nique facilities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917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BRANDZ Model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915816" y="2348880"/>
            <a:ext cx="201622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Bonding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411760" y="2718212"/>
            <a:ext cx="295232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</a:lstStyle>
          <a:p>
            <a:r>
              <a:rPr lang="en-GB" dirty="0"/>
              <a:t>Advantage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83500" y="3087544"/>
            <a:ext cx="381642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</a:lstStyle>
          <a:p>
            <a:r>
              <a:rPr lang="en-GB" dirty="0"/>
              <a:t>Performance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619672" y="3456876"/>
            <a:ext cx="453650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</a:lstStyle>
          <a:p>
            <a:r>
              <a:rPr lang="en-GB" dirty="0"/>
              <a:t>Relevance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259632" y="3826208"/>
            <a:ext cx="525658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algn="ctr"/>
          </a:lstStyle>
          <a:p>
            <a:r>
              <a:rPr lang="en-GB" dirty="0"/>
              <a:t>Presence (knowledge of brand)</a:t>
            </a:r>
          </a:p>
        </p:txBody>
      </p:sp>
    </p:spTree>
    <p:extLst>
      <p:ext uri="{BB962C8B-B14F-4D97-AF65-F5344CB8AC3E}">
        <p14:creationId xmlns:p14="http://schemas.microsoft.com/office/powerpoint/2010/main" val="476988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6"/>
          <p:cNvSpPr>
            <a:spLocks noGrp="1" noChangeArrowheads="1"/>
          </p:cNvSpPr>
          <p:nvPr>
            <p:ph type="title"/>
          </p:nvPr>
        </p:nvSpPr>
        <p:spPr>
          <a:xfrm>
            <a:off x="228600" y="76200"/>
            <a:ext cx="86106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Brand Resonance Pyramid</a:t>
            </a:r>
          </a:p>
        </p:txBody>
      </p:sp>
      <p:pic>
        <p:nvPicPr>
          <p:cNvPr id="31748" name="Picture 5" descr="fig9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" y="1519238"/>
            <a:ext cx="8382000" cy="4657725"/>
          </a:xfrm>
          <a:noFill/>
        </p:spPr>
      </p:pic>
      <p:sp>
        <p:nvSpPr>
          <p:cNvPr id="6" name="Footer Placeholder 3"/>
          <p:cNvSpPr txBox="1">
            <a:spLocks/>
          </p:cNvSpPr>
          <p:nvPr/>
        </p:nvSpPr>
        <p:spPr bwMode="auto">
          <a:xfrm>
            <a:off x="381000" y="6534150"/>
            <a:ext cx="8534400" cy="32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Copyright © 2009 Pearson Education, Inc.  Publishing as Prentice Hall 		        </a:t>
            </a:r>
          </a:p>
        </p:txBody>
      </p:sp>
    </p:spTree>
    <p:extLst>
      <p:ext uri="{BB962C8B-B14F-4D97-AF65-F5344CB8AC3E}">
        <p14:creationId xmlns:p14="http://schemas.microsoft.com/office/powerpoint/2010/main" val="3512052067"/>
      </p:ext>
    </p:extLst>
  </p:cSld>
  <p:clrMapOvr>
    <a:masterClrMapping/>
  </p:clrMapOvr>
  <p:transition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Memorable </a:t>
            </a:r>
          </a:p>
          <a:p>
            <a:r>
              <a:rPr lang="en-GB" dirty="0" smtClean="0"/>
              <a:t>Meaningful</a:t>
            </a:r>
          </a:p>
          <a:p>
            <a:r>
              <a:rPr lang="en-GB" dirty="0" smtClean="0"/>
              <a:t>Likeable</a:t>
            </a:r>
          </a:p>
          <a:p>
            <a:r>
              <a:rPr lang="en-GB" dirty="0" smtClean="0"/>
              <a:t>Protectable</a:t>
            </a:r>
          </a:p>
          <a:p>
            <a:r>
              <a:rPr lang="en-GB" dirty="0" smtClean="0"/>
              <a:t>Transferable</a:t>
            </a:r>
          </a:p>
          <a:p>
            <a:r>
              <a:rPr lang="en-GB" dirty="0" smtClean="0"/>
              <a:t>Adaptable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779912" y="2149405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rgbClr val="FF0000"/>
                </a:solidFill>
              </a:rPr>
              <a:t>Basics</a:t>
            </a:r>
          </a:p>
        </p:txBody>
      </p:sp>
      <p:sp>
        <p:nvSpPr>
          <p:cNvPr id="6" name="Right Brace 5"/>
          <p:cNvSpPr/>
          <p:nvPr/>
        </p:nvSpPr>
        <p:spPr>
          <a:xfrm>
            <a:off x="3059832" y="1916832"/>
            <a:ext cx="360040" cy="129614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Brace 6"/>
          <p:cNvSpPr/>
          <p:nvPr/>
        </p:nvSpPr>
        <p:spPr>
          <a:xfrm>
            <a:off x="3059832" y="3645024"/>
            <a:ext cx="360040" cy="129614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779912" y="3877596"/>
            <a:ext cx="511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rgbClr val="FF0000"/>
                </a:solidFill>
              </a:rPr>
              <a:t>Ideal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24867436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We Measure Brand Equity?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Audit</a:t>
            </a:r>
          </a:p>
          <a:p>
            <a:r>
              <a:rPr lang="en-GB" dirty="0" smtClean="0"/>
              <a:t>Tracking</a:t>
            </a:r>
          </a:p>
          <a:p>
            <a:r>
              <a:rPr lang="en-GB" dirty="0" smtClean="0"/>
              <a:t>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6879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Manage Brand Equity?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Building a brand</a:t>
            </a:r>
          </a:p>
          <a:p>
            <a:pPr lvl="1"/>
            <a:r>
              <a:rPr lang="en-GB" dirty="0" smtClean="0"/>
              <a:t>Brand naming</a:t>
            </a:r>
          </a:p>
          <a:p>
            <a:pPr lvl="1"/>
            <a:r>
              <a:rPr lang="en-GB" dirty="0" smtClean="0"/>
              <a:t>Brand development</a:t>
            </a:r>
          </a:p>
          <a:p>
            <a:pPr lvl="1"/>
            <a:r>
              <a:rPr lang="en-GB" dirty="0" smtClean="0"/>
              <a:t>Brand reinforcement</a:t>
            </a:r>
          </a:p>
          <a:p>
            <a:r>
              <a:rPr lang="en-GB" dirty="0" smtClean="0"/>
              <a:t>Maintaining a brand</a:t>
            </a:r>
          </a:p>
          <a:p>
            <a:pPr lvl="1"/>
            <a:r>
              <a:rPr lang="en-GB" dirty="0" smtClean="0"/>
              <a:t>Revitalisation</a:t>
            </a:r>
          </a:p>
          <a:p>
            <a:pPr lvl="1"/>
            <a:r>
              <a:rPr lang="en-GB" dirty="0" smtClean="0"/>
              <a:t>Managing “brand crises”</a:t>
            </a:r>
          </a:p>
          <a:p>
            <a:pPr lvl="1"/>
            <a:r>
              <a:rPr lang="en-GB" dirty="0" smtClean="0"/>
              <a:t>Association and holistic alignment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083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Systematic planning, development, implementation and subsequent evaluation of a brand strategy</a:t>
            </a:r>
          </a:p>
        </p:txBody>
      </p:sp>
    </p:spTree>
    <p:extLst>
      <p:ext uri="{BB962C8B-B14F-4D97-AF65-F5344CB8AC3E}">
        <p14:creationId xmlns:p14="http://schemas.microsoft.com/office/powerpoint/2010/main" val="35349662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Exploiting a brand</a:t>
            </a:r>
          </a:p>
          <a:p>
            <a:pPr lvl="1"/>
            <a:r>
              <a:rPr lang="en-GB" dirty="0" smtClean="0"/>
              <a:t>Variants</a:t>
            </a:r>
          </a:p>
          <a:p>
            <a:pPr lvl="1"/>
            <a:r>
              <a:rPr lang="en-GB" dirty="0" smtClean="0"/>
              <a:t>Brand extension</a:t>
            </a:r>
          </a:p>
          <a:p>
            <a:pPr lvl="2"/>
            <a:r>
              <a:rPr lang="en-GB" dirty="0" smtClean="0"/>
              <a:t>Sub-products</a:t>
            </a:r>
          </a:p>
          <a:p>
            <a:pPr lvl="2"/>
            <a:r>
              <a:rPr lang="en-GB" dirty="0" smtClean="0"/>
              <a:t>Parent branding</a:t>
            </a:r>
          </a:p>
          <a:p>
            <a:pPr lvl="2"/>
            <a:r>
              <a:rPr lang="en-GB" smtClean="0"/>
              <a:t>Licensing</a:t>
            </a:r>
            <a:endParaRPr lang="en-GB" dirty="0" smtClean="0"/>
          </a:p>
          <a:p>
            <a:r>
              <a:rPr lang="en-GB" dirty="0" smtClean="0"/>
              <a:t>Destroying a brand</a:t>
            </a:r>
          </a:p>
          <a:p>
            <a:pPr lvl="1"/>
            <a:r>
              <a:rPr lang="en-GB" dirty="0" smtClean="0"/>
              <a:t>Brand dilution</a:t>
            </a:r>
          </a:p>
          <a:p>
            <a:pPr lvl="1"/>
            <a:r>
              <a:rPr lang="en-GB" dirty="0" smtClean="0"/>
              <a:t>Reputation mismanagement</a:t>
            </a:r>
          </a:p>
          <a:p>
            <a:pPr lvl="1"/>
            <a:r>
              <a:rPr lang="en-GB" dirty="0" smtClean="0"/>
              <a:t>Dissonance between brand and product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2545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Holistic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Targets</a:t>
            </a:r>
          </a:p>
          <a:p>
            <a:pPr lvl="1"/>
            <a:r>
              <a:rPr lang="en-GB" dirty="0" smtClean="0"/>
              <a:t>Customer share</a:t>
            </a:r>
          </a:p>
          <a:p>
            <a:pPr lvl="1"/>
            <a:r>
              <a:rPr lang="en-GB" dirty="0" smtClean="0"/>
              <a:t>Customer loyalty</a:t>
            </a:r>
          </a:p>
          <a:p>
            <a:pPr lvl="1"/>
            <a:r>
              <a:rPr lang="en-GB" dirty="0" smtClean="0"/>
              <a:t>Customer obtainment</a:t>
            </a:r>
          </a:p>
          <a:p>
            <a:r>
              <a:rPr lang="en-GB" dirty="0" smtClean="0"/>
              <a:t>… in other words, sustainable competitive advantage through the vehicle of brand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2766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B2B and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Strong brand = strong perception</a:t>
            </a:r>
          </a:p>
          <a:p>
            <a:pPr lvl="1"/>
            <a:r>
              <a:rPr lang="en-GB" dirty="0" smtClean="0"/>
              <a:t>Brand name and everything about it are aligned with what is being offered</a:t>
            </a:r>
          </a:p>
          <a:p>
            <a:pPr lvl="1"/>
            <a:r>
              <a:rPr lang="en-GB" dirty="0" smtClean="0"/>
              <a:t>The value proposition, including quality and reliability of the through-chain service, is part of the brand perception</a:t>
            </a:r>
          </a:p>
          <a:p>
            <a:pPr lvl="1"/>
            <a:r>
              <a:rPr lang="en-GB" dirty="0" smtClean="0"/>
              <a:t>People associating the right things (as we see it) with our product or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185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B2B and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Strong brand?  We have to deliver on our brand promises.  If not, no value in the brand.</a:t>
            </a:r>
          </a:p>
          <a:p>
            <a:r>
              <a:rPr lang="en-GB" dirty="0" smtClean="0"/>
              <a:t>Brand is absolute</a:t>
            </a:r>
          </a:p>
          <a:p>
            <a:r>
              <a:rPr lang="en-GB" dirty="0" smtClean="0"/>
              <a:t>Brand equity and brand value are relative</a:t>
            </a:r>
          </a:p>
          <a:p>
            <a:pPr lvl="1"/>
            <a:r>
              <a:rPr lang="en-GB" dirty="0" smtClean="0"/>
              <a:t>To our competitors</a:t>
            </a:r>
          </a:p>
          <a:p>
            <a:pPr lvl="1"/>
            <a:r>
              <a:rPr lang="en-GB" dirty="0" smtClean="0"/>
              <a:t>To our positioning</a:t>
            </a:r>
          </a:p>
          <a:p>
            <a:pPr lvl="1"/>
            <a:r>
              <a:rPr lang="en-GB" dirty="0" smtClean="0"/>
              <a:t>To circumstances (again, see VW’s current problems as a </a:t>
            </a:r>
            <a:r>
              <a:rPr lang="en-GB" b="1" i="1" dirty="0" smtClean="0"/>
              <a:t>really</a:t>
            </a:r>
            <a:r>
              <a:rPr lang="en-GB" dirty="0" smtClean="0"/>
              <a:t> bad example!)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7163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 Brand Make a Difference?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Reduced barrier to first use/purchase</a:t>
            </a:r>
          </a:p>
          <a:p>
            <a:r>
              <a:rPr lang="en-GB" dirty="0" smtClean="0"/>
              <a:t>Conversion from interest to purchase</a:t>
            </a:r>
          </a:p>
          <a:p>
            <a:r>
              <a:rPr lang="en-GB" dirty="0" smtClean="0"/>
              <a:t>Probability of sale</a:t>
            </a:r>
          </a:p>
          <a:p>
            <a:r>
              <a:rPr lang="en-GB" dirty="0" smtClean="0"/>
              <a:t>Size of order</a:t>
            </a:r>
          </a:p>
          <a:p>
            <a:r>
              <a:rPr lang="en-GB" dirty="0" smtClean="0"/>
              <a:t>Reduced price sensitivity</a:t>
            </a:r>
          </a:p>
          <a:p>
            <a:r>
              <a:rPr lang="en-GB" dirty="0" smtClean="0"/>
              <a:t>Minimisation of propensity to try competitors</a:t>
            </a:r>
          </a:p>
          <a:p>
            <a:r>
              <a:rPr lang="en-GB" dirty="0" smtClean="0"/>
              <a:t>Ability to charge a higher price?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1109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Here It Comes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Living the brand</a:t>
            </a:r>
            <a:endParaRPr lang="en-GB" dirty="0" smtClean="0"/>
          </a:p>
          <a:p>
            <a:pPr lvl="1"/>
            <a:r>
              <a:rPr lang="en-GB" dirty="0" smtClean="0"/>
              <a:t>A brand driven organisation</a:t>
            </a:r>
          </a:p>
          <a:p>
            <a:pPr lvl="1"/>
            <a:r>
              <a:rPr lang="en-GB" dirty="0" smtClean="0"/>
              <a:t>Strong internal brand drivers deliver real success</a:t>
            </a:r>
          </a:p>
          <a:p>
            <a:pPr lvl="2"/>
            <a:r>
              <a:rPr lang="en-GB" dirty="0" smtClean="0"/>
              <a:t>Evidence (Watson Wyatt):  companies where staff understand organisational goals offer 24% greater shareholder return</a:t>
            </a:r>
          </a:p>
          <a:p>
            <a:pPr lvl="1"/>
            <a:r>
              <a:rPr lang="en-GB" dirty="0" smtClean="0"/>
              <a:t>Essentially culture change (cultural web pertains)</a:t>
            </a:r>
          </a:p>
          <a:p>
            <a:pPr lvl="2"/>
            <a:r>
              <a:rPr lang="en-GB" dirty="0" smtClean="0"/>
              <a:t>Icons, stories, symbols, routines, structures</a:t>
            </a:r>
          </a:p>
          <a:p>
            <a:pPr lvl="1"/>
            <a:r>
              <a:rPr lang="en-GB" dirty="0" smtClean="0"/>
              <a:t>Our staff as “brand ambassadors”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5544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72842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91335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Living the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How much do we buy in?</a:t>
            </a:r>
          </a:p>
          <a:p>
            <a:pPr lvl="1"/>
            <a:r>
              <a:rPr lang="en-GB" dirty="0" smtClean="0"/>
              <a:t>Google:  “First do no evil … ”</a:t>
            </a:r>
          </a:p>
          <a:p>
            <a:pPr lvl="1"/>
            <a:r>
              <a:rPr lang="en-GB" dirty="0" smtClean="0"/>
              <a:t>Netflix:  “Pay for the best, ditch the rest …”</a:t>
            </a:r>
          </a:p>
          <a:p>
            <a:pPr lvl="1"/>
            <a:r>
              <a:rPr lang="en-GB" dirty="0" smtClean="0"/>
              <a:t>Land Rover driving up glaciers</a:t>
            </a:r>
          </a:p>
          <a:p>
            <a:pPr lvl="1"/>
            <a:r>
              <a:rPr lang="en-GB" dirty="0" err="1" smtClean="0"/>
              <a:t>L’Oreal</a:t>
            </a:r>
            <a:r>
              <a:rPr lang="en-GB" dirty="0" smtClean="0"/>
              <a:t>:  “Because you’re worth it”</a:t>
            </a:r>
          </a:p>
          <a:p>
            <a:pPr lvl="1"/>
            <a:r>
              <a:rPr lang="en-GB" dirty="0" smtClean="0"/>
              <a:t>Apple:  “Here’s to the crazy ones.  Think different”</a:t>
            </a:r>
          </a:p>
          <a:p>
            <a:pPr lvl="1"/>
            <a:r>
              <a:rPr lang="en-GB" dirty="0"/>
              <a:t>Microsoft:  "Windows 10: A more human way to do</a:t>
            </a:r>
            <a:r>
              <a:rPr lang="en-GB" dirty="0" smtClean="0"/>
              <a:t>.“</a:t>
            </a:r>
          </a:p>
          <a:p>
            <a:pPr lvl="1"/>
            <a:r>
              <a:rPr lang="en-GB" dirty="0" smtClean="0"/>
              <a:t>Microsoft:  “Your potential.  Our passion.”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3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Living the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slogan may be good</a:t>
            </a:r>
          </a:p>
          <a:p>
            <a:r>
              <a:rPr lang="en-GB" dirty="0" smtClean="0"/>
              <a:t>Only through the delivery of the brand promise do we realise full benefit</a:t>
            </a:r>
          </a:p>
          <a:p>
            <a:r>
              <a:rPr lang="en-GB" dirty="0" smtClean="0"/>
              <a:t>Culture change</a:t>
            </a:r>
          </a:p>
          <a:p>
            <a:pPr lvl="1"/>
            <a:r>
              <a:rPr lang="en-GB" dirty="0" smtClean="0"/>
              <a:t>From hearing it to believing it to living it</a:t>
            </a:r>
          </a:p>
          <a:p>
            <a:pPr lvl="1"/>
            <a:r>
              <a:rPr lang="en-GB" dirty="0" smtClean="0"/>
              <a:t>Internal campaign as much as external</a:t>
            </a:r>
          </a:p>
          <a:p>
            <a:r>
              <a:rPr lang="en-GB" dirty="0" smtClean="0"/>
              <a:t>Needs to be long term and liveable with!</a:t>
            </a:r>
          </a:p>
          <a:p>
            <a:r>
              <a:rPr lang="en-GB" dirty="0" smtClean="0"/>
              <a:t>If it works, a key differentiator (perhaps!)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6387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Branding Online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Word-of-mouth (word of keyboard)</a:t>
            </a:r>
          </a:p>
          <a:p>
            <a:pPr lvl="1"/>
            <a:r>
              <a:rPr lang="en-GB" dirty="0" smtClean="0"/>
              <a:t>Blogging, personal recommendation, 5*s, etc.</a:t>
            </a:r>
          </a:p>
          <a:p>
            <a:r>
              <a:rPr lang="en-GB" dirty="0" smtClean="0"/>
              <a:t>Do certain products and services lend themselves to this?</a:t>
            </a:r>
          </a:p>
          <a:p>
            <a:pPr lvl="1"/>
            <a:r>
              <a:rPr lang="en-GB" dirty="0" smtClean="0"/>
              <a:t>Innovation and novelty</a:t>
            </a:r>
          </a:p>
          <a:p>
            <a:pPr lvl="1"/>
            <a:r>
              <a:rPr lang="en-GB" dirty="0" smtClean="0"/>
              <a:t>Excitement</a:t>
            </a:r>
          </a:p>
          <a:p>
            <a:pPr lvl="1"/>
            <a:r>
              <a:rPr lang="en-GB" dirty="0" smtClean="0"/>
              <a:t>Good personal experience</a:t>
            </a:r>
          </a:p>
          <a:p>
            <a:pPr lvl="1"/>
            <a:r>
              <a:rPr lang="en-GB" dirty="0" smtClean="0"/>
              <a:t>High price (exclusivity)</a:t>
            </a:r>
          </a:p>
        </p:txBody>
      </p:sp>
    </p:spTree>
    <p:extLst>
      <p:ext uri="{BB962C8B-B14F-4D97-AF65-F5344CB8AC3E}">
        <p14:creationId xmlns:p14="http://schemas.microsoft.com/office/powerpoint/2010/main" val="7561176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 is not CSR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Corporate social responsibility has been big news in recent years</a:t>
            </a:r>
          </a:p>
          <a:p>
            <a:r>
              <a:rPr lang="en-GB" dirty="0" smtClean="0"/>
              <a:t>Brand is not CSR</a:t>
            </a:r>
          </a:p>
          <a:p>
            <a:r>
              <a:rPr lang="en-GB" dirty="0" smtClean="0"/>
              <a:t>Bad CSR can destroy brand value</a:t>
            </a:r>
          </a:p>
          <a:p>
            <a:pPr lvl="1"/>
            <a:r>
              <a:rPr lang="en-GB" dirty="0" smtClean="0"/>
              <a:t>Bad CSR?  Ethics, child workers, low pay, poor conditions for staff, lethal products disguised, ecologically unsound activities (VW, fracking, small furry animal testing, etc.)</a:t>
            </a:r>
          </a:p>
          <a:p>
            <a:r>
              <a:rPr lang="en-GB" dirty="0" smtClean="0"/>
              <a:t>Strive constantly for consonance of behaviour</a:t>
            </a:r>
            <a:r>
              <a:rPr lang="en-GB" smtClean="0"/>
              <a:t>, delivery, and </a:t>
            </a:r>
            <a:r>
              <a:rPr lang="en-GB" dirty="0" smtClean="0"/>
              <a:t>image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43248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hlinkClick r:id="rId2"/>
              </a:rPr>
              <a:t>http://www.pfoertsch.com/wiki/uploads/OnlyforStudenst/textchapter3.pdf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hlinkClick r:id="rId3"/>
              </a:rPr>
              <a:t>http://www.csun.edu/~vcmkt004/mkt640/lectures%20summer%202010/Mkt%20640_Kotler_MM_13e_Basic_09.ppt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Watson Wyatt, B2B Brands and the Bottom Line, London, Sept. 2002 (reference taken from 1. above)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164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1018</Words>
  <Application>Microsoft Office PowerPoint</Application>
  <PresentationFormat>On-screen Show (4:3)</PresentationFormat>
  <Paragraphs>197</Paragraphs>
  <Slides>30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Brand</vt:lpstr>
      <vt:lpstr>Brand Promise</vt:lpstr>
      <vt:lpstr>Brand Equity</vt:lpstr>
      <vt:lpstr>Brand Equity Models</vt:lpstr>
      <vt:lpstr>Brand Asset Valuator</vt:lpstr>
      <vt:lpstr>BAV Key Components</vt:lpstr>
      <vt:lpstr>BAV Key Components</vt:lpstr>
      <vt:lpstr>Brand Knowledge</vt:lpstr>
      <vt:lpstr>Secondary Sources of  Brand Knowledge</vt:lpstr>
      <vt:lpstr>Aaker Model </vt:lpstr>
      <vt:lpstr>Aaker Model</vt:lpstr>
      <vt:lpstr>Aaker Model</vt:lpstr>
      <vt:lpstr>BRANDZ Model</vt:lpstr>
      <vt:lpstr>Brand Resonance Pyramid</vt:lpstr>
      <vt:lpstr>Brand Elements</vt:lpstr>
      <vt:lpstr>How Do We Measure Brand Equity?</vt:lpstr>
      <vt:lpstr>How Do We Manage Brand Equity?</vt:lpstr>
      <vt:lpstr>Brand Management</vt:lpstr>
      <vt:lpstr>Brand Management</vt:lpstr>
      <vt:lpstr>Holistic Marketing</vt:lpstr>
      <vt:lpstr>B2B and Brand</vt:lpstr>
      <vt:lpstr>B2B and Brand</vt:lpstr>
      <vt:lpstr>Can Brand Make a Difference?</vt:lpstr>
      <vt:lpstr>So, Here It Comes …</vt:lpstr>
      <vt:lpstr>Cultural Web</vt:lpstr>
      <vt:lpstr>Living the Brand</vt:lpstr>
      <vt:lpstr>Living the Brand</vt:lpstr>
      <vt:lpstr>Branding Online</vt:lpstr>
      <vt:lpstr>Brand is not CSR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Brand</dc:title>
  <dc:creator>Rees, John</dc:creator>
  <cp:lastModifiedBy>Rees, John</cp:lastModifiedBy>
  <cp:revision>16</cp:revision>
  <cp:lastPrinted>2015-10-22T08:29:47Z</cp:lastPrinted>
  <dcterms:created xsi:type="dcterms:W3CDTF">2015-10-21T08:41:41Z</dcterms:created>
  <dcterms:modified xsi:type="dcterms:W3CDTF">2015-10-22T08:29:57Z</dcterms:modified>
</cp:coreProperties>
</file>