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4"/>
  </p:notesMasterIdLst>
  <p:sldIdLst>
    <p:sldId id="256" r:id="rId2"/>
    <p:sldId id="285" r:id="rId3"/>
    <p:sldId id="304" r:id="rId4"/>
    <p:sldId id="289" r:id="rId5"/>
    <p:sldId id="303" r:id="rId6"/>
    <p:sldId id="281" r:id="rId7"/>
    <p:sldId id="286" r:id="rId8"/>
    <p:sldId id="292" r:id="rId9"/>
    <p:sldId id="287" r:id="rId10"/>
    <p:sldId id="288" r:id="rId11"/>
    <p:sldId id="291" r:id="rId12"/>
    <p:sldId id="293" r:id="rId13"/>
    <p:sldId id="294" r:id="rId14"/>
    <p:sldId id="312" r:id="rId15"/>
    <p:sldId id="295" r:id="rId16"/>
    <p:sldId id="297" r:id="rId17"/>
    <p:sldId id="313" r:id="rId18"/>
    <p:sldId id="296" r:id="rId19"/>
    <p:sldId id="298" r:id="rId20"/>
    <p:sldId id="301" r:id="rId21"/>
    <p:sldId id="302" r:id="rId22"/>
    <p:sldId id="305" r:id="rId23"/>
    <p:sldId id="299" r:id="rId24"/>
    <p:sldId id="300" r:id="rId25"/>
    <p:sldId id="306" r:id="rId26"/>
    <p:sldId id="308" r:id="rId27"/>
    <p:sldId id="314" r:id="rId28"/>
    <p:sldId id="307" r:id="rId29"/>
    <p:sldId id="309" r:id="rId30"/>
    <p:sldId id="310" r:id="rId31"/>
    <p:sldId id="316" r:id="rId32"/>
    <p:sldId id="290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elegraph.co.uk/" TargetMode="External"/><Relationship Id="rId3" Type="http://schemas.openxmlformats.org/officeDocument/2006/relationships/hyperlink" Target="http://www.sentencingcouncil.org.uk/" TargetMode="External"/><Relationship Id="rId7" Type="http://schemas.openxmlformats.org/officeDocument/2006/relationships/hyperlink" Target="http://www.ukconstructionmedia.co.uk/" TargetMode="External"/><Relationship Id="rId2" Type="http://schemas.openxmlformats.org/officeDocument/2006/relationships/hyperlink" Target="http://www.publications.parliament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-lawresources.co.uk/" TargetMode="External"/><Relationship Id="rId11" Type="http://schemas.openxmlformats.org/officeDocument/2006/relationships/hyperlink" Target="http://www.naturalresources.wales/" TargetMode="External"/><Relationship Id="rId5" Type="http://schemas.openxmlformats.org/officeDocument/2006/relationships/hyperlink" Target="http://www.gov.uk/" TargetMode="External"/><Relationship Id="rId10" Type="http://schemas.openxmlformats.org/officeDocument/2006/relationships/hyperlink" Target="http://constructionblog.practicallaw.com/beware-wildlife-on-site/" TargetMode="External"/><Relationship Id="rId4" Type="http://schemas.openxmlformats.org/officeDocument/2006/relationships/hyperlink" Target="http://www.environmentlaw.org.uk/" TargetMode="External"/><Relationship Id="rId9" Type="http://schemas.openxmlformats.org/officeDocument/2006/relationships/hyperlink" Target="https://www.designingbuilding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59632" y="2492896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/>
              <a:t>Contract &amp; legal responsibilities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Environmental law introduction</a:t>
            </a:r>
          </a:p>
          <a:p>
            <a:pPr lvl="1"/>
            <a:r>
              <a:rPr lang="en-GB" dirty="0" smtClean="0"/>
              <a:t>Philosophy </a:t>
            </a:r>
          </a:p>
          <a:p>
            <a:pPr lvl="1"/>
            <a:r>
              <a:rPr lang="en-GB" dirty="0" smtClean="0"/>
              <a:t>Liabilities</a:t>
            </a:r>
          </a:p>
          <a:p>
            <a:pPr lvl="1"/>
            <a:r>
              <a:rPr lang="en-GB" dirty="0" smtClean="0"/>
              <a:t>Why is it important?</a:t>
            </a:r>
          </a:p>
          <a:p>
            <a:pPr lvl="1"/>
            <a:r>
              <a:rPr lang="en-GB" dirty="0" smtClean="0"/>
              <a:t>Specific Acts / Regulations to be aware of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77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 YOU think it is important??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628800"/>
            <a:ext cx="2548099" cy="4755743"/>
          </a:xfrm>
        </p:spPr>
      </p:pic>
    </p:spTree>
    <p:extLst>
      <p:ext uri="{BB962C8B-B14F-4D97-AF65-F5344CB8AC3E}">
        <p14:creationId xmlns:p14="http://schemas.microsoft.com/office/powerpoint/2010/main" val="3198051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2856"/>
            <a:ext cx="6347714" cy="3880773"/>
          </a:xfrm>
        </p:spPr>
        <p:txBody>
          <a:bodyPr/>
          <a:lstStyle/>
          <a:p>
            <a:r>
              <a:rPr lang="en-GB" dirty="0" smtClean="0"/>
              <a:t>Developed significantly </a:t>
            </a:r>
          </a:p>
          <a:p>
            <a:r>
              <a:rPr lang="en-GB" dirty="0" smtClean="0"/>
              <a:t>Common law approach:</a:t>
            </a:r>
          </a:p>
          <a:p>
            <a:pPr lvl="1"/>
            <a:r>
              <a:rPr lang="en-GB" dirty="0" smtClean="0"/>
              <a:t>Protecting private interest in land</a:t>
            </a:r>
          </a:p>
          <a:p>
            <a:pPr lvl="1"/>
            <a:r>
              <a:rPr lang="en-GB" dirty="0" smtClean="0"/>
              <a:t>Disputes relating to land (activities, restricting use)</a:t>
            </a:r>
          </a:p>
          <a:p>
            <a:r>
              <a:rPr lang="en-GB" dirty="0" smtClean="0"/>
              <a:t>Regulatory framework expanded due to membership of EU</a:t>
            </a:r>
          </a:p>
          <a:p>
            <a:r>
              <a:rPr lang="en-GB" dirty="0" smtClean="0"/>
              <a:t>General philosophy:</a:t>
            </a:r>
          </a:p>
          <a:p>
            <a:r>
              <a:rPr lang="en-GB" dirty="0" smtClean="0"/>
              <a:t>“Polluter Pays Principle”</a:t>
            </a:r>
          </a:p>
          <a:p>
            <a:pPr lvl="1"/>
            <a:r>
              <a:rPr lang="en-GB" dirty="0" smtClean="0"/>
              <a:t>Includes owners and occupiers of 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71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Great Stink of London 1858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799" y="1412776"/>
            <a:ext cx="6273744" cy="479378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7544" y="6514327"/>
            <a:ext cx="18393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Wikipedia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10440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Criminal:</a:t>
            </a:r>
          </a:p>
          <a:p>
            <a:pPr lvl="1"/>
            <a:r>
              <a:rPr lang="en-GB" dirty="0" smtClean="0"/>
              <a:t>Breach of statutory controls / legislation AND</a:t>
            </a:r>
          </a:p>
          <a:p>
            <a:pPr lvl="1"/>
            <a:r>
              <a:rPr lang="en-GB" dirty="0" smtClean="0"/>
              <a:t>Cause significant harm</a:t>
            </a:r>
          </a:p>
          <a:p>
            <a:r>
              <a:rPr lang="en-GB" dirty="0" smtClean="0"/>
              <a:t>Offences are “strict liability”</a:t>
            </a:r>
          </a:p>
          <a:p>
            <a:pPr lvl="1"/>
            <a:r>
              <a:rPr lang="en-GB" dirty="0" smtClean="0"/>
              <a:t>No proof required, just that harm occurred</a:t>
            </a:r>
          </a:p>
          <a:p>
            <a:r>
              <a:rPr lang="en-GB" dirty="0" smtClean="0"/>
              <a:t>Remedies applied:</a:t>
            </a:r>
          </a:p>
          <a:p>
            <a:pPr lvl="1"/>
            <a:r>
              <a:rPr lang="en-GB" dirty="0" smtClean="0"/>
              <a:t>Fines, imprisonment, suspended sentences, community service orders…</a:t>
            </a:r>
          </a:p>
          <a:p>
            <a:pPr lvl="1"/>
            <a:r>
              <a:rPr lang="en-GB" dirty="0" smtClean="0"/>
              <a:t>Fines – from £100 to unlimited (£3m)</a:t>
            </a:r>
          </a:p>
          <a:p>
            <a:pPr lvl="1"/>
            <a:r>
              <a:rPr lang="en-GB" dirty="0" smtClean="0"/>
              <a:t>Custody – up to 5 years…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92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666952"/>
          </a:xfrm>
        </p:spPr>
        <p:txBody>
          <a:bodyPr>
            <a:normAutofit/>
          </a:bodyPr>
          <a:lstStyle/>
          <a:p>
            <a:r>
              <a:rPr lang="en-GB" dirty="0" smtClean="0"/>
              <a:t>Civil:</a:t>
            </a:r>
          </a:p>
          <a:p>
            <a:pPr lvl="1"/>
            <a:r>
              <a:rPr lang="en-GB" dirty="0" smtClean="0"/>
              <a:t>Breaches of contract </a:t>
            </a:r>
          </a:p>
          <a:p>
            <a:pPr lvl="1"/>
            <a:r>
              <a:rPr lang="en-GB" dirty="0" smtClean="0"/>
              <a:t>Breaches of tort law (esp. nuisance)</a:t>
            </a:r>
          </a:p>
          <a:p>
            <a:r>
              <a:rPr lang="en-GB" dirty="0" smtClean="0"/>
              <a:t>Enables regulators to deal with offences outside of court</a:t>
            </a:r>
          </a:p>
          <a:p>
            <a:r>
              <a:rPr lang="en-GB" dirty="0"/>
              <a:t>Regulatory Enforcement and Sanctions Act </a:t>
            </a:r>
            <a:r>
              <a:rPr lang="en-GB" dirty="0" smtClean="0"/>
              <a:t>2008</a:t>
            </a:r>
          </a:p>
          <a:p>
            <a:r>
              <a:rPr lang="en-GB" dirty="0" smtClean="0"/>
              <a:t>Offenders can:</a:t>
            </a:r>
          </a:p>
          <a:p>
            <a:pPr lvl="1"/>
            <a:r>
              <a:rPr lang="en-GB" dirty="0" smtClean="0"/>
              <a:t>Put things right (an undertaking)</a:t>
            </a:r>
          </a:p>
          <a:p>
            <a:pPr lvl="1"/>
            <a:r>
              <a:rPr lang="en-GB" dirty="0" smtClean="0"/>
              <a:t>Take steps to curb pollution (notices)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039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implications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Issues of </a:t>
            </a:r>
            <a:r>
              <a:rPr lang="en-GB" b="1" u="sng" dirty="0" smtClean="0"/>
              <a:t>personal</a:t>
            </a:r>
            <a:r>
              <a:rPr lang="en-GB" dirty="0" smtClean="0"/>
              <a:t> liability</a:t>
            </a:r>
          </a:p>
          <a:p>
            <a:pPr lvl="1"/>
            <a:r>
              <a:rPr lang="en-GB" dirty="0" smtClean="0"/>
              <a:t>EPA 90, WRA 91, HASAWA 74</a:t>
            </a:r>
          </a:p>
          <a:p>
            <a:pPr lvl="1"/>
            <a:r>
              <a:rPr lang="en-GB" dirty="0" smtClean="0"/>
              <a:t>Personal responsibility to directors &amp; senior managers</a:t>
            </a:r>
          </a:p>
          <a:p>
            <a:pPr lvl="1"/>
            <a:r>
              <a:rPr lang="en-GB" dirty="0" smtClean="0"/>
              <a:t>Company guilty of environmental offence</a:t>
            </a:r>
          </a:p>
          <a:p>
            <a:pPr lvl="1"/>
            <a:r>
              <a:rPr lang="en-GB" dirty="0" smtClean="0"/>
              <a:t>Claim will be issued against both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Woodhouse v Walsall Metropolitan Borough Council [1994]</a:t>
            </a:r>
          </a:p>
          <a:p>
            <a:pPr lvl="1"/>
            <a:r>
              <a:rPr lang="en-GB" dirty="0" smtClean="0"/>
              <a:t>Prosecution of Phillips and Thomas, 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0918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crime challenges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Infrequent</a:t>
            </a:r>
          </a:p>
          <a:p>
            <a:pPr lvl="1"/>
            <a:r>
              <a:rPr lang="en-GB" dirty="0" smtClean="0"/>
              <a:t>2004 report – 10,000 prosecutions annually</a:t>
            </a:r>
          </a:p>
          <a:p>
            <a:pPr lvl="1"/>
            <a:r>
              <a:rPr lang="en-GB" dirty="0" smtClean="0"/>
              <a:t>0nly 10% of known crimes end up in court</a:t>
            </a:r>
          </a:p>
          <a:p>
            <a:pPr lvl="1"/>
            <a:r>
              <a:rPr lang="en-GB" dirty="0" smtClean="0"/>
              <a:t>Local authorities deal with it</a:t>
            </a:r>
          </a:p>
          <a:p>
            <a:r>
              <a:rPr lang="en-GB" dirty="0" smtClean="0"/>
              <a:t>Level of sentencing</a:t>
            </a:r>
          </a:p>
          <a:p>
            <a:pPr lvl="1"/>
            <a:r>
              <a:rPr lang="en-GB" dirty="0" smtClean="0"/>
              <a:t>Historically - small fines</a:t>
            </a:r>
          </a:p>
          <a:p>
            <a:pPr lvl="1"/>
            <a:r>
              <a:rPr lang="en-GB" dirty="0" smtClean="0"/>
              <a:t>Fixed penalty notices – no deterrent </a:t>
            </a:r>
          </a:p>
          <a:p>
            <a:r>
              <a:rPr lang="en-GB" dirty="0" smtClean="0"/>
              <a:t>Nature of sentencing</a:t>
            </a:r>
          </a:p>
          <a:p>
            <a:pPr lvl="1"/>
            <a:r>
              <a:rPr lang="en-GB" dirty="0" smtClean="0"/>
              <a:t>Largely fines</a:t>
            </a:r>
          </a:p>
          <a:p>
            <a:pPr lvl="1"/>
            <a:r>
              <a:rPr lang="en-GB" dirty="0" smtClean="0"/>
              <a:t>Imprisonment or community service only for serious crimes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744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Acts of Parliament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Public Health Act 1936</a:t>
            </a:r>
          </a:p>
          <a:p>
            <a:pPr lvl="1"/>
            <a:r>
              <a:rPr lang="en-GB" dirty="0" smtClean="0"/>
              <a:t>Deals with accumulation of waste on land</a:t>
            </a:r>
          </a:p>
          <a:p>
            <a:r>
              <a:rPr lang="en-GB" dirty="0" smtClean="0"/>
              <a:t>Clean Air Act 1956, superseded 1968 and 1993</a:t>
            </a:r>
          </a:p>
          <a:p>
            <a:pPr lvl="1"/>
            <a:r>
              <a:rPr lang="en-GB" dirty="0" smtClean="0"/>
              <a:t>Passed in response to the Great London Smog 1952</a:t>
            </a:r>
          </a:p>
          <a:p>
            <a:r>
              <a:rPr lang="en-GB" dirty="0" smtClean="0"/>
              <a:t>Control of Pollution Act 1974 (COPA)</a:t>
            </a:r>
          </a:p>
          <a:p>
            <a:pPr lvl="1"/>
            <a:r>
              <a:rPr lang="en-GB" dirty="0" smtClean="0"/>
              <a:t>Covered variety of environmental issues</a:t>
            </a:r>
          </a:p>
          <a:p>
            <a:r>
              <a:rPr lang="en-GB" dirty="0" smtClean="0"/>
              <a:t>Health and Safety at Work Act 1974</a:t>
            </a:r>
          </a:p>
          <a:p>
            <a:pPr lvl="1"/>
            <a:r>
              <a:rPr lang="en-GB" dirty="0" smtClean="0"/>
              <a:t>Covers certain emissions to atmosphere &amp; control of dangerous substances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639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developments…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Environmental Protection Act 1990 (EPA 90)</a:t>
            </a:r>
          </a:p>
          <a:p>
            <a:pPr lvl="1"/>
            <a:r>
              <a:rPr lang="en-GB" dirty="0" smtClean="0"/>
              <a:t>Part 1 - Permitting</a:t>
            </a:r>
          </a:p>
          <a:p>
            <a:pPr lvl="1"/>
            <a:r>
              <a:rPr lang="en-GB" dirty="0" smtClean="0"/>
              <a:t>Part 2 – Waste on land (2a contaminated land)</a:t>
            </a:r>
          </a:p>
          <a:p>
            <a:pPr lvl="1"/>
            <a:r>
              <a:rPr lang="en-GB" dirty="0" smtClean="0"/>
              <a:t>Part 3 – Statutory nuisance</a:t>
            </a:r>
          </a:p>
          <a:p>
            <a:pPr lvl="1"/>
            <a:r>
              <a:rPr lang="en-GB" dirty="0" smtClean="0"/>
              <a:t>Part 4 - Littering</a:t>
            </a:r>
          </a:p>
          <a:p>
            <a:r>
              <a:rPr lang="en-GB" dirty="0" smtClean="0"/>
              <a:t>Water Resources Act 1991 (WRA 91)</a:t>
            </a:r>
          </a:p>
          <a:p>
            <a:r>
              <a:rPr lang="en-GB" dirty="0" smtClean="0"/>
              <a:t>Environment Act 1995 (EA 95)</a:t>
            </a:r>
          </a:p>
          <a:p>
            <a:pPr lvl="1"/>
            <a:r>
              <a:rPr lang="en-GB" dirty="0" smtClean="0"/>
              <a:t>Part 1 – Setting up the regulator</a:t>
            </a:r>
          </a:p>
          <a:p>
            <a:pPr lvl="1"/>
            <a:r>
              <a:rPr lang="en-GB" dirty="0" smtClean="0"/>
              <a:t>Part 2 – contaminated land</a:t>
            </a:r>
          </a:p>
          <a:p>
            <a:pPr lvl="1"/>
            <a:r>
              <a:rPr lang="en-GB" dirty="0" smtClean="0"/>
              <a:t>Part 4 – Air quality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794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Regulatory details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148730"/>
          </a:xfrm>
        </p:spPr>
        <p:txBody>
          <a:bodyPr/>
          <a:lstStyle/>
          <a:p>
            <a:r>
              <a:rPr lang="en-GB" dirty="0" smtClean="0"/>
              <a:t>Environment Agency (England &amp; Wales)</a:t>
            </a:r>
          </a:p>
          <a:p>
            <a:pPr lvl="1"/>
            <a:r>
              <a:rPr lang="en-GB" dirty="0" smtClean="0"/>
              <a:t>Natural Resources Wales (2013+)</a:t>
            </a:r>
          </a:p>
          <a:p>
            <a:r>
              <a:rPr lang="en-GB" dirty="0" smtClean="0"/>
              <a:t>Scottish Environmental Protection Agency</a:t>
            </a:r>
          </a:p>
          <a:p>
            <a:r>
              <a:rPr lang="en-GB" dirty="0" smtClean="0"/>
              <a:t>Responsible for polluting industries / serious crimes</a:t>
            </a:r>
          </a:p>
          <a:p>
            <a:endParaRPr lang="en-GB" dirty="0"/>
          </a:p>
          <a:p>
            <a:r>
              <a:rPr lang="en-GB" dirty="0" smtClean="0"/>
              <a:t>Local authority</a:t>
            </a:r>
          </a:p>
          <a:p>
            <a:r>
              <a:rPr lang="en-GB" dirty="0" smtClean="0"/>
              <a:t>More day-to-day issues</a:t>
            </a:r>
          </a:p>
          <a:p>
            <a:r>
              <a:rPr lang="en-GB" dirty="0" smtClean="0"/>
              <a:t>Includes:</a:t>
            </a:r>
          </a:p>
          <a:p>
            <a:pPr lvl="1"/>
            <a:r>
              <a:rPr lang="en-GB" dirty="0" smtClean="0"/>
              <a:t>Statutory nuisance (noise)</a:t>
            </a:r>
          </a:p>
          <a:p>
            <a:pPr lvl="1"/>
            <a:r>
              <a:rPr lang="en-GB" dirty="0" smtClean="0"/>
              <a:t>Contaminated land in their area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9982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important organisations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Water and sewerage undertakers</a:t>
            </a:r>
          </a:p>
          <a:p>
            <a:pPr lvl="1"/>
            <a:r>
              <a:rPr lang="en-GB" dirty="0" smtClean="0"/>
              <a:t>Maintenance</a:t>
            </a:r>
          </a:p>
          <a:p>
            <a:pPr lvl="1"/>
            <a:r>
              <a:rPr lang="en-GB" dirty="0" smtClean="0"/>
              <a:t>Provision of drinking water</a:t>
            </a:r>
          </a:p>
          <a:p>
            <a:pPr lvl="1"/>
            <a:r>
              <a:rPr lang="en-GB" dirty="0" smtClean="0"/>
              <a:t>Regulation of trade effluent</a:t>
            </a:r>
          </a:p>
          <a:p>
            <a:r>
              <a:rPr lang="en-GB" dirty="0" smtClean="0"/>
              <a:t>Department for the Environment, Food &amp; Rural Affairs (DEFRA)</a:t>
            </a:r>
          </a:p>
          <a:p>
            <a:pPr lvl="1"/>
            <a:r>
              <a:rPr lang="en-GB" dirty="0" smtClean="0"/>
              <a:t>Promoting legislation</a:t>
            </a:r>
          </a:p>
          <a:p>
            <a:pPr lvl="1"/>
            <a:r>
              <a:rPr lang="en-GB" dirty="0" smtClean="0"/>
              <a:t>Issuing guidance</a:t>
            </a:r>
          </a:p>
          <a:p>
            <a:pPr lvl="1"/>
            <a:r>
              <a:rPr lang="en-GB" dirty="0" smtClean="0"/>
              <a:t>Determining appeals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7717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852936"/>
            <a:ext cx="6347713" cy="1320800"/>
          </a:xfrm>
        </p:spPr>
        <p:txBody>
          <a:bodyPr/>
          <a:lstStyle/>
          <a:p>
            <a:pPr algn="ctr"/>
            <a:r>
              <a:rPr lang="en-GB" dirty="0" smtClean="0"/>
              <a:t>Key legislative areas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0326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Contaminated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436762"/>
          </a:xfrm>
        </p:spPr>
        <p:txBody>
          <a:bodyPr/>
          <a:lstStyle/>
          <a:p>
            <a:r>
              <a:rPr lang="en-GB" dirty="0" smtClean="0"/>
              <a:t>Controlled by EPA90 Pt2A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L</a:t>
            </a:r>
            <a:r>
              <a:rPr lang="en-GB" b="1" i="1" dirty="0" smtClean="0"/>
              <a:t>and</a:t>
            </a:r>
            <a:r>
              <a:rPr lang="en-GB" i="1" dirty="0"/>
              <a:t> where substances could cause: significant harm to people or protected </a:t>
            </a:r>
            <a:r>
              <a:rPr lang="en-GB" i="1" dirty="0" smtClean="0"/>
              <a:t>species; </a:t>
            </a:r>
            <a:r>
              <a:rPr lang="en-GB" i="1" dirty="0"/>
              <a:t>significant pollution of surface waters or </a:t>
            </a:r>
            <a:r>
              <a:rPr lang="en-GB" i="1" dirty="0" smtClean="0"/>
              <a:t>groundwater</a:t>
            </a:r>
            <a:r>
              <a:rPr lang="en-GB" dirty="0" smtClean="0"/>
              <a:t>” (</a:t>
            </a:r>
            <a:r>
              <a:rPr lang="en-GB" sz="1600" dirty="0" smtClean="0"/>
              <a:t>Gov.uk, 2015</a:t>
            </a:r>
            <a:r>
              <a:rPr lang="en-GB" dirty="0" smtClean="0"/>
              <a:t>)</a:t>
            </a:r>
          </a:p>
          <a:p>
            <a:r>
              <a:rPr lang="en-GB" dirty="0" smtClean="0"/>
              <a:t>Pollution can be from differing sources</a:t>
            </a:r>
          </a:p>
          <a:p>
            <a:r>
              <a:rPr lang="en-GB" dirty="0" smtClean="0"/>
              <a:t>Classification of “special sites”</a:t>
            </a:r>
          </a:p>
          <a:p>
            <a:r>
              <a:rPr lang="en-GB" dirty="0" smtClean="0"/>
              <a:t>Classification of persons responsible:</a:t>
            </a:r>
          </a:p>
          <a:p>
            <a:pPr lvl="1"/>
            <a:r>
              <a:rPr lang="en-GB" dirty="0" smtClean="0"/>
              <a:t>Class A: caused or allowed the contamination</a:t>
            </a:r>
          </a:p>
          <a:p>
            <a:pPr lvl="1"/>
            <a:r>
              <a:rPr lang="en-GB" dirty="0" smtClean="0"/>
              <a:t>Class B: own or use the land</a:t>
            </a:r>
          </a:p>
          <a:p>
            <a:r>
              <a:rPr lang="en-GB" dirty="0" smtClean="0"/>
              <a:t>Remediation notice</a:t>
            </a:r>
          </a:p>
          <a:p>
            <a:r>
              <a:rPr lang="en-GB" dirty="0" smtClean="0"/>
              <a:t>Development / purchase of 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75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Remediation notice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Provided to the ‘appropriate person’</a:t>
            </a:r>
          </a:p>
          <a:p>
            <a:r>
              <a:rPr lang="en-GB" dirty="0" smtClean="0"/>
              <a:t>3-month warning of intent to issue</a:t>
            </a:r>
          </a:p>
          <a:p>
            <a:pPr lvl="1"/>
            <a:r>
              <a:rPr lang="en-GB" dirty="0" smtClean="0"/>
              <a:t>Sites then normally have up to 3 years to conclude</a:t>
            </a:r>
          </a:p>
          <a:p>
            <a:r>
              <a:rPr lang="en-GB" dirty="0" smtClean="0"/>
              <a:t>Sets out:</a:t>
            </a:r>
          </a:p>
          <a:p>
            <a:pPr lvl="1"/>
            <a:r>
              <a:rPr lang="en-GB" dirty="0" smtClean="0"/>
              <a:t>Assessment action</a:t>
            </a:r>
          </a:p>
          <a:p>
            <a:pPr lvl="1"/>
            <a:r>
              <a:rPr lang="en-GB" dirty="0" smtClean="0"/>
              <a:t>Remedial treatment action</a:t>
            </a:r>
          </a:p>
          <a:p>
            <a:pPr lvl="1"/>
            <a:r>
              <a:rPr lang="en-GB" dirty="0" smtClean="0"/>
              <a:t>Monitoring action</a:t>
            </a:r>
          </a:p>
          <a:p>
            <a:r>
              <a:rPr lang="en-GB" dirty="0" smtClean="0"/>
              <a:t>Risk assessment:</a:t>
            </a:r>
          </a:p>
          <a:p>
            <a:pPr lvl="1"/>
            <a:r>
              <a:rPr lang="en-GB" dirty="0" smtClean="0"/>
              <a:t>‘Pollutant linkage’</a:t>
            </a:r>
          </a:p>
          <a:p>
            <a:pPr lvl="1"/>
            <a:r>
              <a:rPr lang="en-GB" dirty="0" smtClean="0"/>
              <a:t>Contaminant (source) with a receptor (target) through a pathway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7517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Pollutant linkage</a:t>
            </a:r>
            <a:endParaRPr lang="en-GB" dirty="0"/>
          </a:p>
        </p:txBody>
      </p:sp>
      <p:pic>
        <p:nvPicPr>
          <p:cNvPr id="1026" name="Picture 2" descr="Image result for pollutant link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77764"/>
            <a:ext cx="8831856" cy="365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0" y="6550568"/>
            <a:ext cx="187583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Delta Simons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970059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Contaminated land – key cases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 (on the application of National Grid Gas PLC (formally Transco PLC)) v Environment Agency [2007]</a:t>
            </a:r>
          </a:p>
          <a:p>
            <a:pPr lvl="1"/>
            <a:r>
              <a:rPr lang="en-GB" dirty="0" smtClean="0"/>
              <a:t>Contamination from former gasworks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Circular Facilities (London) Ltd v Sevenoaks District Council [2004]</a:t>
            </a:r>
          </a:p>
          <a:p>
            <a:pPr lvl="1"/>
            <a:r>
              <a:rPr lang="en-GB" dirty="0" smtClean="0"/>
              <a:t>Contamination from landfill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586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 and air pollution:</a:t>
            </a:r>
            <a:br>
              <a:rPr lang="en-GB" dirty="0" smtClean="0"/>
            </a:br>
            <a:r>
              <a:rPr lang="en-GB" dirty="0" smtClean="0"/>
              <a:t>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Controlled by EPA 90 Part 2</a:t>
            </a:r>
          </a:p>
          <a:p>
            <a:r>
              <a:rPr lang="en-GB" dirty="0" smtClean="0"/>
              <a:t>Classification of wastes:</a:t>
            </a:r>
          </a:p>
          <a:p>
            <a:pPr lvl="1"/>
            <a:r>
              <a:rPr lang="en-GB" dirty="0" smtClean="0"/>
              <a:t>Inert</a:t>
            </a:r>
          </a:p>
          <a:p>
            <a:pPr lvl="1"/>
            <a:r>
              <a:rPr lang="en-GB" dirty="0" smtClean="0"/>
              <a:t>Controlled</a:t>
            </a:r>
          </a:p>
          <a:p>
            <a:pPr lvl="1"/>
            <a:r>
              <a:rPr lang="en-GB" dirty="0" smtClean="0"/>
              <a:t>Special / hazardous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any substance or object which the holder discards, intends to discard or is required to discard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Storage &amp; movement require licenses</a:t>
            </a:r>
          </a:p>
          <a:p>
            <a:r>
              <a:rPr lang="en-GB" dirty="0" smtClean="0"/>
              <a:t>Duty of care applies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5436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Hazardous 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Includes:</a:t>
            </a:r>
          </a:p>
          <a:p>
            <a:pPr lvl="1"/>
            <a:r>
              <a:rPr lang="en-GB" dirty="0" smtClean="0"/>
              <a:t>Paints, oils, inks</a:t>
            </a:r>
          </a:p>
          <a:p>
            <a:pPr lvl="1"/>
            <a:r>
              <a:rPr lang="en-GB" dirty="0" smtClean="0"/>
              <a:t>Fluorescent tubes</a:t>
            </a:r>
          </a:p>
          <a:p>
            <a:pPr lvl="1"/>
            <a:r>
              <a:rPr lang="en-GB" dirty="0" smtClean="0"/>
              <a:t>Asbestos</a:t>
            </a:r>
          </a:p>
          <a:p>
            <a:pPr lvl="1"/>
            <a:r>
              <a:rPr lang="en-GB" dirty="0" smtClean="0"/>
              <a:t>Contaminated items</a:t>
            </a:r>
          </a:p>
          <a:p>
            <a:r>
              <a:rPr lang="en-GB" dirty="0" smtClean="0"/>
              <a:t>Cannot be mixed with controlled wastes</a:t>
            </a:r>
          </a:p>
          <a:p>
            <a:r>
              <a:rPr lang="en-GB" dirty="0" smtClean="0"/>
              <a:t>Require pre-treatment</a:t>
            </a:r>
          </a:p>
          <a:p>
            <a:r>
              <a:rPr lang="en-GB" dirty="0" smtClean="0"/>
              <a:t>Disposal in specific landfill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2096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Waste offences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Corby Group Litigation v Corby Borough Council [2009]</a:t>
            </a:r>
          </a:p>
          <a:p>
            <a:pPr lvl="1"/>
            <a:r>
              <a:rPr lang="en-GB" dirty="0" smtClean="0"/>
              <a:t>Toxic waste disposal and associated effects</a:t>
            </a:r>
          </a:p>
          <a:p>
            <a:r>
              <a:rPr lang="en-GB" dirty="0" smtClean="0"/>
              <a:t>R (Environment Agency) v </a:t>
            </a:r>
            <a:r>
              <a:rPr lang="en-GB" dirty="0" err="1" smtClean="0"/>
              <a:t>Powerday</a:t>
            </a:r>
            <a:r>
              <a:rPr lang="en-GB" dirty="0" smtClean="0"/>
              <a:t> PLC [2016]</a:t>
            </a:r>
          </a:p>
          <a:p>
            <a:pPr lvl="1"/>
            <a:r>
              <a:rPr lang="en-GB" dirty="0" smtClean="0"/>
              <a:t>Historical offences relating to hazardous waste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91946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Burning of construction 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this legal?</a:t>
            </a:r>
          </a:p>
          <a:p>
            <a:r>
              <a:rPr lang="en-GB" dirty="0" smtClean="0"/>
              <a:t>NO!</a:t>
            </a:r>
          </a:p>
          <a:p>
            <a:r>
              <a:rPr lang="en-GB" dirty="0" smtClean="0"/>
              <a:t>Regulated by EPA90 Sec 33 (1)(c); EPA90 Sec 79; Clean Air Act 93 (Sec 2); Highways (Amendment) Act; Environmental Permitting Regulations 2016</a:t>
            </a:r>
          </a:p>
          <a:p>
            <a:r>
              <a:rPr lang="en-GB" dirty="0" smtClean="0"/>
              <a:t>Exempted under D7 exemption for plant waste only</a:t>
            </a:r>
          </a:p>
          <a:p>
            <a:r>
              <a:rPr lang="en-GB" dirty="0" smtClean="0"/>
              <a:t>Example prosecution:</a:t>
            </a:r>
          </a:p>
          <a:p>
            <a:pPr lvl="1"/>
            <a:r>
              <a:rPr lang="en-GB" dirty="0" err="1" smtClean="0"/>
              <a:t>Seearo</a:t>
            </a:r>
            <a:r>
              <a:rPr lang="en-GB" dirty="0" smtClean="0"/>
              <a:t> Group Ltd (2017)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070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 pollution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Governed by WRA 91 (Part 3), regulated by EA / NRW</a:t>
            </a:r>
          </a:p>
          <a:p>
            <a:pPr lvl="1"/>
            <a:r>
              <a:rPr lang="en-GB" dirty="0" smtClean="0"/>
              <a:t>Offence to cause or knowingly permit any poisonous, noxious, polluting or solid matter to enter controlled waters</a:t>
            </a:r>
          </a:p>
          <a:p>
            <a:pPr lvl="1"/>
            <a:r>
              <a:rPr lang="en-GB" dirty="0" smtClean="0"/>
              <a:t>Trade effluent is governed under discharge consents</a:t>
            </a:r>
          </a:p>
          <a:p>
            <a:pPr lvl="2"/>
            <a:r>
              <a:rPr lang="en-GB" dirty="0" smtClean="0"/>
              <a:t>Also for run-off if contaminated</a:t>
            </a:r>
          </a:p>
          <a:p>
            <a:pPr lvl="1"/>
            <a:r>
              <a:rPr lang="en-GB" dirty="0" smtClean="0"/>
              <a:t>Abstraction also under consent</a:t>
            </a:r>
          </a:p>
          <a:p>
            <a:pPr lvl="1"/>
            <a:r>
              <a:rPr lang="en-GB" dirty="0" smtClean="0"/>
              <a:t>Body corporate AND individuals can be liable</a:t>
            </a:r>
          </a:p>
          <a:p>
            <a:pPr lvl="1"/>
            <a:r>
              <a:rPr lang="en-GB" dirty="0" smtClean="0"/>
              <a:t>E.g. </a:t>
            </a:r>
            <a:r>
              <a:rPr lang="en-GB" dirty="0" err="1" smtClean="0"/>
              <a:t>Alphacell</a:t>
            </a:r>
            <a:r>
              <a:rPr lang="en-GB" dirty="0" smtClean="0"/>
              <a:t> Ltd v Woodward [1972]</a:t>
            </a:r>
          </a:p>
          <a:p>
            <a:pPr lvl="1"/>
            <a:r>
              <a:rPr lang="en-GB" dirty="0" smtClean="0"/>
              <a:t>E.g. Impress (Worcester) Ltd v Rees [1971]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87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 </a:t>
            </a:r>
            <a:r>
              <a:rPr lang="en-GB" smtClean="0"/>
              <a:t>of noise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Local authority control through COPA (section 60)</a:t>
            </a:r>
          </a:p>
          <a:p>
            <a:r>
              <a:rPr lang="en-GB" dirty="0" smtClean="0"/>
              <a:t>Covers noise and vibration</a:t>
            </a:r>
          </a:p>
          <a:p>
            <a:pPr lvl="1"/>
            <a:r>
              <a:rPr lang="en-GB" dirty="0" smtClean="0"/>
              <a:t>Empowered through notice</a:t>
            </a:r>
          </a:p>
          <a:p>
            <a:pPr lvl="1"/>
            <a:r>
              <a:rPr lang="en-GB" dirty="0" smtClean="0"/>
              <a:t>Can specify what is to be used and when</a:t>
            </a:r>
          </a:p>
          <a:p>
            <a:pPr lvl="1"/>
            <a:r>
              <a:rPr lang="en-GB" dirty="0" smtClean="0"/>
              <a:t>Also level of noise </a:t>
            </a:r>
          </a:p>
          <a:p>
            <a:pPr lvl="1"/>
            <a:r>
              <a:rPr lang="en-GB" dirty="0" smtClean="0"/>
              <a:t>Notices can be appealed</a:t>
            </a:r>
          </a:p>
          <a:p>
            <a:pPr lvl="1"/>
            <a:r>
              <a:rPr lang="en-GB" dirty="0" smtClean="0"/>
              <a:t>Offence to contravene</a:t>
            </a:r>
          </a:p>
          <a:p>
            <a:pPr lvl="1"/>
            <a:r>
              <a:rPr lang="en-GB" dirty="0" smtClean="0"/>
              <a:t>Can also serve abatement notice under EPA 90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510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Invasive species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this?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any kind of living organism that is not native to an ecosystem and causes harm (environment, economy or human health)</a:t>
            </a:r>
            <a:r>
              <a:rPr lang="en-GB" dirty="0" smtClean="0"/>
              <a:t>” (NWF, </a:t>
            </a:r>
            <a:r>
              <a:rPr lang="en-GB" dirty="0" err="1" smtClean="0"/>
              <a:t>nd</a:t>
            </a:r>
            <a:r>
              <a:rPr lang="en-GB" dirty="0" smtClean="0"/>
              <a:t>)</a:t>
            </a:r>
          </a:p>
          <a:p>
            <a:r>
              <a:rPr lang="en-GB" dirty="0" smtClean="0"/>
              <a:t>Legislated for under </a:t>
            </a:r>
            <a:r>
              <a:rPr lang="en-GB" dirty="0"/>
              <a:t> Invasive Alien Species (Enforcement and Permitting) Order 2019</a:t>
            </a:r>
            <a:endParaRPr lang="en-GB" dirty="0" smtClean="0"/>
          </a:p>
          <a:p>
            <a:r>
              <a:rPr lang="en-GB" dirty="0" smtClean="0"/>
              <a:t>Examples?</a:t>
            </a:r>
          </a:p>
          <a:p>
            <a:r>
              <a:rPr lang="en-GB" dirty="0" smtClean="0"/>
              <a:t>How can they affect construction?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401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8282881" cy="1320800"/>
          </a:xfrm>
        </p:spPr>
        <p:txBody>
          <a:bodyPr/>
          <a:lstStyle/>
          <a:p>
            <a:r>
              <a:rPr lang="en-GB" dirty="0" smtClean="0"/>
              <a:t>Japanese </a:t>
            </a:r>
            <a:r>
              <a:rPr lang="en-GB" dirty="0" smtClean="0"/>
              <a:t>knotweed (</a:t>
            </a:r>
            <a:r>
              <a:rPr lang="en-GB" i="1" dirty="0" err="1" smtClean="0"/>
              <a:t>Fallopia</a:t>
            </a:r>
            <a:r>
              <a:rPr lang="en-GB" i="1" dirty="0" smtClean="0"/>
              <a:t> japonica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1" y="1296052"/>
            <a:ext cx="4680520" cy="311702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7544" y="6514327"/>
            <a:ext cx="23038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GB NNSS / BBC</a:t>
            </a:r>
            <a:endParaRPr lang="en-GB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5238" y="4581128"/>
            <a:ext cx="3428469" cy="2102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389" y="1772816"/>
            <a:ext cx="3029845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54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Others to note…</a:t>
            </a:r>
            <a:endParaRPr lang="en-GB" dirty="0"/>
          </a:p>
        </p:txBody>
      </p:sp>
      <p:pic>
        <p:nvPicPr>
          <p:cNvPr id="1026" name="Picture 2" descr="http://www.constructionmanagermagazine.com/client_media/imagecontent/xgianthogweed200px.jpg.pagespeed.ic.MiPX4qiOh6.web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30425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onstructionmanagermagazine.com/client_media/imagecontent/xHimalayanbalsam200px.jpg.pagespeed.ic.DljabIJhXN.web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3733825"/>
            <a:ext cx="2185855" cy="163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987824" y="2060848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Giant Hogweed (</a:t>
            </a:r>
            <a:r>
              <a:rPr lang="en-GB" i="1" dirty="0" err="1"/>
              <a:t>Heracleum</a:t>
            </a:r>
            <a:r>
              <a:rPr lang="en-GB" i="1" dirty="0"/>
              <a:t> </a:t>
            </a:r>
            <a:r>
              <a:rPr lang="en-GB" i="1" dirty="0" err="1" smtClean="0"/>
              <a:t>mantegazzianum</a:t>
            </a:r>
            <a:r>
              <a:rPr lang="en-GB" dirty="0" smtClean="0"/>
              <a:t>)</a:t>
            </a:r>
            <a:endParaRPr lang="en-GB" dirty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776563" y="4293097"/>
            <a:ext cx="52599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Himalayan </a:t>
            </a:r>
            <a:r>
              <a:rPr lang="en-GB" dirty="0" err="1" smtClean="0"/>
              <a:t>Balsalm</a:t>
            </a:r>
            <a:r>
              <a:rPr lang="en-GB" dirty="0" smtClean="0"/>
              <a:t> (</a:t>
            </a:r>
            <a:r>
              <a:rPr lang="en-GB" i="1" dirty="0"/>
              <a:t>Impatiens </a:t>
            </a:r>
            <a:r>
              <a:rPr lang="en-GB" i="1" dirty="0" err="1" smtClean="0"/>
              <a:t>glandulifera</a:t>
            </a:r>
            <a:r>
              <a:rPr lang="en-GB" dirty="0" smtClean="0"/>
              <a:t>)</a:t>
            </a:r>
            <a:endParaRPr lang="en-GB" dirty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67544" y="6514327"/>
            <a:ext cx="38443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Construction Manager Magazine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36192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Protected species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148730"/>
          </a:xfrm>
        </p:spPr>
        <p:txBody>
          <a:bodyPr/>
          <a:lstStyle/>
          <a:p>
            <a:r>
              <a:rPr lang="en-GB" dirty="0" smtClean="0"/>
              <a:t>Wildlife and Countryside Act 1981, Part 1</a:t>
            </a:r>
          </a:p>
          <a:p>
            <a:r>
              <a:rPr lang="en-GB" dirty="0" smtClean="0"/>
              <a:t>Criminal offence to:</a:t>
            </a:r>
          </a:p>
          <a:p>
            <a:pPr lvl="1"/>
            <a:r>
              <a:rPr lang="en-GB" dirty="0" smtClean="0"/>
              <a:t>Intentionally kill, injure or take a wild bird or animal</a:t>
            </a:r>
          </a:p>
          <a:p>
            <a:pPr lvl="1"/>
            <a:r>
              <a:rPr lang="en-GB" dirty="0" smtClean="0"/>
              <a:t>Be in possession of any wild bird or animal or anything derived from them</a:t>
            </a:r>
          </a:p>
          <a:p>
            <a:pPr lvl="1"/>
            <a:r>
              <a:rPr lang="en-GB" dirty="0" smtClean="0"/>
              <a:t>Sell or offer for sale wild birds or their eggs</a:t>
            </a:r>
          </a:p>
          <a:p>
            <a:pPr lvl="1"/>
            <a:r>
              <a:rPr lang="en-GB" dirty="0" smtClean="0"/>
              <a:t>Intentionally or recklessly damage or destroy a nest, or place of shelter or rest for wild animals</a:t>
            </a:r>
          </a:p>
          <a:p>
            <a:pPr lvl="1"/>
            <a:r>
              <a:rPr lang="en-GB" dirty="0" smtClean="0"/>
              <a:t>Intentionally pick, uproot or destroy wild plants</a:t>
            </a:r>
          </a:p>
          <a:p>
            <a:r>
              <a:rPr lang="en-GB" dirty="0" smtClean="0"/>
              <a:t>Why is this important for construction?</a:t>
            </a:r>
          </a:p>
          <a:p>
            <a:r>
              <a:rPr lang="en-GB" dirty="0" smtClean="0"/>
              <a:t>What can it cover?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580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species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Amphibians – additional protections for Great Crested (or warty) newt and </a:t>
            </a:r>
            <a:r>
              <a:rPr lang="en-GB" dirty="0" err="1" smtClean="0"/>
              <a:t>Natterjack</a:t>
            </a:r>
            <a:r>
              <a:rPr lang="en-GB" dirty="0" smtClean="0"/>
              <a:t> toad</a:t>
            </a:r>
          </a:p>
          <a:p>
            <a:r>
              <a:rPr lang="en-GB" dirty="0" smtClean="0"/>
              <a:t>Badgers – also protected under the Protection of Badgers Act 1992</a:t>
            </a:r>
          </a:p>
          <a:p>
            <a:r>
              <a:rPr lang="en-GB" dirty="0" smtClean="0"/>
              <a:t>All wild birds, including their nests and eggs</a:t>
            </a:r>
          </a:p>
          <a:p>
            <a:r>
              <a:rPr lang="en-GB" dirty="0" smtClean="0"/>
              <a:t>Reptiles including slow worms and grass snakes</a:t>
            </a:r>
          </a:p>
          <a:p>
            <a:r>
              <a:rPr lang="en-GB" dirty="0" smtClean="0"/>
              <a:t>Bats – all British species are protected under the Habitat Regulations 2017</a:t>
            </a:r>
          </a:p>
          <a:p>
            <a:r>
              <a:rPr lang="en-GB" dirty="0" smtClean="0"/>
              <a:t>All wild plants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957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Great Crested Newts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176" y="1772816"/>
            <a:ext cx="6460253" cy="40324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7544" y="6530455"/>
            <a:ext cx="14877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Almay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1158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1773" t="12950" r="9745" b="4643"/>
          <a:stretch/>
        </p:blipFill>
        <p:spPr>
          <a:xfrm>
            <a:off x="0" y="260648"/>
            <a:ext cx="9155304" cy="640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2449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268760"/>
            <a:ext cx="7058746" cy="532859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Construction Law: John UFF, 11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(2013)</a:t>
            </a:r>
          </a:p>
          <a:p>
            <a:r>
              <a:rPr lang="en-GB" dirty="0" smtClean="0"/>
              <a:t>Parliament </a:t>
            </a:r>
            <a:r>
              <a:rPr lang="en-GB" dirty="0"/>
              <a:t>publications </a:t>
            </a:r>
            <a:r>
              <a:rPr lang="en-GB" dirty="0" smtClean="0"/>
              <a:t>(</a:t>
            </a:r>
            <a:r>
              <a:rPr lang="en-GB" dirty="0" smtClean="0">
                <a:hlinkClick r:id="rId2"/>
              </a:rPr>
              <a:t>www.publications.parliament.uk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Sentencing Council, Environmental Offenses </a:t>
            </a:r>
            <a:r>
              <a:rPr lang="en-GB" dirty="0"/>
              <a:t>definitive guidelines (</a:t>
            </a:r>
            <a:r>
              <a:rPr lang="en-GB" dirty="0" smtClean="0">
                <a:hlinkClick r:id="rId3"/>
              </a:rPr>
              <a:t>www.sentencingcouncil.org.uk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Law &amp; </a:t>
            </a:r>
            <a:r>
              <a:rPr lang="en-GB" dirty="0"/>
              <a:t>Your Environment </a:t>
            </a:r>
            <a:r>
              <a:rPr lang="en-GB" dirty="0" smtClean="0"/>
              <a:t>(</a:t>
            </a:r>
            <a:r>
              <a:rPr lang="en-GB" dirty="0" smtClean="0">
                <a:hlinkClick r:id="rId4"/>
              </a:rPr>
              <a:t>www.environmentlaw.org.uk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UK Government </a:t>
            </a:r>
            <a:r>
              <a:rPr lang="en-GB" dirty="0" smtClean="0"/>
              <a:t>(</a:t>
            </a:r>
            <a:r>
              <a:rPr lang="en-GB" dirty="0" smtClean="0">
                <a:hlinkClick r:id="rId5"/>
              </a:rPr>
              <a:t>www.gov.uk</a:t>
            </a:r>
            <a:r>
              <a:rPr lang="en-GB" dirty="0" smtClean="0"/>
              <a:t>)  </a:t>
            </a:r>
          </a:p>
          <a:p>
            <a:r>
              <a:rPr lang="en-GB" dirty="0" smtClean="0"/>
              <a:t>E-law resources (</a:t>
            </a:r>
            <a:r>
              <a:rPr lang="en-GB" dirty="0" smtClean="0">
                <a:hlinkClick r:id="rId6"/>
              </a:rPr>
              <a:t>www.e-lawresources.co.uk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UK Construction </a:t>
            </a:r>
            <a:r>
              <a:rPr lang="en-GB" dirty="0"/>
              <a:t>online (</a:t>
            </a:r>
            <a:r>
              <a:rPr lang="en-GB" dirty="0" smtClean="0">
                <a:hlinkClick r:id="rId7"/>
              </a:rPr>
              <a:t>www.ukconstructionmedia.co.uk</a:t>
            </a:r>
            <a:r>
              <a:rPr lang="en-GB" dirty="0" smtClean="0"/>
              <a:t>)</a:t>
            </a:r>
          </a:p>
          <a:p>
            <a:r>
              <a:rPr lang="en-GB" dirty="0"/>
              <a:t>The Telegraph (</a:t>
            </a:r>
            <a:r>
              <a:rPr lang="en-GB" dirty="0" smtClean="0">
                <a:hlinkClick r:id="rId8"/>
              </a:rPr>
              <a:t>www.telegraph.co.uk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Designing Buildings Wiki (</a:t>
            </a:r>
            <a:r>
              <a:rPr lang="en-GB" dirty="0">
                <a:hlinkClick r:id="rId9"/>
              </a:rPr>
              <a:t>https://</a:t>
            </a:r>
            <a:r>
              <a:rPr lang="en-GB" dirty="0" smtClean="0">
                <a:hlinkClick r:id="rId9"/>
              </a:rPr>
              <a:t>www.designingbuildings.co.uk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Practical Law construction blog (</a:t>
            </a:r>
            <a:r>
              <a:rPr lang="en-GB" dirty="0">
                <a:hlinkClick r:id="rId10"/>
              </a:rPr>
              <a:t>http://constructionblog.practicallaw.com/beware-wildlife-on-site</a:t>
            </a:r>
            <a:r>
              <a:rPr lang="en-GB" dirty="0" smtClean="0">
                <a:hlinkClick r:id="rId10"/>
              </a:rPr>
              <a:t>/</a:t>
            </a:r>
            <a:r>
              <a:rPr lang="en-GB" dirty="0" smtClean="0"/>
              <a:t>)</a:t>
            </a:r>
          </a:p>
          <a:p>
            <a:r>
              <a:rPr lang="en-GB" dirty="0" smtClean="0"/>
              <a:t>Natural </a:t>
            </a:r>
            <a:r>
              <a:rPr lang="en-GB" dirty="0"/>
              <a:t>Resources Wales (</a:t>
            </a:r>
            <a:r>
              <a:rPr lang="en-GB" dirty="0" smtClean="0">
                <a:hlinkClick r:id="rId11"/>
              </a:rPr>
              <a:t>www.naturalresources.wales</a:t>
            </a:r>
            <a:r>
              <a:rPr lang="en-GB" dirty="0" smtClean="0"/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30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3496</TotalTime>
  <Words>1311</Words>
  <Application>Microsoft Office PowerPoint</Application>
  <PresentationFormat>On-screen Show (4:3)</PresentationFormat>
  <Paragraphs>222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Trebuchet MS</vt:lpstr>
      <vt:lpstr>Wingdings 3</vt:lpstr>
      <vt:lpstr>Facet</vt:lpstr>
      <vt:lpstr>PowerPoint Presentation</vt:lpstr>
      <vt:lpstr>Topics for today</vt:lpstr>
      <vt:lpstr>Why do YOU think it is important??</vt:lpstr>
      <vt:lpstr>Environmental law</vt:lpstr>
      <vt:lpstr>Great Stink of London 1858</vt:lpstr>
      <vt:lpstr>Liabilities</vt:lpstr>
      <vt:lpstr>Liabilities</vt:lpstr>
      <vt:lpstr>Further implications</vt:lpstr>
      <vt:lpstr>Environmental crime challenges</vt:lpstr>
      <vt:lpstr>Important Acts of Parliament</vt:lpstr>
      <vt:lpstr>Further developments…</vt:lpstr>
      <vt:lpstr>Regulatory details</vt:lpstr>
      <vt:lpstr>Other important organisations</vt:lpstr>
      <vt:lpstr>Key legislative areas</vt:lpstr>
      <vt:lpstr>Contaminated land</vt:lpstr>
      <vt:lpstr>Remediation notice</vt:lpstr>
      <vt:lpstr>Pollutant linkage</vt:lpstr>
      <vt:lpstr>Contaminated land – key cases</vt:lpstr>
      <vt:lpstr>Land and air pollution: Waste</vt:lpstr>
      <vt:lpstr>Hazardous waste</vt:lpstr>
      <vt:lpstr>Waste offences</vt:lpstr>
      <vt:lpstr>Burning of construction waste</vt:lpstr>
      <vt:lpstr>Water pollution</vt:lpstr>
      <vt:lpstr>Control of noise</vt:lpstr>
      <vt:lpstr>Invasive species</vt:lpstr>
      <vt:lpstr>Japanese knotweed (Fallopia japonica)</vt:lpstr>
      <vt:lpstr>Others to note…</vt:lpstr>
      <vt:lpstr>Protected species</vt:lpstr>
      <vt:lpstr>Some example species</vt:lpstr>
      <vt:lpstr>Great Crested Newts</vt:lpstr>
      <vt:lpstr>PowerPoint Presentation</vt:lpstr>
      <vt:lpstr>Useful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101</cp:revision>
  <dcterms:created xsi:type="dcterms:W3CDTF">2014-12-16T20:08:06Z</dcterms:created>
  <dcterms:modified xsi:type="dcterms:W3CDTF">2021-03-01T15:31:27Z</dcterms:modified>
</cp:coreProperties>
</file>