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7" r:id="rId1"/>
  </p:sldMasterIdLst>
  <p:notesMasterIdLst>
    <p:notesMasterId r:id="rId17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681" autoAdjust="0"/>
    <p:restoredTop sz="94610"/>
  </p:normalViewPr>
  <p:slideViewPr>
    <p:cSldViewPr snapToGrid="0" snapToObjects="1">
      <p:cViewPr varScale="1">
        <p:scale>
          <a:sx n="88" d="100"/>
          <a:sy n="88" d="100"/>
        </p:scale>
        <p:origin x="480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611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611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E75F9B-E04D-3448-B64F-6A49B33C84AA}" type="datetimeFigureOut">
              <a:rPr lang="en-US" smtClean="0"/>
              <a:t>7/21/2026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-228600" y="1524000"/>
            <a:ext cx="7315200" cy="41148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5867400"/>
            <a:ext cx="5486400" cy="48006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1580813"/>
            <a:ext cx="2971800" cy="6111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11580813"/>
            <a:ext cx="2971800" cy="6111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CF52B9-6377-7E49-9F7D-A4DB8723A1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86660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4470981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6595176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3501863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smtClean="0"/>
              <a:t>7/21/2026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8575698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7/21/2026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0445093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7/21/2026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7313856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7/21/2026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0633868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7/21/2026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9450503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7/21/2026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5513367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smtClean="0"/>
              <a:t>7/21/2026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75759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0058278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867072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7/21/2026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14364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63" r:id="rId6"/>
    <p:sldLayoutId id="2147483764" r:id="rId7"/>
    <p:sldLayoutId id="2147483765" r:id="rId8"/>
    <p:sldLayoutId id="2147483766" r:id="rId9"/>
    <p:sldLayoutId id="2147483767" r:id="rId10"/>
    <p:sldLayoutId id="2147483768" r:id="rId11"/>
    <p:sldLayoutId id="2147483769" r:id="rId12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13A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132544" y="-399495"/>
            <a:ext cx="12188952" cy="6858000"/>
          </a:xfrm>
          <a:prstGeom prst="rect">
            <a:avLst/>
          </a:prstGeom>
          <a:solidFill>
            <a:srgbClr val="013A40"/>
          </a:solidFill>
          <a:ln/>
        </p:spPr>
      </p:sp>
      <p:sp>
        <p:nvSpPr>
          <p:cNvPr id="3" name="Shape 1"/>
          <p:cNvSpPr/>
          <p:nvPr/>
        </p:nvSpPr>
        <p:spPr>
          <a:xfrm>
            <a:off x="9784080" y="-1162530"/>
            <a:ext cx="4754880" cy="4754880"/>
          </a:xfrm>
          <a:prstGeom prst="ellipse">
            <a:avLst/>
          </a:prstGeom>
          <a:solidFill>
            <a:srgbClr val="028090"/>
          </a:solidFill>
          <a:ln/>
        </p:spPr>
      </p:sp>
      <p:sp>
        <p:nvSpPr>
          <p:cNvPr id="4" name="Shape 2"/>
          <p:cNvSpPr/>
          <p:nvPr/>
        </p:nvSpPr>
        <p:spPr>
          <a:xfrm>
            <a:off x="10607040" y="4206240"/>
            <a:ext cx="3108960" cy="3108960"/>
          </a:xfrm>
          <a:prstGeom prst="ellipse">
            <a:avLst/>
          </a:prstGeom>
          <a:solidFill>
            <a:srgbClr val="00A896"/>
          </a:solidFill>
          <a:ln/>
        </p:spPr>
      </p:sp>
      <p:sp>
        <p:nvSpPr>
          <p:cNvPr id="5" name="Shape 3"/>
          <p:cNvSpPr/>
          <p:nvPr/>
        </p:nvSpPr>
        <p:spPr>
          <a:xfrm>
            <a:off x="-1097280" y="4937760"/>
            <a:ext cx="3291840" cy="3291840"/>
          </a:xfrm>
          <a:prstGeom prst="ellipse">
            <a:avLst/>
          </a:prstGeom>
          <a:solidFill>
            <a:srgbClr val="028090"/>
          </a:solidFill>
          <a:ln/>
        </p:spPr>
      </p:sp>
      <p:sp>
        <p:nvSpPr>
          <p:cNvPr id="6" name="Text 4"/>
          <p:cNvSpPr/>
          <p:nvPr/>
        </p:nvSpPr>
        <p:spPr>
          <a:xfrm>
            <a:off x="658368" y="-172004"/>
            <a:ext cx="8229600" cy="1588215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2000" dirty="0">
                <a:solidFill>
                  <a:schemeClr val="bg1"/>
                </a:solidFill>
              </a:rPr>
              <a:t>Module : Quality Assurance  and Service Improvements</a:t>
            </a:r>
          </a:p>
          <a:p>
            <a:pPr marL="0" indent="0">
              <a:buNone/>
            </a:pP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640080" y="1371600"/>
            <a:ext cx="960120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4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Case study : The Bristol Royal Infirmary </a:t>
            </a:r>
            <a:r>
              <a:rPr lang="en-US" sz="4800" b="1" dirty="0" smtClean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Inquiry (UK)</a:t>
            </a:r>
            <a:endParaRPr lang="en-US" sz="4800" dirty="0"/>
          </a:p>
          <a:p>
            <a:pPr marL="0" indent="0">
              <a:buNone/>
            </a:pPr>
            <a:endParaRPr lang="en-US" sz="4800" dirty="0"/>
          </a:p>
        </p:txBody>
      </p:sp>
      <p:sp>
        <p:nvSpPr>
          <p:cNvPr id="8" name="Text 6"/>
          <p:cNvSpPr/>
          <p:nvPr/>
        </p:nvSpPr>
        <p:spPr>
          <a:xfrm>
            <a:off x="640080" y="2514600"/>
            <a:ext cx="850392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>
              <a:lnSpc>
                <a:spcPts val="2400"/>
              </a:lnSpc>
            </a:pPr>
            <a:r>
              <a:rPr lang="en-US" dirty="0">
                <a:solidFill>
                  <a:srgbClr val="CFE9E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Children's Heart Surgery, 1984–1995: Failures in Leadership, Governance and Patient Safety — and the Reforms that Followed</a:t>
            </a:r>
            <a:endParaRPr lang="en-US" dirty="0"/>
          </a:p>
          <a:p>
            <a:pPr marL="0" indent="0">
              <a:lnSpc>
                <a:spcPts val="2400"/>
              </a:lnSpc>
              <a:buNone/>
            </a:pPr>
            <a:endParaRPr lang="en-US" sz="1800" dirty="0"/>
          </a:p>
        </p:txBody>
      </p:sp>
      <p:sp>
        <p:nvSpPr>
          <p:cNvPr id="9" name="Shape 7"/>
          <p:cNvSpPr/>
          <p:nvPr/>
        </p:nvSpPr>
        <p:spPr>
          <a:xfrm>
            <a:off x="658368" y="3794760"/>
            <a:ext cx="2011680" cy="0"/>
          </a:xfrm>
          <a:prstGeom prst="line">
            <a:avLst/>
          </a:prstGeom>
          <a:noFill/>
          <a:ln w="31750">
            <a:solidFill>
              <a:srgbClr val="02C39A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658368" y="4183380"/>
            <a:ext cx="877824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>
              <a:lnSpc>
                <a:spcPts val="2000"/>
              </a:lnSpc>
            </a:pPr>
            <a:r>
              <a:rPr lang="en-US" b="1" dirty="0">
                <a:solidFill>
                  <a:schemeClr val="bg2"/>
                </a:solidFill>
              </a:rPr>
              <a:t>Student Name :  </a:t>
            </a:r>
            <a:r>
              <a:rPr lang="en-US" b="1" dirty="0" err="1">
                <a:solidFill>
                  <a:schemeClr val="bg2"/>
                </a:solidFill>
              </a:rPr>
              <a:t>Sanjana</a:t>
            </a:r>
            <a:r>
              <a:rPr lang="en-US" b="1" dirty="0">
                <a:solidFill>
                  <a:schemeClr val="bg2"/>
                </a:solidFill>
              </a:rPr>
              <a:t> </a:t>
            </a:r>
            <a:r>
              <a:rPr lang="en-US" b="1" dirty="0" smtClean="0">
                <a:solidFill>
                  <a:schemeClr val="bg2"/>
                </a:solidFill>
              </a:rPr>
              <a:t>Chauhan  </a:t>
            </a:r>
            <a:endParaRPr lang="en-US" b="1" dirty="0">
              <a:solidFill>
                <a:schemeClr val="bg2"/>
              </a:solidFill>
            </a:endParaRPr>
          </a:p>
          <a:p>
            <a:pPr>
              <a:lnSpc>
                <a:spcPts val="2000"/>
              </a:lnSpc>
            </a:pPr>
            <a:r>
              <a:rPr lang="en-US" b="1" dirty="0">
                <a:solidFill>
                  <a:srgbClr val="B9C4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ID :  </a:t>
            </a:r>
            <a:r>
              <a:rPr lang="en-US" b="1" dirty="0" smtClean="0">
                <a:solidFill>
                  <a:srgbClr val="B9C4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2505065</a:t>
            </a:r>
          </a:p>
          <a:p>
            <a:r>
              <a:rPr lang="en-US" b="1" dirty="0" smtClean="0">
                <a:solidFill>
                  <a:srgbClr val="B9C4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Lecturer : </a:t>
            </a:r>
            <a:r>
              <a:rPr lang="en-US" b="1" dirty="0" err="1" smtClean="0">
                <a:solidFill>
                  <a:srgbClr val="B9C4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Dilhara</a:t>
            </a:r>
            <a:r>
              <a:rPr lang="en-US" b="1" dirty="0" smtClean="0">
                <a:solidFill>
                  <a:srgbClr val="B9C4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b="1" dirty="0" err="1" smtClean="0">
                <a:solidFill>
                  <a:srgbClr val="B9C4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Mampitiya</a:t>
            </a:r>
            <a:r>
              <a:rPr lang="en-US" b="1" dirty="0" smtClean="0">
                <a:solidFill>
                  <a:srgbClr val="B9C4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endParaRPr lang="en-US" b="1" dirty="0" smtClean="0"/>
          </a:p>
          <a:p>
            <a:pPr marL="0" indent="0">
              <a:lnSpc>
                <a:spcPts val="2000"/>
              </a:lnSpc>
              <a:buNone/>
            </a:pP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640080" y="6035040"/>
            <a:ext cx="5486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640080" y="6355080"/>
            <a:ext cx="5486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A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164592"/>
            <a:ext cx="11064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462800" y="301752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 smtClean="0"/>
              <a:t>Introduction</a:t>
            </a:r>
            <a:endParaRPr lang="en-US" sz="3000" b="1" dirty="0"/>
          </a:p>
        </p:txBody>
      </p:sp>
      <p:sp>
        <p:nvSpPr>
          <p:cNvPr id="4" name="Text 2"/>
          <p:cNvSpPr/>
          <p:nvPr/>
        </p:nvSpPr>
        <p:spPr>
          <a:xfrm>
            <a:off x="548640" y="1417320"/>
            <a:ext cx="6400800" cy="1371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2200"/>
              </a:lnSpc>
              <a:buNone/>
            </a:pPr>
            <a:r>
              <a:rPr lang="en-US" sz="15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Bristol Royal Infirmary (BRI) carried out complex heart surgery on babies and children between 1984 and 1995. </a:t>
            </a:r>
            <a:r>
              <a:rPr lang="en-US" sz="1500" b="1" dirty="0">
                <a:solidFill>
                  <a:srgbClr val="0280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Death rates for some operations were much higher than at other centres in England.</a:t>
            </a:r>
            <a:endParaRPr lang="en-US" sz="1500" dirty="0"/>
          </a:p>
        </p:txBody>
      </p:sp>
      <p:sp>
        <p:nvSpPr>
          <p:cNvPr id="5" name="Shape 3"/>
          <p:cNvSpPr/>
          <p:nvPr/>
        </p:nvSpPr>
        <p:spPr>
          <a:xfrm>
            <a:off x="566928" y="2953512"/>
            <a:ext cx="109728" cy="109728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6" name="Text 4"/>
          <p:cNvSpPr/>
          <p:nvPr/>
        </p:nvSpPr>
        <p:spPr>
          <a:xfrm>
            <a:off x="822960" y="2807208"/>
            <a:ext cx="6126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700"/>
              </a:lnSpc>
              <a:buNone/>
            </a:pPr>
            <a:r>
              <a:rPr lang="en-US" sz="14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 anaesthetist, Dr Stephen Bolsin, raised concerns about mortality from 1990 onward, but was largely ignored (Kennedy, 2001).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566928" y="3730752"/>
            <a:ext cx="109728" cy="109728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8" name="Text 6"/>
          <p:cNvSpPr/>
          <p:nvPr/>
        </p:nvSpPr>
        <p:spPr>
          <a:xfrm>
            <a:off x="822960" y="3584448"/>
            <a:ext cx="6126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700"/>
              </a:lnSpc>
              <a:buNone/>
            </a:pPr>
            <a:r>
              <a:rPr lang="en-US" sz="14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public inquiry, chaired by Professor Sir Ian Kennedy, ran from 1998 to 2001 (Kennedy, 2001).</a:t>
            </a:r>
            <a:endParaRPr lang="en-US" sz="1400" dirty="0"/>
          </a:p>
        </p:txBody>
      </p:sp>
      <p:sp>
        <p:nvSpPr>
          <p:cNvPr id="9" name="Shape 7"/>
          <p:cNvSpPr/>
          <p:nvPr/>
        </p:nvSpPr>
        <p:spPr>
          <a:xfrm>
            <a:off x="566928" y="4507992"/>
            <a:ext cx="109728" cy="109728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10" name="Text 8"/>
          <p:cNvSpPr/>
          <p:nvPr/>
        </p:nvSpPr>
        <p:spPr>
          <a:xfrm>
            <a:off x="822960" y="4361688"/>
            <a:ext cx="6126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700"/>
              </a:lnSpc>
              <a:buNone/>
            </a:pPr>
            <a:r>
              <a:rPr lang="en-US" sz="14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1998, the General Medical Council found three senior staff guilty of serious professional misconduct (Dyer, 1998).</a:t>
            </a:r>
            <a:endParaRPr lang="en-US" sz="1400" dirty="0"/>
          </a:p>
        </p:txBody>
      </p:sp>
      <p:sp>
        <p:nvSpPr>
          <p:cNvPr id="11" name="Shape 9"/>
          <p:cNvSpPr/>
          <p:nvPr/>
        </p:nvSpPr>
        <p:spPr>
          <a:xfrm>
            <a:off x="566928" y="5285232"/>
            <a:ext cx="109728" cy="109728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12" name="Text 10"/>
          <p:cNvSpPr/>
          <p:nvPr/>
        </p:nvSpPr>
        <p:spPr>
          <a:xfrm>
            <a:off x="822960" y="5138928"/>
            <a:ext cx="6126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700"/>
              </a:lnSpc>
              <a:buNone/>
            </a:pPr>
            <a:r>
              <a:rPr lang="en-US" sz="14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final report made 198 recommendations for the whole NHS (Kennedy, 2001).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7635240" y="1691640"/>
            <a:ext cx="37490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100" dirty="0"/>
          </a:p>
        </p:txBody>
      </p:sp>
      <p:sp>
        <p:nvSpPr>
          <p:cNvPr id="15" name="Text 13"/>
          <p:cNvSpPr/>
          <p:nvPr/>
        </p:nvSpPr>
        <p:spPr>
          <a:xfrm>
            <a:off x="7635240" y="2057400"/>
            <a:ext cx="37490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3000" dirty="0"/>
          </a:p>
        </p:txBody>
      </p:sp>
      <p:sp>
        <p:nvSpPr>
          <p:cNvPr id="16" name="Text 14"/>
          <p:cNvSpPr/>
          <p:nvPr/>
        </p:nvSpPr>
        <p:spPr>
          <a:xfrm>
            <a:off x="7635240" y="2606040"/>
            <a:ext cx="3749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endParaRPr lang="en-US" sz="1400" dirty="0"/>
          </a:p>
        </p:txBody>
      </p:sp>
      <p:sp>
        <p:nvSpPr>
          <p:cNvPr id="17" name="Shape 15"/>
          <p:cNvSpPr/>
          <p:nvPr/>
        </p:nvSpPr>
        <p:spPr>
          <a:xfrm>
            <a:off x="7635240" y="3200400"/>
            <a:ext cx="3749040" cy="0"/>
          </a:xfrm>
          <a:prstGeom prst="line">
            <a:avLst/>
          </a:prstGeom>
          <a:noFill/>
          <a:ln w="12700">
            <a:solidFill>
              <a:srgbClr val="028090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7635240" y="3337560"/>
            <a:ext cx="3749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3000" dirty="0"/>
          </a:p>
        </p:txBody>
      </p:sp>
      <p:sp>
        <p:nvSpPr>
          <p:cNvPr id="19" name="Text 17"/>
          <p:cNvSpPr/>
          <p:nvPr/>
        </p:nvSpPr>
        <p:spPr>
          <a:xfrm>
            <a:off x="7635240" y="3840480"/>
            <a:ext cx="37490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endParaRPr lang="en-US" sz="1400" dirty="0"/>
          </a:p>
        </p:txBody>
      </p:sp>
      <p:sp>
        <p:nvSpPr>
          <p:cNvPr id="20" name="Shape 18"/>
          <p:cNvSpPr/>
          <p:nvPr/>
        </p:nvSpPr>
        <p:spPr>
          <a:xfrm>
            <a:off x="7635240" y="4526280"/>
            <a:ext cx="3749040" cy="0"/>
          </a:xfrm>
          <a:prstGeom prst="line">
            <a:avLst/>
          </a:prstGeom>
          <a:noFill/>
          <a:ln w="12700">
            <a:solidFill>
              <a:srgbClr val="028090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7635240" y="4663440"/>
            <a:ext cx="3749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3000" dirty="0"/>
          </a:p>
        </p:txBody>
      </p:sp>
      <p:sp>
        <p:nvSpPr>
          <p:cNvPr id="22" name="Text 20"/>
          <p:cNvSpPr/>
          <p:nvPr/>
        </p:nvSpPr>
        <p:spPr>
          <a:xfrm>
            <a:off x="7635240" y="5166360"/>
            <a:ext cx="37490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endParaRPr lang="en-US" sz="1400" dirty="0"/>
          </a:p>
        </p:txBody>
      </p:sp>
      <p:sp>
        <p:nvSpPr>
          <p:cNvPr id="23" name="Text 21"/>
          <p:cNvSpPr/>
          <p:nvPr/>
        </p:nvSpPr>
        <p:spPr>
          <a:xfrm>
            <a:off x="1152144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C6B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000" dirty="0"/>
          </a:p>
        </p:txBody>
      </p:sp>
      <p:pic>
        <p:nvPicPr>
          <p:cNvPr id="26" name="Picture 2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5447" y="934673"/>
            <a:ext cx="5208626" cy="582990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A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164592"/>
            <a:ext cx="11064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411480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Timeline of key events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822960" y="3291840"/>
            <a:ext cx="10515600" cy="0"/>
          </a:xfrm>
          <a:prstGeom prst="line">
            <a:avLst/>
          </a:prstGeom>
          <a:noFill/>
          <a:ln w="38100">
            <a:solidFill>
              <a:srgbClr val="00A896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740664" y="3209544"/>
            <a:ext cx="164592" cy="164592"/>
          </a:xfrm>
          <a:prstGeom prst="ellipse">
            <a:avLst/>
          </a:prstGeom>
          <a:solidFill>
            <a:srgbClr val="02C39A"/>
          </a:solidFill>
          <a:ln w="25400">
            <a:solidFill>
              <a:srgbClr val="FFFFFF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822960" y="2606040"/>
            <a:ext cx="0" cy="640080"/>
          </a:xfrm>
          <a:prstGeom prst="line">
            <a:avLst/>
          </a:prstGeom>
          <a:noFill/>
          <a:ln w="12700">
            <a:solidFill>
              <a:srgbClr val="00A896"/>
            </a:solidFill>
            <a:prstDash val="dash"/>
          </a:ln>
        </p:spPr>
      </p:sp>
      <p:sp>
        <p:nvSpPr>
          <p:cNvPr id="7" name="Shape 5"/>
          <p:cNvSpPr/>
          <p:nvPr/>
        </p:nvSpPr>
        <p:spPr>
          <a:xfrm>
            <a:off x="-137160" y="1417320"/>
            <a:ext cx="1920240" cy="1691640"/>
          </a:xfrm>
          <a:prstGeom prst="roundRect">
            <a:avLst>
              <a:gd name="adj" fmla="val 4324"/>
            </a:avLst>
          </a:prstGeom>
          <a:solidFill>
            <a:srgbClr val="EAF4F3"/>
          </a:solidFill>
          <a:ln/>
        </p:spPr>
      </p:sp>
      <p:sp>
        <p:nvSpPr>
          <p:cNvPr id="8" name="Text 6"/>
          <p:cNvSpPr/>
          <p:nvPr/>
        </p:nvSpPr>
        <p:spPr>
          <a:xfrm>
            <a:off x="-45720" y="1508760"/>
            <a:ext cx="17373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2809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1988–90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-45720" y="1828800"/>
            <a:ext cx="1737360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200"/>
              </a:lnSpc>
              <a:buNone/>
            </a:pPr>
            <a:r>
              <a:rPr lang="en-US" sz="11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 Bolsin joins BRI and begins noticing higher-than-expected death rates.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3369564" y="3209544"/>
            <a:ext cx="164592" cy="164592"/>
          </a:xfrm>
          <a:prstGeom prst="ellipse">
            <a:avLst/>
          </a:prstGeom>
          <a:solidFill>
            <a:srgbClr val="02C39A"/>
          </a:solidFill>
          <a:ln w="25400">
            <a:solidFill>
              <a:srgbClr val="FFFFFF"/>
            </a:solidFill>
            <a:prstDash val="solid"/>
          </a:ln>
        </p:spPr>
      </p:sp>
      <p:sp>
        <p:nvSpPr>
          <p:cNvPr id="11" name="Shape 9"/>
          <p:cNvSpPr/>
          <p:nvPr/>
        </p:nvSpPr>
        <p:spPr>
          <a:xfrm>
            <a:off x="3451860" y="3337560"/>
            <a:ext cx="0" cy="640080"/>
          </a:xfrm>
          <a:prstGeom prst="line">
            <a:avLst/>
          </a:prstGeom>
          <a:noFill/>
          <a:ln w="12700">
            <a:solidFill>
              <a:srgbClr val="00A896"/>
            </a:solidFill>
            <a:prstDash val="dash"/>
          </a:ln>
        </p:spPr>
      </p:sp>
      <p:sp>
        <p:nvSpPr>
          <p:cNvPr id="12" name="Shape 10"/>
          <p:cNvSpPr/>
          <p:nvPr/>
        </p:nvSpPr>
        <p:spPr>
          <a:xfrm>
            <a:off x="2491740" y="3977640"/>
            <a:ext cx="1920240" cy="1691640"/>
          </a:xfrm>
          <a:prstGeom prst="roundRect">
            <a:avLst>
              <a:gd name="adj" fmla="val 4324"/>
            </a:avLst>
          </a:prstGeom>
          <a:solidFill>
            <a:srgbClr val="EAF4F3"/>
          </a:solidFill>
          <a:ln/>
        </p:spPr>
      </p:sp>
      <p:sp>
        <p:nvSpPr>
          <p:cNvPr id="13" name="Text 11"/>
          <p:cNvSpPr/>
          <p:nvPr/>
        </p:nvSpPr>
        <p:spPr>
          <a:xfrm>
            <a:off x="2583180" y="4069080"/>
            <a:ext cx="17373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2809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1990–95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2583180" y="4389120"/>
            <a:ext cx="1737360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200"/>
              </a:lnSpc>
              <a:buNone/>
            </a:pPr>
            <a:r>
              <a:rPr lang="en-US" sz="11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Concerns are raised repeatedly with managers and national bodies, but little action is taken (Kennedy, 2001).</a:t>
            </a:r>
            <a:endParaRPr lang="en-US" sz="1100" dirty="0"/>
          </a:p>
        </p:txBody>
      </p:sp>
      <p:sp>
        <p:nvSpPr>
          <p:cNvPr id="15" name="Shape 13"/>
          <p:cNvSpPr/>
          <p:nvPr/>
        </p:nvSpPr>
        <p:spPr>
          <a:xfrm>
            <a:off x="5998464" y="3209544"/>
            <a:ext cx="164592" cy="164592"/>
          </a:xfrm>
          <a:prstGeom prst="ellipse">
            <a:avLst/>
          </a:prstGeom>
          <a:solidFill>
            <a:srgbClr val="02C39A"/>
          </a:solidFill>
          <a:ln w="25400">
            <a:solidFill>
              <a:srgbClr val="FFFFFF"/>
            </a:solidFill>
            <a:prstDash val="solid"/>
          </a:ln>
        </p:spPr>
      </p:sp>
      <p:sp>
        <p:nvSpPr>
          <p:cNvPr id="16" name="Shape 14"/>
          <p:cNvSpPr/>
          <p:nvPr/>
        </p:nvSpPr>
        <p:spPr>
          <a:xfrm>
            <a:off x="6080760" y="2606040"/>
            <a:ext cx="0" cy="640080"/>
          </a:xfrm>
          <a:prstGeom prst="line">
            <a:avLst/>
          </a:prstGeom>
          <a:noFill/>
          <a:ln w="12700">
            <a:solidFill>
              <a:srgbClr val="00A896"/>
            </a:solidFill>
            <a:prstDash val="dash"/>
          </a:ln>
        </p:spPr>
      </p:sp>
      <p:sp>
        <p:nvSpPr>
          <p:cNvPr id="17" name="Shape 15"/>
          <p:cNvSpPr/>
          <p:nvPr/>
        </p:nvSpPr>
        <p:spPr>
          <a:xfrm>
            <a:off x="5120640" y="1417320"/>
            <a:ext cx="1920240" cy="1691640"/>
          </a:xfrm>
          <a:prstGeom prst="roundRect">
            <a:avLst>
              <a:gd name="adj" fmla="val 4324"/>
            </a:avLst>
          </a:prstGeom>
          <a:solidFill>
            <a:srgbClr val="EAF4F3"/>
          </a:solidFill>
          <a:ln/>
        </p:spPr>
      </p:sp>
      <p:sp>
        <p:nvSpPr>
          <p:cNvPr id="18" name="Text 16"/>
          <p:cNvSpPr/>
          <p:nvPr/>
        </p:nvSpPr>
        <p:spPr>
          <a:xfrm>
            <a:off x="5212080" y="1508760"/>
            <a:ext cx="17373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2809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1995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5212080" y="1828800"/>
            <a:ext cx="1737360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200"/>
              </a:lnSpc>
              <a:buNone/>
            </a:pPr>
            <a:r>
              <a:rPr lang="en-US" sz="11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Death of Joshua Loveday during surgery leads to the unit stopping complex open-heart operations.</a:t>
            </a:r>
            <a:endParaRPr lang="en-US" sz="1100" dirty="0"/>
          </a:p>
        </p:txBody>
      </p:sp>
      <p:sp>
        <p:nvSpPr>
          <p:cNvPr id="20" name="Shape 18"/>
          <p:cNvSpPr/>
          <p:nvPr/>
        </p:nvSpPr>
        <p:spPr>
          <a:xfrm>
            <a:off x="8627364" y="3209544"/>
            <a:ext cx="164592" cy="164592"/>
          </a:xfrm>
          <a:prstGeom prst="ellipse">
            <a:avLst/>
          </a:prstGeom>
          <a:solidFill>
            <a:srgbClr val="02C39A"/>
          </a:solidFill>
          <a:ln w="25400">
            <a:solidFill>
              <a:srgbClr val="FFFFFF"/>
            </a:solidFill>
            <a:prstDash val="solid"/>
          </a:ln>
        </p:spPr>
      </p:sp>
      <p:sp>
        <p:nvSpPr>
          <p:cNvPr id="21" name="Shape 19"/>
          <p:cNvSpPr/>
          <p:nvPr/>
        </p:nvSpPr>
        <p:spPr>
          <a:xfrm>
            <a:off x="8709660" y="3337560"/>
            <a:ext cx="0" cy="640080"/>
          </a:xfrm>
          <a:prstGeom prst="line">
            <a:avLst/>
          </a:prstGeom>
          <a:noFill/>
          <a:ln w="12700">
            <a:solidFill>
              <a:srgbClr val="00A896"/>
            </a:solidFill>
            <a:prstDash val="dash"/>
          </a:ln>
        </p:spPr>
      </p:sp>
      <p:sp>
        <p:nvSpPr>
          <p:cNvPr id="22" name="Shape 20"/>
          <p:cNvSpPr/>
          <p:nvPr/>
        </p:nvSpPr>
        <p:spPr>
          <a:xfrm>
            <a:off x="7749540" y="3977640"/>
            <a:ext cx="1920240" cy="1691640"/>
          </a:xfrm>
          <a:prstGeom prst="roundRect">
            <a:avLst>
              <a:gd name="adj" fmla="val 4324"/>
            </a:avLst>
          </a:prstGeom>
          <a:solidFill>
            <a:srgbClr val="EAF4F3"/>
          </a:solidFill>
          <a:ln/>
        </p:spPr>
      </p:sp>
      <p:sp>
        <p:nvSpPr>
          <p:cNvPr id="23" name="Text 21"/>
          <p:cNvSpPr/>
          <p:nvPr/>
        </p:nvSpPr>
        <p:spPr>
          <a:xfrm>
            <a:off x="7840980" y="4069080"/>
            <a:ext cx="17373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2809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1998</a:t>
            </a:r>
            <a:endParaRPr lang="en-US" sz="1600" dirty="0"/>
          </a:p>
        </p:txBody>
      </p:sp>
      <p:sp>
        <p:nvSpPr>
          <p:cNvPr id="24" name="Text 22"/>
          <p:cNvSpPr/>
          <p:nvPr/>
        </p:nvSpPr>
        <p:spPr>
          <a:xfrm>
            <a:off x="7840980" y="4389120"/>
            <a:ext cx="1737360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200"/>
              </a:lnSpc>
              <a:buNone/>
            </a:pPr>
            <a:r>
              <a:rPr lang="en-US" sz="11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GMC finds three senior staff guilty of serious misconduct; the Public Inquiry opens (Dyer, 1998).</a:t>
            </a:r>
            <a:endParaRPr lang="en-US" sz="1100" dirty="0"/>
          </a:p>
        </p:txBody>
      </p:sp>
      <p:sp>
        <p:nvSpPr>
          <p:cNvPr id="25" name="Shape 23"/>
          <p:cNvSpPr/>
          <p:nvPr/>
        </p:nvSpPr>
        <p:spPr>
          <a:xfrm>
            <a:off x="11256264" y="3209544"/>
            <a:ext cx="164592" cy="164592"/>
          </a:xfrm>
          <a:prstGeom prst="ellipse">
            <a:avLst/>
          </a:prstGeom>
          <a:solidFill>
            <a:srgbClr val="02C39A"/>
          </a:solidFill>
          <a:ln w="25400">
            <a:solidFill>
              <a:srgbClr val="FFFFFF"/>
            </a:solidFill>
            <a:prstDash val="solid"/>
          </a:ln>
        </p:spPr>
      </p:sp>
      <p:sp>
        <p:nvSpPr>
          <p:cNvPr id="26" name="Shape 24"/>
          <p:cNvSpPr/>
          <p:nvPr/>
        </p:nvSpPr>
        <p:spPr>
          <a:xfrm>
            <a:off x="11338560" y="2606040"/>
            <a:ext cx="0" cy="640080"/>
          </a:xfrm>
          <a:prstGeom prst="line">
            <a:avLst/>
          </a:prstGeom>
          <a:noFill/>
          <a:ln w="12700">
            <a:solidFill>
              <a:srgbClr val="00A896"/>
            </a:solidFill>
            <a:prstDash val="dash"/>
          </a:ln>
        </p:spPr>
      </p:sp>
      <p:sp>
        <p:nvSpPr>
          <p:cNvPr id="27" name="Shape 25"/>
          <p:cNvSpPr/>
          <p:nvPr/>
        </p:nvSpPr>
        <p:spPr>
          <a:xfrm>
            <a:off x="10378440" y="1417320"/>
            <a:ext cx="1920240" cy="1691640"/>
          </a:xfrm>
          <a:prstGeom prst="roundRect">
            <a:avLst>
              <a:gd name="adj" fmla="val 4324"/>
            </a:avLst>
          </a:prstGeom>
          <a:solidFill>
            <a:srgbClr val="EAF4F3"/>
          </a:solidFill>
          <a:ln/>
        </p:spPr>
      </p:sp>
      <p:sp>
        <p:nvSpPr>
          <p:cNvPr id="28" name="Text 26"/>
          <p:cNvSpPr/>
          <p:nvPr/>
        </p:nvSpPr>
        <p:spPr>
          <a:xfrm>
            <a:off x="10469880" y="1508760"/>
            <a:ext cx="17373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2809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2001</a:t>
            </a:r>
            <a:endParaRPr lang="en-US" sz="1600" dirty="0"/>
          </a:p>
        </p:txBody>
      </p:sp>
      <p:sp>
        <p:nvSpPr>
          <p:cNvPr id="29" name="Text 27"/>
          <p:cNvSpPr/>
          <p:nvPr/>
        </p:nvSpPr>
        <p:spPr>
          <a:xfrm>
            <a:off x="10469880" y="1828800"/>
            <a:ext cx="1737360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200"/>
              </a:lnSpc>
              <a:buNone/>
            </a:pPr>
            <a:r>
              <a:rPr lang="en-US" sz="11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Kennedy Report ‘Learning from Bristol’ is published with 198 recommendations.</a:t>
            </a:r>
            <a:endParaRPr lang="en-US" sz="1100" dirty="0"/>
          </a:p>
        </p:txBody>
      </p:sp>
      <p:sp>
        <p:nvSpPr>
          <p:cNvPr id="30" name="Text 28"/>
          <p:cNvSpPr/>
          <p:nvPr/>
        </p:nvSpPr>
        <p:spPr>
          <a:xfrm>
            <a:off x="548640" y="630936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5C6B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Kennedy (2001); Dyer (1998)</a:t>
            </a:r>
            <a:endParaRPr lang="en-US" sz="1000" dirty="0"/>
          </a:p>
        </p:txBody>
      </p:sp>
      <p:sp>
        <p:nvSpPr>
          <p:cNvPr id="31" name="Text 29"/>
          <p:cNvSpPr/>
          <p:nvPr/>
        </p:nvSpPr>
        <p:spPr>
          <a:xfrm>
            <a:off x="1152144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C6B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A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164592"/>
            <a:ext cx="11064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ROOT CAUSE MODEL 1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411480"/>
            <a:ext cx="11064240" cy="1371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48640" y="1371600"/>
            <a:ext cx="576072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2000"/>
              </a:lnSpc>
              <a:buNone/>
            </a:pP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804672" y="2286000"/>
            <a:ext cx="557784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1993392" y="5076559"/>
            <a:ext cx="557784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endParaRPr lang="en-US" sz="1200" dirty="0"/>
          </a:p>
        </p:txBody>
      </p:sp>
      <p:sp>
        <p:nvSpPr>
          <p:cNvPr id="16" name="Shape 14"/>
          <p:cNvSpPr/>
          <p:nvPr/>
        </p:nvSpPr>
        <p:spPr>
          <a:xfrm>
            <a:off x="7589520" y="1645920"/>
            <a:ext cx="256032" cy="256032"/>
          </a:xfrm>
          <a:prstGeom prst="ellipse">
            <a:avLst/>
          </a:prstGeom>
          <a:solidFill>
            <a:srgbClr val="F7FAF9"/>
          </a:solidFill>
          <a:ln/>
        </p:spPr>
      </p:sp>
      <p:sp>
        <p:nvSpPr>
          <p:cNvPr id="17" name="Shape 15"/>
          <p:cNvSpPr/>
          <p:nvPr/>
        </p:nvSpPr>
        <p:spPr>
          <a:xfrm>
            <a:off x="9692640" y="1673352"/>
            <a:ext cx="201168" cy="201168"/>
          </a:xfrm>
          <a:prstGeom prst="ellipse">
            <a:avLst/>
          </a:prstGeom>
          <a:solidFill>
            <a:srgbClr val="F7FAF9"/>
          </a:solidFill>
          <a:ln/>
        </p:spPr>
      </p:sp>
      <p:sp>
        <p:nvSpPr>
          <p:cNvPr id="19" name="Shape 17"/>
          <p:cNvSpPr/>
          <p:nvPr/>
        </p:nvSpPr>
        <p:spPr>
          <a:xfrm>
            <a:off x="8778240" y="2468880"/>
            <a:ext cx="219456" cy="219456"/>
          </a:xfrm>
          <a:prstGeom prst="ellipse">
            <a:avLst/>
          </a:prstGeom>
          <a:solidFill>
            <a:srgbClr val="F7FAF9"/>
          </a:solidFill>
          <a:ln/>
        </p:spPr>
      </p:sp>
      <p:sp>
        <p:nvSpPr>
          <p:cNvPr id="20" name="Shape 18"/>
          <p:cNvSpPr/>
          <p:nvPr/>
        </p:nvSpPr>
        <p:spPr>
          <a:xfrm>
            <a:off x="10515600" y="2487168"/>
            <a:ext cx="182880" cy="182880"/>
          </a:xfrm>
          <a:prstGeom prst="ellipse">
            <a:avLst/>
          </a:prstGeom>
          <a:solidFill>
            <a:srgbClr val="F7FAF9"/>
          </a:solidFill>
          <a:ln/>
        </p:spPr>
      </p:sp>
      <p:sp>
        <p:nvSpPr>
          <p:cNvPr id="22" name="Shape 20"/>
          <p:cNvSpPr/>
          <p:nvPr/>
        </p:nvSpPr>
        <p:spPr>
          <a:xfrm>
            <a:off x="7223760" y="3282696"/>
            <a:ext cx="201168" cy="201168"/>
          </a:xfrm>
          <a:prstGeom prst="ellipse">
            <a:avLst/>
          </a:prstGeom>
          <a:solidFill>
            <a:srgbClr val="F7FAF9"/>
          </a:solidFill>
          <a:ln/>
        </p:spPr>
      </p:sp>
      <p:sp>
        <p:nvSpPr>
          <p:cNvPr id="23" name="Shape 21"/>
          <p:cNvSpPr/>
          <p:nvPr/>
        </p:nvSpPr>
        <p:spPr>
          <a:xfrm>
            <a:off x="9144000" y="3264408"/>
            <a:ext cx="237744" cy="237744"/>
          </a:xfrm>
          <a:prstGeom prst="ellipse">
            <a:avLst/>
          </a:prstGeom>
          <a:solidFill>
            <a:srgbClr val="F7FAF9"/>
          </a:solidFill>
          <a:ln/>
        </p:spPr>
      </p:sp>
      <p:sp>
        <p:nvSpPr>
          <p:cNvPr id="25" name="Shape 23"/>
          <p:cNvSpPr/>
          <p:nvPr/>
        </p:nvSpPr>
        <p:spPr>
          <a:xfrm>
            <a:off x="8229600" y="4069080"/>
            <a:ext cx="237744" cy="237744"/>
          </a:xfrm>
          <a:prstGeom prst="ellipse">
            <a:avLst/>
          </a:prstGeom>
          <a:solidFill>
            <a:srgbClr val="F7FAF9"/>
          </a:solidFill>
          <a:ln/>
        </p:spPr>
      </p:sp>
      <p:sp>
        <p:nvSpPr>
          <p:cNvPr id="26" name="Shape 24"/>
          <p:cNvSpPr/>
          <p:nvPr/>
        </p:nvSpPr>
        <p:spPr>
          <a:xfrm>
            <a:off x="10881360" y="4096512"/>
            <a:ext cx="182880" cy="182880"/>
          </a:xfrm>
          <a:prstGeom prst="ellipse">
            <a:avLst/>
          </a:prstGeom>
          <a:solidFill>
            <a:srgbClr val="F7FAF9"/>
          </a:solidFill>
          <a:ln/>
        </p:spPr>
      </p:sp>
      <p:sp>
        <p:nvSpPr>
          <p:cNvPr id="28" name="Shape 26"/>
          <p:cNvSpPr/>
          <p:nvPr/>
        </p:nvSpPr>
        <p:spPr>
          <a:xfrm>
            <a:off x="7863840" y="4882896"/>
            <a:ext cx="219456" cy="219456"/>
          </a:xfrm>
          <a:prstGeom prst="ellipse">
            <a:avLst/>
          </a:prstGeom>
          <a:solidFill>
            <a:srgbClr val="F7FAF9"/>
          </a:solidFill>
          <a:ln/>
        </p:spPr>
      </p:sp>
      <p:sp>
        <p:nvSpPr>
          <p:cNvPr id="29" name="Shape 27"/>
          <p:cNvSpPr/>
          <p:nvPr/>
        </p:nvSpPr>
        <p:spPr>
          <a:xfrm>
            <a:off x="9875520" y="4864608"/>
            <a:ext cx="256032" cy="256032"/>
          </a:xfrm>
          <a:prstGeom prst="ellipse">
            <a:avLst/>
          </a:prstGeom>
          <a:solidFill>
            <a:srgbClr val="F7FAF9"/>
          </a:solidFill>
          <a:ln/>
        </p:spPr>
      </p:sp>
      <p:sp>
        <p:nvSpPr>
          <p:cNvPr id="32" name="Text 30"/>
          <p:cNvSpPr/>
          <p:nvPr/>
        </p:nvSpPr>
        <p:spPr>
          <a:xfrm>
            <a:off x="6858000" y="5760720"/>
            <a:ext cx="46634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050" dirty="0"/>
          </a:p>
        </p:txBody>
      </p:sp>
      <p:sp>
        <p:nvSpPr>
          <p:cNvPr id="33" name="Text 31"/>
          <p:cNvSpPr/>
          <p:nvPr/>
        </p:nvSpPr>
        <p:spPr>
          <a:xfrm>
            <a:off x="1152144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C6B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000" dirty="0"/>
          </a:p>
        </p:txBody>
      </p:sp>
      <p:pic>
        <p:nvPicPr>
          <p:cNvPr id="36" name="Picture 3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122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A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164592"/>
            <a:ext cx="11064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ROOT CAUSE MODEL </a:t>
            </a:r>
            <a:r>
              <a:rPr lang="en-US" sz="1200" b="1" kern="0" spc="200" dirty="0" smtClean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411480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Where the holes lined up at Bristol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1417320"/>
            <a:ext cx="11064240" cy="914400"/>
          </a:xfrm>
          <a:prstGeom prst="rect">
            <a:avLst/>
          </a:prstGeom>
          <a:solidFill>
            <a:srgbClr val="EAF4F3"/>
          </a:solidFill>
          <a:ln/>
        </p:spPr>
      </p:sp>
      <p:sp>
        <p:nvSpPr>
          <p:cNvPr id="5" name="Shape 3"/>
          <p:cNvSpPr/>
          <p:nvPr/>
        </p:nvSpPr>
        <p:spPr>
          <a:xfrm>
            <a:off x="685800" y="1581912"/>
            <a:ext cx="585216" cy="585216"/>
          </a:xfrm>
          <a:prstGeom prst="roundRect">
            <a:avLst>
              <a:gd name="adj" fmla="val 50000"/>
            </a:avLst>
          </a:prstGeom>
          <a:solidFill>
            <a:srgbClr val="028090"/>
          </a:solidFill>
          <a:ln/>
        </p:spPr>
      </p:sp>
      <p:sp>
        <p:nvSpPr>
          <p:cNvPr id="6" name="Text 4"/>
          <p:cNvSpPr/>
          <p:nvPr/>
        </p:nvSpPr>
        <p:spPr>
          <a:xfrm>
            <a:off x="685800" y="1581912"/>
            <a:ext cx="585216" cy="58521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1508760" y="1490472"/>
            <a:ext cx="2743200" cy="7680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Individual practice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4389120" y="1490472"/>
            <a:ext cx="7040880" cy="7680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4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Surgeons continued operating despite mortality rates known to be high (Kennedy, 2001).</a:t>
            </a:r>
            <a:endParaRPr lang="en-US" sz="1400" dirty="0"/>
          </a:p>
        </p:txBody>
      </p:sp>
      <p:sp>
        <p:nvSpPr>
          <p:cNvPr id="9" name="Shape 7"/>
          <p:cNvSpPr/>
          <p:nvPr/>
        </p:nvSpPr>
        <p:spPr>
          <a:xfrm>
            <a:off x="548640" y="2331720"/>
            <a:ext cx="11064240" cy="914400"/>
          </a:xfrm>
          <a:prstGeom prst="rect">
            <a:avLst/>
          </a:prstGeom>
          <a:solidFill>
            <a:srgbClr val="FFFFFF"/>
          </a:solidFill>
          <a:ln/>
        </p:spPr>
      </p:sp>
      <p:sp>
        <p:nvSpPr>
          <p:cNvPr id="10" name="Shape 8"/>
          <p:cNvSpPr/>
          <p:nvPr/>
        </p:nvSpPr>
        <p:spPr>
          <a:xfrm>
            <a:off x="685800" y="2496312"/>
            <a:ext cx="585216" cy="585216"/>
          </a:xfrm>
          <a:prstGeom prst="roundRect">
            <a:avLst>
              <a:gd name="adj" fmla="val 50000"/>
            </a:avLst>
          </a:prstGeom>
          <a:solidFill>
            <a:srgbClr val="028090"/>
          </a:solidFill>
          <a:ln/>
        </p:spPr>
      </p:sp>
      <p:sp>
        <p:nvSpPr>
          <p:cNvPr id="11" name="Text 9"/>
          <p:cNvSpPr/>
          <p:nvPr/>
        </p:nvSpPr>
        <p:spPr>
          <a:xfrm>
            <a:off x="685800" y="2496312"/>
            <a:ext cx="585216" cy="58521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800" dirty="0"/>
          </a:p>
        </p:txBody>
      </p:sp>
      <p:sp>
        <p:nvSpPr>
          <p:cNvPr id="12" name="Text 10"/>
          <p:cNvSpPr/>
          <p:nvPr/>
        </p:nvSpPr>
        <p:spPr>
          <a:xfrm>
            <a:off x="1508760" y="2404872"/>
            <a:ext cx="2743200" cy="7680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Team &amp; unit level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4389120" y="2404872"/>
            <a:ext cx="7040880" cy="7680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4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dedicated paediatric intensive care unit; the team was overstretched and under-resourced (Kennedy, 2001).</a:t>
            </a:r>
            <a:endParaRPr lang="en-US" sz="1400" dirty="0"/>
          </a:p>
        </p:txBody>
      </p:sp>
      <p:sp>
        <p:nvSpPr>
          <p:cNvPr id="14" name="Shape 12"/>
          <p:cNvSpPr/>
          <p:nvPr/>
        </p:nvSpPr>
        <p:spPr>
          <a:xfrm>
            <a:off x="548640" y="3246120"/>
            <a:ext cx="11064240" cy="914400"/>
          </a:xfrm>
          <a:prstGeom prst="rect">
            <a:avLst/>
          </a:prstGeom>
          <a:solidFill>
            <a:srgbClr val="EAF4F3"/>
          </a:solidFill>
          <a:ln/>
        </p:spPr>
      </p:sp>
      <p:sp>
        <p:nvSpPr>
          <p:cNvPr id="15" name="Shape 13"/>
          <p:cNvSpPr/>
          <p:nvPr/>
        </p:nvSpPr>
        <p:spPr>
          <a:xfrm>
            <a:off x="685800" y="3410712"/>
            <a:ext cx="585216" cy="585216"/>
          </a:xfrm>
          <a:prstGeom prst="roundRect">
            <a:avLst>
              <a:gd name="adj" fmla="val 50000"/>
            </a:avLst>
          </a:prstGeom>
          <a:solidFill>
            <a:srgbClr val="028090"/>
          </a:solidFill>
          <a:ln/>
        </p:spPr>
      </p:sp>
      <p:sp>
        <p:nvSpPr>
          <p:cNvPr id="16" name="Text 14"/>
          <p:cNvSpPr/>
          <p:nvPr/>
        </p:nvSpPr>
        <p:spPr>
          <a:xfrm>
            <a:off x="685800" y="3410712"/>
            <a:ext cx="585216" cy="58521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800" dirty="0"/>
          </a:p>
        </p:txBody>
      </p:sp>
      <p:sp>
        <p:nvSpPr>
          <p:cNvPr id="17" name="Text 15"/>
          <p:cNvSpPr/>
          <p:nvPr/>
        </p:nvSpPr>
        <p:spPr>
          <a:xfrm>
            <a:off x="1508760" y="3319272"/>
            <a:ext cx="2743200" cy="7680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Hospital management</a:t>
            </a:r>
            <a:endParaRPr lang="en-US" sz="1400" dirty="0"/>
          </a:p>
        </p:txBody>
      </p:sp>
      <p:sp>
        <p:nvSpPr>
          <p:cNvPr id="18" name="Text 16"/>
          <p:cNvSpPr/>
          <p:nvPr/>
        </p:nvSpPr>
        <p:spPr>
          <a:xfrm>
            <a:off x="4389120" y="3319272"/>
            <a:ext cx="7040880" cy="7680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4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‘club culture’ meant concerns were downplayed and not escalated (Kennedy, 2001).</a:t>
            </a:r>
            <a:endParaRPr lang="en-US" sz="1400" dirty="0"/>
          </a:p>
        </p:txBody>
      </p:sp>
      <p:sp>
        <p:nvSpPr>
          <p:cNvPr id="19" name="Shape 17"/>
          <p:cNvSpPr/>
          <p:nvPr/>
        </p:nvSpPr>
        <p:spPr>
          <a:xfrm>
            <a:off x="548640" y="4160520"/>
            <a:ext cx="11064240" cy="914400"/>
          </a:xfrm>
          <a:prstGeom prst="rect">
            <a:avLst/>
          </a:prstGeom>
          <a:solidFill>
            <a:srgbClr val="FFFFFF"/>
          </a:solidFill>
          <a:ln/>
        </p:spPr>
      </p:sp>
      <p:sp>
        <p:nvSpPr>
          <p:cNvPr id="20" name="Shape 18"/>
          <p:cNvSpPr/>
          <p:nvPr/>
        </p:nvSpPr>
        <p:spPr>
          <a:xfrm>
            <a:off x="685800" y="4325112"/>
            <a:ext cx="585216" cy="585216"/>
          </a:xfrm>
          <a:prstGeom prst="roundRect">
            <a:avLst>
              <a:gd name="adj" fmla="val 50000"/>
            </a:avLst>
          </a:prstGeom>
          <a:solidFill>
            <a:srgbClr val="028090"/>
          </a:solidFill>
          <a:ln/>
        </p:spPr>
      </p:sp>
      <p:sp>
        <p:nvSpPr>
          <p:cNvPr id="21" name="Text 19"/>
          <p:cNvSpPr/>
          <p:nvPr/>
        </p:nvSpPr>
        <p:spPr>
          <a:xfrm>
            <a:off x="685800" y="4325112"/>
            <a:ext cx="585216" cy="58521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1800" dirty="0"/>
          </a:p>
        </p:txBody>
      </p:sp>
      <p:sp>
        <p:nvSpPr>
          <p:cNvPr id="22" name="Text 20"/>
          <p:cNvSpPr/>
          <p:nvPr/>
        </p:nvSpPr>
        <p:spPr>
          <a:xfrm>
            <a:off x="1508760" y="4233672"/>
            <a:ext cx="2743200" cy="7680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Professional regulation</a:t>
            </a:r>
            <a:endParaRPr lang="en-US" sz="1400" dirty="0"/>
          </a:p>
        </p:txBody>
      </p:sp>
      <p:sp>
        <p:nvSpPr>
          <p:cNvPr id="23" name="Text 21"/>
          <p:cNvSpPr/>
          <p:nvPr/>
        </p:nvSpPr>
        <p:spPr>
          <a:xfrm>
            <a:off x="4389120" y="4233672"/>
            <a:ext cx="7040880" cy="7680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4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GMC and Royal Colleges were slow to investigate warnings (Walshe and Offen, 2001</a:t>
            </a:r>
            <a:r>
              <a:rPr lang="en-US" sz="115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).</a:t>
            </a:r>
            <a:endParaRPr lang="en-US" sz="1150" dirty="0"/>
          </a:p>
        </p:txBody>
      </p:sp>
      <p:sp>
        <p:nvSpPr>
          <p:cNvPr id="24" name="Shape 22"/>
          <p:cNvSpPr/>
          <p:nvPr/>
        </p:nvSpPr>
        <p:spPr>
          <a:xfrm>
            <a:off x="548640" y="5074920"/>
            <a:ext cx="11064240" cy="914400"/>
          </a:xfrm>
          <a:prstGeom prst="rect">
            <a:avLst/>
          </a:prstGeom>
          <a:solidFill>
            <a:srgbClr val="EAF4F3"/>
          </a:solidFill>
          <a:ln/>
        </p:spPr>
      </p:sp>
      <p:sp>
        <p:nvSpPr>
          <p:cNvPr id="25" name="Shape 23"/>
          <p:cNvSpPr/>
          <p:nvPr/>
        </p:nvSpPr>
        <p:spPr>
          <a:xfrm>
            <a:off x="685800" y="5239512"/>
            <a:ext cx="585216" cy="585216"/>
          </a:xfrm>
          <a:prstGeom prst="roundRect">
            <a:avLst>
              <a:gd name="adj" fmla="val 50000"/>
            </a:avLst>
          </a:prstGeom>
          <a:solidFill>
            <a:srgbClr val="028090"/>
          </a:solidFill>
          <a:ln/>
        </p:spPr>
      </p:sp>
      <p:sp>
        <p:nvSpPr>
          <p:cNvPr id="26" name="Text 24"/>
          <p:cNvSpPr/>
          <p:nvPr/>
        </p:nvSpPr>
        <p:spPr>
          <a:xfrm>
            <a:off x="685800" y="5239512"/>
            <a:ext cx="585216" cy="58521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</a:t>
            </a:r>
            <a:endParaRPr lang="en-US" sz="1800" dirty="0"/>
          </a:p>
        </p:txBody>
      </p:sp>
      <p:sp>
        <p:nvSpPr>
          <p:cNvPr id="27" name="Text 25"/>
          <p:cNvSpPr/>
          <p:nvPr/>
        </p:nvSpPr>
        <p:spPr>
          <a:xfrm>
            <a:off x="1508760" y="5148072"/>
            <a:ext cx="2743200" cy="7680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National oversight</a:t>
            </a:r>
            <a:endParaRPr lang="en-US" sz="1400" dirty="0"/>
          </a:p>
        </p:txBody>
      </p:sp>
      <p:sp>
        <p:nvSpPr>
          <p:cNvPr id="28" name="Text 26"/>
          <p:cNvSpPr/>
          <p:nvPr/>
        </p:nvSpPr>
        <p:spPr>
          <a:xfrm>
            <a:off x="4389120" y="5148072"/>
            <a:ext cx="7040880" cy="7680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4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national system existed to collect or compare surgical outcome data (Kennedy, 2001).</a:t>
            </a:r>
            <a:endParaRPr lang="en-US" sz="1400" dirty="0"/>
          </a:p>
        </p:txBody>
      </p:sp>
      <p:sp>
        <p:nvSpPr>
          <p:cNvPr id="29" name="Text 27"/>
          <p:cNvSpPr/>
          <p:nvPr/>
        </p:nvSpPr>
        <p:spPr>
          <a:xfrm>
            <a:off x="1127760" y="6080760"/>
            <a:ext cx="110642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200" dirty="0"/>
          </a:p>
        </p:txBody>
      </p:sp>
      <p:sp>
        <p:nvSpPr>
          <p:cNvPr id="30" name="Text 28"/>
          <p:cNvSpPr/>
          <p:nvPr/>
        </p:nvSpPr>
        <p:spPr>
          <a:xfrm>
            <a:off x="1152144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C6B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A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164592"/>
            <a:ext cx="11064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ROOT CAUSE MODEL </a:t>
            </a:r>
            <a:r>
              <a:rPr lang="en-US" sz="1200" b="1" kern="0" spc="200" dirty="0" smtClean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411480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Root Cause Analysis &amp; the Fishbone Diagram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48640" y="1371600"/>
            <a:ext cx="108813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2000"/>
              </a:lnSpc>
              <a:buNone/>
            </a:pPr>
            <a:r>
              <a:rPr lang="en-US" sz="1400" b="1" dirty="0">
                <a:solidFill>
                  <a:srgbClr val="0280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Root Cause Analysis (RCA) </a:t>
            </a:r>
            <a:r>
              <a:rPr lang="en-US" sz="14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looks past the immediate error to find the deeper reasons behind it, rather than stopping at ‘who made the mistake’.</a:t>
            </a:r>
            <a:endParaRPr lang="en-US" sz="1400" dirty="0"/>
          </a:p>
        </p:txBody>
      </p:sp>
      <p:sp>
        <p:nvSpPr>
          <p:cNvPr id="5" name="Text 3"/>
          <p:cNvSpPr/>
          <p:nvPr/>
        </p:nvSpPr>
        <p:spPr>
          <a:xfrm>
            <a:off x="548640" y="1965960"/>
            <a:ext cx="1088136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2000"/>
              </a:lnSpc>
              <a:buNone/>
            </a:pPr>
            <a:r>
              <a:rPr lang="en-US" sz="1400" b="1" dirty="0">
                <a:solidFill>
                  <a:srgbClr val="0280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Fishbone (Ishikawa) diagram </a:t>
            </a:r>
            <a:r>
              <a:rPr lang="en-US" sz="14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 one of the main tools used in RCA. It sorts possible causes into clear categories — such as People, Culture, Management, Process, and Environment — so that a team can see how several small factors combine to create one large problem.</a:t>
            </a:r>
            <a:endParaRPr lang="en-US" sz="1400" dirty="0"/>
          </a:p>
        </p:txBody>
      </p:sp>
      <p:sp>
        <p:nvSpPr>
          <p:cNvPr id="6" name="Shape 4"/>
          <p:cNvSpPr/>
          <p:nvPr/>
        </p:nvSpPr>
        <p:spPr>
          <a:xfrm>
            <a:off x="548640" y="3063240"/>
            <a:ext cx="10881360" cy="914400"/>
          </a:xfrm>
          <a:prstGeom prst="roundRect">
            <a:avLst>
              <a:gd name="adj" fmla="val 10000"/>
            </a:avLst>
          </a:prstGeom>
          <a:solidFill>
            <a:srgbClr val="013A40"/>
          </a:solidFill>
          <a:ln/>
        </p:spPr>
      </p:sp>
      <p:sp>
        <p:nvSpPr>
          <p:cNvPr id="7" name="Text 5"/>
          <p:cNvSpPr/>
          <p:nvPr/>
        </p:nvSpPr>
        <p:spPr>
          <a:xfrm>
            <a:off x="822960" y="3200400"/>
            <a:ext cx="1033272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5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this model was chosen for depth:  </a:t>
            </a:r>
            <a:r>
              <a:rPr lang="en-US" sz="12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Bristol was not one mistake by one person. It was many small, linked failures across culture, management, and regulation — exactly the kind of multi-cause problem the Fishbone Diagram is built to map (Walshe and Offen, 2001).</a:t>
            </a:r>
            <a:endParaRPr lang="en-US" sz="1250" dirty="0"/>
          </a:p>
        </p:txBody>
      </p:sp>
      <p:sp>
        <p:nvSpPr>
          <p:cNvPr id="8" name="Shape 6"/>
          <p:cNvSpPr/>
          <p:nvPr/>
        </p:nvSpPr>
        <p:spPr>
          <a:xfrm>
            <a:off x="1280160" y="5212080"/>
            <a:ext cx="8412480" cy="0"/>
          </a:xfrm>
          <a:prstGeom prst="line">
            <a:avLst/>
          </a:prstGeom>
          <a:noFill/>
          <a:ln w="38100">
            <a:solidFill>
              <a:srgbClr val="028090"/>
            </a:solidFill>
            <a:prstDash val="solid"/>
            <a:tailEnd type="triangle"/>
          </a:ln>
        </p:spPr>
      </p:sp>
      <p:sp>
        <p:nvSpPr>
          <p:cNvPr id="9" name="Shape 7"/>
          <p:cNvSpPr/>
          <p:nvPr/>
        </p:nvSpPr>
        <p:spPr>
          <a:xfrm>
            <a:off x="9738360" y="4892040"/>
            <a:ext cx="1920240" cy="640080"/>
          </a:xfrm>
          <a:prstGeom prst="roundRect">
            <a:avLst>
              <a:gd name="adj" fmla="val 11429"/>
            </a:avLst>
          </a:prstGeom>
          <a:solidFill>
            <a:srgbClr val="C1443A"/>
          </a:solidFill>
          <a:ln/>
        </p:spPr>
      </p:sp>
      <p:sp>
        <p:nvSpPr>
          <p:cNvPr id="10" name="Text 8"/>
          <p:cNvSpPr/>
          <p:nvPr/>
        </p:nvSpPr>
        <p:spPr>
          <a:xfrm>
            <a:off x="9738360" y="4892040"/>
            <a:ext cx="19202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 CHILD</a:t>
            </a:r>
            <a:endParaRPr lang="en-US" sz="1400" dirty="0"/>
          </a:p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MORTALITY</a:t>
            </a:r>
            <a:endParaRPr lang="en-US" sz="1400" dirty="0"/>
          </a:p>
        </p:txBody>
      </p:sp>
      <p:sp>
        <p:nvSpPr>
          <p:cNvPr id="11" name="Shape 9"/>
          <p:cNvSpPr/>
          <p:nvPr/>
        </p:nvSpPr>
        <p:spPr>
          <a:xfrm>
            <a:off x="1920240" y="4389120"/>
            <a:ext cx="1005840" cy="822960"/>
          </a:xfrm>
          <a:prstGeom prst="line">
            <a:avLst/>
          </a:prstGeom>
          <a:noFill/>
          <a:ln w="25400">
            <a:solidFill>
              <a:srgbClr val="00A896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1463040" y="4069080"/>
            <a:ext cx="17373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013A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People</a:t>
            </a:r>
            <a:endParaRPr lang="en-US" sz="1400" dirty="0"/>
          </a:p>
        </p:txBody>
      </p:sp>
      <p:sp>
        <p:nvSpPr>
          <p:cNvPr id="13" name="Shape 11"/>
          <p:cNvSpPr/>
          <p:nvPr/>
        </p:nvSpPr>
        <p:spPr>
          <a:xfrm>
            <a:off x="3749040" y="5212080"/>
            <a:ext cx="1005840" cy="822960"/>
          </a:xfrm>
          <a:prstGeom prst="line">
            <a:avLst/>
          </a:prstGeom>
          <a:noFill/>
          <a:ln w="25400">
            <a:solidFill>
              <a:srgbClr val="00A896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3291840" y="6080760"/>
            <a:ext cx="17373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013A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Culture</a:t>
            </a:r>
            <a:endParaRPr lang="en-US" sz="1400" dirty="0"/>
          </a:p>
        </p:txBody>
      </p:sp>
      <p:sp>
        <p:nvSpPr>
          <p:cNvPr id="15" name="Shape 13"/>
          <p:cNvSpPr/>
          <p:nvPr/>
        </p:nvSpPr>
        <p:spPr>
          <a:xfrm>
            <a:off x="5577840" y="4389120"/>
            <a:ext cx="1005840" cy="822960"/>
          </a:xfrm>
          <a:prstGeom prst="line">
            <a:avLst/>
          </a:prstGeom>
          <a:noFill/>
          <a:ln w="25400">
            <a:solidFill>
              <a:srgbClr val="00A896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5120640" y="4069080"/>
            <a:ext cx="17373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013A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Management</a:t>
            </a:r>
            <a:endParaRPr lang="en-US" sz="1400" dirty="0"/>
          </a:p>
        </p:txBody>
      </p:sp>
      <p:sp>
        <p:nvSpPr>
          <p:cNvPr id="17" name="Shape 15"/>
          <p:cNvSpPr/>
          <p:nvPr/>
        </p:nvSpPr>
        <p:spPr>
          <a:xfrm>
            <a:off x="7406640" y="5212080"/>
            <a:ext cx="1005840" cy="822960"/>
          </a:xfrm>
          <a:prstGeom prst="line">
            <a:avLst/>
          </a:prstGeom>
          <a:noFill/>
          <a:ln w="25400">
            <a:solidFill>
              <a:srgbClr val="00A896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6949440" y="6080760"/>
            <a:ext cx="17373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013A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Process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1152144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C6B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A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164592"/>
            <a:ext cx="11064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ROOT CAUSE MODEL </a:t>
            </a:r>
            <a:r>
              <a:rPr lang="en-US" sz="1200" b="1" kern="0" spc="20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 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411480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Fishbone analysis: causes behind the Bristol failures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1417320"/>
            <a:ext cx="3566160" cy="2331720"/>
          </a:xfrm>
          <a:prstGeom prst="roundRect">
            <a:avLst>
              <a:gd name="adj" fmla="val 3922"/>
            </a:avLst>
          </a:prstGeom>
          <a:solidFill>
            <a:srgbClr val="EAF4F3"/>
          </a:solidFill>
          <a:ln/>
        </p:spPr>
      </p:sp>
      <p:sp>
        <p:nvSpPr>
          <p:cNvPr id="5" name="Shape 3"/>
          <p:cNvSpPr/>
          <p:nvPr/>
        </p:nvSpPr>
        <p:spPr>
          <a:xfrm>
            <a:off x="548640" y="1417320"/>
            <a:ext cx="3566160" cy="73152"/>
          </a:xfrm>
          <a:prstGeom prst="rect">
            <a:avLst/>
          </a:prstGeom>
          <a:solidFill>
            <a:srgbClr val="028090"/>
          </a:solidFill>
          <a:ln/>
        </p:spPr>
      </p:sp>
      <p:sp>
        <p:nvSpPr>
          <p:cNvPr id="6" name="Text 4"/>
          <p:cNvSpPr/>
          <p:nvPr/>
        </p:nvSpPr>
        <p:spPr>
          <a:xfrm>
            <a:off x="731520" y="1600200"/>
            <a:ext cx="32004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013A40"/>
                </a:solidFill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People</a:t>
            </a:r>
            <a:endParaRPr lang="en-US" sz="14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731520" y="2103120"/>
            <a:ext cx="320040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200" dirty="0">
                <a:solidFill>
                  <a:srgbClr val="1B2E3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Overworked staff; a junior surgeon operated with limited senior supervision (Kennedy, 2001).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4297680" y="1417320"/>
            <a:ext cx="3566160" cy="2331720"/>
          </a:xfrm>
          <a:prstGeom prst="roundRect">
            <a:avLst>
              <a:gd name="adj" fmla="val 3922"/>
            </a:avLst>
          </a:prstGeom>
          <a:solidFill>
            <a:srgbClr val="EAF4F3"/>
          </a:solidFill>
          <a:ln/>
        </p:spPr>
      </p:sp>
      <p:sp>
        <p:nvSpPr>
          <p:cNvPr id="9" name="Shape 7"/>
          <p:cNvSpPr/>
          <p:nvPr/>
        </p:nvSpPr>
        <p:spPr>
          <a:xfrm>
            <a:off x="4297680" y="1417320"/>
            <a:ext cx="3566160" cy="73152"/>
          </a:xfrm>
          <a:prstGeom prst="rect">
            <a:avLst/>
          </a:prstGeom>
          <a:solidFill>
            <a:srgbClr val="00A896"/>
          </a:solidFill>
          <a:ln/>
        </p:spPr>
      </p:sp>
      <p:sp>
        <p:nvSpPr>
          <p:cNvPr id="10" name="Text 8"/>
          <p:cNvSpPr/>
          <p:nvPr/>
        </p:nvSpPr>
        <p:spPr>
          <a:xfrm>
            <a:off x="4480560" y="1600200"/>
            <a:ext cx="32004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013A40"/>
                </a:solidFill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Culture</a:t>
            </a:r>
            <a:endParaRPr lang="en-US" sz="14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4480560" y="2103120"/>
            <a:ext cx="320040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200" dirty="0" smtClean="0">
                <a:solidFill>
                  <a:srgbClr val="1B2E3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 ‘club culture’ and fear of speaking up; the whistle-blower was ignored and later left the NHS (Kennedy, 2001).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8046720" y="1417320"/>
            <a:ext cx="3566160" cy="2331720"/>
          </a:xfrm>
          <a:prstGeom prst="roundRect">
            <a:avLst>
              <a:gd name="adj" fmla="val 3922"/>
            </a:avLst>
          </a:prstGeom>
          <a:solidFill>
            <a:srgbClr val="EAF4F3"/>
          </a:solidFill>
          <a:ln/>
        </p:spPr>
      </p:sp>
      <p:sp>
        <p:nvSpPr>
          <p:cNvPr id="13" name="Shape 11"/>
          <p:cNvSpPr/>
          <p:nvPr/>
        </p:nvSpPr>
        <p:spPr>
          <a:xfrm>
            <a:off x="8046720" y="1417320"/>
            <a:ext cx="3566160" cy="73152"/>
          </a:xfrm>
          <a:prstGeom prst="rect">
            <a:avLst/>
          </a:prstGeom>
          <a:solidFill>
            <a:srgbClr val="02C39A"/>
          </a:solidFill>
          <a:ln/>
        </p:spPr>
      </p:sp>
      <p:sp>
        <p:nvSpPr>
          <p:cNvPr id="14" name="Text 12"/>
          <p:cNvSpPr/>
          <p:nvPr/>
        </p:nvSpPr>
        <p:spPr>
          <a:xfrm>
            <a:off x="8229600" y="1600200"/>
            <a:ext cx="32004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013A40"/>
                </a:solidFill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Management</a:t>
            </a:r>
            <a:endParaRPr lang="en-US" sz="14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8229600" y="2103120"/>
            <a:ext cx="320040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200" dirty="0">
                <a:solidFill>
                  <a:srgbClr val="1B2E3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No single clear leader for the unit; confused, dual lines of clinical and managerial accountability (Kennedy, 2001).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Shape 14"/>
          <p:cNvSpPr/>
          <p:nvPr/>
        </p:nvSpPr>
        <p:spPr>
          <a:xfrm>
            <a:off x="548640" y="3977640"/>
            <a:ext cx="3566160" cy="2331720"/>
          </a:xfrm>
          <a:prstGeom prst="roundRect">
            <a:avLst>
              <a:gd name="adj" fmla="val 3922"/>
            </a:avLst>
          </a:prstGeom>
          <a:solidFill>
            <a:srgbClr val="EAF4F3"/>
          </a:solidFill>
          <a:ln/>
        </p:spPr>
      </p:sp>
      <p:sp>
        <p:nvSpPr>
          <p:cNvPr id="17" name="Shape 15"/>
          <p:cNvSpPr/>
          <p:nvPr/>
        </p:nvSpPr>
        <p:spPr>
          <a:xfrm>
            <a:off x="548640" y="3977640"/>
            <a:ext cx="3566160" cy="73152"/>
          </a:xfrm>
          <a:prstGeom prst="rect">
            <a:avLst/>
          </a:prstGeom>
          <a:solidFill>
            <a:srgbClr val="028090"/>
          </a:solidFill>
          <a:ln/>
        </p:spPr>
      </p:sp>
      <p:sp>
        <p:nvSpPr>
          <p:cNvPr id="18" name="Text 16"/>
          <p:cNvSpPr/>
          <p:nvPr/>
        </p:nvSpPr>
        <p:spPr>
          <a:xfrm>
            <a:off x="731520" y="4160520"/>
            <a:ext cx="32004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013A40"/>
                </a:solidFill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Process</a:t>
            </a:r>
            <a:endParaRPr lang="en-US" sz="14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 17"/>
          <p:cNvSpPr/>
          <p:nvPr/>
        </p:nvSpPr>
        <p:spPr>
          <a:xfrm>
            <a:off x="731520" y="4663440"/>
            <a:ext cx="320040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200" dirty="0">
                <a:solidFill>
                  <a:srgbClr val="1B2E3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No agreed threshold for stopping unsafe surgery; poor record-keeping and weak audit.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Shape 18"/>
          <p:cNvSpPr/>
          <p:nvPr/>
        </p:nvSpPr>
        <p:spPr>
          <a:xfrm>
            <a:off x="4297680" y="3977640"/>
            <a:ext cx="3566160" cy="2331720"/>
          </a:xfrm>
          <a:prstGeom prst="roundRect">
            <a:avLst>
              <a:gd name="adj" fmla="val 3922"/>
            </a:avLst>
          </a:prstGeom>
          <a:solidFill>
            <a:srgbClr val="EAF4F3"/>
          </a:solidFill>
          <a:ln/>
        </p:spPr>
      </p:sp>
      <p:sp>
        <p:nvSpPr>
          <p:cNvPr id="21" name="Shape 19"/>
          <p:cNvSpPr/>
          <p:nvPr/>
        </p:nvSpPr>
        <p:spPr>
          <a:xfrm>
            <a:off x="4297680" y="3977640"/>
            <a:ext cx="3566160" cy="73152"/>
          </a:xfrm>
          <a:prstGeom prst="rect">
            <a:avLst/>
          </a:prstGeom>
          <a:solidFill>
            <a:srgbClr val="00A896"/>
          </a:solidFill>
          <a:ln/>
        </p:spPr>
      </p:sp>
      <p:sp>
        <p:nvSpPr>
          <p:cNvPr id="22" name="Text 20"/>
          <p:cNvSpPr/>
          <p:nvPr/>
        </p:nvSpPr>
        <p:spPr>
          <a:xfrm>
            <a:off x="4480560" y="4160520"/>
            <a:ext cx="32004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013A40"/>
                </a:solidFill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Regulation &amp; Policy</a:t>
            </a:r>
            <a:endParaRPr lang="en-US" sz="14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4480560" y="4663440"/>
            <a:ext cx="320040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200" dirty="0">
                <a:solidFill>
                  <a:srgbClr val="1B2E3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No national system to monitor or compare surgical outcomes (Kennedy, 2001; Walshe and Offen, 2001).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Shape 22"/>
          <p:cNvSpPr/>
          <p:nvPr/>
        </p:nvSpPr>
        <p:spPr>
          <a:xfrm>
            <a:off x="8046720" y="3977640"/>
            <a:ext cx="3566160" cy="2331720"/>
          </a:xfrm>
          <a:prstGeom prst="roundRect">
            <a:avLst>
              <a:gd name="adj" fmla="val 3922"/>
            </a:avLst>
          </a:prstGeom>
          <a:solidFill>
            <a:srgbClr val="EAF4F3"/>
          </a:solidFill>
          <a:ln/>
        </p:spPr>
      </p:sp>
      <p:sp>
        <p:nvSpPr>
          <p:cNvPr id="25" name="Shape 23"/>
          <p:cNvSpPr/>
          <p:nvPr/>
        </p:nvSpPr>
        <p:spPr>
          <a:xfrm>
            <a:off x="8046720" y="3977640"/>
            <a:ext cx="3566160" cy="73152"/>
          </a:xfrm>
          <a:prstGeom prst="rect">
            <a:avLst/>
          </a:prstGeom>
          <a:solidFill>
            <a:srgbClr val="02C39A"/>
          </a:solidFill>
          <a:ln/>
        </p:spPr>
      </p:sp>
      <p:sp>
        <p:nvSpPr>
          <p:cNvPr id="26" name="Text 24"/>
          <p:cNvSpPr/>
          <p:nvPr/>
        </p:nvSpPr>
        <p:spPr>
          <a:xfrm>
            <a:off x="8229600" y="4160520"/>
            <a:ext cx="32004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013A40"/>
                </a:solidFill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Environment &amp; Resources</a:t>
            </a:r>
            <a:endParaRPr lang="en-US" sz="14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 25"/>
          <p:cNvSpPr/>
          <p:nvPr/>
        </p:nvSpPr>
        <p:spPr>
          <a:xfrm>
            <a:off x="8229600" y="4663440"/>
            <a:ext cx="320040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200" dirty="0">
                <a:solidFill>
                  <a:srgbClr val="1B2E3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Inadequate paediatric intensive care facilities and chronic understaffing (Kennedy, 2001).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 26"/>
          <p:cNvSpPr/>
          <p:nvPr/>
        </p:nvSpPr>
        <p:spPr>
          <a:xfrm>
            <a:off x="1152144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C6B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A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164592"/>
            <a:ext cx="11064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POLICY ANALYSIS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411480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Policy issues that contributed to the root causes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1463040"/>
            <a:ext cx="457200" cy="822960"/>
          </a:xfrm>
          <a:prstGeom prst="roundRect">
            <a:avLst>
              <a:gd name="adj" fmla="val 16000"/>
            </a:avLst>
          </a:prstGeom>
          <a:solidFill>
            <a:srgbClr val="028090"/>
          </a:solidFill>
          <a:ln/>
        </p:spPr>
      </p:sp>
      <p:sp>
        <p:nvSpPr>
          <p:cNvPr id="5" name="Text 3"/>
          <p:cNvSpPr/>
          <p:nvPr/>
        </p:nvSpPr>
        <p:spPr>
          <a:xfrm>
            <a:off x="548640" y="1463040"/>
            <a:ext cx="4572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1188720" y="1444752"/>
            <a:ext cx="3108960" cy="8595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No national outcome data</a:t>
            </a: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4434840" y="1444752"/>
            <a:ext cx="6995160" cy="8595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4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There was no mandatory system requiring surgeons or hospitals to report and compare death rates (Kennedy, 2001).</a:t>
            </a:r>
            <a:endParaRPr lang="en-US" sz="1400" dirty="0"/>
          </a:p>
        </p:txBody>
      </p:sp>
      <p:sp>
        <p:nvSpPr>
          <p:cNvPr id="8" name="Shape 6"/>
          <p:cNvSpPr/>
          <p:nvPr/>
        </p:nvSpPr>
        <p:spPr>
          <a:xfrm>
            <a:off x="548640" y="2377440"/>
            <a:ext cx="10881360" cy="0"/>
          </a:xfrm>
          <a:prstGeom prst="line">
            <a:avLst/>
          </a:prstGeom>
          <a:noFill/>
          <a:ln w="12700">
            <a:solidFill>
              <a:srgbClr val="EAF4F3"/>
            </a:solidFill>
            <a:prstDash val="solid"/>
          </a:ln>
        </p:spPr>
      </p:sp>
      <p:sp>
        <p:nvSpPr>
          <p:cNvPr id="9" name="Shape 7"/>
          <p:cNvSpPr/>
          <p:nvPr/>
        </p:nvSpPr>
        <p:spPr>
          <a:xfrm>
            <a:off x="548640" y="2432304"/>
            <a:ext cx="457200" cy="822960"/>
          </a:xfrm>
          <a:prstGeom prst="roundRect">
            <a:avLst>
              <a:gd name="adj" fmla="val 16000"/>
            </a:avLst>
          </a:prstGeom>
          <a:solidFill>
            <a:srgbClr val="028090"/>
          </a:solidFill>
          <a:ln/>
        </p:spPr>
      </p:sp>
      <p:sp>
        <p:nvSpPr>
          <p:cNvPr id="10" name="Text 8"/>
          <p:cNvSpPr/>
          <p:nvPr/>
        </p:nvSpPr>
        <p:spPr>
          <a:xfrm>
            <a:off x="548640" y="2432304"/>
            <a:ext cx="4572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1188720" y="2414016"/>
            <a:ext cx="3108960" cy="8595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Weak professional self-regulation</a:t>
            </a:r>
            <a:endParaRPr lang="en-US" dirty="0"/>
          </a:p>
        </p:txBody>
      </p:sp>
      <p:sp>
        <p:nvSpPr>
          <p:cNvPr id="12" name="Text 10"/>
          <p:cNvSpPr/>
          <p:nvPr/>
        </p:nvSpPr>
        <p:spPr>
          <a:xfrm>
            <a:off x="4434840" y="2414016"/>
            <a:ext cx="6995160" cy="8595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4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Doctors were regulated mainly by other doctors, with little outside check on performance (Scally and Donaldson, 1998).</a:t>
            </a:r>
            <a:endParaRPr lang="en-US" sz="1400" dirty="0"/>
          </a:p>
        </p:txBody>
      </p:sp>
      <p:sp>
        <p:nvSpPr>
          <p:cNvPr id="13" name="Shape 11"/>
          <p:cNvSpPr/>
          <p:nvPr/>
        </p:nvSpPr>
        <p:spPr>
          <a:xfrm>
            <a:off x="548640" y="3346704"/>
            <a:ext cx="10881360" cy="0"/>
          </a:xfrm>
          <a:prstGeom prst="line">
            <a:avLst/>
          </a:prstGeom>
          <a:noFill/>
          <a:ln w="12700">
            <a:solidFill>
              <a:srgbClr val="EAF4F3"/>
            </a:solidFill>
            <a:prstDash val="solid"/>
          </a:ln>
        </p:spPr>
      </p:sp>
      <p:sp>
        <p:nvSpPr>
          <p:cNvPr id="14" name="Shape 12"/>
          <p:cNvSpPr/>
          <p:nvPr/>
        </p:nvSpPr>
        <p:spPr>
          <a:xfrm>
            <a:off x="548640" y="3401568"/>
            <a:ext cx="457200" cy="822960"/>
          </a:xfrm>
          <a:prstGeom prst="roundRect">
            <a:avLst>
              <a:gd name="adj" fmla="val 16000"/>
            </a:avLst>
          </a:prstGeom>
          <a:solidFill>
            <a:srgbClr val="028090"/>
          </a:solidFill>
          <a:ln/>
        </p:spPr>
      </p:sp>
      <p:sp>
        <p:nvSpPr>
          <p:cNvPr id="15" name="Text 13"/>
          <p:cNvSpPr/>
          <p:nvPr/>
        </p:nvSpPr>
        <p:spPr>
          <a:xfrm>
            <a:off x="548640" y="3401568"/>
            <a:ext cx="4572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600" dirty="0"/>
          </a:p>
        </p:txBody>
      </p:sp>
      <p:sp>
        <p:nvSpPr>
          <p:cNvPr id="16" name="Text 14"/>
          <p:cNvSpPr/>
          <p:nvPr/>
        </p:nvSpPr>
        <p:spPr>
          <a:xfrm>
            <a:off x="1188720" y="3383280"/>
            <a:ext cx="3108960" cy="8595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No appraisal or revalidation</a:t>
            </a:r>
            <a:endParaRPr lang="en-US" dirty="0"/>
          </a:p>
        </p:txBody>
      </p:sp>
      <p:sp>
        <p:nvSpPr>
          <p:cNvPr id="17" name="Text 15"/>
          <p:cNvSpPr/>
          <p:nvPr/>
        </p:nvSpPr>
        <p:spPr>
          <a:xfrm>
            <a:off x="4434840" y="3383280"/>
            <a:ext cx="6995160" cy="8595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4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Doctors were not regularly reassessed to confirm they remained fit to practise (Kennedy, 2001</a:t>
            </a:r>
            <a:r>
              <a:rPr lang="en-US" sz="115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).</a:t>
            </a:r>
            <a:endParaRPr lang="en-US" sz="1150" dirty="0"/>
          </a:p>
        </p:txBody>
      </p:sp>
      <p:sp>
        <p:nvSpPr>
          <p:cNvPr id="18" name="Shape 16"/>
          <p:cNvSpPr/>
          <p:nvPr/>
        </p:nvSpPr>
        <p:spPr>
          <a:xfrm>
            <a:off x="548640" y="4315968"/>
            <a:ext cx="10881360" cy="0"/>
          </a:xfrm>
          <a:prstGeom prst="line">
            <a:avLst/>
          </a:prstGeom>
          <a:noFill/>
          <a:ln w="12700">
            <a:solidFill>
              <a:srgbClr val="EAF4F3"/>
            </a:solidFill>
            <a:prstDash val="solid"/>
          </a:ln>
        </p:spPr>
      </p:sp>
      <p:sp>
        <p:nvSpPr>
          <p:cNvPr id="19" name="Shape 17"/>
          <p:cNvSpPr/>
          <p:nvPr/>
        </p:nvSpPr>
        <p:spPr>
          <a:xfrm>
            <a:off x="548640" y="4370832"/>
            <a:ext cx="457200" cy="822960"/>
          </a:xfrm>
          <a:prstGeom prst="roundRect">
            <a:avLst>
              <a:gd name="adj" fmla="val 16000"/>
            </a:avLst>
          </a:prstGeom>
          <a:solidFill>
            <a:srgbClr val="028090"/>
          </a:solidFill>
          <a:ln/>
        </p:spPr>
      </p:sp>
      <p:sp>
        <p:nvSpPr>
          <p:cNvPr id="20" name="Text 18"/>
          <p:cNvSpPr/>
          <p:nvPr/>
        </p:nvSpPr>
        <p:spPr>
          <a:xfrm>
            <a:off x="548640" y="4370832"/>
            <a:ext cx="4572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1600" dirty="0"/>
          </a:p>
        </p:txBody>
      </p:sp>
      <p:sp>
        <p:nvSpPr>
          <p:cNvPr id="21" name="Text 19"/>
          <p:cNvSpPr/>
          <p:nvPr/>
        </p:nvSpPr>
        <p:spPr>
          <a:xfrm>
            <a:off x="1188720" y="4352544"/>
            <a:ext cx="3108960" cy="8595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Unclear accountability</a:t>
            </a:r>
            <a:endParaRPr lang="en-US" dirty="0"/>
          </a:p>
        </p:txBody>
      </p:sp>
      <p:sp>
        <p:nvSpPr>
          <p:cNvPr id="22" name="Text 20"/>
          <p:cNvSpPr/>
          <p:nvPr/>
        </p:nvSpPr>
        <p:spPr>
          <a:xfrm>
            <a:off x="4434840" y="4352544"/>
            <a:ext cx="6995160" cy="8595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4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NHS had two separate lines of authority — clinical and managerial — with no single person responsible for patient safety (Kennedy, 2001).</a:t>
            </a:r>
            <a:endParaRPr lang="en-US" sz="1400" dirty="0"/>
          </a:p>
        </p:txBody>
      </p:sp>
      <p:sp>
        <p:nvSpPr>
          <p:cNvPr id="23" name="Shape 21"/>
          <p:cNvSpPr/>
          <p:nvPr/>
        </p:nvSpPr>
        <p:spPr>
          <a:xfrm>
            <a:off x="548640" y="5285232"/>
            <a:ext cx="10881360" cy="0"/>
          </a:xfrm>
          <a:prstGeom prst="line">
            <a:avLst/>
          </a:prstGeom>
          <a:noFill/>
          <a:ln w="12700">
            <a:solidFill>
              <a:srgbClr val="EAF4F3"/>
            </a:solidFill>
            <a:prstDash val="solid"/>
          </a:ln>
        </p:spPr>
      </p:sp>
      <p:sp>
        <p:nvSpPr>
          <p:cNvPr id="24" name="Shape 22"/>
          <p:cNvSpPr/>
          <p:nvPr/>
        </p:nvSpPr>
        <p:spPr>
          <a:xfrm>
            <a:off x="548640" y="5340096"/>
            <a:ext cx="457200" cy="822960"/>
          </a:xfrm>
          <a:prstGeom prst="roundRect">
            <a:avLst>
              <a:gd name="adj" fmla="val 16000"/>
            </a:avLst>
          </a:prstGeom>
          <a:solidFill>
            <a:srgbClr val="028090"/>
          </a:solidFill>
          <a:ln/>
        </p:spPr>
      </p:sp>
      <p:sp>
        <p:nvSpPr>
          <p:cNvPr id="25" name="Text 23"/>
          <p:cNvSpPr/>
          <p:nvPr/>
        </p:nvSpPr>
        <p:spPr>
          <a:xfrm>
            <a:off x="548640" y="5340096"/>
            <a:ext cx="4572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</a:t>
            </a:r>
            <a:endParaRPr lang="en-US" sz="1600" dirty="0"/>
          </a:p>
        </p:txBody>
      </p:sp>
      <p:sp>
        <p:nvSpPr>
          <p:cNvPr id="26" name="Text 24"/>
          <p:cNvSpPr/>
          <p:nvPr/>
        </p:nvSpPr>
        <p:spPr>
          <a:xfrm>
            <a:off x="1188720" y="5321808"/>
            <a:ext cx="3108960" cy="8595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Poor protection for whistle-blowers</a:t>
            </a:r>
            <a:endParaRPr lang="en-US" dirty="0"/>
          </a:p>
        </p:txBody>
      </p:sp>
      <p:sp>
        <p:nvSpPr>
          <p:cNvPr id="27" name="Text 25"/>
          <p:cNvSpPr/>
          <p:nvPr/>
        </p:nvSpPr>
        <p:spPr>
          <a:xfrm>
            <a:off x="4434840" y="5321808"/>
            <a:ext cx="6995160" cy="8595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4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Staff who raised concerns had no safe, clear route to be heard, and could face career damage (Walshe and Offen, 2001).</a:t>
            </a:r>
            <a:endParaRPr lang="en-US" sz="1400" dirty="0"/>
          </a:p>
        </p:txBody>
      </p:sp>
      <p:sp>
        <p:nvSpPr>
          <p:cNvPr id="28" name="Text 26"/>
          <p:cNvSpPr/>
          <p:nvPr/>
        </p:nvSpPr>
        <p:spPr>
          <a:xfrm>
            <a:off x="1152144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C6B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A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164592"/>
            <a:ext cx="11064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POLICY ANALYSIS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411480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How these policy gaps affected service delivery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1508760"/>
            <a:ext cx="3291840" cy="960120"/>
          </a:xfrm>
          <a:prstGeom prst="roundRect">
            <a:avLst>
              <a:gd name="adj" fmla="val 9524"/>
            </a:avLst>
          </a:prstGeom>
          <a:solidFill>
            <a:srgbClr val="013A40"/>
          </a:solidFill>
          <a:ln/>
        </p:spPr>
      </p:sp>
      <p:sp>
        <p:nvSpPr>
          <p:cNvPr id="5" name="Text 3"/>
          <p:cNvSpPr/>
          <p:nvPr/>
        </p:nvSpPr>
        <p:spPr>
          <a:xfrm>
            <a:off x="731520" y="1508760"/>
            <a:ext cx="292608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No outcome monitoring</a:t>
            </a:r>
            <a:endParaRPr lang="en-US" sz="1600" dirty="0"/>
          </a:p>
        </p:txBody>
      </p:sp>
      <p:sp>
        <p:nvSpPr>
          <p:cNvPr id="6" name="Shape 4"/>
          <p:cNvSpPr/>
          <p:nvPr/>
        </p:nvSpPr>
        <p:spPr>
          <a:xfrm>
            <a:off x="3886200" y="1965960"/>
            <a:ext cx="502920" cy="0"/>
          </a:xfrm>
          <a:prstGeom prst="line">
            <a:avLst/>
          </a:prstGeom>
          <a:noFill/>
          <a:ln w="31750">
            <a:solidFill>
              <a:srgbClr val="02C39A"/>
            </a:solidFill>
            <a:prstDash val="solid"/>
            <a:tailEnd type="triangle"/>
          </a:ln>
        </p:spPr>
      </p:sp>
      <p:sp>
        <p:nvSpPr>
          <p:cNvPr id="7" name="Shape 5"/>
          <p:cNvSpPr/>
          <p:nvPr/>
        </p:nvSpPr>
        <p:spPr>
          <a:xfrm>
            <a:off x="4480560" y="1508760"/>
            <a:ext cx="6949440" cy="960120"/>
          </a:xfrm>
          <a:prstGeom prst="roundRect">
            <a:avLst>
              <a:gd name="adj" fmla="val 9524"/>
            </a:avLst>
          </a:prstGeom>
          <a:solidFill>
            <a:srgbClr val="EAF4F3"/>
          </a:solidFill>
          <a:ln/>
        </p:spPr>
      </p:sp>
      <p:sp>
        <p:nvSpPr>
          <p:cNvPr id="8" name="Text 6"/>
          <p:cNvSpPr/>
          <p:nvPr/>
        </p:nvSpPr>
        <p:spPr>
          <a:xfrm>
            <a:off x="4709160" y="1508760"/>
            <a:ext cx="649224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4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Poor performance went unnoticed for years, since no one was collecting or comparing the data (Kennedy, 2001).</a:t>
            </a:r>
            <a:endParaRPr lang="en-US" sz="1400" dirty="0"/>
          </a:p>
        </p:txBody>
      </p:sp>
      <p:sp>
        <p:nvSpPr>
          <p:cNvPr id="9" name="Shape 7"/>
          <p:cNvSpPr/>
          <p:nvPr/>
        </p:nvSpPr>
        <p:spPr>
          <a:xfrm>
            <a:off x="548640" y="2679192"/>
            <a:ext cx="3291840" cy="960120"/>
          </a:xfrm>
          <a:prstGeom prst="roundRect">
            <a:avLst>
              <a:gd name="adj" fmla="val 9524"/>
            </a:avLst>
          </a:prstGeom>
          <a:solidFill>
            <a:srgbClr val="013A40"/>
          </a:solidFill>
          <a:ln/>
        </p:spPr>
      </p:sp>
      <p:sp>
        <p:nvSpPr>
          <p:cNvPr id="10" name="Text 8"/>
          <p:cNvSpPr/>
          <p:nvPr/>
        </p:nvSpPr>
        <p:spPr>
          <a:xfrm>
            <a:off x="731520" y="2679192"/>
            <a:ext cx="292608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Weak consent processes</a:t>
            </a:r>
            <a:endParaRPr lang="en-US" sz="1600" dirty="0"/>
          </a:p>
        </p:txBody>
      </p:sp>
      <p:sp>
        <p:nvSpPr>
          <p:cNvPr id="11" name="Shape 9"/>
          <p:cNvSpPr/>
          <p:nvPr/>
        </p:nvSpPr>
        <p:spPr>
          <a:xfrm>
            <a:off x="3886200" y="3136392"/>
            <a:ext cx="502920" cy="0"/>
          </a:xfrm>
          <a:prstGeom prst="line">
            <a:avLst/>
          </a:prstGeom>
          <a:noFill/>
          <a:ln w="31750">
            <a:solidFill>
              <a:srgbClr val="02C39A"/>
            </a:solidFill>
            <a:prstDash val="solid"/>
            <a:tailEnd type="triangle"/>
          </a:ln>
        </p:spPr>
      </p:sp>
      <p:sp>
        <p:nvSpPr>
          <p:cNvPr id="12" name="Shape 10"/>
          <p:cNvSpPr/>
          <p:nvPr/>
        </p:nvSpPr>
        <p:spPr>
          <a:xfrm>
            <a:off x="4480560" y="2679192"/>
            <a:ext cx="6949440" cy="960120"/>
          </a:xfrm>
          <a:prstGeom prst="roundRect">
            <a:avLst>
              <a:gd name="adj" fmla="val 9524"/>
            </a:avLst>
          </a:prstGeom>
          <a:solidFill>
            <a:srgbClr val="EAF4F3"/>
          </a:solidFill>
          <a:ln/>
        </p:spPr>
      </p:sp>
      <p:sp>
        <p:nvSpPr>
          <p:cNvPr id="13" name="Text 11"/>
          <p:cNvSpPr/>
          <p:nvPr/>
        </p:nvSpPr>
        <p:spPr>
          <a:xfrm>
            <a:off x="4709160" y="2679192"/>
            <a:ext cx="649224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4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Parents were often given partial or unclear information before agreeing to surgery (Kennedy, 2001).</a:t>
            </a:r>
            <a:endParaRPr lang="en-US" sz="1400" dirty="0"/>
          </a:p>
        </p:txBody>
      </p:sp>
      <p:sp>
        <p:nvSpPr>
          <p:cNvPr id="14" name="Shape 12"/>
          <p:cNvSpPr/>
          <p:nvPr/>
        </p:nvSpPr>
        <p:spPr>
          <a:xfrm>
            <a:off x="548640" y="3849624"/>
            <a:ext cx="3291840" cy="960120"/>
          </a:xfrm>
          <a:prstGeom prst="roundRect">
            <a:avLst>
              <a:gd name="adj" fmla="val 9524"/>
            </a:avLst>
          </a:prstGeom>
          <a:solidFill>
            <a:srgbClr val="013A40"/>
          </a:solidFill>
          <a:ln/>
        </p:spPr>
      </p:sp>
      <p:sp>
        <p:nvSpPr>
          <p:cNvPr id="15" name="Text 13"/>
          <p:cNvSpPr/>
          <p:nvPr/>
        </p:nvSpPr>
        <p:spPr>
          <a:xfrm>
            <a:off x="731520" y="3849624"/>
            <a:ext cx="292608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Fragmented responsibility</a:t>
            </a:r>
            <a:endParaRPr lang="en-US" sz="1600" dirty="0"/>
          </a:p>
        </p:txBody>
      </p:sp>
      <p:sp>
        <p:nvSpPr>
          <p:cNvPr id="16" name="Shape 14"/>
          <p:cNvSpPr/>
          <p:nvPr/>
        </p:nvSpPr>
        <p:spPr>
          <a:xfrm>
            <a:off x="3886200" y="4306824"/>
            <a:ext cx="502920" cy="0"/>
          </a:xfrm>
          <a:prstGeom prst="line">
            <a:avLst/>
          </a:prstGeom>
          <a:noFill/>
          <a:ln w="31750">
            <a:solidFill>
              <a:srgbClr val="02C39A"/>
            </a:solidFill>
            <a:prstDash val="solid"/>
            <a:tailEnd type="triangle"/>
          </a:ln>
        </p:spPr>
      </p:sp>
      <p:sp>
        <p:nvSpPr>
          <p:cNvPr id="17" name="Shape 15"/>
          <p:cNvSpPr/>
          <p:nvPr/>
        </p:nvSpPr>
        <p:spPr>
          <a:xfrm>
            <a:off x="4480560" y="3849624"/>
            <a:ext cx="6949440" cy="960120"/>
          </a:xfrm>
          <a:prstGeom prst="roundRect">
            <a:avLst>
              <a:gd name="adj" fmla="val 9524"/>
            </a:avLst>
          </a:prstGeom>
          <a:solidFill>
            <a:srgbClr val="EAF4F3"/>
          </a:solidFill>
          <a:ln/>
        </p:spPr>
      </p:sp>
      <p:sp>
        <p:nvSpPr>
          <p:cNvPr id="18" name="Text 16"/>
          <p:cNvSpPr/>
          <p:nvPr/>
        </p:nvSpPr>
        <p:spPr>
          <a:xfrm>
            <a:off x="4709160" y="3849624"/>
            <a:ext cx="649224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4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Warnings were passed between organisations, but no single body took ownership of acting on them (Alaszewski, 2002).</a:t>
            </a:r>
            <a:endParaRPr lang="en-US" sz="1400" dirty="0"/>
          </a:p>
        </p:txBody>
      </p:sp>
      <p:sp>
        <p:nvSpPr>
          <p:cNvPr id="19" name="Shape 17"/>
          <p:cNvSpPr/>
          <p:nvPr/>
        </p:nvSpPr>
        <p:spPr>
          <a:xfrm>
            <a:off x="548640" y="5020056"/>
            <a:ext cx="3291840" cy="960120"/>
          </a:xfrm>
          <a:prstGeom prst="roundRect">
            <a:avLst>
              <a:gd name="adj" fmla="val 9524"/>
            </a:avLst>
          </a:prstGeom>
          <a:solidFill>
            <a:srgbClr val="013A40"/>
          </a:solidFill>
          <a:ln/>
        </p:spPr>
      </p:sp>
      <p:sp>
        <p:nvSpPr>
          <p:cNvPr id="20" name="Text 18"/>
          <p:cNvSpPr/>
          <p:nvPr/>
        </p:nvSpPr>
        <p:spPr>
          <a:xfrm>
            <a:off x="731520" y="5020056"/>
            <a:ext cx="292608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No external inspection</a:t>
            </a:r>
            <a:endParaRPr lang="en-US" sz="1600" dirty="0"/>
          </a:p>
        </p:txBody>
      </p:sp>
      <p:sp>
        <p:nvSpPr>
          <p:cNvPr id="21" name="Shape 19"/>
          <p:cNvSpPr/>
          <p:nvPr/>
        </p:nvSpPr>
        <p:spPr>
          <a:xfrm>
            <a:off x="3886200" y="5477256"/>
            <a:ext cx="502920" cy="0"/>
          </a:xfrm>
          <a:prstGeom prst="line">
            <a:avLst/>
          </a:prstGeom>
          <a:noFill/>
          <a:ln w="31750">
            <a:solidFill>
              <a:srgbClr val="02C39A"/>
            </a:solidFill>
            <a:prstDash val="solid"/>
            <a:tailEnd type="triangle"/>
          </a:ln>
        </p:spPr>
      </p:sp>
      <p:sp>
        <p:nvSpPr>
          <p:cNvPr id="22" name="Shape 20"/>
          <p:cNvSpPr/>
          <p:nvPr/>
        </p:nvSpPr>
        <p:spPr>
          <a:xfrm>
            <a:off x="4480560" y="4997196"/>
            <a:ext cx="6949440" cy="960120"/>
          </a:xfrm>
          <a:prstGeom prst="roundRect">
            <a:avLst>
              <a:gd name="adj" fmla="val 9524"/>
            </a:avLst>
          </a:prstGeom>
          <a:solidFill>
            <a:srgbClr val="EAF4F3"/>
          </a:solidFill>
          <a:ln/>
        </p:spPr>
      </p:sp>
      <p:sp>
        <p:nvSpPr>
          <p:cNvPr id="23" name="Text 21"/>
          <p:cNvSpPr/>
          <p:nvPr/>
        </p:nvSpPr>
        <p:spPr>
          <a:xfrm>
            <a:off x="4709160" y="5020056"/>
            <a:ext cx="649224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4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Unsafe care continued because no outside authority could step in early (Scally and Donaldson, 1998).</a:t>
            </a:r>
            <a:endParaRPr lang="en-US" sz="1400" dirty="0"/>
          </a:p>
        </p:txBody>
      </p:sp>
      <p:sp>
        <p:nvSpPr>
          <p:cNvPr id="24" name="Text 22"/>
          <p:cNvSpPr/>
          <p:nvPr/>
        </p:nvSpPr>
        <p:spPr>
          <a:xfrm>
            <a:off x="1152144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C6B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A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164592"/>
            <a:ext cx="11064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MEASURING IMPACT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411480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Donabedian Model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48640" y="1371600"/>
            <a:ext cx="108813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Developed by Avedis Donabedian (1988) to judge the quality of healthcare using three linked parts.</a:t>
            </a:r>
            <a:endParaRPr lang="en-US" sz="1400" dirty="0"/>
          </a:p>
        </p:txBody>
      </p:sp>
      <p:sp>
        <p:nvSpPr>
          <p:cNvPr id="5" name="Shape 3"/>
          <p:cNvSpPr/>
          <p:nvPr/>
        </p:nvSpPr>
        <p:spPr>
          <a:xfrm>
            <a:off x="548640" y="2148840"/>
            <a:ext cx="3474720" cy="3017520"/>
          </a:xfrm>
          <a:prstGeom prst="roundRect">
            <a:avLst>
              <a:gd name="adj" fmla="val 3636"/>
            </a:avLst>
          </a:prstGeom>
          <a:solidFill>
            <a:srgbClr val="028090"/>
          </a:solidFill>
          <a:ln/>
        </p:spPr>
      </p:sp>
      <p:sp>
        <p:nvSpPr>
          <p:cNvPr id="6" name="Text 4"/>
          <p:cNvSpPr/>
          <p:nvPr/>
        </p:nvSpPr>
        <p:spPr>
          <a:xfrm>
            <a:off x="777240" y="2423160"/>
            <a:ext cx="30175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STRUCTURE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777240" y="3017520"/>
            <a:ext cx="3017520" cy="1645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7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setting where care happens — staff numbers, skills, buildings, and equipment</a:t>
            </a:r>
            <a:r>
              <a:rPr lang="en-US" sz="12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1250" dirty="0"/>
          </a:p>
        </p:txBody>
      </p:sp>
      <p:sp>
        <p:nvSpPr>
          <p:cNvPr id="8" name="Shape 6"/>
          <p:cNvSpPr/>
          <p:nvPr/>
        </p:nvSpPr>
        <p:spPr>
          <a:xfrm>
            <a:off x="4041648" y="3657600"/>
            <a:ext cx="192024" cy="0"/>
          </a:xfrm>
          <a:prstGeom prst="line">
            <a:avLst/>
          </a:prstGeom>
          <a:noFill/>
          <a:ln w="25400">
            <a:solidFill>
              <a:srgbClr val="013A40"/>
            </a:solidFill>
            <a:prstDash val="solid"/>
            <a:tailEnd type="triangle"/>
          </a:ln>
        </p:spPr>
      </p:sp>
      <p:sp>
        <p:nvSpPr>
          <p:cNvPr id="9" name="Shape 7"/>
          <p:cNvSpPr/>
          <p:nvPr/>
        </p:nvSpPr>
        <p:spPr>
          <a:xfrm>
            <a:off x="4251960" y="2148840"/>
            <a:ext cx="3474720" cy="3017520"/>
          </a:xfrm>
          <a:prstGeom prst="roundRect">
            <a:avLst>
              <a:gd name="adj" fmla="val 3636"/>
            </a:avLst>
          </a:prstGeom>
          <a:solidFill>
            <a:srgbClr val="00A896"/>
          </a:solidFill>
          <a:ln/>
        </p:spPr>
      </p:sp>
      <p:sp>
        <p:nvSpPr>
          <p:cNvPr id="10" name="Text 8"/>
          <p:cNvSpPr/>
          <p:nvPr/>
        </p:nvSpPr>
        <p:spPr>
          <a:xfrm>
            <a:off x="4480560" y="2423160"/>
            <a:ext cx="30175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PROCESS</a:t>
            </a:r>
            <a:endParaRPr lang="en-US" sz="1800" dirty="0"/>
          </a:p>
        </p:txBody>
      </p:sp>
      <p:sp>
        <p:nvSpPr>
          <p:cNvPr id="11" name="Text 9"/>
          <p:cNvSpPr/>
          <p:nvPr/>
        </p:nvSpPr>
        <p:spPr>
          <a:xfrm>
            <a:off x="4480560" y="3017520"/>
            <a:ext cx="3017520" cy="1645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7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is actually done — how care is delivered, decisions made, and teams communicate.</a:t>
            </a:r>
            <a:endParaRPr lang="en-US" sz="1400" dirty="0"/>
          </a:p>
        </p:txBody>
      </p:sp>
      <p:sp>
        <p:nvSpPr>
          <p:cNvPr id="12" name="Shape 10"/>
          <p:cNvSpPr/>
          <p:nvPr/>
        </p:nvSpPr>
        <p:spPr>
          <a:xfrm>
            <a:off x="7744968" y="3657600"/>
            <a:ext cx="192024" cy="0"/>
          </a:xfrm>
          <a:prstGeom prst="line">
            <a:avLst/>
          </a:prstGeom>
          <a:noFill/>
          <a:ln w="25400">
            <a:solidFill>
              <a:srgbClr val="013A40"/>
            </a:solidFill>
            <a:prstDash val="solid"/>
            <a:tailEnd type="triangle"/>
          </a:ln>
        </p:spPr>
      </p:sp>
      <p:sp>
        <p:nvSpPr>
          <p:cNvPr id="13" name="Shape 11"/>
          <p:cNvSpPr/>
          <p:nvPr/>
        </p:nvSpPr>
        <p:spPr>
          <a:xfrm>
            <a:off x="7955280" y="2148840"/>
            <a:ext cx="3474720" cy="3017520"/>
          </a:xfrm>
          <a:prstGeom prst="roundRect">
            <a:avLst>
              <a:gd name="adj" fmla="val 3636"/>
            </a:avLst>
          </a:prstGeom>
          <a:solidFill>
            <a:srgbClr val="02C39A"/>
          </a:solidFill>
          <a:ln/>
        </p:spPr>
      </p:sp>
      <p:sp>
        <p:nvSpPr>
          <p:cNvPr id="14" name="Text 12"/>
          <p:cNvSpPr/>
          <p:nvPr/>
        </p:nvSpPr>
        <p:spPr>
          <a:xfrm>
            <a:off x="8183880" y="2423160"/>
            <a:ext cx="30175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OUTCOME</a:t>
            </a:r>
            <a:endParaRPr lang="en-US" sz="1800" dirty="0"/>
          </a:p>
        </p:txBody>
      </p:sp>
      <p:sp>
        <p:nvSpPr>
          <p:cNvPr id="15" name="Text 13"/>
          <p:cNvSpPr/>
          <p:nvPr/>
        </p:nvSpPr>
        <p:spPr>
          <a:xfrm>
            <a:off x="8183880" y="3017520"/>
            <a:ext cx="3017520" cy="1645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7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result for the patient — survival, recovery, complications, and satisfaction</a:t>
            </a:r>
            <a:r>
              <a:rPr lang="en-US" sz="12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1250" dirty="0"/>
          </a:p>
        </p:txBody>
      </p:sp>
      <p:sp>
        <p:nvSpPr>
          <p:cNvPr id="16" name="Text 14"/>
          <p:cNvSpPr/>
          <p:nvPr/>
        </p:nvSpPr>
        <p:spPr>
          <a:xfrm>
            <a:off x="548640" y="5349240"/>
            <a:ext cx="108813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250" dirty="0"/>
          </a:p>
        </p:txBody>
      </p:sp>
      <p:sp>
        <p:nvSpPr>
          <p:cNvPr id="17" name="Text 15"/>
          <p:cNvSpPr/>
          <p:nvPr/>
        </p:nvSpPr>
        <p:spPr>
          <a:xfrm>
            <a:off x="1152144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C6B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A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164592"/>
            <a:ext cx="11064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457200" y="128016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Impact on quality, efficiency and equity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1463040"/>
            <a:ext cx="11064240" cy="1417320"/>
          </a:xfrm>
          <a:prstGeom prst="roundRect">
            <a:avLst>
              <a:gd name="adj" fmla="val 6452"/>
            </a:avLst>
          </a:prstGeom>
          <a:solidFill>
            <a:srgbClr val="EAF4F3"/>
          </a:solidFill>
          <a:ln/>
        </p:spPr>
      </p:sp>
      <p:sp>
        <p:nvSpPr>
          <p:cNvPr id="5" name="Shape 3"/>
          <p:cNvSpPr/>
          <p:nvPr/>
        </p:nvSpPr>
        <p:spPr>
          <a:xfrm>
            <a:off x="548640" y="1463040"/>
            <a:ext cx="109728" cy="1417320"/>
          </a:xfrm>
          <a:prstGeom prst="rect">
            <a:avLst/>
          </a:prstGeom>
          <a:solidFill>
            <a:srgbClr val="028090"/>
          </a:solidFill>
          <a:ln/>
        </p:spPr>
      </p:sp>
      <p:sp>
        <p:nvSpPr>
          <p:cNvPr id="6" name="Text 4"/>
          <p:cNvSpPr/>
          <p:nvPr/>
        </p:nvSpPr>
        <p:spPr>
          <a:xfrm>
            <a:off x="868680" y="1627632"/>
            <a:ext cx="1828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Structure</a:t>
            </a:r>
            <a:endParaRPr lang="en-US" sz="1500" dirty="0"/>
          </a:p>
        </p:txBody>
      </p:sp>
      <p:sp>
        <p:nvSpPr>
          <p:cNvPr id="7" name="Shape 5"/>
          <p:cNvSpPr/>
          <p:nvPr/>
        </p:nvSpPr>
        <p:spPr>
          <a:xfrm>
            <a:off x="868680" y="2084832"/>
            <a:ext cx="1737360" cy="502920"/>
          </a:xfrm>
          <a:prstGeom prst="roundRect">
            <a:avLst>
              <a:gd name="adj" fmla="val 50909"/>
            </a:avLst>
          </a:prstGeom>
          <a:solidFill>
            <a:srgbClr val="028090"/>
          </a:solidFill>
          <a:ln/>
        </p:spPr>
      </p:sp>
      <p:sp>
        <p:nvSpPr>
          <p:cNvPr id="8" name="Text 6"/>
          <p:cNvSpPr/>
          <p:nvPr/>
        </p:nvSpPr>
        <p:spPr>
          <a:xfrm>
            <a:off x="868680" y="2084832"/>
            <a:ext cx="17373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QUALITY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2880360" y="1600200"/>
            <a:ext cx="8549640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700"/>
              </a:lnSpc>
              <a:buNone/>
            </a:pPr>
            <a:r>
              <a:rPr lang="en-US" sz="14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 few trained paediatric cardiac surgeons and nurses; no dedicated paediatric ICU (Kennedy, 2001</a:t>
            </a:r>
            <a:r>
              <a:rPr lang="en-US" sz="13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).</a:t>
            </a:r>
            <a:endParaRPr lang="en-US" sz="1300" dirty="0"/>
          </a:p>
        </p:txBody>
      </p:sp>
      <p:sp>
        <p:nvSpPr>
          <p:cNvPr id="10" name="Shape 8"/>
          <p:cNvSpPr/>
          <p:nvPr/>
        </p:nvSpPr>
        <p:spPr>
          <a:xfrm>
            <a:off x="548640" y="3063240"/>
            <a:ext cx="11064240" cy="1417320"/>
          </a:xfrm>
          <a:prstGeom prst="roundRect">
            <a:avLst>
              <a:gd name="adj" fmla="val 6452"/>
            </a:avLst>
          </a:prstGeom>
          <a:solidFill>
            <a:srgbClr val="EAF4F3"/>
          </a:solidFill>
          <a:ln/>
        </p:spPr>
      </p:sp>
      <p:sp>
        <p:nvSpPr>
          <p:cNvPr id="11" name="Shape 9"/>
          <p:cNvSpPr/>
          <p:nvPr/>
        </p:nvSpPr>
        <p:spPr>
          <a:xfrm>
            <a:off x="548640" y="3063240"/>
            <a:ext cx="109728" cy="1417320"/>
          </a:xfrm>
          <a:prstGeom prst="rect">
            <a:avLst/>
          </a:prstGeom>
          <a:solidFill>
            <a:srgbClr val="00A896"/>
          </a:solidFill>
          <a:ln/>
        </p:spPr>
      </p:sp>
      <p:sp>
        <p:nvSpPr>
          <p:cNvPr id="12" name="Text 10"/>
          <p:cNvSpPr/>
          <p:nvPr/>
        </p:nvSpPr>
        <p:spPr>
          <a:xfrm>
            <a:off x="868680" y="3227832"/>
            <a:ext cx="1828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Process</a:t>
            </a:r>
            <a:endParaRPr lang="en-US" sz="1500" dirty="0"/>
          </a:p>
        </p:txBody>
      </p:sp>
      <p:sp>
        <p:nvSpPr>
          <p:cNvPr id="13" name="Shape 11"/>
          <p:cNvSpPr/>
          <p:nvPr/>
        </p:nvSpPr>
        <p:spPr>
          <a:xfrm>
            <a:off x="868680" y="3685032"/>
            <a:ext cx="1737360" cy="502920"/>
          </a:xfrm>
          <a:prstGeom prst="roundRect">
            <a:avLst>
              <a:gd name="adj" fmla="val 50909"/>
            </a:avLst>
          </a:prstGeom>
          <a:solidFill>
            <a:srgbClr val="00A896"/>
          </a:solidFill>
          <a:ln/>
        </p:spPr>
      </p:sp>
      <p:sp>
        <p:nvSpPr>
          <p:cNvPr id="14" name="Text 12"/>
          <p:cNvSpPr/>
          <p:nvPr/>
        </p:nvSpPr>
        <p:spPr>
          <a:xfrm>
            <a:off x="868680" y="3685032"/>
            <a:ext cx="17373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EFFICIENCY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2880360" y="3200400"/>
            <a:ext cx="8549640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700"/>
              </a:lnSpc>
              <a:buNone/>
            </a:pPr>
            <a:r>
              <a:rPr lang="en-US" sz="14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Poor teamwork, unclear decisions, and repeated unsafe operations wasted resources and time (Kennedy, 2001).</a:t>
            </a:r>
            <a:endParaRPr lang="en-US" sz="1400" dirty="0"/>
          </a:p>
        </p:txBody>
      </p:sp>
      <p:sp>
        <p:nvSpPr>
          <p:cNvPr id="16" name="Shape 14"/>
          <p:cNvSpPr/>
          <p:nvPr/>
        </p:nvSpPr>
        <p:spPr>
          <a:xfrm>
            <a:off x="548640" y="4663440"/>
            <a:ext cx="11064240" cy="1417320"/>
          </a:xfrm>
          <a:prstGeom prst="roundRect">
            <a:avLst>
              <a:gd name="adj" fmla="val 6452"/>
            </a:avLst>
          </a:prstGeom>
          <a:solidFill>
            <a:srgbClr val="EAF4F3"/>
          </a:solidFill>
          <a:ln/>
        </p:spPr>
      </p:sp>
      <p:sp>
        <p:nvSpPr>
          <p:cNvPr id="17" name="Shape 15"/>
          <p:cNvSpPr/>
          <p:nvPr/>
        </p:nvSpPr>
        <p:spPr>
          <a:xfrm>
            <a:off x="548640" y="4663440"/>
            <a:ext cx="109728" cy="1417320"/>
          </a:xfrm>
          <a:prstGeom prst="rect">
            <a:avLst/>
          </a:prstGeom>
          <a:solidFill>
            <a:srgbClr val="02C39A"/>
          </a:solidFill>
          <a:ln/>
        </p:spPr>
      </p:sp>
      <p:sp>
        <p:nvSpPr>
          <p:cNvPr id="18" name="Text 16"/>
          <p:cNvSpPr/>
          <p:nvPr/>
        </p:nvSpPr>
        <p:spPr>
          <a:xfrm>
            <a:off x="868680" y="4828032"/>
            <a:ext cx="1828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Outcome</a:t>
            </a:r>
            <a:endParaRPr lang="en-US" sz="1500" dirty="0"/>
          </a:p>
        </p:txBody>
      </p:sp>
      <p:sp>
        <p:nvSpPr>
          <p:cNvPr id="19" name="Shape 17"/>
          <p:cNvSpPr/>
          <p:nvPr/>
        </p:nvSpPr>
        <p:spPr>
          <a:xfrm>
            <a:off x="868680" y="5285232"/>
            <a:ext cx="1737360" cy="502920"/>
          </a:xfrm>
          <a:prstGeom prst="roundRect">
            <a:avLst>
              <a:gd name="adj" fmla="val 50909"/>
            </a:avLst>
          </a:prstGeom>
          <a:solidFill>
            <a:srgbClr val="02C39A"/>
          </a:solidFill>
          <a:ln/>
        </p:spPr>
      </p:sp>
      <p:sp>
        <p:nvSpPr>
          <p:cNvPr id="20" name="Text 18"/>
          <p:cNvSpPr/>
          <p:nvPr/>
        </p:nvSpPr>
        <p:spPr>
          <a:xfrm>
            <a:off x="868680" y="5285232"/>
            <a:ext cx="17373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EQUITY</a:t>
            </a:r>
            <a:endParaRPr lang="en-US" sz="1200" dirty="0"/>
          </a:p>
        </p:txBody>
      </p:sp>
      <p:sp>
        <p:nvSpPr>
          <p:cNvPr id="21" name="Text 19"/>
          <p:cNvSpPr/>
          <p:nvPr/>
        </p:nvSpPr>
        <p:spPr>
          <a:xfrm>
            <a:off x="2880360" y="4800600"/>
            <a:ext cx="8549640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700"/>
              </a:lnSpc>
              <a:buNone/>
            </a:pPr>
            <a:r>
              <a:rPr lang="en-US" sz="14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Children treated at Bristol had a lower chance of survival than children treated elsewhere in England — simply because of where they lived (Kennedy, 2001).</a:t>
            </a:r>
            <a:endParaRPr lang="en-US" sz="1400" dirty="0"/>
          </a:p>
        </p:txBody>
      </p:sp>
      <p:sp>
        <p:nvSpPr>
          <p:cNvPr id="22" name="Text 20"/>
          <p:cNvSpPr/>
          <p:nvPr/>
        </p:nvSpPr>
        <p:spPr>
          <a:xfrm>
            <a:off x="1152144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C6B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13A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164592"/>
            <a:ext cx="11064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411480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Policy reforms that followed the Bristol Inquiry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1463040"/>
            <a:ext cx="3520440" cy="1508760"/>
          </a:xfrm>
          <a:prstGeom prst="roundRect">
            <a:avLst>
              <a:gd name="adj" fmla="val 6061"/>
            </a:avLst>
          </a:prstGeom>
          <a:solidFill>
            <a:srgbClr val="0A4A52"/>
          </a:solidFill>
          <a:ln/>
        </p:spPr>
      </p:sp>
      <p:sp>
        <p:nvSpPr>
          <p:cNvPr id="5" name="Shape 3"/>
          <p:cNvSpPr/>
          <p:nvPr/>
        </p:nvSpPr>
        <p:spPr>
          <a:xfrm>
            <a:off x="749808" y="1645920"/>
            <a:ext cx="365760" cy="365760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6" name="Text 4"/>
          <p:cNvSpPr/>
          <p:nvPr/>
        </p:nvSpPr>
        <p:spPr>
          <a:xfrm>
            <a:off x="749808" y="1645920"/>
            <a:ext cx="365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013A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749808" y="2084832"/>
            <a:ext cx="3118104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Clinical governance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749808" y="2423160"/>
            <a:ext cx="3118104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200"/>
              </a:lnSpc>
              <a:buNone/>
            </a:pPr>
            <a:r>
              <a:rPr lang="en-US" sz="1000" dirty="0">
                <a:solidFill>
                  <a:srgbClr val="EAF4F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Trusts became formally responsible for the quality of care they provided (Scally and Donaldson, 1998).</a:t>
            </a:r>
            <a:endParaRPr lang="en-US" sz="1000" dirty="0"/>
          </a:p>
        </p:txBody>
      </p:sp>
      <p:sp>
        <p:nvSpPr>
          <p:cNvPr id="9" name="Shape 7"/>
          <p:cNvSpPr/>
          <p:nvPr/>
        </p:nvSpPr>
        <p:spPr>
          <a:xfrm>
            <a:off x="4251960" y="1463040"/>
            <a:ext cx="3520440" cy="1508760"/>
          </a:xfrm>
          <a:prstGeom prst="roundRect">
            <a:avLst>
              <a:gd name="adj" fmla="val 6061"/>
            </a:avLst>
          </a:prstGeom>
          <a:solidFill>
            <a:srgbClr val="0A4A52"/>
          </a:solidFill>
          <a:ln/>
        </p:spPr>
      </p:sp>
      <p:sp>
        <p:nvSpPr>
          <p:cNvPr id="10" name="Shape 8"/>
          <p:cNvSpPr/>
          <p:nvPr/>
        </p:nvSpPr>
        <p:spPr>
          <a:xfrm>
            <a:off x="4453128" y="1645920"/>
            <a:ext cx="365760" cy="365760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11" name="Text 9"/>
          <p:cNvSpPr/>
          <p:nvPr/>
        </p:nvSpPr>
        <p:spPr>
          <a:xfrm>
            <a:off x="4453128" y="1645920"/>
            <a:ext cx="365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013A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300" dirty="0"/>
          </a:p>
        </p:txBody>
      </p:sp>
      <p:sp>
        <p:nvSpPr>
          <p:cNvPr id="12" name="Text 10"/>
          <p:cNvSpPr/>
          <p:nvPr/>
        </p:nvSpPr>
        <p:spPr>
          <a:xfrm>
            <a:off x="4453128" y="2084832"/>
            <a:ext cx="3118104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Commission for Health Improvement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4453128" y="2423160"/>
            <a:ext cx="3118104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200"/>
              </a:lnSpc>
              <a:buNone/>
            </a:pPr>
            <a:r>
              <a:rPr lang="en-US" sz="1000" dirty="0">
                <a:solidFill>
                  <a:srgbClr val="EAF4F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new body was set up to inspect and review NHS standards.</a:t>
            </a:r>
            <a:endParaRPr lang="en-US" sz="1000" dirty="0"/>
          </a:p>
        </p:txBody>
      </p:sp>
      <p:sp>
        <p:nvSpPr>
          <p:cNvPr id="14" name="Shape 12"/>
          <p:cNvSpPr/>
          <p:nvPr/>
        </p:nvSpPr>
        <p:spPr>
          <a:xfrm>
            <a:off x="7955280" y="1463040"/>
            <a:ext cx="3520440" cy="1508760"/>
          </a:xfrm>
          <a:prstGeom prst="roundRect">
            <a:avLst>
              <a:gd name="adj" fmla="val 6061"/>
            </a:avLst>
          </a:prstGeom>
          <a:solidFill>
            <a:srgbClr val="0A4A52"/>
          </a:solidFill>
          <a:ln/>
        </p:spPr>
      </p:sp>
      <p:sp>
        <p:nvSpPr>
          <p:cNvPr id="15" name="Shape 13"/>
          <p:cNvSpPr/>
          <p:nvPr/>
        </p:nvSpPr>
        <p:spPr>
          <a:xfrm>
            <a:off x="8156448" y="1645920"/>
            <a:ext cx="365760" cy="365760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16" name="Text 14"/>
          <p:cNvSpPr/>
          <p:nvPr/>
        </p:nvSpPr>
        <p:spPr>
          <a:xfrm>
            <a:off x="8156448" y="1645920"/>
            <a:ext cx="365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013A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300" dirty="0"/>
          </a:p>
        </p:txBody>
      </p:sp>
      <p:sp>
        <p:nvSpPr>
          <p:cNvPr id="17" name="Text 15"/>
          <p:cNvSpPr/>
          <p:nvPr/>
        </p:nvSpPr>
        <p:spPr>
          <a:xfrm>
            <a:off x="8156448" y="2084832"/>
            <a:ext cx="3118104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NICE</a:t>
            </a:r>
            <a:endParaRPr lang="en-US" sz="1300" dirty="0"/>
          </a:p>
        </p:txBody>
      </p:sp>
      <p:sp>
        <p:nvSpPr>
          <p:cNvPr id="18" name="Text 16"/>
          <p:cNvSpPr/>
          <p:nvPr/>
        </p:nvSpPr>
        <p:spPr>
          <a:xfrm>
            <a:off x="8156448" y="2423160"/>
            <a:ext cx="3118104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200"/>
              </a:lnSpc>
              <a:buNone/>
            </a:pPr>
            <a:r>
              <a:rPr lang="en-US" sz="1000" dirty="0">
                <a:solidFill>
                  <a:srgbClr val="EAF4F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National Institute for Clinical Excellence was created to issue national guidelines.</a:t>
            </a:r>
            <a:endParaRPr lang="en-US" sz="1000" dirty="0"/>
          </a:p>
        </p:txBody>
      </p:sp>
      <p:sp>
        <p:nvSpPr>
          <p:cNvPr id="19" name="Shape 17"/>
          <p:cNvSpPr/>
          <p:nvPr/>
        </p:nvSpPr>
        <p:spPr>
          <a:xfrm>
            <a:off x="548640" y="3200400"/>
            <a:ext cx="3520440" cy="1508760"/>
          </a:xfrm>
          <a:prstGeom prst="roundRect">
            <a:avLst>
              <a:gd name="adj" fmla="val 6061"/>
            </a:avLst>
          </a:prstGeom>
          <a:solidFill>
            <a:srgbClr val="0A4A52"/>
          </a:solidFill>
          <a:ln/>
        </p:spPr>
      </p:sp>
      <p:sp>
        <p:nvSpPr>
          <p:cNvPr id="20" name="Shape 18"/>
          <p:cNvSpPr/>
          <p:nvPr/>
        </p:nvSpPr>
        <p:spPr>
          <a:xfrm>
            <a:off x="749808" y="3383280"/>
            <a:ext cx="365760" cy="365760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21" name="Text 19"/>
          <p:cNvSpPr/>
          <p:nvPr/>
        </p:nvSpPr>
        <p:spPr>
          <a:xfrm>
            <a:off x="749808" y="3383280"/>
            <a:ext cx="365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013A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300" dirty="0"/>
          </a:p>
        </p:txBody>
      </p:sp>
      <p:sp>
        <p:nvSpPr>
          <p:cNvPr id="22" name="Text 20"/>
          <p:cNvSpPr/>
          <p:nvPr/>
        </p:nvSpPr>
        <p:spPr>
          <a:xfrm>
            <a:off x="749808" y="3822192"/>
            <a:ext cx="3118104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National Patient Safety Agency</a:t>
            </a:r>
            <a:endParaRPr lang="en-US" sz="1300" dirty="0"/>
          </a:p>
        </p:txBody>
      </p:sp>
      <p:sp>
        <p:nvSpPr>
          <p:cNvPr id="23" name="Text 21"/>
          <p:cNvSpPr/>
          <p:nvPr/>
        </p:nvSpPr>
        <p:spPr>
          <a:xfrm>
            <a:off x="749808" y="4160520"/>
            <a:ext cx="3118104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200"/>
              </a:lnSpc>
              <a:buNone/>
            </a:pPr>
            <a:r>
              <a:rPr lang="en-US" sz="1000" dirty="0">
                <a:solidFill>
                  <a:srgbClr val="EAF4F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single reporting system was introduced for adverse health events.</a:t>
            </a:r>
            <a:endParaRPr lang="en-US" sz="1000" dirty="0"/>
          </a:p>
        </p:txBody>
      </p:sp>
      <p:sp>
        <p:nvSpPr>
          <p:cNvPr id="24" name="Shape 22"/>
          <p:cNvSpPr/>
          <p:nvPr/>
        </p:nvSpPr>
        <p:spPr>
          <a:xfrm>
            <a:off x="4251960" y="3200400"/>
            <a:ext cx="3520440" cy="1508760"/>
          </a:xfrm>
          <a:prstGeom prst="roundRect">
            <a:avLst>
              <a:gd name="adj" fmla="val 6061"/>
            </a:avLst>
          </a:prstGeom>
          <a:solidFill>
            <a:srgbClr val="0A4A52"/>
          </a:solidFill>
          <a:ln/>
        </p:spPr>
      </p:sp>
      <p:sp>
        <p:nvSpPr>
          <p:cNvPr id="25" name="Shape 23"/>
          <p:cNvSpPr/>
          <p:nvPr/>
        </p:nvSpPr>
        <p:spPr>
          <a:xfrm>
            <a:off x="4453128" y="3383280"/>
            <a:ext cx="365760" cy="365760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26" name="Text 24"/>
          <p:cNvSpPr/>
          <p:nvPr/>
        </p:nvSpPr>
        <p:spPr>
          <a:xfrm>
            <a:off x="4453128" y="3383280"/>
            <a:ext cx="365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013A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300" dirty="0"/>
          </a:p>
        </p:txBody>
      </p:sp>
      <p:sp>
        <p:nvSpPr>
          <p:cNvPr id="27" name="Text 25"/>
          <p:cNvSpPr/>
          <p:nvPr/>
        </p:nvSpPr>
        <p:spPr>
          <a:xfrm>
            <a:off x="4453128" y="3822192"/>
            <a:ext cx="3118104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Appraisal &amp; revalidation</a:t>
            </a:r>
            <a:endParaRPr lang="en-US" sz="1300" dirty="0"/>
          </a:p>
        </p:txBody>
      </p:sp>
      <p:sp>
        <p:nvSpPr>
          <p:cNvPr id="28" name="Text 26"/>
          <p:cNvSpPr/>
          <p:nvPr/>
        </p:nvSpPr>
        <p:spPr>
          <a:xfrm>
            <a:off x="4453128" y="4160520"/>
            <a:ext cx="3118104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200"/>
              </a:lnSpc>
              <a:buNone/>
            </a:pPr>
            <a:r>
              <a:rPr lang="en-US" sz="1000" dirty="0">
                <a:solidFill>
                  <a:srgbClr val="EAF4F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Doctors moved toward annual appraisal, with revalidation fully introduced by 2012 (Professional Standards Authority, 2021).</a:t>
            </a:r>
            <a:endParaRPr lang="en-US" sz="1000" dirty="0"/>
          </a:p>
        </p:txBody>
      </p:sp>
      <p:sp>
        <p:nvSpPr>
          <p:cNvPr id="29" name="Shape 27"/>
          <p:cNvSpPr/>
          <p:nvPr/>
        </p:nvSpPr>
        <p:spPr>
          <a:xfrm>
            <a:off x="7955280" y="3200400"/>
            <a:ext cx="3520440" cy="1508760"/>
          </a:xfrm>
          <a:prstGeom prst="roundRect">
            <a:avLst>
              <a:gd name="adj" fmla="val 6061"/>
            </a:avLst>
          </a:prstGeom>
          <a:solidFill>
            <a:srgbClr val="0A4A52"/>
          </a:solidFill>
          <a:ln/>
        </p:spPr>
      </p:sp>
      <p:sp>
        <p:nvSpPr>
          <p:cNvPr id="30" name="Shape 28"/>
          <p:cNvSpPr/>
          <p:nvPr/>
        </p:nvSpPr>
        <p:spPr>
          <a:xfrm>
            <a:off x="8156448" y="3383280"/>
            <a:ext cx="365760" cy="365760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31" name="Text 29"/>
          <p:cNvSpPr/>
          <p:nvPr/>
        </p:nvSpPr>
        <p:spPr>
          <a:xfrm>
            <a:off x="8156448" y="3383280"/>
            <a:ext cx="365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013A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1300" dirty="0"/>
          </a:p>
        </p:txBody>
      </p:sp>
      <p:sp>
        <p:nvSpPr>
          <p:cNvPr id="32" name="Text 30"/>
          <p:cNvSpPr/>
          <p:nvPr/>
        </p:nvSpPr>
        <p:spPr>
          <a:xfrm>
            <a:off x="8156448" y="3822192"/>
            <a:ext cx="3118104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Council for Regulation of Healthcare Professionals</a:t>
            </a:r>
            <a:endParaRPr lang="en-US" sz="1300" dirty="0"/>
          </a:p>
        </p:txBody>
      </p:sp>
      <p:sp>
        <p:nvSpPr>
          <p:cNvPr id="33" name="Text 31"/>
          <p:cNvSpPr/>
          <p:nvPr/>
        </p:nvSpPr>
        <p:spPr>
          <a:xfrm>
            <a:off x="8156448" y="4160520"/>
            <a:ext cx="3118104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200"/>
              </a:lnSpc>
              <a:buNone/>
            </a:pPr>
            <a:r>
              <a:rPr lang="en-US" sz="1000" dirty="0">
                <a:solidFill>
                  <a:srgbClr val="EAF4F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new body was set up to coordinate and oversee the individual regulators (Professional Standards Authority, 2021).</a:t>
            </a:r>
            <a:endParaRPr lang="en-US" sz="1000" dirty="0"/>
          </a:p>
        </p:txBody>
      </p:sp>
      <p:sp>
        <p:nvSpPr>
          <p:cNvPr id="34" name="Text 32"/>
          <p:cNvSpPr/>
          <p:nvPr/>
        </p:nvSpPr>
        <p:spPr>
          <a:xfrm>
            <a:off x="1152144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C6B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A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164592"/>
            <a:ext cx="11064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411480"/>
            <a:ext cx="11064240" cy="571931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3000" b="1" dirty="0">
                <a:latin typeface="Cambria" pitchFamily="34" charset="0"/>
                <a:ea typeface="Cambria" pitchFamily="34" charset="-122"/>
                <a:cs typeface="Cambria" pitchFamily="34" charset="-120"/>
              </a:rPr>
              <a:t>How the Written Report (Component 2) Will Be Structured</a:t>
            </a:r>
            <a:endParaRPr lang="en-US" sz="3000" dirty="0"/>
          </a:p>
          <a:p>
            <a:pPr marL="0" indent="0">
              <a:buNone/>
            </a:pP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1463040"/>
            <a:ext cx="3520440" cy="2148840"/>
          </a:xfrm>
          <a:prstGeom prst="roundRect">
            <a:avLst>
              <a:gd name="adj" fmla="val 4255"/>
            </a:avLst>
          </a:prstGeom>
          <a:solidFill>
            <a:srgbClr val="EAF4F3"/>
          </a:solidFill>
          <a:ln/>
        </p:spPr>
      </p:sp>
      <p:sp>
        <p:nvSpPr>
          <p:cNvPr id="5" name="Shape 3"/>
          <p:cNvSpPr/>
          <p:nvPr/>
        </p:nvSpPr>
        <p:spPr>
          <a:xfrm>
            <a:off x="749808" y="1664208"/>
            <a:ext cx="502920" cy="502920"/>
          </a:xfrm>
          <a:prstGeom prst="roundRect">
            <a:avLst>
              <a:gd name="adj" fmla="val 18182"/>
            </a:avLst>
          </a:prstGeom>
          <a:solidFill>
            <a:srgbClr val="028090"/>
          </a:solidFill>
          <a:ln/>
        </p:spPr>
      </p:sp>
      <p:sp>
        <p:nvSpPr>
          <p:cNvPr id="6" name="Text 4"/>
          <p:cNvSpPr/>
          <p:nvPr/>
        </p:nvSpPr>
        <p:spPr>
          <a:xfrm>
            <a:off x="749808" y="1664208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749808" y="2286000"/>
            <a:ext cx="3118104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Introduction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749808" y="2697480"/>
            <a:ext cx="3118104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4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Set out the case, its scope, and why it matters for quality management.</a:t>
            </a:r>
            <a:endParaRPr lang="en-US" sz="1400" dirty="0"/>
          </a:p>
        </p:txBody>
      </p:sp>
      <p:sp>
        <p:nvSpPr>
          <p:cNvPr id="9" name="Shape 7"/>
          <p:cNvSpPr/>
          <p:nvPr/>
        </p:nvSpPr>
        <p:spPr>
          <a:xfrm>
            <a:off x="4251960" y="1463040"/>
            <a:ext cx="3520440" cy="2148840"/>
          </a:xfrm>
          <a:prstGeom prst="roundRect">
            <a:avLst>
              <a:gd name="adj" fmla="val 4255"/>
            </a:avLst>
          </a:prstGeom>
          <a:solidFill>
            <a:srgbClr val="EAF4F3"/>
          </a:solidFill>
          <a:ln/>
        </p:spPr>
      </p:sp>
      <p:sp>
        <p:nvSpPr>
          <p:cNvPr id="10" name="Shape 8"/>
          <p:cNvSpPr/>
          <p:nvPr/>
        </p:nvSpPr>
        <p:spPr>
          <a:xfrm>
            <a:off x="4453128" y="1664208"/>
            <a:ext cx="502920" cy="502920"/>
          </a:xfrm>
          <a:prstGeom prst="roundRect">
            <a:avLst>
              <a:gd name="adj" fmla="val 18182"/>
            </a:avLst>
          </a:prstGeom>
          <a:solidFill>
            <a:srgbClr val="028090"/>
          </a:solidFill>
          <a:ln/>
        </p:spPr>
      </p:sp>
      <p:sp>
        <p:nvSpPr>
          <p:cNvPr id="11" name="Text 9"/>
          <p:cNvSpPr/>
          <p:nvPr/>
        </p:nvSpPr>
        <p:spPr>
          <a:xfrm>
            <a:off x="4453128" y="1664208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4453128" y="2286000"/>
            <a:ext cx="3118104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Root Cause Analysis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4453128" y="2697480"/>
            <a:ext cx="3118104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4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Apply the Swiss Cheese Model and the Fishbone / RCA method in depth.</a:t>
            </a:r>
            <a:endParaRPr lang="en-US" sz="1400" dirty="0"/>
          </a:p>
        </p:txBody>
      </p:sp>
      <p:sp>
        <p:nvSpPr>
          <p:cNvPr id="14" name="Shape 12"/>
          <p:cNvSpPr/>
          <p:nvPr/>
        </p:nvSpPr>
        <p:spPr>
          <a:xfrm>
            <a:off x="7955280" y="1463040"/>
            <a:ext cx="3520440" cy="2148840"/>
          </a:xfrm>
          <a:prstGeom prst="roundRect">
            <a:avLst>
              <a:gd name="adj" fmla="val 4255"/>
            </a:avLst>
          </a:prstGeom>
          <a:solidFill>
            <a:srgbClr val="EAF4F3"/>
          </a:solidFill>
          <a:ln/>
        </p:spPr>
      </p:sp>
      <p:sp>
        <p:nvSpPr>
          <p:cNvPr id="15" name="Shape 13"/>
          <p:cNvSpPr/>
          <p:nvPr/>
        </p:nvSpPr>
        <p:spPr>
          <a:xfrm>
            <a:off x="8156448" y="1664208"/>
            <a:ext cx="502920" cy="502920"/>
          </a:xfrm>
          <a:prstGeom prst="roundRect">
            <a:avLst>
              <a:gd name="adj" fmla="val 18182"/>
            </a:avLst>
          </a:prstGeom>
          <a:solidFill>
            <a:srgbClr val="028090"/>
          </a:solidFill>
          <a:ln/>
        </p:spPr>
      </p:sp>
      <p:sp>
        <p:nvSpPr>
          <p:cNvPr id="16" name="Text 14"/>
          <p:cNvSpPr/>
          <p:nvPr/>
        </p:nvSpPr>
        <p:spPr>
          <a:xfrm>
            <a:off x="8156448" y="1664208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600" dirty="0"/>
          </a:p>
        </p:txBody>
      </p:sp>
      <p:sp>
        <p:nvSpPr>
          <p:cNvPr id="17" name="Text 15"/>
          <p:cNvSpPr/>
          <p:nvPr/>
        </p:nvSpPr>
        <p:spPr>
          <a:xfrm>
            <a:off x="8156448" y="2286000"/>
            <a:ext cx="3118104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Policy Analysis</a:t>
            </a:r>
            <a:endParaRPr lang="en-US" sz="1600" dirty="0"/>
          </a:p>
        </p:txBody>
      </p:sp>
      <p:sp>
        <p:nvSpPr>
          <p:cNvPr id="18" name="Text 16"/>
          <p:cNvSpPr/>
          <p:nvPr/>
        </p:nvSpPr>
        <p:spPr>
          <a:xfrm>
            <a:off x="8156448" y="2697480"/>
            <a:ext cx="3118104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4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Examine the regulatory and governance gaps that allowed the problem to continue.</a:t>
            </a:r>
            <a:endParaRPr lang="en-US" sz="1400" dirty="0"/>
          </a:p>
        </p:txBody>
      </p:sp>
      <p:sp>
        <p:nvSpPr>
          <p:cNvPr id="19" name="Shape 17"/>
          <p:cNvSpPr/>
          <p:nvPr/>
        </p:nvSpPr>
        <p:spPr>
          <a:xfrm>
            <a:off x="548640" y="3840480"/>
            <a:ext cx="3520440" cy="2148840"/>
          </a:xfrm>
          <a:prstGeom prst="roundRect">
            <a:avLst>
              <a:gd name="adj" fmla="val 4255"/>
            </a:avLst>
          </a:prstGeom>
          <a:solidFill>
            <a:srgbClr val="EAF4F3"/>
          </a:solidFill>
          <a:ln/>
        </p:spPr>
      </p:sp>
      <p:sp>
        <p:nvSpPr>
          <p:cNvPr id="20" name="Shape 18"/>
          <p:cNvSpPr/>
          <p:nvPr/>
        </p:nvSpPr>
        <p:spPr>
          <a:xfrm>
            <a:off x="749808" y="4041648"/>
            <a:ext cx="502920" cy="502920"/>
          </a:xfrm>
          <a:prstGeom prst="roundRect">
            <a:avLst>
              <a:gd name="adj" fmla="val 18182"/>
            </a:avLst>
          </a:prstGeom>
          <a:solidFill>
            <a:srgbClr val="028090"/>
          </a:solidFill>
          <a:ln/>
        </p:spPr>
      </p:sp>
      <p:sp>
        <p:nvSpPr>
          <p:cNvPr id="21" name="Text 19"/>
          <p:cNvSpPr/>
          <p:nvPr/>
        </p:nvSpPr>
        <p:spPr>
          <a:xfrm>
            <a:off x="749808" y="4041648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1600" dirty="0"/>
          </a:p>
        </p:txBody>
      </p:sp>
      <p:sp>
        <p:nvSpPr>
          <p:cNvPr id="22" name="Text 20"/>
          <p:cNvSpPr/>
          <p:nvPr/>
        </p:nvSpPr>
        <p:spPr>
          <a:xfrm>
            <a:off x="749808" y="4663440"/>
            <a:ext cx="3118104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Impact Evaluation</a:t>
            </a:r>
            <a:endParaRPr lang="en-US" sz="1600" dirty="0"/>
          </a:p>
        </p:txBody>
      </p:sp>
      <p:sp>
        <p:nvSpPr>
          <p:cNvPr id="23" name="Text 21"/>
          <p:cNvSpPr/>
          <p:nvPr/>
        </p:nvSpPr>
        <p:spPr>
          <a:xfrm>
            <a:off x="749808" y="5074920"/>
            <a:ext cx="3118104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4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the Donabedian Model to assess effects on quality, efficiency, and equity.</a:t>
            </a:r>
            <a:endParaRPr lang="en-US" sz="1400" dirty="0"/>
          </a:p>
        </p:txBody>
      </p:sp>
      <p:sp>
        <p:nvSpPr>
          <p:cNvPr id="24" name="Shape 22"/>
          <p:cNvSpPr/>
          <p:nvPr/>
        </p:nvSpPr>
        <p:spPr>
          <a:xfrm>
            <a:off x="4251960" y="3840480"/>
            <a:ext cx="3520440" cy="2148840"/>
          </a:xfrm>
          <a:prstGeom prst="roundRect">
            <a:avLst>
              <a:gd name="adj" fmla="val 4255"/>
            </a:avLst>
          </a:prstGeom>
          <a:solidFill>
            <a:srgbClr val="EAF4F3"/>
          </a:solidFill>
          <a:ln/>
        </p:spPr>
      </p:sp>
      <p:sp>
        <p:nvSpPr>
          <p:cNvPr id="25" name="Shape 23"/>
          <p:cNvSpPr/>
          <p:nvPr/>
        </p:nvSpPr>
        <p:spPr>
          <a:xfrm>
            <a:off x="4453128" y="4041648"/>
            <a:ext cx="502920" cy="502920"/>
          </a:xfrm>
          <a:prstGeom prst="roundRect">
            <a:avLst>
              <a:gd name="adj" fmla="val 18182"/>
            </a:avLst>
          </a:prstGeom>
          <a:solidFill>
            <a:srgbClr val="028090"/>
          </a:solidFill>
          <a:ln/>
        </p:spPr>
      </p:sp>
      <p:sp>
        <p:nvSpPr>
          <p:cNvPr id="26" name="Text 24"/>
          <p:cNvSpPr/>
          <p:nvPr/>
        </p:nvSpPr>
        <p:spPr>
          <a:xfrm>
            <a:off x="4453128" y="4041648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</a:t>
            </a:r>
            <a:endParaRPr lang="en-US" sz="1600" dirty="0"/>
          </a:p>
        </p:txBody>
      </p:sp>
      <p:sp>
        <p:nvSpPr>
          <p:cNvPr id="27" name="Text 25"/>
          <p:cNvSpPr/>
          <p:nvPr/>
        </p:nvSpPr>
        <p:spPr>
          <a:xfrm>
            <a:off x="4453128" y="4663440"/>
            <a:ext cx="3118104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Recommendations</a:t>
            </a:r>
            <a:endParaRPr lang="en-US" sz="1600" dirty="0"/>
          </a:p>
        </p:txBody>
      </p:sp>
      <p:sp>
        <p:nvSpPr>
          <p:cNvPr id="28" name="Text 26"/>
          <p:cNvSpPr/>
          <p:nvPr/>
        </p:nvSpPr>
        <p:spPr>
          <a:xfrm>
            <a:off x="4453128" y="5074920"/>
            <a:ext cx="3118104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4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Propose practical actions for quality management in health and social care.</a:t>
            </a:r>
            <a:endParaRPr lang="en-US" sz="1400" dirty="0"/>
          </a:p>
        </p:txBody>
      </p:sp>
      <p:sp>
        <p:nvSpPr>
          <p:cNvPr id="29" name="Shape 27"/>
          <p:cNvSpPr/>
          <p:nvPr/>
        </p:nvSpPr>
        <p:spPr>
          <a:xfrm>
            <a:off x="7955280" y="3840480"/>
            <a:ext cx="3520440" cy="2148840"/>
          </a:xfrm>
          <a:prstGeom prst="roundRect">
            <a:avLst>
              <a:gd name="adj" fmla="val 4255"/>
            </a:avLst>
          </a:prstGeom>
          <a:solidFill>
            <a:srgbClr val="EAF4F3"/>
          </a:solidFill>
          <a:ln/>
        </p:spPr>
      </p:sp>
      <p:sp>
        <p:nvSpPr>
          <p:cNvPr id="30" name="Shape 28"/>
          <p:cNvSpPr/>
          <p:nvPr/>
        </p:nvSpPr>
        <p:spPr>
          <a:xfrm>
            <a:off x="8156448" y="4041648"/>
            <a:ext cx="502920" cy="502920"/>
          </a:xfrm>
          <a:prstGeom prst="roundRect">
            <a:avLst>
              <a:gd name="adj" fmla="val 18182"/>
            </a:avLst>
          </a:prstGeom>
          <a:solidFill>
            <a:srgbClr val="028090"/>
          </a:solidFill>
          <a:ln/>
        </p:spPr>
      </p:sp>
      <p:sp>
        <p:nvSpPr>
          <p:cNvPr id="31" name="Text 29"/>
          <p:cNvSpPr/>
          <p:nvPr/>
        </p:nvSpPr>
        <p:spPr>
          <a:xfrm>
            <a:off x="8156448" y="4041648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6</a:t>
            </a:r>
            <a:endParaRPr lang="en-US" sz="1600" dirty="0"/>
          </a:p>
        </p:txBody>
      </p:sp>
      <p:sp>
        <p:nvSpPr>
          <p:cNvPr id="32" name="Text 30"/>
          <p:cNvSpPr/>
          <p:nvPr/>
        </p:nvSpPr>
        <p:spPr>
          <a:xfrm>
            <a:off x="8156448" y="4663440"/>
            <a:ext cx="3118104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Conclusion</a:t>
            </a:r>
            <a:endParaRPr lang="en-US" sz="1600" dirty="0"/>
          </a:p>
        </p:txBody>
      </p:sp>
      <p:sp>
        <p:nvSpPr>
          <p:cNvPr id="33" name="Text 31"/>
          <p:cNvSpPr/>
          <p:nvPr/>
        </p:nvSpPr>
        <p:spPr>
          <a:xfrm>
            <a:off x="8156448" y="5074920"/>
            <a:ext cx="3118104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4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Summarise key lessons and their relevance today.</a:t>
            </a:r>
            <a:endParaRPr lang="en-US" sz="1400" dirty="0"/>
          </a:p>
        </p:txBody>
      </p:sp>
      <p:sp>
        <p:nvSpPr>
          <p:cNvPr id="34" name="Text 32"/>
          <p:cNvSpPr/>
          <p:nvPr/>
        </p:nvSpPr>
        <p:spPr>
          <a:xfrm>
            <a:off x="1152144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C6B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13A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548640"/>
            <a:ext cx="11064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kern="0" spc="200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548640" y="411480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640080" y="1737360"/>
            <a:ext cx="10881360" cy="914400"/>
          </a:xfrm>
          <a:prstGeom prst="roundRect">
            <a:avLst>
              <a:gd name="adj" fmla="val 10000"/>
            </a:avLst>
          </a:prstGeom>
          <a:solidFill>
            <a:srgbClr val="0A4A52"/>
          </a:solidFill>
          <a:ln/>
        </p:spPr>
      </p:sp>
      <p:sp>
        <p:nvSpPr>
          <p:cNvPr id="5" name="Shape 3"/>
          <p:cNvSpPr/>
          <p:nvPr/>
        </p:nvSpPr>
        <p:spPr>
          <a:xfrm>
            <a:off x="868680" y="1965960"/>
            <a:ext cx="457200" cy="457200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6" name="Text 4"/>
          <p:cNvSpPr/>
          <p:nvPr/>
        </p:nvSpPr>
        <p:spPr>
          <a:xfrm>
            <a:off x="868680" y="196596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1600200" y="1737360"/>
            <a:ext cx="969264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800"/>
              </a:lnSpc>
              <a:buNone/>
            </a:pPr>
            <a:r>
              <a:rPr lang="en-US" sz="14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Failures were systemic, not the fault of one person (Reason, 1990).</a:t>
            </a:r>
            <a:endParaRPr lang="en-US" sz="1450" dirty="0"/>
          </a:p>
        </p:txBody>
      </p:sp>
      <p:sp>
        <p:nvSpPr>
          <p:cNvPr id="8" name="Shape 6"/>
          <p:cNvSpPr/>
          <p:nvPr/>
        </p:nvSpPr>
        <p:spPr>
          <a:xfrm>
            <a:off x="640080" y="2834640"/>
            <a:ext cx="10881360" cy="914400"/>
          </a:xfrm>
          <a:prstGeom prst="roundRect">
            <a:avLst>
              <a:gd name="adj" fmla="val 10000"/>
            </a:avLst>
          </a:prstGeom>
          <a:solidFill>
            <a:srgbClr val="0A4A52"/>
          </a:solidFill>
          <a:ln/>
        </p:spPr>
      </p:sp>
      <p:sp>
        <p:nvSpPr>
          <p:cNvPr id="9" name="Shape 7"/>
          <p:cNvSpPr/>
          <p:nvPr/>
        </p:nvSpPr>
        <p:spPr>
          <a:xfrm>
            <a:off x="868680" y="3063240"/>
            <a:ext cx="457200" cy="457200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10" name="Text 8"/>
          <p:cNvSpPr/>
          <p:nvPr/>
        </p:nvSpPr>
        <p:spPr>
          <a:xfrm>
            <a:off x="868680" y="306324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1600200" y="2834640"/>
            <a:ext cx="969264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800"/>
              </a:lnSpc>
              <a:buNone/>
            </a:pPr>
            <a:r>
              <a:rPr lang="en-US" sz="14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Listening to frontline staff concerns early can prevent harm (Walshe and Offen, 2001).</a:t>
            </a:r>
            <a:endParaRPr lang="en-US" sz="1450" dirty="0"/>
          </a:p>
        </p:txBody>
      </p:sp>
      <p:sp>
        <p:nvSpPr>
          <p:cNvPr id="12" name="Shape 10"/>
          <p:cNvSpPr/>
          <p:nvPr/>
        </p:nvSpPr>
        <p:spPr>
          <a:xfrm>
            <a:off x="640080" y="3931920"/>
            <a:ext cx="10881360" cy="914400"/>
          </a:xfrm>
          <a:prstGeom prst="roundRect">
            <a:avLst>
              <a:gd name="adj" fmla="val 10000"/>
            </a:avLst>
          </a:prstGeom>
          <a:solidFill>
            <a:srgbClr val="0A4A52"/>
          </a:solidFill>
          <a:ln/>
        </p:spPr>
      </p:sp>
      <p:sp>
        <p:nvSpPr>
          <p:cNvPr id="13" name="Shape 11"/>
          <p:cNvSpPr/>
          <p:nvPr/>
        </p:nvSpPr>
        <p:spPr>
          <a:xfrm>
            <a:off x="868680" y="4160520"/>
            <a:ext cx="457200" cy="457200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14" name="Text 12"/>
          <p:cNvSpPr/>
          <p:nvPr/>
        </p:nvSpPr>
        <p:spPr>
          <a:xfrm>
            <a:off x="868680" y="416052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1600200" y="3931920"/>
            <a:ext cx="969264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800"/>
              </a:lnSpc>
              <a:buNone/>
            </a:pPr>
            <a:r>
              <a:rPr lang="en-US" sz="14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Clear regulation and shared outcome data protect patients (Kennedy, 2001).</a:t>
            </a:r>
            <a:endParaRPr lang="en-US" sz="1450" dirty="0"/>
          </a:p>
        </p:txBody>
      </p:sp>
      <p:sp>
        <p:nvSpPr>
          <p:cNvPr id="16" name="Shape 14"/>
          <p:cNvSpPr/>
          <p:nvPr/>
        </p:nvSpPr>
        <p:spPr>
          <a:xfrm>
            <a:off x="640080" y="5029200"/>
            <a:ext cx="10881360" cy="914400"/>
          </a:xfrm>
          <a:prstGeom prst="roundRect">
            <a:avLst>
              <a:gd name="adj" fmla="val 10000"/>
            </a:avLst>
          </a:prstGeom>
          <a:solidFill>
            <a:srgbClr val="0A4A52"/>
          </a:solidFill>
          <a:ln/>
        </p:spPr>
      </p:sp>
      <p:sp>
        <p:nvSpPr>
          <p:cNvPr id="17" name="Shape 15"/>
          <p:cNvSpPr/>
          <p:nvPr/>
        </p:nvSpPr>
        <p:spPr>
          <a:xfrm>
            <a:off x="868680" y="5257800"/>
            <a:ext cx="457200" cy="457200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18" name="Text 16"/>
          <p:cNvSpPr/>
          <p:nvPr/>
        </p:nvSpPr>
        <p:spPr>
          <a:xfrm>
            <a:off x="868680" y="525780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1600200" y="5029200"/>
            <a:ext cx="969264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800"/>
              </a:lnSpc>
              <a:buNone/>
            </a:pPr>
            <a:r>
              <a:rPr lang="en-US" sz="14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Quality, efficiency, and equity are connected — a weakness in one damages the others.</a:t>
            </a:r>
            <a:endParaRPr lang="en-US" sz="1450" dirty="0"/>
          </a:p>
        </p:txBody>
      </p:sp>
      <p:sp>
        <p:nvSpPr>
          <p:cNvPr id="20" name="Text 18"/>
          <p:cNvSpPr/>
          <p:nvPr/>
        </p:nvSpPr>
        <p:spPr>
          <a:xfrm>
            <a:off x="640080" y="5989320"/>
            <a:ext cx="7315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600" dirty="0"/>
          </a:p>
        </p:txBody>
      </p:sp>
      <p:sp>
        <p:nvSpPr>
          <p:cNvPr id="21" name="Text 19"/>
          <p:cNvSpPr/>
          <p:nvPr/>
        </p:nvSpPr>
        <p:spPr>
          <a:xfrm>
            <a:off x="1152144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C6B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A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164592"/>
            <a:ext cx="11064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411480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 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320040" y="1234440"/>
            <a:ext cx="4572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548640" y="2194559"/>
            <a:ext cx="10154153" cy="2024965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>
              <a:lnSpc>
                <a:spcPts val="1500"/>
              </a:lnSpc>
            </a:pP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Alaszewski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A. (2002) 'The impact of the Bristol Royal Infirmary disaster and inquiry on public services in the UK', Journal of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Interprofessional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Care, 16(4), pp. 371–378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ts val="1500"/>
              </a:lnSpc>
            </a:pP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Department of Health (2002) The Government's Response to the Report of the Public Inquiry into Children's Heart Surgery at the Bristol Royal Infirmary. London: HMSO.</a:t>
            </a:r>
          </a:p>
          <a:p>
            <a:pPr>
              <a:lnSpc>
                <a:spcPts val="1500"/>
              </a:lnSpc>
            </a:pP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Donabedian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A. (1988) 'The quality of care: How can it be assessed?', JAMA, 260(12), pp. 1743–1748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ts val="15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Dyer, C. (1998) 'Bristol doctors found guilty of serious professional misconduct', BMJ, 316, p. 1924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ts val="15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Kennedy, I. (2001) Learning from Bristol: The Report of the Public Inquiry into Children's Heart Surgery at the Bristol Royal Infirmary 1984–1995. London: The Stationery Office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ts val="1500"/>
              </a:lnSpc>
            </a:pP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Perneger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T.V. (2005) 'The Swiss cheese model of safety incidents: Are there holes in the metaphor?', BMC Health Services Research, 5, p. 71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ts val="15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Professional Standards Authority (2021) The Bristol Inquiry – 20 Years On. Available at: https://www.professionalstandards.org.uk/news-and-updates/news/bristol-inquiry-20-years⁠� (Accessed: 20 July 2026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>
              <a:lnSpc>
                <a:spcPts val="15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Reason, J. (1990) Human Error. Cambridge: Cambridge University Press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ts val="15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Reason, J. (2000) 'Human error: Models and management', BMJ, 320(7237), pp. 768–770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ts val="1500"/>
              </a:lnSpc>
            </a:pP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Scally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G. and Donaldson, L.J. (1998) 'Clinical governance and the drive for quality improvement in the new NHS in England', BMJ, 317(7150), pp. 61–65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ts val="15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Vincent, C. (2010) Patient Safety. 2nd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Oxford: Wiley-Blackwell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ts val="1500"/>
              </a:lnSpc>
            </a:pP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Walshe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K. and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Offen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N. (2001) 'A very public failure: Lessons for quality improvement in healthcare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from the Bristol Royal Infirmary', Quality in Health Care, 10(4), pp. 250–256.</a:t>
            </a:r>
            <a:endParaRPr lang="en-US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1500"/>
              </a:lnSpc>
            </a:pPr>
            <a:endParaRPr lang="en-US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1500"/>
              </a:lnSpc>
            </a:pP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548640" y="2258568"/>
            <a:ext cx="4572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1051560" y="2258568"/>
            <a:ext cx="105613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548640" y="3099816"/>
            <a:ext cx="4572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1051560" y="3099816"/>
            <a:ext cx="105613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548640" y="3941064"/>
            <a:ext cx="4572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1097280" y="2455768"/>
            <a:ext cx="105613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548640" y="4782312"/>
            <a:ext cx="4572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1051560" y="4782312"/>
            <a:ext cx="105613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548640" y="5623560"/>
            <a:ext cx="4572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1051560" y="5623560"/>
            <a:ext cx="105613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1152144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C6B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16</a:t>
            </a:r>
            <a:endParaRPr lang="en-US" sz="1000" dirty="0"/>
          </a:p>
        </p:txBody>
      </p:sp>
      <p:sp>
        <p:nvSpPr>
          <p:cNvPr id="17" name="Rectangle 16"/>
          <p:cNvSpPr/>
          <p:nvPr/>
        </p:nvSpPr>
        <p:spPr>
          <a:xfrm>
            <a:off x="3048000" y="-495151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IN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247</TotalTime>
  <Words>1725</Words>
  <Application>Microsoft Office PowerPoint</Application>
  <PresentationFormat>Widescreen</PresentationFormat>
  <Paragraphs>202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Aptos</vt:lpstr>
      <vt:lpstr>Arial</vt:lpstr>
      <vt:lpstr>Calibri</vt:lpstr>
      <vt:lpstr>Calibri Light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DELL</cp:lastModifiedBy>
  <cp:revision>24</cp:revision>
  <dcterms:created xsi:type="dcterms:W3CDTF">2026-07-20T00:51:57Z</dcterms:created>
  <dcterms:modified xsi:type="dcterms:W3CDTF">2026-07-21T10:23:08Z</dcterms:modified>
</cp:coreProperties>
</file>