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Lst>
  <p:sldSz cx="18288000" cy="10287000"/>
  <p:notesSz cx="6858000" cy="9144000"/>
  <p:embeddedFontLst>
    <p:embeddedFont>
      <p:font typeface="Coco Gothic" panose="020B0604020202020204" charset="0"/>
      <p:regular r:id="rId19"/>
    </p:embeddedFont>
    <p:embeddedFont>
      <p:font typeface="Coco Gothic Bold" panose="020B0604020202020204" charset="0"/>
      <p:regular r:id="rId20"/>
    </p:embeddedFont>
    <p:embeddedFont>
      <p:font typeface="TAN Headline"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8" d="100"/>
          <a:sy n="38" d="100"/>
        </p:scale>
        <p:origin x="102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20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3DD264-4EE7-41BB-B98C-9994504E51F9}" type="datetimeFigureOut">
              <a:rPr lang="en-IN" smtClean="0"/>
              <a:t>15-11-2025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DCEECA-960E-45D6-86D2-B54543808D65}" type="slidenum">
              <a:rPr lang="en-IN" smtClean="0"/>
              <a:t>‹#›</a:t>
            </a:fld>
            <a:endParaRPr lang="en-IN"/>
          </a:p>
        </p:txBody>
      </p:sp>
    </p:spTree>
    <p:extLst>
      <p:ext uri="{BB962C8B-B14F-4D97-AF65-F5344CB8AC3E}">
        <p14:creationId xmlns:p14="http://schemas.microsoft.com/office/powerpoint/2010/main" val="1391515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jme.bmj.com/content/medethics/48/10/672.full.pdf" TargetMode="External"/><Relationship Id="rId3" Type="http://schemas.openxmlformats.org/officeDocument/2006/relationships/hyperlink" Target="https://thirlwall.public-inquiry.uk/wp-content/uploads/thirlwall-evidence/INQ0102624%20-%20Expert%20Report%20of%20Mary%20Dixon-Woods.pdf" TargetMode="External"/><Relationship Id="rId7" Type="http://schemas.openxmlformats.org/officeDocument/2006/relationships/hyperlink" Target="https://pubpub.maastrichtuniversitypress.nl/pub/health-policy-analysis-an-introduction-chapter-7?readingCollection=991ccf1c"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erepo.uef.fi/bitstreams/7b186b0f-d9c6-4ca7-a2c7-8219a5a8a161/download" TargetMode="External"/><Relationship Id="rId5" Type="http://schemas.openxmlformats.org/officeDocument/2006/relationships/hyperlink" Target="https://www.sciencedirect.com/science/article/pii/S0277953625006458" TargetMode="External"/><Relationship Id="rId4" Type="http://schemas.openxmlformats.org/officeDocument/2006/relationships/hyperlink" Target="https://bmjopen.bmj.com/content/bmjopen/12/6/e058134.full.pdf" TargetMode="External"/><Relationship Id="rId9" Type="http://schemas.openxmlformats.org/officeDocument/2006/relationships/hyperlink" Target="https://bmjopen.bmj.com/content/bmjopen/12/1/e048045.full.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seeks to discuss the Mid Staffordshire NHS Trust scandal in systems-thinking terms, which reveals the structural and policy-weakness gaps, which made unsafe practices gain ground. With the help of Swiss Cheese and Fishbone models, it identifies factors contributing to and gaps in governance and offers practical interventions to reconstruct patient safety and regain the trust of the population (Francis, 2013).</a:t>
            </a:r>
          </a:p>
          <a:p>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2</a:t>
            </a:fld>
            <a:endParaRPr lang="en-IN"/>
          </a:p>
        </p:txBody>
      </p:sp>
    </p:spTree>
    <p:extLst>
      <p:ext uri="{BB962C8B-B14F-4D97-AF65-F5344CB8AC3E}">
        <p14:creationId xmlns:p14="http://schemas.microsoft.com/office/powerpoint/2010/main" val="520867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Mid Staffordshire NHS Foundation Trust was one of the healthcare institutions that had one of the most severe failures in healthcare quality between 2005 and 2009. The Francis Inquiry revealed the neglectful practices in many hospitals, unsafe staffing, and a culture where financial considerations were more important than patient needs. The results also reflected the systemic lack of governance and the necessity to have more accountability and patient-centred leadership in NHS establishments (Dixon-Woods, 2024).</a:t>
            </a:r>
          </a:p>
          <a:p>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3</a:t>
            </a:fld>
            <a:endParaRPr lang="en-IN"/>
          </a:p>
        </p:txBody>
      </p:sp>
    </p:spTree>
    <p:extLst>
      <p:ext uri="{BB962C8B-B14F-4D97-AF65-F5344CB8AC3E}">
        <p14:creationId xmlns:p14="http://schemas.microsoft.com/office/powerpoint/2010/main" val="3946773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Mid Staffordshire NHS Foundation Trust was a medium-sized district hospital with a high population in its area. When it became a Foundation Trust, it became financial performance-oriented, which undermined clinical care. The consequences of systemic neglect included the harmful effects on patients and reputational harm to both health care professionals and national regulators that control the quality and accountability (Yardley et al., 2022).</a:t>
            </a:r>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4</a:t>
            </a:fld>
            <a:endParaRPr lang="en-IN"/>
          </a:p>
        </p:txBody>
      </p:sp>
    </p:spTree>
    <p:extLst>
      <p:ext uri="{BB962C8B-B14F-4D97-AF65-F5344CB8AC3E}">
        <p14:creationId xmlns:p14="http://schemas.microsoft.com/office/powerpoint/2010/main" val="593257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Swiss Cheese Model shows how the combination of several system flaws came together to form the Mid Staffordshire crisis. Latent weaknesses were financial pressures and understaffing, whereas active errors were those of direct care failures and unnoticed warnings. They violated all the safety measures, causing unnecessary deaths and revealing the flaws of NHS governance and quality systems to everyone (Taylor and Goodwin, 2022).</a:t>
            </a:r>
          </a:p>
          <a:p>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5</a:t>
            </a:fld>
            <a:endParaRPr lang="en-IN"/>
          </a:p>
        </p:txBody>
      </p:sp>
    </p:spTree>
    <p:extLst>
      <p:ext uri="{BB962C8B-B14F-4D97-AF65-F5344CB8AC3E}">
        <p14:creationId xmlns:p14="http://schemas.microsoft.com/office/powerpoint/2010/main" val="3442568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Fishbone Diagram brings to the fore the interrelations of systemic breakdown at Mid Staffordshire. Poor communication and low morale undermined teamwork, and poor complaint management concealed the underlying safety problems. Early intervention was blocked by failures in leadership, policies that were performance-based based and the culture of fear. All these human and organisational influences supported the unsafe practices and undermined professional accountability throughout the Trust (</a:t>
            </a:r>
            <a:r>
              <a:rPr lang="en-IN" sz="1200" kern="1200" dirty="0" err="1">
                <a:solidFill>
                  <a:schemeClr val="tx1"/>
                </a:solidFill>
                <a:effectLst/>
                <a:latin typeface="+mn-lt"/>
                <a:ea typeface="+mn-ea"/>
                <a:cs typeface="+mn-cs"/>
              </a:rPr>
              <a:t>Maarse</a:t>
            </a:r>
            <a:r>
              <a:rPr lang="en-IN" sz="1200" kern="1200" dirty="0">
                <a:solidFill>
                  <a:schemeClr val="tx1"/>
                </a:solidFill>
                <a:effectLst/>
                <a:latin typeface="+mn-lt"/>
                <a:ea typeface="+mn-ea"/>
                <a:cs typeface="+mn-cs"/>
              </a:rPr>
              <a:t>, 2023).</a:t>
            </a:r>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6</a:t>
            </a:fld>
            <a:endParaRPr lang="en-IN"/>
          </a:p>
        </p:txBody>
      </p:sp>
    </p:spTree>
    <p:extLst>
      <p:ext uri="{BB962C8B-B14F-4D97-AF65-F5344CB8AC3E}">
        <p14:creationId xmlns:p14="http://schemas.microsoft.com/office/powerpoint/2010/main" val="163108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These are the theoretical frameworks used in the analysis of systemic failure at Mid Staffordshire. The Swiss Cheese Model demonstrates how the latent and active gaps converged on the patients and hurt them. The Donabedian Model connects the poor structures and processes with the poor outcomes, and RCA helps trace the root causes not to an individual but to provide a comprehensive perspective of organisational deficiencies and the required reforms (Jones and </a:t>
            </a:r>
            <a:r>
              <a:rPr lang="en-IN" sz="1200" kern="1200" dirty="0" err="1">
                <a:solidFill>
                  <a:schemeClr val="tx1"/>
                </a:solidFill>
                <a:effectLst/>
                <a:latin typeface="+mn-lt"/>
                <a:ea typeface="+mn-ea"/>
                <a:cs typeface="+mn-cs"/>
              </a:rPr>
              <a:t>Armit</a:t>
            </a:r>
            <a:r>
              <a:rPr lang="en-IN" sz="1200" kern="1200" dirty="0">
                <a:solidFill>
                  <a:schemeClr val="tx1"/>
                </a:solidFill>
                <a:effectLst/>
                <a:latin typeface="+mn-lt"/>
                <a:ea typeface="+mn-ea"/>
                <a:cs typeface="+mn-cs"/>
              </a:rPr>
              <a:t>, 2025).</a:t>
            </a:r>
          </a:p>
          <a:p>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7</a:t>
            </a:fld>
            <a:endParaRPr lang="en-IN"/>
          </a:p>
        </p:txBody>
      </p:sp>
    </p:spTree>
    <p:extLst>
      <p:ext uri="{BB962C8B-B14F-4D97-AF65-F5344CB8AC3E}">
        <p14:creationId xmlns:p14="http://schemas.microsoft.com/office/powerpoint/2010/main" val="104815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policy analysis indicates that the governance and regulatory frameworks were not able to support patient safety at Mid Staffordshire. Poor accountability was undermined by misaligned NHS modernisation objectives and poor execution of Quality Accounts. Regulatory oversight, by regulators like Monitor and CQC, was not effective and the lack of protection of </a:t>
            </a:r>
            <a:r>
              <a:rPr lang="en-IN" sz="1200" kern="1200" dirty="0" err="1">
                <a:solidFill>
                  <a:schemeClr val="tx1"/>
                </a:solidFill>
                <a:effectLst/>
                <a:latin typeface="+mn-lt"/>
                <a:ea typeface="+mn-ea"/>
                <a:cs typeface="+mn-cs"/>
              </a:rPr>
              <a:t>whistleblowers</a:t>
            </a:r>
            <a:r>
              <a:rPr lang="en-IN" sz="1200" kern="1200" dirty="0">
                <a:solidFill>
                  <a:schemeClr val="tx1"/>
                </a:solidFill>
                <a:effectLst/>
                <a:latin typeface="+mn-lt"/>
                <a:ea typeface="+mn-ea"/>
                <a:cs typeface="+mn-cs"/>
              </a:rPr>
              <a:t> discouraged staff from reporting unsafe practices, moral distress intensified and clinical integrity became compromised (Anderson et al., 2021).</a:t>
            </a:r>
          </a:p>
          <a:p>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8</a:t>
            </a:fld>
            <a:endParaRPr lang="en-IN"/>
          </a:p>
        </p:txBody>
      </p:sp>
    </p:spTree>
    <p:extLst>
      <p:ext uri="{BB962C8B-B14F-4D97-AF65-F5344CB8AC3E}">
        <p14:creationId xmlns:p14="http://schemas.microsoft.com/office/powerpoint/2010/main" val="9751674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Mid Staffordshire crisis seriously jeopardised the quality of care, efficiency and equity. Lack of safe behaviour and care resulted in preventable deaths and poor hygiene. Due to inefficient supervision and mismanagement of the resources, the failures were enhanced, and older and frail patients are the most affected. These results highlight the importance of systemic vulnerabilities in enhancing inequity and decreasing the reliability of services in the healthcare environment (</a:t>
            </a:r>
            <a:r>
              <a:rPr lang="en-IN" sz="1200" kern="1200" dirty="0" err="1">
                <a:solidFill>
                  <a:schemeClr val="tx1"/>
                </a:solidFill>
                <a:effectLst/>
                <a:latin typeface="+mn-lt"/>
                <a:ea typeface="+mn-ea"/>
                <a:cs typeface="+mn-cs"/>
              </a:rPr>
              <a:t>Kuosmanen</a:t>
            </a:r>
            <a:r>
              <a:rPr lang="en-IN" sz="1200" kern="1200" dirty="0">
                <a:solidFill>
                  <a:schemeClr val="tx1"/>
                </a:solidFill>
                <a:effectLst/>
                <a:latin typeface="+mn-lt"/>
                <a:ea typeface="+mn-ea"/>
                <a:cs typeface="+mn-cs"/>
              </a:rPr>
              <a:t>, 2021).</a:t>
            </a:r>
          </a:p>
          <a:p>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9</a:t>
            </a:fld>
            <a:endParaRPr lang="en-IN"/>
          </a:p>
        </p:txBody>
      </p:sp>
    </p:spTree>
    <p:extLst>
      <p:ext uri="{BB962C8B-B14F-4D97-AF65-F5344CB8AC3E}">
        <p14:creationId xmlns:p14="http://schemas.microsoft.com/office/powerpoint/2010/main" val="1402609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main evidence is based on the significant investigations and scholarly studies on safety and governance. Systemic failures are explained in the background of the Francis Report and the Department of Health reforms. Subsequent research points to the lack of organisational culture and governance as contributors to risk. It is crucial to construct a proactive, transparent, and learning-based system that would help avoid recurrence and reduce negative patient outcomes (Brooks et al., 2024).</a:t>
            </a:r>
          </a:p>
          <a:p>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10</a:t>
            </a:fld>
            <a:endParaRPr lang="en-IN"/>
          </a:p>
        </p:txBody>
      </p:sp>
    </p:spTree>
    <p:extLst>
      <p:ext uri="{BB962C8B-B14F-4D97-AF65-F5344CB8AC3E}">
        <p14:creationId xmlns:p14="http://schemas.microsoft.com/office/powerpoint/2010/main" val="1066637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Staffing, reporting and </a:t>
            </a:r>
            <a:r>
              <a:rPr lang="en-IN" sz="1200" kern="1200" dirty="0" err="1">
                <a:solidFill>
                  <a:schemeClr val="tx1"/>
                </a:solidFill>
                <a:effectLst/>
                <a:latin typeface="+mn-lt"/>
                <a:ea typeface="+mn-ea"/>
                <a:cs typeface="+mn-cs"/>
              </a:rPr>
              <a:t>whistleblower</a:t>
            </a:r>
            <a:r>
              <a:rPr lang="en-IN" sz="1200" kern="1200" dirty="0">
                <a:solidFill>
                  <a:schemeClr val="tx1"/>
                </a:solidFill>
                <a:effectLst/>
                <a:latin typeface="+mn-lt"/>
                <a:ea typeface="+mn-ea"/>
                <a:cs typeface="+mn-cs"/>
              </a:rPr>
              <a:t> protection are areas that need immediate interventions to restore safety and trust. Cultural and structural solutions should be long-term strategies to be achieved by the development of leadership, open procedures, and regular audits. The process of switching priorities and emphasis on performance indicators to compassionate, patient-centred care will enhance accountability and regain professional integrity in the healthcare system (</a:t>
            </a:r>
            <a:r>
              <a:rPr lang="en-IN" sz="1200" kern="1200" dirty="0" err="1">
                <a:solidFill>
                  <a:schemeClr val="tx1"/>
                </a:solidFill>
                <a:effectLst/>
                <a:latin typeface="+mn-lt"/>
                <a:ea typeface="+mn-ea"/>
                <a:cs typeface="+mn-cs"/>
              </a:rPr>
              <a:t>Haraldseid-Driftland</a:t>
            </a:r>
            <a:r>
              <a:rPr lang="en-IN" sz="1200" kern="1200" dirty="0">
                <a:solidFill>
                  <a:schemeClr val="tx1"/>
                </a:solidFill>
                <a:effectLst/>
                <a:latin typeface="+mn-lt"/>
                <a:ea typeface="+mn-ea"/>
                <a:cs typeface="+mn-cs"/>
              </a:rPr>
              <a:t> et al., 2022).</a:t>
            </a:r>
          </a:p>
          <a:p>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11</a:t>
            </a:fld>
            <a:endParaRPr lang="en-IN"/>
          </a:p>
        </p:txBody>
      </p:sp>
    </p:spTree>
    <p:extLst>
      <p:ext uri="{BB962C8B-B14F-4D97-AF65-F5344CB8AC3E}">
        <p14:creationId xmlns:p14="http://schemas.microsoft.com/office/powerpoint/2010/main" val="2104970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consequences are on the whole spectrum of healthcare. Open communication and safer staffing should also be available to frontline staff in order to minimise burnout. Managers must be able to have clear accountability systems, and regulators must make decisions using real-time information. Collectively, these measures can help to regain the trust of patients and prioritise the ethical and high-quality care at the centre of healthcare provision (Yardley et al., 2022).</a:t>
            </a:r>
          </a:p>
          <a:p>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12</a:t>
            </a:fld>
            <a:endParaRPr lang="en-IN"/>
          </a:p>
        </p:txBody>
      </p:sp>
    </p:spTree>
    <p:extLst>
      <p:ext uri="{BB962C8B-B14F-4D97-AF65-F5344CB8AC3E}">
        <p14:creationId xmlns:p14="http://schemas.microsoft.com/office/powerpoint/2010/main" val="33433887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will be extended to a critical analysis in the written report. It starts with the background and literature review, and then moves on to methods which are based on systems-based models. Swiss Cheese and RCA frameworks will be applied to the analysis section, which will focus on policy gaps critique, implications on quality, efficiency, and equity, and end by providing evidence-based recommendations (Francis, 2013).</a:t>
            </a:r>
          </a:p>
          <a:p>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13</a:t>
            </a:fld>
            <a:endParaRPr lang="en-IN"/>
          </a:p>
        </p:txBody>
      </p:sp>
    </p:spTree>
    <p:extLst>
      <p:ext uri="{BB962C8B-B14F-4D97-AF65-F5344CB8AC3E}">
        <p14:creationId xmlns:p14="http://schemas.microsoft.com/office/powerpoint/2010/main" val="8871840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this analysis, secondary data is heavily relied upon and it can either include biased views or a lack of information. One should be ethically sensitive, particularly when addressing the case of patient harm and bereaved families. The preservation of both neutrality and professionalism makes sure that findings are made in a respectful manner and the emphasis is placed on systemic learning instead of pinpointing individual blame (Dixon-Woods, 2024).</a:t>
            </a:r>
          </a:p>
          <a:p>
            <a:endParaRPr lang="en-IN" dirty="0"/>
          </a:p>
        </p:txBody>
      </p:sp>
      <p:sp>
        <p:nvSpPr>
          <p:cNvPr id="4" name="Slide Number Placeholder 3"/>
          <p:cNvSpPr>
            <a:spLocks noGrp="1"/>
          </p:cNvSpPr>
          <p:nvPr>
            <p:ph type="sldNum" sz="quarter" idx="5"/>
          </p:nvPr>
        </p:nvSpPr>
        <p:spPr/>
        <p:txBody>
          <a:bodyPr/>
          <a:lstStyle/>
          <a:p>
            <a:fld id="{FEDCEECA-960E-45D6-86D2-B54543808D65}" type="slidenum">
              <a:rPr lang="en-IN" smtClean="0"/>
              <a:t>14</a:t>
            </a:fld>
            <a:endParaRPr lang="en-IN"/>
          </a:p>
        </p:txBody>
      </p:sp>
    </p:spTree>
    <p:extLst>
      <p:ext uri="{BB962C8B-B14F-4D97-AF65-F5344CB8AC3E}">
        <p14:creationId xmlns:p14="http://schemas.microsoft.com/office/powerpoint/2010/main" val="8655906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IN" sz="1200" u="none" strike="noStrike" kern="1200" dirty="0">
                <a:solidFill>
                  <a:schemeClr val="tx1"/>
                </a:solidFill>
                <a:effectLst/>
                <a:latin typeface="+mn-lt"/>
                <a:ea typeface="+mn-ea"/>
                <a:cs typeface="+mn-cs"/>
              </a:rPr>
              <a:t>Dixon-Woods, M., 2024. Report to the Thirlwall Inquiry: addressing Part C of the Terms of Reference. Expert report), 28. </a:t>
            </a:r>
            <a:r>
              <a:rPr lang="en-IN" sz="1200" u="none" strike="noStrike" kern="1200" dirty="0">
                <a:solidFill>
                  <a:schemeClr val="tx1"/>
                </a:solidFill>
                <a:effectLst/>
                <a:latin typeface="+mn-lt"/>
                <a:ea typeface="+mn-ea"/>
                <a:cs typeface="+mn-cs"/>
                <a:hlinkClick r:id="rId3"/>
              </a:rPr>
              <a:t>https://thirlwall.public-inquiry.uk/wp-content/uploads/thirlwall-evidence/INQ0102624%20-%20Expert%20Report%20of%20Mary%20Dixon-Woods.pdf</a:t>
            </a:r>
            <a:endParaRPr lang="en-IN" sz="1200" u="none" strike="noStrike" kern="1200" dirty="0">
              <a:solidFill>
                <a:schemeClr val="tx1"/>
              </a:solidFill>
              <a:effectLst/>
              <a:latin typeface="+mn-lt"/>
              <a:ea typeface="+mn-ea"/>
              <a:cs typeface="+mn-cs"/>
            </a:endParaRPr>
          </a:p>
          <a:p>
            <a:pPr lvl="0"/>
            <a:r>
              <a:rPr lang="en-IN" sz="1200" u="none" strike="noStrike" kern="1200" dirty="0" err="1">
                <a:solidFill>
                  <a:schemeClr val="tx1"/>
                </a:solidFill>
                <a:effectLst/>
                <a:latin typeface="+mn-lt"/>
                <a:ea typeface="+mn-ea"/>
                <a:cs typeface="+mn-cs"/>
              </a:rPr>
              <a:t>Haraldseid-Driftland</a:t>
            </a:r>
            <a:r>
              <a:rPr lang="en-IN" sz="1200" u="none" strike="noStrike" kern="1200" dirty="0">
                <a:solidFill>
                  <a:schemeClr val="tx1"/>
                </a:solidFill>
                <a:effectLst/>
                <a:latin typeface="+mn-lt"/>
                <a:ea typeface="+mn-ea"/>
                <a:cs typeface="+mn-cs"/>
              </a:rPr>
              <a:t>, C., Macrae, C., Guise, V., </a:t>
            </a:r>
            <a:r>
              <a:rPr lang="en-IN" sz="1200" u="none" strike="noStrike" kern="1200" dirty="0" err="1">
                <a:solidFill>
                  <a:schemeClr val="tx1"/>
                </a:solidFill>
                <a:effectLst/>
                <a:latin typeface="+mn-lt"/>
                <a:ea typeface="+mn-ea"/>
                <a:cs typeface="+mn-cs"/>
              </a:rPr>
              <a:t>Schibevaag</a:t>
            </a:r>
            <a:r>
              <a:rPr lang="en-IN" sz="1200" u="none" strike="noStrike" kern="1200" dirty="0">
                <a:solidFill>
                  <a:schemeClr val="tx1"/>
                </a:solidFill>
                <a:effectLst/>
                <a:latin typeface="+mn-lt"/>
                <a:ea typeface="+mn-ea"/>
                <a:cs typeface="+mn-cs"/>
              </a:rPr>
              <a:t>, L., </a:t>
            </a:r>
            <a:r>
              <a:rPr lang="en-IN" sz="1200" u="none" strike="noStrike" kern="1200" dirty="0" err="1">
                <a:solidFill>
                  <a:schemeClr val="tx1"/>
                </a:solidFill>
                <a:effectLst/>
                <a:latin typeface="+mn-lt"/>
                <a:ea typeface="+mn-ea"/>
                <a:cs typeface="+mn-cs"/>
              </a:rPr>
              <a:t>Alsvik</a:t>
            </a:r>
            <a:r>
              <a:rPr lang="en-IN" sz="1200" u="none" strike="noStrike" kern="1200" dirty="0">
                <a:solidFill>
                  <a:schemeClr val="tx1"/>
                </a:solidFill>
                <a:effectLst/>
                <a:latin typeface="+mn-lt"/>
                <a:ea typeface="+mn-ea"/>
                <a:cs typeface="+mn-cs"/>
              </a:rPr>
              <a:t>, J.G., Rosenberg, A. and Wiig, S., 2022. Evaluating a system-wide, safety investigation in healthcare course in Norway: a qualitative study. BMJ open, 12(6), p.e058134. </a:t>
            </a:r>
            <a:r>
              <a:rPr lang="en-IN" sz="1200" u="none" strike="noStrike" kern="1200" dirty="0">
                <a:solidFill>
                  <a:schemeClr val="tx1"/>
                </a:solidFill>
                <a:effectLst/>
                <a:latin typeface="+mn-lt"/>
                <a:ea typeface="+mn-ea"/>
                <a:cs typeface="+mn-cs"/>
                <a:hlinkClick r:id="rId4"/>
              </a:rPr>
              <a:t>https://bmjopen.bmj.com/content/bmjopen/12/6/e058134.full.pdf</a:t>
            </a:r>
            <a:endParaRPr lang="en-IN" sz="1200" u="none" strike="noStrike" kern="1200" dirty="0">
              <a:solidFill>
                <a:schemeClr val="tx1"/>
              </a:solidFill>
              <a:effectLst/>
              <a:latin typeface="+mn-lt"/>
              <a:ea typeface="+mn-ea"/>
              <a:cs typeface="+mn-cs"/>
            </a:endParaRPr>
          </a:p>
          <a:p>
            <a:pPr lvl="0"/>
            <a:r>
              <a:rPr lang="en-IN" sz="1200" u="none" strike="noStrike" kern="1200" dirty="0">
                <a:solidFill>
                  <a:schemeClr val="tx1"/>
                </a:solidFill>
                <a:effectLst/>
                <a:latin typeface="+mn-lt"/>
                <a:ea typeface="+mn-ea"/>
                <a:cs typeface="+mn-cs"/>
              </a:rPr>
              <a:t>Jones, L. and </a:t>
            </a:r>
            <a:r>
              <a:rPr lang="en-IN" sz="1200" u="none" strike="noStrike" kern="1200" dirty="0" err="1">
                <a:solidFill>
                  <a:schemeClr val="tx1"/>
                </a:solidFill>
                <a:effectLst/>
                <a:latin typeface="+mn-lt"/>
                <a:ea typeface="+mn-ea"/>
                <a:cs typeface="+mn-cs"/>
              </a:rPr>
              <a:t>Armit</a:t>
            </a:r>
            <a:r>
              <a:rPr lang="en-IN" sz="1200" u="none" strike="noStrike" kern="1200" dirty="0">
                <a:solidFill>
                  <a:schemeClr val="tx1"/>
                </a:solidFill>
                <a:effectLst/>
                <a:latin typeface="+mn-lt"/>
                <a:ea typeface="+mn-ea"/>
                <a:cs typeface="+mn-cs"/>
              </a:rPr>
              <a:t>, K., 2025. Doctors as system leaders: medical professionalism and ‘making a stand’. Social Science &amp; Medicine, p.118314. </a:t>
            </a:r>
            <a:r>
              <a:rPr lang="en-IN" sz="1200" u="none" strike="noStrike" kern="1200" dirty="0">
                <a:solidFill>
                  <a:schemeClr val="tx1"/>
                </a:solidFill>
                <a:effectLst/>
                <a:latin typeface="+mn-lt"/>
                <a:ea typeface="+mn-ea"/>
                <a:cs typeface="+mn-cs"/>
                <a:hlinkClick r:id="rId5"/>
              </a:rPr>
              <a:t>https://www.sciencedirect.com/science/article/pii/S0277953625006458</a:t>
            </a:r>
            <a:endParaRPr lang="en-IN" sz="1200" u="none" strike="noStrike" kern="1200" dirty="0">
              <a:solidFill>
                <a:schemeClr val="tx1"/>
              </a:solidFill>
              <a:effectLst/>
              <a:latin typeface="+mn-lt"/>
              <a:ea typeface="+mn-ea"/>
              <a:cs typeface="+mn-cs"/>
            </a:endParaRPr>
          </a:p>
          <a:p>
            <a:pPr lvl="0"/>
            <a:r>
              <a:rPr lang="en-IN" sz="1200" u="none" strike="noStrike" kern="1200" dirty="0" err="1">
                <a:solidFill>
                  <a:schemeClr val="tx1"/>
                </a:solidFill>
                <a:effectLst/>
                <a:latin typeface="+mn-lt"/>
                <a:ea typeface="+mn-ea"/>
                <a:cs typeface="+mn-cs"/>
              </a:rPr>
              <a:t>Kuosmanen</a:t>
            </a:r>
            <a:r>
              <a:rPr lang="en-IN" sz="1200" u="none" strike="noStrike" kern="1200" dirty="0">
                <a:solidFill>
                  <a:schemeClr val="tx1"/>
                </a:solidFill>
                <a:effectLst/>
                <a:latin typeface="+mn-lt"/>
                <a:ea typeface="+mn-ea"/>
                <a:cs typeface="+mn-cs"/>
              </a:rPr>
              <a:t>, A., 2021. Patient safety culture in forensic psychiatric hospital care: Health care staff perceptions'. </a:t>
            </a:r>
            <a:r>
              <a:rPr lang="en-IN" sz="1200" u="none" strike="noStrike" kern="1200" dirty="0">
                <a:solidFill>
                  <a:schemeClr val="tx1"/>
                </a:solidFill>
                <a:effectLst/>
                <a:latin typeface="+mn-lt"/>
                <a:ea typeface="+mn-ea"/>
                <a:cs typeface="+mn-cs"/>
                <a:hlinkClick r:id="rId6"/>
              </a:rPr>
              <a:t>https://erepo.uef.fi/bitstreams/7b186b0f-d9c6-4ca7-a2c7-8219a5a8a161/download</a:t>
            </a:r>
            <a:endParaRPr lang="en-IN" sz="1200" u="none" strike="noStrike" kern="1200" dirty="0">
              <a:solidFill>
                <a:schemeClr val="tx1"/>
              </a:solidFill>
              <a:effectLst/>
              <a:latin typeface="+mn-lt"/>
              <a:ea typeface="+mn-ea"/>
              <a:cs typeface="+mn-cs"/>
            </a:endParaRPr>
          </a:p>
          <a:p>
            <a:pPr lvl="0"/>
            <a:r>
              <a:rPr lang="en-IN" sz="1200" u="none" strike="noStrike" kern="1200" dirty="0" err="1">
                <a:solidFill>
                  <a:schemeClr val="tx1"/>
                </a:solidFill>
                <a:effectLst/>
                <a:latin typeface="+mn-lt"/>
                <a:ea typeface="+mn-ea"/>
                <a:cs typeface="+mn-cs"/>
              </a:rPr>
              <a:t>Maarse</a:t>
            </a:r>
            <a:r>
              <a:rPr lang="en-IN" sz="1200" u="none" strike="noStrike" kern="1200" dirty="0">
                <a:solidFill>
                  <a:schemeClr val="tx1"/>
                </a:solidFill>
                <a:effectLst/>
                <a:latin typeface="+mn-lt"/>
                <a:ea typeface="+mn-ea"/>
                <a:cs typeface="+mn-cs"/>
              </a:rPr>
              <a:t>, H., 2023. Health Policy Effects. Health Policy Analysis-An Introduction. </a:t>
            </a:r>
            <a:r>
              <a:rPr lang="en-IN" sz="1200" u="none" strike="noStrike" kern="1200" dirty="0">
                <a:solidFill>
                  <a:schemeClr val="tx1"/>
                </a:solidFill>
                <a:effectLst/>
                <a:latin typeface="+mn-lt"/>
                <a:ea typeface="+mn-ea"/>
                <a:cs typeface="+mn-cs"/>
                <a:hlinkClick r:id="rId7"/>
              </a:rPr>
              <a:t>https://pubpub.maastrichtuniversitypress.nl/pub/health-policy-analysis-an-introduction-chapter-7?readingCollection=991ccf1c</a:t>
            </a:r>
            <a:endParaRPr lang="en-IN" sz="1200" u="none" strike="noStrike" kern="1200" dirty="0">
              <a:solidFill>
                <a:schemeClr val="tx1"/>
              </a:solidFill>
              <a:effectLst/>
              <a:latin typeface="+mn-lt"/>
              <a:ea typeface="+mn-ea"/>
              <a:cs typeface="+mn-cs"/>
            </a:endParaRPr>
          </a:p>
          <a:p>
            <a:pPr lvl="0"/>
            <a:r>
              <a:rPr lang="en-IN" sz="1200" u="none" strike="noStrike" kern="1200" dirty="0">
                <a:solidFill>
                  <a:schemeClr val="tx1"/>
                </a:solidFill>
                <a:effectLst/>
                <a:latin typeface="+mn-lt"/>
                <a:ea typeface="+mn-ea"/>
                <a:cs typeface="+mn-cs"/>
              </a:rPr>
              <a:t>Taylor, D.J. and Goodwin, D., 2022. Organisational failure: rethinking whistleblowing for tomorrow’s doctors. Journal of medical ethics, 48(10), pp.672-677. </a:t>
            </a:r>
            <a:r>
              <a:rPr lang="en-IN" sz="1200" u="none" strike="noStrike" kern="1200" dirty="0">
                <a:solidFill>
                  <a:schemeClr val="tx1"/>
                </a:solidFill>
                <a:effectLst/>
                <a:latin typeface="+mn-lt"/>
                <a:ea typeface="+mn-ea"/>
                <a:cs typeface="+mn-cs"/>
                <a:hlinkClick r:id="rId8"/>
              </a:rPr>
              <a:t>https://jme.bmj.com/content/medethics/48/10/672.full.pdf</a:t>
            </a:r>
            <a:endParaRPr lang="en-IN" sz="1200" u="none" strike="noStrike"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Yardley, S., Williams, H., Bowie, P., Edwards, A., Noble, S., Donaldson, L. and Carson-Stevens, A., 2022. Which human factors design issues are influencing system performance in out-of-hours community palliative care? Integration of realist approaches with an established systems analysis framework to develop mid-range programme theory. BMJ open, 12(1), p.e048045. </a:t>
            </a:r>
            <a:r>
              <a:rPr lang="en-IN" sz="1200" kern="1200" dirty="0">
                <a:solidFill>
                  <a:schemeClr val="tx1"/>
                </a:solidFill>
                <a:effectLst/>
                <a:latin typeface="+mn-lt"/>
                <a:ea typeface="+mn-ea"/>
                <a:cs typeface="+mn-cs"/>
                <a:hlinkClick r:id="rId9"/>
              </a:rPr>
              <a:t>https://bmjopen.bmj.com/content/bmjopen/12/1/e048045.full.pdf</a:t>
            </a:r>
            <a:endParaRPr lang="en-IN" b="1" dirty="0"/>
          </a:p>
        </p:txBody>
      </p:sp>
      <p:sp>
        <p:nvSpPr>
          <p:cNvPr id="4" name="Slide Number Placeholder 3"/>
          <p:cNvSpPr>
            <a:spLocks noGrp="1"/>
          </p:cNvSpPr>
          <p:nvPr>
            <p:ph type="sldNum" sz="quarter" idx="5"/>
          </p:nvPr>
        </p:nvSpPr>
        <p:spPr/>
        <p:txBody>
          <a:bodyPr/>
          <a:lstStyle/>
          <a:p>
            <a:fld id="{FEDCEECA-960E-45D6-86D2-B54543808D65}" type="slidenum">
              <a:rPr lang="en-IN" smtClean="0"/>
              <a:t>15</a:t>
            </a:fld>
            <a:endParaRPr lang="en-IN"/>
          </a:p>
        </p:txBody>
      </p:sp>
    </p:spTree>
    <p:extLst>
      <p:ext uri="{BB962C8B-B14F-4D97-AF65-F5344CB8AC3E}">
        <p14:creationId xmlns:p14="http://schemas.microsoft.com/office/powerpoint/2010/main" val="3183439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19" Type="http://schemas.openxmlformats.org/officeDocument/2006/relationships/image" Target="../media/image18.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png"/><Relationship Id="rId7"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2.svg"/><Relationship Id="rId9" Type="http://schemas.openxmlformats.org/officeDocument/2006/relationships/image" Target="../media/image23.png"/></Relationships>
</file>

<file path=ppt/slides/_rels/slide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1.png"/><Relationship Id="rId7"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8.svg"/><Relationship Id="rId4" Type="http://schemas.openxmlformats.org/officeDocument/2006/relationships/image" Target="../media/image2.svg"/><Relationship Id="rId9" Type="http://schemas.openxmlformats.org/officeDocument/2006/relationships/image" Target="../media/image27.png"/></Relationships>
</file>

<file path=ppt/slides/_rels/slide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1.png"/><Relationship Id="rId7"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19.png"/><Relationship Id="rId7"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35.png"/><Relationship Id="rId5" Type="http://schemas.openxmlformats.org/officeDocument/2006/relationships/image" Target="../media/image1.png"/><Relationship Id="rId10" Type="http://schemas.openxmlformats.org/officeDocument/2006/relationships/image" Target="../media/image34.svg"/><Relationship Id="rId4" Type="http://schemas.openxmlformats.org/officeDocument/2006/relationships/image" Target="../media/image20.svg"/><Relationship Id="rId9" Type="http://schemas.openxmlformats.org/officeDocument/2006/relationships/image" Target="../media/image33.png"/></Relationships>
</file>

<file path=ppt/slides/_rels/slide6.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1.png"/><Relationship Id="rId7"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image" Target="../media/image40.png"/><Relationship Id="rId5" Type="http://schemas.openxmlformats.org/officeDocument/2006/relationships/image" Target="../media/image19.png"/><Relationship Id="rId10" Type="http://schemas.openxmlformats.org/officeDocument/2006/relationships/image" Target="../media/image39.svg"/><Relationship Id="rId4" Type="http://schemas.openxmlformats.org/officeDocument/2006/relationships/image" Target="../media/image2.svg"/><Relationship Id="rId9" Type="http://schemas.openxmlformats.org/officeDocument/2006/relationships/image" Target="../media/image38.png"/></Relationships>
</file>

<file path=ppt/slides/_rels/slide7.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image" Target="../media/image41.png"/><Relationship Id="rId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2.sv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1.png"/><Relationship Id="rId7" Type="http://schemas.openxmlformats.org/officeDocument/2006/relationships/image" Target="../media/image4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18.svg"/><Relationship Id="rId4" Type="http://schemas.openxmlformats.org/officeDocument/2006/relationships/image" Target="../media/image2.svg"/><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slides/_rels/slide10.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1.png"/><Relationship Id="rId7" Type="http://schemas.openxmlformats.org/officeDocument/2006/relationships/image" Target="../media/image48.png"/><Relationship Id="rId12" Type="http://schemas.openxmlformats.org/officeDocument/2006/relationships/image" Target="../media/image16.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image" Target="../media/image15.png"/><Relationship Id="rId5" Type="http://schemas.openxmlformats.org/officeDocument/2006/relationships/image" Target="../media/image19.png"/><Relationship Id="rId10" Type="http://schemas.openxmlformats.org/officeDocument/2006/relationships/image" Target="../media/image51.svg"/><Relationship Id="rId4" Type="http://schemas.openxmlformats.org/officeDocument/2006/relationships/image" Target="../media/image2.svg"/><Relationship Id="rId9" Type="http://schemas.openxmlformats.org/officeDocument/2006/relationships/image" Target="../media/image50.png"/></Relationships>
</file>

<file path=ppt/slides/_rels/slide1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1.png"/><Relationship Id="rId7" Type="http://schemas.openxmlformats.org/officeDocument/2006/relationships/image" Target="../media/image52.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2.svg"/></Relationships>
</file>

<file path=ppt/slides/_rels/slide1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png"/><Relationship Id="rId7"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image" Target="../media/image54.png"/><Relationship Id="rId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2.svg"/><Relationship Id="rId9" Type="http://schemas.openxmlformats.org/officeDocument/2006/relationships/image" Target="../media/image13.png"/></Relationships>
</file>

<file path=ppt/slides/_rels/slide1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png"/><Relationship Id="rId7"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2.svg"/><Relationship Id="rId9" Type="http://schemas.openxmlformats.org/officeDocument/2006/relationships/image" Target="../media/image23.png"/></Relationships>
</file>

<file path=ppt/slides/_rels/slide1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png"/><Relationship Id="rId7" Type="http://schemas.openxmlformats.org/officeDocument/2006/relationships/image" Target="../media/image19.png"/><Relationship Id="rId12" Type="http://schemas.openxmlformats.org/officeDocument/2006/relationships/image" Target="../media/image18.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56.svg"/><Relationship Id="rId11" Type="http://schemas.openxmlformats.org/officeDocument/2006/relationships/image" Target="../media/image17.png"/><Relationship Id="rId5" Type="http://schemas.openxmlformats.org/officeDocument/2006/relationships/image" Target="../media/image55.png"/><Relationship Id="rId10" Type="http://schemas.openxmlformats.org/officeDocument/2006/relationships/image" Target="../media/image58.svg"/><Relationship Id="rId4" Type="http://schemas.openxmlformats.org/officeDocument/2006/relationships/image" Target="../media/image2.svg"/><Relationship Id="rId9" Type="http://schemas.openxmlformats.org/officeDocument/2006/relationships/image" Target="../media/image57.png"/></Relationships>
</file>

<file path=ppt/slides/_rels/slide15.xml.rels><?xml version="1.0" encoding="UTF-8" standalone="yes"?>
<Relationships xmlns="http://schemas.openxmlformats.org/package/2006/relationships"><Relationship Id="rId8" Type="http://schemas.openxmlformats.org/officeDocument/2006/relationships/image" Target="../media/image49.svg"/><Relationship Id="rId13" Type="http://schemas.openxmlformats.org/officeDocument/2006/relationships/hyperlink" Target="https://assets.publishing.service.gov.uk/government/uploads/system/uploads/attachment_data/file/279124/0947.pdf" TargetMode="External"/><Relationship Id="rId3" Type="http://schemas.openxmlformats.org/officeDocument/2006/relationships/image" Target="../media/image1.png"/><Relationship Id="rId7" Type="http://schemas.openxmlformats.org/officeDocument/2006/relationships/image" Target="../media/image48.png"/><Relationship Id="rId12" Type="http://schemas.openxmlformats.org/officeDocument/2006/relationships/image" Target="../media/image16.sv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image" Target="../media/image15.png"/><Relationship Id="rId5" Type="http://schemas.openxmlformats.org/officeDocument/2006/relationships/image" Target="../media/image19.png"/><Relationship Id="rId15" Type="http://schemas.openxmlformats.org/officeDocument/2006/relationships/hyperlink" Target="https://link.springer.com/content/pdf/10.1186/s13012-024-01341-3.pdf" TargetMode="External"/><Relationship Id="rId10" Type="http://schemas.openxmlformats.org/officeDocument/2006/relationships/image" Target="../media/image51.svg"/><Relationship Id="rId4" Type="http://schemas.openxmlformats.org/officeDocument/2006/relationships/image" Target="../media/image2.svg"/><Relationship Id="rId9" Type="http://schemas.openxmlformats.org/officeDocument/2006/relationships/image" Target="../media/image50.png"/><Relationship Id="rId14" Type="http://schemas.openxmlformats.org/officeDocument/2006/relationships/hyperlink" Target="https://pmc.ncbi.nlm.nih.gov/articles/PMC9634455/pdf/main.pdf"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19" Type="http://schemas.openxmlformats.org/officeDocument/2006/relationships/image" Target="../media/image18.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91004">
            <a:off x="9581993" y="1000174"/>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rot="5755965">
            <a:off x="-1305642" y="731692"/>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flipH="1">
            <a:off x="1844355" y="5705171"/>
            <a:ext cx="14599291" cy="9163657"/>
          </a:xfrm>
          <a:custGeom>
            <a:avLst/>
            <a:gdLst/>
            <a:ahLst/>
            <a:cxnLst/>
            <a:rect l="l" t="t" r="r" b="b"/>
            <a:pathLst>
              <a:path w="14599291" h="9163657">
                <a:moveTo>
                  <a:pt x="14599290" y="0"/>
                </a:moveTo>
                <a:lnTo>
                  <a:pt x="0" y="0"/>
                </a:lnTo>
                <a:lnTo>
                  <a:pt x="0" y="9163658"/>
                </a:lnTo>
                <a:lnTo>
                  <a:pt x="14599290" y="9163658"/>
                </a:lnTo>
                <a:lnTo>
                  <a:pt x="1459929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Freeform 5"/>
          <p:cNvSpPr/>
          <p:nvPr/>
        </p:nvSpPr>
        <p:spPr>
          <a:xfrm>
            <a:off x="5216366" y="5042801"/>
            <a:ext cx="4127261" cy="5717869"/>
          </a:xfrm>
          <a:custGeom>
            <a:avLst/>
            <a:gdLst/>
            <a:ahLst/>
            <a:cxnLst/>
            <a:rect l="l" t="t" r="r" b="b"/>
            <a:pathLst>
              <a:path w="4127261" h="5717869">
                <a:moveTo>
                  <a:pt x="0" y="0"/>
                </a:moveTo>
                <a:lnTo>
                  <a:pt x="4127262" y="0"/>
                </a:lnTo>
                <a:lnTo>
                  <a:pt x="4127262" y="5717869"/>
                </a:lnTo>
                <a:lnTo>
                  <a:pt x="0" y="571786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6" name="Freeform 6"/>
          <p:cNvSpPr/>
          <p:nvPr/>
        </p:nvSpPr>
        <p:spPr>
          <a:xfrm>
            <a:off x="9144000" y="4573289"/>
            <a:ext cx="4364916" cy="6187381"/>
          </a:xfrm>
          <a:custGeom>
            <a:avLst/>
            <a:gdLst/>
            <a:ahLst/>
            <a:cxnLst/>
            <a:rect l="l" t="t" r="r" b="b"/>
            <a:pathLst>
              <a:path w="4364916" h="6187381">
                <a:moveTo>
                  <a:pt x="0" y="0"/>
                </a:moveTo>
                <a:lnTo>
                  <a:pt x="4364916" y="0"/>
                </a:lnTo>
                <a:lnTo>
                  <a:pt x="4364916" y="6187381"/>
                </a:lnTo>
                <a:lnTo>
                  <a:pt x="0" y="618738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7" name="Freeform 7"/>
          <p:cNvSpPr/>
          <p:nvPr/>
        </p:nvSpPr>
        <p:spPr>
          <a:xfrm>
            <a:off x="1487407" y="6174334"/>
            <a:ext cx="3531385" cy="3815463"/>
          </a:xfrm>
          <a:custGeom>
            <a:avLst/>
            <a:gdLst/>
            <a:ahLst/>
            <a:cxnLst/>
            <a:rect l="l" t="t" r="r" b="b"/>
            <a:pathLst>
              <a:path w="3531385" h="3815463">
                <a:moveTo>
                  <a:pt x="0" y="0"/>
                </a:moveTo>
                <a:lnTo>
                  <a:pt x="3531386" y="0"/>
                </a:lnTo>
                <a:lnTo>
                  <a:pt x="3531386" y="3815463"/>
                </a:lnTo>
                <a:lnTo>
                  <a:pt x="0" y="381546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8" name="Freeform 8"/>
          <p:cNvSpPr/>
          <p:nvPr/>
        </p:nvSpPr>
        <p:spPr>
          <a:xfrm flipH="1">
            <a:off x="12543402" y="6083768"/>
            <a:ext cx="3531385" cy="3815463"/>
          </a:xfrm>
          <a:custGeom>
            <a:avLst/>
            <a:gdLst/>
            <a:ahLst/>
            <a:cxnLst/>
            <a:rect l="l" t="t" r="r" b="b"/>
            <a:pathLst>
              <a:path w="3531385" h="3815463">
                <a:moveTo>
                  <a:pt x="3531386" y="0"/>
                </a:moveTo>
                <a:lnTo>
                  <a:pt x="0" y="0"/>
                </a:lnTo>
                <a:lnTo>
                  <a:pt x="0" y="3815463"/>
                </a:lnTo>
                <a:lnTo>
                  <a:pt x="3531386" y="3815463"/>
                </a:lnTo>
                <a:lnTo>
                  <a:pt x="3531386"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9" name="Freeform 9"/>
          <p:cNvSpPr/>
          <p:nvPr/>
        </p:nvSpPr>
        <p:spPr>
          <a:xfrm>
            <a:off x="-436655" y="1657320"/>
            <a:ext cx="3778768" cy="3807323"/>
          </a:xfrm>
          <a:custGeom>
            <a:avLst/>
            <a:gdLst/>
            <a:ahLst/>
            <a:cxnLst/>
            <a:rect l="l" t="t" r="r" b="b"/>
            <a:pathLst>
              <a:path w="3778768" h="3807323">
                <a:moveTo>
                  <a:pt x="0" y="0"/>
                </a:moveTo>
                <a:lnTo>
                  <a:pt x="3778768" y="0"/>
                </a:lnTo>
                <a:lnTo>
                  <a:pt x="3778768" y="3807323"/>
                </a:lnTo>
                <a:lnTo>
                  <a:pt x="0" y="380732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10" name="Freeform 10"/>
          <p:cNvSpPr/>
          <p:nvPr/>
        </p:nvSpPr>
        <p:spPr>
          <a:xfrm>
            <a:off x="538390" y="606533"/>
            <a:ext cx="1828678" cy="1399770"/>
          </a:xfrm>
          <a:custGeom>
            <a:avLst/>
            <a:gdLst/>
            <a:ahLst/>
            <a:cxnLst/>
            <a:rect l="l" t="t" r="r" b="b"/>
            <a:pathLst>
              <a:path w="1828678" h="1399770">
                <a:moveTo>
                  <a:pt x="0" y="0"/>
                </a:moveTo>
                <a:lnTo>
                  <a:pt x="1828678" y="0"/>
                </a:lnTo>
                <a:lnTo>
                  <a:pt x="1828678" y="1399770"/>
                </a:lnTo>
                <a:lnTo>
                  <a:pt x="0" y="139977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grpSp>
        <p:nvGrpSpPr>
          <p:cNvPr id="11" name="Group 11"/>
          <p:cNvGrpSpPr/>
          <p:nvPr/>
        </p:nvGrpSpPr>
        <p:grpSpPr>
          <a:xfrm>
            <a:off x="4460558" y="573066"/>
            <a:ext cx="627698" cy="634365"/>
            <a:chOff x="0" y="0"/>
            <a:chExt cx="836930" cy="845820"/>
          </a:xfrm>
        </p:grpSpPr>
        <p:sp>
          <p:nvSpPr>
            <p:cNvPr id="12" name="Freeform 12"/>
            <p:cNvSpPr/>
            <p:nvPr/>
          </p:nvSpPr>
          <p:spPr>
            <a:xfrm>
              <a:off x="45720" y="48260"/>
              <a:ext cx="746760" cy="748030"/>
            </a:xfrm>
            <a:custGeom>
              <a:avLst/>
              <a:gdLst/>
              <a:ahLst/>
              <a:cxnLst/>
              <a:rect l="l" t="t" r="r" b="b"/>
              <a:pathLst>
                <a:path w="746760" h="748030">
                  <a:moveTo>
                    <a:pt x="541020" y="712470"/>
                  </a:moveTo>
                  <a:cubicBezTo>
                    <a:pt x="17780" y="205740"/>
                    <a:pt x="15240" y="201930"/>
                    <a:pt x="10160" y="186690"/>
                  </a:cubicBezTo>
                  <a:cubicBezTo>
                    <a:pt x="3810" y="163830"/>
                    <a:pt x="0" y="124460"/>
                    <a:pt x="8890" y="99060"/>
                  </a:cubicBezTo>
                  <a:cubicBezTo>
                    <a:pt x="16510" y="72390"/>
                    <a:pt x="38100" y="44450"/>
                    <a:pt x="59690" y="27940"/>
                  </a:cubicBezTo>
                  <a:cubicBezTo>
                    <a:pt x="82550" y="11430"/>
                    <a:pt x="116840" y="1270"/>
                    <a:pt x="143510" y="2540"/>
                  </a:cubicBezTo>
                  <a:cubicBezTo>
                    <a:pt x="171450" y="3810"/>
                    <a:pt x="207010" y="20320"/>
                    <a:pt x="226060" y="33020"/>
                  </a:cubicBezTo>
                  <a:cubicBezTo>
                    <a:pt x="240030" y="43180"/>
                    <a:pt x="247650" y="52070"/>
                    <a:pt x="255270" y="66040"/>
                  </a:cubicBezTo>
                  <a:cubicBezTo>
                    <a:pt x="266700" y="87630"/>
                    <a:pt x="275590" y="128270"/>
                    <a:pt x="275590" y="151130"/>
                  </a:cubicBezTo>
                  <a:cubicBezTo>
                    <a:pt x="275590" y="168910"/>
                    <a:pt x="273050" y="180340"/>
                    <a:pt x="265430" y="194310"/>
                  </a:cubicBezTo>
                  <a:cubicBezTo>
                    <a:pt x="254000" y="215900"/>
                    <a:pt x="229870" y="246380"/>
                    <a:pt x="205740" y="259080"/>
                  </a:cubicBezTo>
                  <a:cubicBezTo>
                    <a:pt x="181610" y="273050"/>
                    <a:pt x="143510" y="276860"/>
                    <a:pt x="120650" y="275590"/>
                  </a:cubicBezTo>
                  <a:cubicBezTo>
                    <a:pt x="102870" y="274320"/>
                    <a:pt x="91440" y="270510"/>
                    <a:pt x="77470" y="261620"/>
                  </a:cubicBezTo>
                  <a:cubicBezTo>
                    <a:pt x="57150" y="250190"/>
                    <a:pt x="27940" y="224790"/>
                    <a:pt x="16510" y="199390"/>
                  </a:cubicBezTo>
                  <a:cubicBezTo>
                    <a:pt x="3810" y="175260"/>
                    <a:pt x="0" y="139700"/>
                    <a:pt x="5080" y="113030"/>
                  </a:cubicBezTo>
                  <a:cubicBezTo>
                    <a:pt x="10160" y="86360"/>
                    <a:pt x="27940" y="55880"/>
                    <a:pt x="48260" y="36830"/>
                  </a:cubicBezTo>
                  <a:cubicBezTo>
                    <a:pt x="69850" y="19050"/>
                    <a:pt x="105410" y="6350"/>
                    <a:pt x="129540" y="2540"/>
                  </a:cubicBezTo>
                  <a:cubicBezTo>
                    <a:pt x="146050" y="0"/>
                    <a:pt x="157480" y="1270"/>
                    <a:pt x="173990" y="6350"/>
                  </a:cubicBezTo>
                  <a:cubicBezTo>
                    <a:pt x="195580" y="13970"/>
                    <a:pt x="214630" y="27940"/>
                    <a:pt x="246380" y="54610"/>
                  </a:cubicBezTo>
                  <a:cubicBezTo>
                    <a:pt x="337820" y="129540"/>
                    <a:pt x="645160" y="457200"/>
                    <a:pt x="708660" y="537210"/>
                  </a:cubicBezTo>
                  <a:cubicBezTo>
                    <a:pt x="726440" y="560070"/>
                    <a:pt x="734060" y="566420"/>
                    <a:pt x="739140" y="585470"/>
                  </a:cubicBezTo>
                  <a:cubicBezTo>
                    <a:pt x="745490" y="609600"/>
                    <a:pt x="746760" y="646430"/>
                    <a:pt x="736600" y="671830"/>
                  </a:cubicBezTo>
                  <a:cubicBezTo>
                    <a:pt x="726440" y="695960"/>
                    <a:pt x="698500" y="722630"/>
                    <a:pt x="676910" y="734060"/>
                  </a:cubicBezTo>
                  <a:cubicBezTo>
                    <a:pt x="659130" y="744220"/>
                    <a:pt x="641350" y="748030"/>
                    <a:pt x="621030" y="746760"/>
                  </a:cubicBezTo>
                  <a:cubicBezTo>
                    <a:pt x="595630" y="744220"/>
                    <a:pt x="541020" y="712470"/>
                    <a:pt x="541020" y="712470"/>
                  </a:cubicBezTo>
                </a:path>
              </a:pathLst>
            </a:custGeom>
            <a:solidFill>
              <a:srgbClr val="88A3CE"/>
            </a:solidFill>
            <a:ln cap="sq">
              <a:noFill/>
              <a:prstDash val="solid"/>
              <a:miter/>
            </a:ln>
          </p:spPr>
          <p:txBody>
            <a:bodyPr/>
            <a:lstStyle/>
            <a:p>
              <a:endParaRPr lang="en-IN"/>
            </a:p>
          </p:txBody>
        </p:sp>
      </p:grpSp>
      <p:grpSp>
        <p:nvGrpSpPr>
          <p:cNvPr id="13" name="Group 13"/>
          <p:cNvGrpSpPr/>
          <p:nvPr/>
        </p:nvGrpSpPr>
        <p:grpSpPr>
          <a:xfrm>
            <a:off x="5068253" y="483531"/>
            <a:ext cx="296228" cy="615315"/>
            <a:chOff x="0" y="0"/>
            <a:chExt cx="394970" cy="820420"/>
          </a:xfrm>
        </p:grpSpPr>
        <p:sp>
          <p:nvSpPr>
            <p:cNvPr id="14" name="Freeform 14"/>
            <p:cNvSpPr/>
            <p:nvPr/>
          </p:nvSpPr>
          <p:spPr>
            <a:xfrm>
              <a:off x="48260" y="49530"/>
              <a:ext cx="311150" cy="722630"/>
            </a:xfrm>
            <a:custGeom>
              <a:avLst/>
              <a:gdLst/>
              <a:ahLst/>
              <a:cxnLst/>
              <a:rect l="l" t="t" r="r" b="b"/>
              <a:pathLst>
                <a:path w="311150" h="722630">
                  <a:moveTo>
                    <a:pt x="66040" y="626110"/>
                  </a:moveTo>
                  <a:cubicBezTo>
                    <a:pt x="2540" y="208280"/>
                    <a:pt x="11430" y="87630"/>
                    <a:pt x="33020" y="48260"/>
                  </a:cubicBezTo>
                  <a:cubicBezTo>
                    <a:pt x="40640" y="31750"/>
                    <a:pt x="49530" y="27940"/>
                    <a:pt x="63500" y="20320"/>
                  </a:cubicBezTo>
                  <a:cubicBezTo>
                    <a:pt x="83820" y="10160"/>
                    <a:pt x="118110" y="0"/>
                    <a:pt x="143510" y="2540"/>
                  </a:cubicBezTo>
                  <a:cubicBezTo>
                    <a:pt x="168910" y="5080"/>
                    <a:pt x="199390" y="19050"/>
                    <a:pt x="218440" y="36830"/>
                  </a:cubicBezTo>
                  <a:cubicBezTo>
                    <a:pt x="237490" y="53340"/>
                    <a:pt x="252730" y="82550"/>
                    <a:pt x="257810" y="107950"/>
                  </a:cubicBezTo>
                  <a:cubicBezTo>
                    <a:pt x="261620" y="133350"/>
                    <a:pt x="256540" y="166370"/>
                    <a:pt x="245110" y="189230"/>
                  </a:cubicBezTo>
                  <a:cubicBezTo>
                    <a:pt x="232410" y="212090"/>
                    <a:pt x="204470" y="234950"/>
                    <a:pt x="185420" y="246380"/>
                  </a:cubicBezTo>
                  <a:cubicBezTo>
                    <a:pt x="172720" y="254000"/>
                    <a:pt x="161290" y="256540"/>
                    <a:pt x="146050" y="257810"/>
                  </a:cubicBezTo>
                  <a:cubicBezTo>
                    <a:pt x="124460" y="257810"/>
                    <a:pt x="85090" y="250190"/>
                    <a:pt x="66040" y="240030"/>
                  </a:cubicBezTo>
                  <a:cubicBezTo>
                    <a:pt x="52070" y="233680"/>
                    <a:pt x="43180" y="226060"/>
                    <a:pt x="34290" y="214630"/>
                  </a:cubicBezTo>
                  <a:cubicBezTo>
                    <a:pt x="20320" y="196850"/>
                    <a:pt x="6350" y="160020"/>
                    <a:pt x="2540" y="138430"/>
                  </a:cubicBezTo>
                  <a:cubicBezTo>
                    <a:pt x="0" y="123190"/>
                    <a:pt x="1270" y="111760"/>
                    <a:pt x="7620" y="96520"/>
                  </a:cubicBezTo>
                  <a:cubicBezTo>
                    <a:pt x="13970" y="76200"/>
                    <a:pt x="31750" y="44450"/>
                    <a:pt x="52070" y="29210"/>
                  </a:cubicBezTo>
                  <a:cubicBezTo>
                    <a:pt x="72390" y="12700"/>
                    <a:pt x="107950" y="3810"/>
                    <a:pt x="129540" y="1270"/>
                  </a:cubicBezTo>
                  <a:cubicBezTo>
                    <a:pt x="146050" y="0"/>
                    <a:pt x="156210" y="2540"/>
                    <a:pt x="171450" y="7620"/>
                  </a:cubicBezTo>
                  <a:cubicBezTo>
                    <a:pt x="191770" y="16510"/>
                    <a:pt x="222250" y="35560"/>
                    <a:pt x="236220" y="57150"/>
                  </a:cubicBezTo>
                  <a:cubicBezTo>
                    <a:pt x="251460" y="78740"/>
                    <a:pt x="260350" y="110490"/>
                    <a:pt x="259080" y="135890"/>
                  </a:cubicBezTo>
                  <a:cubicBezTo>
                    <a:pt x="257810" y="161290"/>
                    <a:pt x="227330" y="210820"/>
                    <a:pt x="229870" y="212090"/>
                  </a:cubicBezTo>
                  <a:cubicBezTo>
                    <a:pt x="231140" y="213360"/>
                    <a:pt x="243840" y="182880"/>
                    <a:pt x="250190" y="185420"/>
                  </a:cubicBezTo>
                  <a:cubicBezTo>
                    <a:pt x="273050" y="191770"/>
                    <a:pt x="311150" y="562610"/>
                    <a:pt x="294640" y="636270"/>
                  </a:cubicBezTo>
                  <a:cubicBezTo>
                    <a:pt x="289560" y="661670"/>
                    <a:pt x="280670" y="670560"/>
                    <a:pt x="266700" y="684530"/>
                  </a:cubicBezTo>
                  <a:cubicBezTo>
                    <a:pt x="248920" y="701040"/>
                    <a:pt x="217170" y="717550"/>
                    <a:pt x="190500" y="720090"/>
                  </a:cubicBezTo>
                  <a:cubicBezTo>
                    <a:pt x="165100" y="722630"/>
                    <a:pt x="132080" y="712470"/>
                    <a:pt x="110490" y="695960"/>
                  </a:cubicBezTo>
                  <a:cubicBezTo>
                    <a:pt x="90170" y="680720"/>
                    <a:pt x="66040" y="626110"/>
                    <a:pt x="66040" y="626110"/>
                  </a:cubicBezTo>
                </a:path>
              </a:pathLst>
            </a:custGeom>
            <a:solidFill>
              <a:srgbClr val="88A3CE"/>
            </a:solidFill>
            <a:ln cap="sq">
              <a:noFill/>
              <a:prstDash val="solid"/>
              <a:miter/>
            </a:ln>
          </p:spPr>
          <p:txBody>
            <a:bodyPr/>
            <a:lstStyle/>
            <a:p>
              <a:endParaRPr lang="en-IN"/>
            </a:p>
          </p:txBody>
        </p:sp>
      </p:grpSp>
      <p:grpSp>
        <p:nvGrpSpPr>
          <p:cNvPr id="15" name="Group 15"/>
          <p:cNvGrpSpPr/>
          <p:nvPr/>
        </p:nvGrpSpPr>
        <p:grpSpPr>
          <a:xfrm>
            <a:off x="4470082" y="1228386"/>
            <a:ext cx="592455" cy="303847"/>
            <a:chOff x="0" y="0"/>
            <a:chExt cx="789940" cy="405130"/>
          </a:xfrm>
        </p:grpSpPr>
        <p:sp>
          <p:nvSpPr>
            <p:cNvPr id="16" name="Freeform 16"/>
            <p:cNvSpPr/>
            <p:nvPr/>
          </p:nvSpPr>
          <p:spPr>
            <a:xfrm>
              <a:off x="48260" y="48260"/>
              <a:ext cx="692150" cy="309880"/>
            </a:xfrm>
            <a:custGeom>
              <a:avLst/>
              <a:gdLst/>
              <a:ahLst/>
              <a:cxnLst/>
              <a:rect l="l" t="t" r="r" b="b"/>
              <a:pathLst>
                <a:path w="692150" h="309880">
                  <a:moveTo>
                    <a:pt x="553720" y="278130"/>
                  </a:moveTo>
                  <a:cubicBezTo>
                    <a:pt x="351790" y="256540"/>
                    <a:pt x="271780" y="250190"/>
                    <a:pt x="234950" y="262890"/>
                  </a:cubicBezTo>
                  <a:cubicBezTo>
                    <a:pt x="214630" y="270510"/>
                    <a:pt x="210820" y="288290"/>
                    <a:pt x="191770" y="294640"/>
                  </a:cubicBezTo>
                  <a:cubicBezTo>
                    <a:pt x="170180" y="303530"/>
                    <a:pt x="133350" y="309880"/>
                    <a:pt x="106680" y="303530"/>
                  </a:cubicBezTo>
                  <a:cubicBezTo>
                    <a:pt x="80010" y="297180"/>
                    <a:pt x="49530" y="275590"/>
                    <a:pt x="33020" y="259080"/>
                  </a:cubicBezTo>
                  <a:cubicBezTo>
                    <a:pt x="21590" y="246380"/>
                    <a:pt x="16510" y="234950"/>
                    <a:pt x="11430" y="220980"/>
                  </a:cubicBezTo>
                  <a:cubicBezTo>
                    <a:pt x="6350" y="207010"/>
                    <a:pt x="1270" y="194310"/>
                    <a:pt x="2540" y="177800"/>
                  </a:cubicBezTo>
                  <a:cubicBezTo>
                    <a:pt x="3810" y="154940"/>
                    <a:pt x="10160" y="118110"/>
                    <a:pt x="26670" y="95250"/>
                  </a:cubicBezTo>
                  <a:cubicBezTo>
                    <a:pt x="41910" y="73660"/>
                    <a:pt x="69850" y="52070"/>
                    <a:pt x="95250" y="44450"/>
                  </a:cubicBezTo>
                  <a:cubicBezTo>
                    <a:pt x="120650" y="35560"/>
                    <a:pt x="158750" y="39370"/>
                    <a:pt x="181610" y="45720"/>
                  </a:cubicBezTo>
                  <a:cubicBezTo>
                    <a:pt x="196850" y="49530"/>
                    <a:pt x="207010" y="54610"/>
                    <a:pt x="219710" y="66040"/>
                  </a:cubicBezTo>
                  <a:cubicBezTo>
                    <a:pt x="236220" y="81280"/>
                    <a:pt x="260350" y="111760"/>
                    <a:pt x="266700" y="137160"/>
                  </a:cubicBezTo>
                  <a:cubicBezTo>
                    <a:pt x="274320" y="163830"/>
                    <a:pt x="271780" y="198120"/>
                    <a:pt x="261620" y="223520"/>
                  </a:cubicBezTo>
                  <a:cubicBezTo>
                    <a:pt x="251460" y="248920"/>
                    <a:pt x="228600" y="274320"/>
                    <a:pt x="205740" y="288290"/>
                  </a:cubicBezTo>
                  <a:cubicBezTo>
                    <a:pt x="181610" y="302260"/>
                    <a:pt x="148590" y="309880"/>
                    <a:pt x="120650" y="306070"/>
                  </a:cubicBezTo>
                  <a:cubicBezTo>
                    <a:pt x="93980" y="303530"/>
                    <a:pt x="63500" y="288290"/>
                    <a:pt x="43180" y="269240"/>
                  </a:cubicBezTo>
                  <a:cubicBezTo>
                    <a:pt x="24130" y="250190"/>
                    <a:pt x="8890" y="215900"/>
                    <a:pt x="3810" y="193040"/>
                  </a:cubicBezTo>
                  <a:cubicBezTo>
                    <a:pt x="0" y="176530"/>
                    <a:pt x="0" y="165100"/>
                    <a:pt x="3810" y="148590"/>
                  </a:cubicBezTo>
                  <a:cubicBezTo>
                    <a:pt x="10160" y="127000"/>
                    <a:pt x="29210" y="93980"/>
                    <a:pt x="45720" y="73660"/>
                  </a:cubicBezTo>
                  <a:cubicBezTo>
                    <a:pt x="59690" y="55880"/>
                    <a:pt x="71120" y="43180"/>
                    <a:pt x="93980" y="31750"/>
                  </a:cubicBezTo>
                  <a:cubicBezTo>
                    <a:pt x="132080" y="13970"/>
                    <a:pt x="207010" y="6350"/>
                    <a:pt x="264160" y="2540"/>
                  </a:cubicBezTo>
                  <a:cubicBezTo>
                    <a:pt x="322580" y="0"/>
                    <a:pt x="383540" y="7620"/>
                    <a:pt x="441960" y="15240"/>
                  </a:cubicBezTo>
                  <a:cubicBezTo>
                    <a:pt x="501650" y="22860"/>
                    <a:pt x="575310" y="27940"/>
                    <a:pt x="617220" y="49530"/>
                  </a:cubicBezTo>
                  <a:cubicBezTo>
                    <a:pt x="645160" y="63500"/>
                    <a:pt x="666750" y="86360"/>
                    <a:pt x="678180" y="106680"/>
                  </a:cubicBezTo>
                  <a:cubicBezTo>
                    <a:pt x="688340" y="124460"/>
                    <a:pt x="692150" y="143510"/>
                    <a:pt x="690880" y="162560"/>
                  </a:cubicBezTo>
                  <a:cubicBezTo>
                    <a:pt x="688340" y="186690"/>
                    <a:pt x="674370" y="222250"/>
                    <a:pt x="657860" y="241300"/>
                  </a:cubicBezTo>
                  <a:cubicBezTo>
                    <a:pt x="645160" y="256540"/>
                    <a:pt x="627380" y="266700"/>
                    <a:pt x="610870" y="273050"/>
                  </a:cubicBezTo>
                  <a:cubicBezTo>
                    <a:pt x="593090" y="278130"/>
                    <a:pt x="553720" y="278130"/>
                    <a:pt x="553720" y="278130"/>
                  </a:cubicBezTo>
                </a:path>
              </a:pathLst>
            </a:custGeom>
            <a:solidFill>
              <a:srgbClr val="88A3CE"/>
            </a:solidFill>
            <a:ln cap="sq">
              <a:noFill/>
              <a:prstDash val="solid"/>
              <a:miter/>
            </a:ln>
          </p:spPr>
          <p:txBody>
            <a:bodyPr/>
            <a:lstStyle/>
            <a:p>
              <a:endParaRPr lang="en-IN"/>
            </a:p>
          </p:txBody>
        </p:sp>
      </p:grpSp>
      <p:grpSp>
        <p:nvGrpSpPr>
          <p:cNvPr id="17" name="Group 17"/>
          <p:cNvGrpSpPr/>
          <p:nvPr/>
        </p:nvGrpSpPr>
        <p:grpSpPr>
          <a:xfrm rot="-5466542">
            <a:off x="13171488" y="957477"/>
            <a:ext cx="552469" cy="522858"/>
            <a:chOff x="0" y="0"/>
            <a:chExt cx="900430" cy="852170"/>
          </a:xfrm>
        </p:grpSpPr>
        <p:sp>
          <p:nvSpPr>
            <p:cNvPr id="18" name="Freeform 18"/>
            <p:cNvSpPr/>
            <p:nvPr/>
          </p:nvSpPr>
          <p:spPr>
            <a:xfrm>
              <a:off x="45720" y="48260"/>
              <a:ext cx="807720" cy="755650"/>
            </a:xfrm>
            <a:custGeom>
              <a:avLst/>
              <a:gdLst/>
              <a:ahLst/>
              <a:cxnLst/>
              <a:rect l="l" t="t" r="r" b="b"/>
              <a:pathLst>
                <a:path w="807720" h="755650">
                  <a:moveTo>
                    <a:pt x="208280" y="41910"/>
                  </a:moveTo>
                  <a:cubicBezTo>
                    <a:pt x="571500" y="396240"/>
                    <a:pt x="746760" y="495300"/>
                    <a:pt x="786130" y="544830"/>
                  </a:cubicBezTo>
                  <a:cubicBezTo>
                    <a:pt x="798830" y="561340"/>
                    <a:pt x="800100" y="568960"/>
                    <a:pt x="802640" y="585470"/>
                  </a:cubicBezTo>
                  <a:cubicBezTo>
                    <a:pt x="806450" y="608330"/>
                    <a:pt x="805180" y="646430"/>
                    <a:pt x="795020" y="671830"/>
                  </a:cubicBezTo>
                  <a:cubicBezTo>
                    <a:pt x="783590" y="697230"/>
                    <a:pt x="759460" y="722630"/>
                    <a:pt x="735330" y="735330"/>
                  </a:cubicBezTo>
                  <a:cubicBezTo>
                    <a:pt x="711200" y="749300"/>
                    <a:pt x="676910" y="755650"/>
                    <a:pt x="650240" y="750570"/>
                  </a:cubicBezTo>
                  <a:cubicBezTo>
                    <a:pt x="622300" y="746760"/>
                    <a:pt x="591820" y="731520"/>
                    <a:pt x="572770" y="711200"/>
                  </a:cubicBezTo>
                  <a:cubicBezTo>
                    <a:pt x="553720" y="692150"/>
                    <a:pt x="539750" y="655320"/>
                    <a:pt x="534670" y="632460"/>
                  </a:cubicBezTo>
                  <a:cubicBezTo>
                    <a:pt x="532130" y="615950"/>
                    <a:pt x="533400" y="603250"/>
                    <a:pt x="537210" y="589280"/>
                  </a:cubicBezTo>
                  <a:cubicBezTo>
                    <a:pt x="539750" y="574040"/>
                    <a:pt x="543560" y="561340"/>
                    <a:pt x="552450" y="547370"/>
                  </a:cubicBezTo>
                  <a:cubicBezTo>
                    <a:pt x="566420" y="528320"/>
                    <a:pt x="593090" y="501650"/>
                    <a:pt x="618490" y="490220"/>
                  </a:cubicBezTo>
                  <a:cubicBezTo>
                    <a:pt x="643890" y="480060"/>
                    <a:pt x="681990" y="480060"/>
                    <a:pt x="704850" y="485140"/>
                  </a:cubicBezTo>
                  <a:cubicBezTo>
                    <a:pt x="721360" y="487680"/>
                    <a:pt x="731520" y="492760"/>
                    <a:pt x="745490" y="502920"/>
                  </a:cubicBezTo>
                  <a:cubicBezTo>
                    <a:pt x="763270" y="516890"/>
                    <a:pt x="789940" y="544830"/>
                    <a:pt x="798830" y="571500"/>
                  </a:cubicBezTo>
                  <a:cubicBezTo>
                    <a:pt x="807720" y="596900"/>
                    <a:pt x="807720" y="632460"/>
                    <a:pt x="800100" y="657860"/>
                  </a:cubicBezTo>
                  <a:cubicBezTo>
                    <a:pt x="791210" y="684530"/>
                    <a:pt x="770890" y="712470"/>
                    <a:pt x="748030" y="727710"/>
                  </a:cubicBezTo>
                  <a:cubicBezTo>
                    <a:pt x="725170" y="744220"/>
                    <a:pt x="688340" y="751840"/>
                    <a:pt x="664210" y="751840"/>
                  </a:cubicBezTo>
                  <a:cubicBezTo>
                    <a:pt x="647700" y="753110"/>
                    <a:pt x="638810" y="749300"/>
                    <a:pt x="621030" y="742950"/>
                  </a:cubicBezTo>
                  <a:cubicBezTo>
                    <a:pt x="594360" y="732790"/>
                    <a:pt x="552450" y="708660"/>
                    <a:pt x="518160" y="684530"/>
                  </a:cubicBezTo>
                  <a:cubicBezTo>
                    <a:pt x="481330" y="659130"/>
                    <a:pt x="450850" y="635000"/>
                    <a:pt x="407670" y="594360"/>
                  </a:cubicBezTo>
                  <a:cubicBezTo>
                    <a:pt x="335280" y="530860"/>
                    <a:pt x="210820" y="405130"/>
                    <a:pt x="139700" y="326390"/>
                  </a:cubicBezTo>
                  <a:cubicBezTo>
                    <a:pt x="87630" y="270510"/>
                    <a:pt x="33020" y="220980"/>
                    <a:pt x="13970" y="175260"/>
                  </a:cubicBezTo>
                  <a:cubicBezTo>
                    <a:pt x="1270" y="144780"/>
                    <a:pt x="0" y="115570"/>
                    <a:pt x="5080" y="91440"/>
                  </a:cubicBezTo>
                  <a:cubicBezTo>
                    <a:pt x="7620" y="72390"/>
                    <a:pt x="19050" y="54610"/>
                    <a:pt x="30480" y="41910"/>
                  </a:cubicBezTo>
                  <a:cubicBezTo>
                    <a:pt x="43180" y="27940"/>
                    <a:pt x="60960" y="16510"/>
                    <a:pt x="77470" y="10160"/>
                  </a:cubicBezTo>
                  <a:cubicBezTo>
                    <a:pt x="95250" y="2540"/>
                    <a:pt x="114300" y="0"/>
                    <a:pt x="134620" y="2540"/>
                  </a:cubicBezTo>
                  <a:cubicBezTo>
                    <a:pt x="157480" y="7620"/>
                    <a:pt x="208280" y="41910"/>
                    <a:pt x="208280" y="41910"/>
                  </a:cubicBezTo>
                </a:path>
              </a:pathLst>
            </a:custGeom>
            <a:solidFill>
              <a:srgbClr val="88A3CE"/>
            </a:solidFill>
            <a:ln cap="sq">
              <a:noFill/>
              <a:prstDash val="solid"/>
              <a:miter/>
            </a:ln>
          </p:spPr>
          <p:txBody>
            <a:bodyPr/>
            <a:lstStyle/>
            <a:p>
              <a:endParaRPr lang="en-IN"/>
            </a:p>
          </p:txBody>
        </p:sp>
      </p:grpSp>
      <p:grpSp>
        <p:nvGrpSpPr>
          <p:cNvPr id="19" name="Group 19"/>
          <p:cNvGrpSpPr/>
          <p:nvPr/>
        </p:nvGrpSpPr>
        <p:grpSpPr>
          <a:xfrm rot="-5466542">
            <a:off x="12755985" y="971838"/>
            <a:ext cx="621819" cy="241559"/>
            <a:chOff x="0" y="0"/>
            <a:chExt cx="1013460" cy="393700"/>
          </a:xfrm>
        </p:grpSpPr>
        <p:sp>
          <p:nvSpPr>
            <p:cNvPr id="20" name="Freeform 20"/>
            <p:cNvSpPr/>
            <p:nvPr/>
          </p:nvSpPr>
          <p:spPr>
            <a:xfrm>
              <a:off x="49530" y="46990"/>
              <a:ext cx="918210" cy="308610"/>
            </a:xfrm>
            <a:custGeom>
              <a:avLst/>
              <a:gdLst/>
              <a:ahLst/>
              <a:cxnLst/>
              <a:rect l="l" t="t" r="r" b="b"/>
              <a:pathLst>
                <a:path w="918210" h="308610">
                  <a:moveTo>
                    <a:pt x="124460" y="46990"/>
                  </a:moveTo>
                  <a:cubicBezTo>
                    <a:pt x="711200" y="30480"/>
                    <a:pt x="711200" y="19050"/>
                    <a:pt x="726440" y="13970"/>
                  </a:cubicBezTo>
                  <a:cubicBezTo>
                    <a:pt x="749300" y="6350"/>
                    <a:pt x="786130" y="0"/>
                    <a:pt x="812800" y="6350"/>
                  </a:cubicBezTo>
                  <a:cubicBezTo>
                    <a:pt x="839470" y="12700"/>
                    <a:pt x="869950" y="35560"/>
                    <a:pt x="885190" y="52070"/>
                  </a:cubicBezTo>
                  <a:cubicBezTo>
                    <a:pt x="896620" y="63500"/>
                    <a:pt x="902970" y="73660"/>
                    <a:pt x="906780" y="90170"/>
                  </a:cubicBezTo>
                  <a:cubicBezTo>
                    <a:pt x="913130" y="111760"/>
                    <a:pt x="918210" y="149860"/>
                    <a:pt x="909320" y="175260"/>
                  </a:cubicBezTo>
                  <a:cubicBezTo>
                    <a:pt x="901700" y="201930"/>
                    <a:pt x="881380" y="229870"/>
                    <a:pt x="859790" y="246380"/>
                  </a:cubicBezTo>
                  <a:cubicBezTo>
                    <a:pt x="838200" y="261620"/>
                    <a:pt x="801370" y="270510"/>
                    <a:pt x="777240" y="271780"/>
                  </a:cubicBezTo>
                  <a:cubicBezTo>
                    <a:pt x="760730" y="273050"/>
                    <a:pt x="749300" y="270510"/>
                    <a:pt x="735330" y="264160"/>
                  </a:cubicBezTo>
                  <a:cubicBezTo>
                    <a:pt x="713740" y="254000"/>
                    <a:pt x="681990" y="232410"/>
                    <a:pt x="668020" y="209550"/>
                  </a:cubicBezTo>
                  <a:cubicBezTo>
                    <a:pt x="652780" y="186690"/>
                    <a:pt x="643890" y="153670"/>
                    <a:pt x="646430" y="127000"/>
                  </a:cubicBezTo>
                  <a:cubicBezTo>
                    <a:pt x="648970" y="99060"/>
                    <a:pt x="661670" y="67310"/>
                    <a:pt x="679450" y="46990"/>
                  </a:cubicBezTo>
                  <a:cubicBezTo>
                    <a:pt x="698500" y="26670"/>
                    <a:pt x="732790" y="11430"/>
                    <a:pt x="754380" y="5080"/>
                  </a:cubicBezTo>
                  <a:cubicBezTo>
                    <a:pt x="770890" y="0"/>
                    <a:pt x="782320" y="0"/>
                    <a:pt x="798830" y="3810"/>
                  </a:cubicBezTo>
                  <a:cubicBezTo>
                    <a:pt x="820420" y="7620"/>
                    <a:pt x="857250" y="26670"/>
                    <a:pt x="875030" y="40640"/>
                  </a:cubicBezTo>
                  <a:cubicBezTo>
                    <a:pt x="887730" y="52070"/>
                    <a:pt x="895350" y="60960"/>
                    <a:pt x="901700" y="76200"/>
                  </a:cubicBezTo>
                  <a:cubicBezTo>
                    <a:pt x="909320" y="97790"/>
                    <a:pt x="918210" y="134620"/>
                    <a:pt x="913130" y="161290"/>
                  </a:cubicBezTo>
                  <a:cubicBezTo>
                    <a:pt x="908050" y="187960"/>
                    <a:pt x="896620" y="217170"/>
                    <a:pt x="871220" y="236220"/>
                  </a:cubicBezTo>
                  <a:cubicBezTo>
                    <a:pt x="829310" y="269240"/>
                    <a:pt x="735330" y="284480"/>
                    <a:pt x="651510" y="295910"/>
                  </a:cubicBezTo>
                  <a:cubicBezTo>
                    <a:pt x="544830" y="308610"/>
                    <a:pt x="383540" y="297180"/>
                    <a:pt x="279400" y="292100"/>
                  </a:cubicBezTo>
                  <a:cubicBezTo>
                    <a:pt x="204470" y="289560"/>
                    <a:pt x="132080" y="294640"/>
                    <a:pt x="85090" y="278130"/>
                  </a:cubicBezTo>
                  <a:cubicBezTo>
                    <a:pt x="55880" y="265430"/>
                    <a:pt x="33020" y="246380"/>
                    <a:pt x="19050" y="227330"/>
                  </a:cubicBezTo>
                  <a:cubicBezTo>
                    <a:pt x="7620" y="210820"/>
                    <a:pt x="2540" y="191770"/>
                    <a:pt x="1270" y="172720"/>
                  </a:cubicBezTo>
                  <a:cubicBezTo>
                    <a:pt x="0" y="154940"/>
                    <a:pt x="3810" y="134620"/>
                    <a:pt x="11430" y="118110"/>
                  </a:cubicBezTo>
                  <a:cubicBezTo>
                    <a:pt x="19050" y="100330"/>
                    <a:pt x="29210" y="83820"/>
                    <a:pt x="45720" y="72390"/>
                  </a:cubicBezTo>
                  <a:cubicBezTo>
                    <a:pt x="64770" y="58420"/>
                    <a:pt x="124460" y="46990"/>
                    <a:pt x="124460" y="46990"/>
                  </a:cubicBezTo>
                </a:path>
              </a:pathLst>
            </a:custGeom>
            <a:solidFill>
              <a:srgbClr val="88A3CE"/>
            </a:solidFill>
            <a:ln cap="sq">
              <a:noFill/>
              <a:prstDash val="solid"/>
              <a:miter/>
            </a:ln>
          </p:spPr>
          <p:txBody>
            <a:bodyPr/>
            <a:lstStyle/>
            <a:p>
              <a:endParaRPr lang="en-IN"/>
            </a:p>
          </p:txBody>
        </p:sp>
      </p:grpSp>
      <p:grpSp>
        <p:nvGrpSpPr>
          <p:cNvPr id="21" name="Group 21"/>
          <p:cNvGrpSpPr/>
          <p:nvPr/>
        </p:nvGrpSpPr>
        <p:grpSpPr>
          <a:xfrm rot="-5466542">
            <a:off x="13425147" y="1315976"/>
            <a:ext cx="287533" cy="490131"/>
            <a:chOff x="0" y="0"/>
            <a:chExt cx="468630" cy="798830"/>
          </a:xfrm>
        </p:grpSpPr>
        <p:sp>
          <p:nvSpPr>
            <p:cNvPr id="22" name="Freeform 22"/>
            <p:cNvSpPr/>
            <p:nvPr/>
          </p:nvSpPr>
          <p:spPr>
            <a:xfrm>
              <a:off x="44450" y="43180"/>
              <a:ext cx="379730" cy="706120"/>
            </a:xfrm>
            <a:custGeom>
              <a:avLst/>
              <a:gdLst/>
              <a:ahLst/>
              <a:cxnLst/>
              <a:rect l="l" t="t" r="r" b="b"/>
              <a:pathLst>
                <a:path w="379730" h="706120">
                  <a:moveTo>
                    <a:pt x="236220" y="106680"/>
                  </a:moveTo>
                  <a:cubicBezTo>
                    <a:pt x="299720" y="463550"/>
                    <a:pt x="356870" y="494030"/>
                    <a:pt x="369570" y="533400"/>
                  </a:cubicBezTo>
                  <a:cubicBezTo>
                    <a:pt x="379730" y="562610"/>
                    <a:pt x="377190" y="591820"/>
                    <a:pt x="369570" y="617220"/>
                  </a:cubicBezTo>
                  <a:cubicBezTo>
                    <a:pt x="360680" y="641350"/>
                    <a:pt x="339090" y="668020"/>
                    <a:pt x="317500" y="683260"/>
                  </a:cubicBezTo>
                  <a:cubicBezTo>
                    <a:pt x="295910" y="697230"/>
                    <a:pt x="262890" y="706120"/>
                    <a:pt x="236220" y="703580"/>
                  </a:cubicBezTo>
                  <a:cubicBezTo>
                    <a:pt x="210820" y="702310"/>
                    <a:pt x="179070" y="689610"/>
                    <a:pt x="160020" y="671830"/>
                  </a:cubicBezTo>
                  <a:cubicBezTo>
                    <a:pt x="139700" y="655320"/>
                    <a:pt x="121920" y="626110"/>
                    <a:pt x="116840" y="599440"/>
                  </a:cubicBezTo>
                  <a:cubicBezTo>
                    <a:pt x="111760" y="574040"/>
                    <a:pt x="119380" y="538480"/>
                    <a:pt x="127000" y="516890"/>
                  </a:cubicBezTo>
                  <a:cubicBezTo>
                    <a:pt x="133350" y="501650"/>
                    <a:pt x="139700" y="492760"/>
                    <a:pt x="151130" y="482600"/>
                  </a:cubicBezTo>
                  <a:cubicBezTo>
                    <a:pt x="168910" y="467360"/>
                    <a:pt x="203200" y="449580"/>
                    <a:pt x="226060" y="444500"/>
                  </a:cubicBezTo>
                  <a:cubicBezTo>
                    <a:pt x="241300" y="440690"/>
                    <a:pt x="252730" y="440690"/>
                    <a:pt x="267970" y="444500"/>
                  </a:cubicBezTo>
                  <a:cubicBezTo>
                    <a:pt x="289560" y="449580"/>
                    <a:pt x="325120" y="469900"/>
                    <a:pt x="341630" y="485140"/>
                  </a:cubicBezTo>
                  <a:cubicBezTo>
                    <a:pt x="353060" y="495300"/>
                    <a:pt x="359410" y="504190"/>
                    <a:pt x="364490" y="519430"/>
                  </a:cubicBezTo>
                  <a:cubicBezTo>
                    <a:pt x="372110" y="541020"/>
                    <a:pt x="375920" y="580390"/>
                    <a:pt x="373380" y="603250"/>
                  </a:cubicBezTo>
                  <a:cubicBezTo>
                    <a:pt x="370840" y="618490"/>
                    <a:pt x="365760" y="629920"/>
                    <a:pt x="356870" y="642620"/>
                  </a:cubicBezTo>
                  <a:cubicBezTo>
                    <a:pt x="342900" y="660400"/>
                    <a:pt x="312420" y="685800"/>
                    <a:pt x="292100" y="695960"/>
                  </a:cubicBezTo>
                  <a:cubicBezTo>
                    <a:pt x="278130" y="702310"/>
                    <a:pt x="266700" y="704850"/>
                    <a:pt x="251460" y="704850"/>
                  </a:cubicBezTo>
                  <a:cubicBezTo>
                    <a:pt x="228600" y="703580"/>
                    <a:pt x="198120" y="695960"/>
                    <a:pt x="170180" y="680720"/>
                  </a:cubicBezTo>
                  <a:cubicBezTo>
                    <a:pt x="135890" y="662940"/>
                    <a:pt x="90170" y="631190"/>
                    <a:pt x="67310" y="594360"/>
                  </a:cubicBezTo>
                  <a:cubicBezTo>
                    <a:pt x="43180" y="554990"/>
                    <a:pt x="41910" y="508000"/>
                    <a:pt x="31750" y="449580"/>
                  </a:cubicBezTo>
                  <a:cubicBezTo>
                    <a:pt x="19050" y="364490"/>
                    <a:pt x="0" y="200660"/>
                    <a:pt x="6350" y="130810"/>
                  </a:cubicBezTo>
                  <a:cubicBezTo>
                    <a:pt x="10160" y="95250"/>
                    <a:pt x="15240" y="71120"/>
                    <a:pt x="27940" y="52070"/>
                  </a:cubicBezTo>
                  <a:cubicBezTo>
                    <a:pt x="38100" y="35560"/>
                    <a:pt x="52070" y="22860"/>
                    <a:pt x="69850" y="15240"/>
                  </a:cubicBezTo>
                  <a:cubicBezTo>
                    <a:pt x="91440" y="6350"/>
                    <a:pt x="125730" y="0"/>
                    <a:pt x="151130" y="7620"/>
                  </a:cubicBezTo>
                  <a:cubicBezTo>
                    <a:pt x="175260" y="13970"/>
                    <a:pt x="203200" y="35560"/>
                    <a:pt x="217170" y="54610"/>
                  </a:cubicBezTo>
                  <a:cubicBezTo>
                    <a:pt x="228600" y="69850"/>
                    <a:pt x="236220" y="106680"/>
                    <a:pt x="236220" y="106680"/>
                  </a:cubicBezTo>
                </a:path>
              </a:pathLst>
            </a:custGeom>
            <a:solidFill>
              <a:srgbClr val="88A3CE"/>
            </a:solidFill>
            <a:ln cap="sq">
              <a:noFill/>
              <a:prstDash val="solid"/>
              <a:miter/>
            </a:ln>
          </p:spPr>
          <p:txBody>
            <a:bodyPr/>
            <a:lstStyle/>
            <a:p>
              <a:endParaRPr lang="en-IN"/>
            </a:p>
          </p:txBody>
        </p:sp>
      </p:grpSp>
      <p:sp>
        <p:nvSpPr>
          <p:cNvPr id="23" name="Freeform 23"/>
          <p:cNvSpPr/>
          <p:nvPr/>
        </p:nvSpPr>
        <p:spPr>
          <a:xfrm>
            <a:off x="15412853" y="-367037"/>
            <a:ext cx="3692894" cy="2316452"/>
          </a:xfrm>
          <a:custGeom>
            <a:avLst/>
            <a:gdLst/>
            <a:ahLst/>
            <a:cxnLst/>
            <a:rect l="l" t="t" r="r" b="b"/>
            <a:pathLst>
              <a:path w="3692894" h="2316452">
                <a:moveTo>
                  <a:pt x="0" y="0"/>
                </a:moveTo>
                <a:lnTo>
                  <a:pt x="3692894" y="0"/>
                </a:lnTo>
                <a:lnTo>
                  <a:pt x="3692894" y="2316451"/>
                </a:lnTo>
                <a:lnTo>
                  <a:pt x="0" y="231645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IN"/>
          </a:p>
        </p:txBody>
      </p:sp>
      <p:sp>
        <p:nvSpPr>
          <p:cNvPr id="24" name="Freeform 24"/>
          <p:cNvSpPr/>
          <p:nvPr/>
        </p:nvSpPr>
        <p:spPr>
          <a:xfrm rot="-1008282" flipH="1">
            <a:off x="15390590" y="2224730"/>
            <a:ext cx="2659752" cy="3491322"/>
          </a:xfrm>
          <a:custGeom>
            <a:avLst/>
            <a:gdLst/>
            <a:ahLst/>
            <a:cxnLst/>
            <a:rect l="l" t="t" r="r" b="b"/>
            <a:pathLst>
              <a:path w="2659752" h="3491322">
                <a:moveTo>
                  <a:pt x="2659753" y="0"/>
                </a:moveTo>
                <a:lnTo>
                  <a:pt x="0" y="0"/>
                </a:lnTo>
                <a:lnTo>
                  <a:pt x="0" y="3491322"/>
                </a:lnTo>
                <a:lnTo>
                  <a:pt x="2659753" y="3491322"/>
                </a:lnTo>
                <a:lnTo>
                  <a:pt x="2659753"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IN"/>
          </a:p>
        </p:txBody>
      </p:sp>
      <p:grpSp>
        <p:nvGrpSpPr>
          <p:cNvPr id="25" name="Group 25"/>
          <p:cNvGrpSpPr/>
          <p:nvPr/>
        </p:nvGrpSpPr>
        <p:grpSpPr>
          <a:xfrm>
            <a:off x="6651132" y="604838"/>
            <a:ext cx="4675326" cy="494009"/>
            <a:chOff x="0" y="0"/>
            <a:chExt cx="6233768" cy="658678"/>
          </a:xfrm>
        </p:grpSpPr>
        <p:sp>
          <p:nvSpPr>
            <p:cNvPr id="26" name="Freeform 26"/>
            <p:cNvSpPr/>
            <p:nvPr/>
          </p:nvSpPr>
          <p:spPr>
            <a:xfrm>
              <a:off x="53874" y="31694"/>
              <a:ext cx="6124603" cy="593913"/>
            </a:xfrm>
            <a:custGeom>
              <a:avLst/>
              <a:gdLst/>
              <a:ahLst/>
              <a:cxnLst/>
              <a:rect l="l" t="t" r="r" b="b"/>
              <a:pathLst>
                <a:path w="6124603" h="593913">
                  <a:moveTo>
                    <a:pt x="260863" y="38583"/>
                  </a:moveTo>
                  <a:cubicBezTo>
                    <a:pt x="3585445" y="55119"/>
                    <a:pt x="5531991" y="0"/>
                    <a:pt x="5841057" y="23426"/>
                  </a:cubicBezTo>
                  <a:cubicBezTo>
                    <a:pt x="5892095" y="27559"/>
                    <a:pt x="5902019" y="28937"/>
                    <a:pt x="5930374" y="37205"/>
                  </a:cubicBezTo>
                  <a:cubicBezTo>
                    <a:pt x="5958728" y="46851"/>
                    <a:pt x="5987083" y="62009"/>
                    <a:pt x="6011184" y="79923"/>
                  </a:cubicBezTo>
                  <a:cubicBezTo>
                    <a:pt x="6035286" y="96459"/>
                    <a:pt x="6057970" y="119885"/>
                    <a:pt x="6073565" y="143310"/>
                  </a:cubicBezTo>
                  <a:cubicBezTo>
                    <a:pt x="6090577" y="168114"/>
                    <a:pt x="6104755" y="195674"/>
                    <a:pt x="6111843" y="224612"/>
                  </a:cubicBezTo>
                  <a:cubicBezTo>
                    <a:pt x="6120350" y="252171"/>
                    <a:pt x="6124603" y="283865"/>
                    <a:pt x="6121768" y="312803"/>
                  </a:cubicBezTo>
                  <a:cubicBezTo>
                    <a:pt x="6120350" y="341741"/>
                    <a:pt x="6113261" y="372056"/>
                    <a:pt x="6103337" y="399616"/>
                  </a:cubicBezTo>
                  <a:cubicBezTo>
                    <a:pt x="6091995" y="425798"/>
                    <a:pt x="6074983" y="453358"/>
                    <a:pt x="6055134" y="475405"/>
                  </a:cubicBezTo>
                  <a:cubicBezTo>
                    <a:pt x="6036703" y="497453"/>
                    <a:pt x="6011184" y="516745"/>
                    <a:pt x="5985665" y="531903"/>
                  </a:cubicBezTo>
                  <a:cubicBezTo>
                    <a:pt x="5960146" y="547061"/>
                    <a:pt x="5930374" y="559463"/>
                    <a:pt x="5902019" y="564975"/>
                  </a:cubicBezTo>
                  <a:cubicBezTo>
                    <a:pt x="5872246" y="571865"/>
                    <a:pt x="5839639" y="573243"/>
                    <a:pt x="5809867" y="570487"/>
                  </a:cubicBezTo>
                  <a:cubicBezTo>
                    <a:pt x="5780094" y="566353"/>
                    <a:pt x="5750322" y="558085"/>
                    <a:pt x="5721967" y="545683"/>
                  </a:cubicBezTo>
                  <a:cubicBezTo>
                    <a:pt x="5695030" y="534659"/>
                    <a:pt x="5668093" y="516745"/>
                    <a:pt x="5646827" y="496075"/>
                  </a:cubicBezTo>
                  <a:cubicBezTo>
                    <a:pt x="5625561" y="476783"/>
                    <a:pt x="5605713" y="451980"/>
                    <a:pt x="5591536" y="425798"/>
                  </a:cubicBezTo>
                  <a:cubicBezTo>
                    <a:pt x="5577359" y="399616"/>
                    <a:pt x="5567434" y="370678"/>
                    <a:pt x="5563181" y="341741"/>
                  </a:cubicBezTo>
                  <a:cubicBezTo>
                    <a:pt x="5557510" y="312803"/>
                    <a:pt x="5557510" y="282487"/>
                    <a:pt x="5563181" y="253549"/>
                  </a:cubicBezTo>
                  <a:cubicBezTo>
                    <a:pt x="5567434" y="224612"/>
                    <a:pt x="5577359" y="194296"/>
                    <a:pt x="5591536" y="169492"/>
                  </a:cubicBezTo>
                  <a:cubicBezTo>
                    <a:pt x="5605713" y="143310"/>
                    <a:pt x="5625561" y="118507"/>
                    <a:pt x="5646827" y="99215"/>
                  </a:cubicBezTo>
                  <a:cubicBezTo>
                    <a:pt x="5668093" y="78545"/>
                    <a:pt x="5695030" y="60631"/>
                    <a:pt x="5721967" y="48229"/>
                  </a:cubicBezTo>
                  <a:cubicBezTo>
                    <a:pt x="5750322" y="37205"/>
                    <a:pt x="5780094" y="27559"/>
                    <a:pt x="5809867" y="24803"/>
                  </a:cubicBezTo>
                  <a:cubicBezTo>
                    <a:pt x="5839639" y="22048"/>
                    <a:pt x="5872246" y="23426"/>
                    <a:pt x="5902019" y="30315"/>
                  </a:cubicBezTo>
                  <a:cubicBezTo>
                    <a:pt x="5930374" y="35827"/>
                    <a:pt x="5960146" y="48229"/>
                    <a:pt x="5985665" y="63387"/>
                  </a:cubicBezTo>
                  <a:cubicBezTo>
                    <a:pt x="6012602" y="77167"/>
                    <a:pt x="6036703" y="97837"/>
                    <a:pt x="6055134" y="119885"/>
                  </a:cubicBezTo>
                  <a:cubicBezTo>
                    <a:pt x="6074983" y="141932"/>
                    <a:pt x="6091995" y="169492"/>
                    <a:pt x="6103337" y="195674"/>
                  </a:cubicBezTo>
                  <a:cubicBezTo>
                    <a:pt x="6113261" y="223234"/>
                    <a:pt x="6120350" y="253549"/>
                    <a:pt x="6121768" y="282487"/>
                  </a:cubicBezTo>
                  <a:cubicBezTo>
                    <a:pt x="6124603" y="311425"/>
                    <a:pt x="6120350" y="343119"/>
                    <a:pt x="6111843" y="370678"/>
                  </a:cubicBezTo>
                  <a:cubicBezTo>
                    <a:pt x="6104755" y="399616"/>
                    <a:pt x="6090577" y="427176"/>
                    <a:pt x="6073565" y="451980"/>
                  </a:cubicBezTo>
                  <a:cubicBezTo>
                    <a:pt x="6057970" y="475405"/>
                    <a:pt x="6035286" y="497453"/>
                    <a:pt x="6011184" y="515367"/>
                  </a:cubicBezTo>
                  <a:cubicBezTo>
                    <a:pt x="5987083" y="533281"/>
                    <a:pt x="5958728" y="548439"/>
                    <a:pt x="5930374" y="556707"/>
                  </a:cubicBezTo>
                  <a:cubicBezTo>
                    <a:pt x="5902019" y="566353"/>
                    <a:pt x="5892095" y="567731"/>
                    <a:pt x="5841057" y="571865"/>
                  </a:cubicBezTo>
                  <a:cubicBezTo>
                    <a:pt x="5531991" y="593912"/>
                    <a:pt x="3506052" y="542927"/>
                    <a:pt x="2593032" y="538793"/>
                  </a:cubicBezTo>
                  <a:cubicBezTo>
                    <a:pt x="1926698" y="536037"/>
                    <a:pt x="1295807" y="547061"/>
                    <a:pt x="863399" y="540171"/>
                  </a:cubicBezTo>
                  <a:cubicBezTo>
                    <a:pt x="603954" y="537415"/>
                    <a:pt x="365775" y="540171"/>
                    <a:pt x="241014" y="522257"/>
                  </a:cubicBezTo>
                  <a:cubicBezTo>
                    <a:pt x="187140" y="513989"/>
                    <a:pt x="155950" y="502965"/>
                    <a:pt x="127596" y="489185"/>
                  </a:cubicBezTo>
                  <a:cubicBezTo>
                    <a:pt x="106330" y="479539"/>
                    <a:pt x="93570" y="468515"/>
                    <a:pt x="79393" y="454736"/>
                  </a:cubicBezTo>
                  <a:cubicBezTo>
                    <a:pt x="65215" y="440956"/>
                    <a:pt x="52456" y="428554"/>
                    <a:pt x="41114" y="409262"/>
                  </a:cubicBezTo>
                  <a:cubicBezTo>
                    <a:pt x="25519" y="381702"/>
                    <a:pt x="7088" y="337607"/>
                    <a:pt x="2835" y="299023"/>
                  </a:cubicBezTo>
                  <a:cubicBezTo>
                    <a:pt x="0" y="261817"/>
                    <a:pt x="7088" y="219100"/>
                    <a:pt x="22684" y="184650"/>
                  </a:cubicBezTo>
                  <a:cubicBezTo>
                    <a:pt x="36861" y="150200"/>
                    <a:pt x="63798" y="117129"/>
                    <a:pt x="93570" y="92325"/>
                  </a:cubicBezTo>
                  <a:cubicBezTo>
                    <a:pt x="123343" y="68899"/>
                    <a:pt x="170128" y="50985"/>
                    <a:pt x="201318" y="42717"/>
                  </a:cubicBezTo>
                  <a:cubicBezTo>
                    <a:pt x="224001" y="37205"/>
                    <a:pt x="260863" y="38583"/>
                    <a:pt x="260863" y="38583"/>
                  </a:cubicBezTo>
                </a:path>
              </a:pathLst>
            </a:custGeom>
            <a:solidFill>
              <a:srgbClr val="88A3CE"/>
            </a:solidFill>
            <a:ln cap="sq">
              <a:noFill/>
              <a:prstDash val="solid"/>
              <a:miter/>
            </a:ln>
          </p:spPr>
          <p:txBody>
            <a:bodyPr/>
            <a:lstStyle/>
            <a:p>
              <a:endParaRPr lang="en-IN"/>
            </a:p>
          </p:txBody>
        </p:sp>
      </p:grpSp>
      <p:sp>
        <p:nvSpPr>
          <p:cNvPr id="27" name="TextBox 27"/>
          <p:cNvSpPr txBox="1"/>
          <p:nvPr/>
        </p:nvSpPr>
        <p:spPr>
          <a:xfrm>
            <a:off x="6410075" y="620428"/>
            <a:ext cx="5208225" cy="392352"/>
          </a:xfrm>
          <a:prstGeom prst="rect">
            <a:avLst/>
          </a:prstGeom>
        </p:spPr>
        <p:txBody>
          <a:bodyPr lIns="0" tIns="0" rIns="0" bIns="0" rtlCol="0" anchor="t">
            <a:spAutoFit/>
          </a:bodyPr>
          <a:lstStyle/>
          <a:p>
            <a:pPr algn="ctr">
              <a:lnSpc>
                <a:spcPts val="3219"/>
              </a:lnSpc>
            </a:pPr>
            <a:r>
              <a:rPr lang="en-US" sz="2299" b="1" dirty="0">
                <a:solidFill>
                  <a:srgbClr val="3B365F"/>
                </a:solidFill>
                <a:latin typeface="Coco Gothic Bold"/>
                <a:ea typeface="Coco Gothic Bold"/>
                <a:cs typeface="Coco Gothic Bold"/>
                <a:sym typeface="Coco Gothic Bold"/>
              </a:rPr>
              <a:t>Mid Staffordshire NHS</a:t>
            </a:r>
          </a:p>
        </p:txBody>
      </p:sp>
      <p:sp>
        <p:nvSpPr>
          <p:cNvPr id="28" name="TextBox 28"/>
          <p:cNvSpPr txBox="1"/>
          <p:nvPr/>
        </p:nvSpPr>
        <p:spPr>
          <a:xfrm>
            <a:off x="2971800" y="1216956"/>
            <a:ext cx="12441053" cy="3173561"/>
          </a:xfrm>
          <a:prstGeom prst="rect">
            <a:avLst/>
          </a:prstGeom>
        </p:spPr>
        <p:txBody>
          <a:bodyPr wrap="square" lIns="0" tIns="0" rIns="0" bIns="0" rtlCol="0" anchor="t">
            <a:spAutoFit/>
          </a:bodyPr>
          <a:lstStyle/>
          <a:p>
            <a:pPr algn="ctr">
              <a:lnSpc>
                <a:spcPct val="200000"/>
              </a:lnSpc>
            </a:pPr>
            <a:r>
              <a:rPr lang="en-GB" sz="3600" dirty="0">
                <a:solidFill>
                  <a:srgbClr val="3B365F"/>
                </a:solidFill>
                <a:latin typeface="TAN Headline"/>
                <a:ea typeface="TAN Headline"/>
                <a:cs typeface="TAN Headline"/>
                <a:sym typeface="TAN Headline"/>
              </a:rPr>
              <a:t>Systemic Failures and Policy Gaps in the Mid Staffordshire NHS Foundation Trust: A Systems-Based Safety Analysis</a:t>
            </a:r>
            <a:endParaRPr lang="en-US" sz="3600" dirty="0">
              <a:solidFill>
                <a:srgbClr val="3B365F"/>
              </a:solidFill>
              <a:latin typeface="TAN Headline"/>
              <a:ea typeface="TAN Headline"/>
              <a:cs typeface="TAN Headline"/>
              <a:sym typeface="TAN Headlin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755965">
            <a:off x="-2596635" y="-6569350"/>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2386301">
            <a:off x="10358985" y="-3230434"/>
            <a:ext cx="9743832" cy="10202966"/>
          </a:xfrm>
          <a:custGeom>
            <a:avLst/>
            <a:gdLst/>
            <a:ahLst/>
            <a:cxnLst/>
            <a:rect l="l" t="t" r="r" b="b"/>
            <a:pathLst>
              <a:path w="9743832" h="10202966">
                <a:moveTo>
                  <a:pt x="0" y="0"/>
                </a:moveTo>
                <a:lnTo>
                  <a:pt x="9743833" y="0"/>
                </a:lnTo>
                <a:lnTo>
                  <a:pt x="9743833"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441338" flipH="1">
            <a:off x="1608121" y="2418820"/>
            <a:ext cx="16065837" cy="10084176"/>
          </a:xfrm>
          <a:custGeom>
            <a:avLst/>
            <a:gdLst/>
            <a:ahLst/>
            <a:cxnLst/>
            <a:rect l="l" t="t" r="r" b="b"/>
            <a:pathLst>
              <a:path w="16065837" h="10084176">
                <a:moveTo>
                  <a:pt x="16065837" y="0"/>
                </a:moveTo>
                <a:lnTo>
                  <a:pt x="0" y="0"/>
                </a:lnTo>
                <a:lnTo>
                  <a:pt x="0" y="10084176"/>
                </a:lnTo>
                <a:lnTo>
                  <a:pt x="16065837" y="10084176"/>
                </a:lnTo>
                <a:lnTo>
                  <a:pt x="16065837"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flipH="1">
            <a:off x="14547103" y="3415779"/>
            <a:ext cx="3740897" cy="10287468"/>
          </a:xfrm>
          <a:custGeom>
            <a:avLst/>
            <a:gdLst/>
            <a:ahLst/>
            <a:cxnLst/>
            <a:rect l="l" t="t" r="r" b="b"/>
            <a:pathLst>
              <a:path w="3740897" h="10287468">
                <a:moveTo>
                  <a:pt x="3740897" y="0"/>
                </a:moveTo>
                <a:lnTo>
                  <a:pt x="0" y="0"/>
                </a:lnTo>
                <a:lnTo>
                  <a:pt x="0" y="10287467"/>
                </a:lnTo>
                <a:lnTo>
                  <a:pt x="3740897" y="10287467"/>
                </a:lnTo>
                <a:lnTo>
                  <a:pt x="3740897"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Freeform 6"/>
          <p:cNvSpPr/>
          <p:nvPr/>
        </p:nvSpPr>
        <p:spPr>
          <a:xfrm>
            <a:off x="582274" y="2956675"/>
            <a:ext cx="2273231" cy="7063711"/>
          </a:xfrm>
          <a:custGeom>
            <a:avLst/>
            <a:gdLst/>
            <a:ahLst/>
            <a:cxnLst/>
            <a:rect l="l" t="t" r="r" b="b"/>
            <a:pathLst>
              <a:path w="2273231" h="7063711">
                <a:moveTo>
                  <a:pt x="0" y="0"/>
                </a:moveTo>
                <a:lnTo>
                  <a:pt x="2273231" y="0"/>
                </a:lnTo>
                <a:lnTo>
                  <a:pt x="2273231" y="7063711"/>
                </a:lnTo>
                <a:lnTo>
                  <a:pt x="0" y="70637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7" name="TextBox 7"/>
          <p:cNvSpPr txBox="1"/>
          <p:nvPr/>
        </p:nvSpPr>
        <p:spPr>
          <a:xfrm>
            <a:off x="3657600" y="4923721"/>
            <a:ext cx="10432006" cy="4557723"/>
          </a:xfrm>
          <a:prstGeom prst="rect">
            <a:avLst/>
          </a:prstGeom>
        </p:spPr>
        <p:txBody>
          <a:bodyPr lIns="0" tIns="0" rIns="0" bIns="0" rtlCol="0" anchor="t">
            <a:spAutoFit/>
          </a:bodyPr>
          <a:lstStyle/>
          <a:p>
            <a:pPr>
              <a:lnSpc>
                <a:spcPct val="150000"/>
              </a:lnSpc>
            </a:pPr>
            <a:r>
              <a:rPr lang="en-GB" sz="2499" dirty="0">
                <a:solidFill>
                  <a:srgbClr val="3B365F"/>
                </a:solidFill>
                <a:latin typeface="Coco Gothic"/>
                <a:ea typeface="Coco Gothic"/>
                <a:cs typeface="Coco Gothic"/>
                <a:sym typeface="Coco Gothic"/>
              </a:rPr>
              <a:t>●	Deliberate on the case of the Mid Staffordshire NHS Foundation Trust using a system-based approach.</a:t>
            </a:r>
          </a:p>
          <a:p>
            <a:pPr>
              <a:lnSpc>
                <a:spcPct val="150000"/>
              </a:lnSpc>
            </a:pPr>
            <a:r>
              <a:rPr lang="en-GB" sz="2499" dirty="0">
                <a:solidFill>
                  <a:srgbClr val="3B365F"/>
                </a:solidFill>
                <a:latin typeface="Coco Gothic"/>
                <a:ea typeface="Coco Gothic"/>
                <a:cs typeface="Coco Gothic"/>
                <a:sym typeface="Coco Gothic"/>
              </a:rPr>
              <a:t>●	Identify the major underlying causes and policy mistakes that influence patient safety.</a:t>
            </a:r>
          </a:p>
          <a:p>
            <a:pPr>
              <a:lnSpc>
                <a:spcPct val="150000"/>
              </a:lnSpc>
            </a:pPr>
            <a:r>
              <a:rPr lang="en-GB" sz="2499" dirty="0">
                <a:solidFill>
                  <a:srgbClr val="3B365F"/>
                </a:solidFill>
                <a:latin typeface="Coco Gothic"/>
                <a:ea typeface="Coco Gothic"/>
                <a:cs typeface="Coco Gothic"/>
                <a:sym typeface="Coco Gothic"/>
              </a:rPr>
              <a:t>●	Use the Swiss Cheese and Fishbone models in the analysis of system gaps.</a:t>
            </a:r>
          </a:p>
          <a:p>
            <a:pPr>
              <a:lnSpc>
                <a:spcPct val="150000"/>
              </a:lnSpc>
            </a:pPr>
            <a:r>
              <a:rPr lang="en-GB" sz="2499" dirty="0">
                <a:solidFill>
                  <a:srgbClr val="3B365F"/>
                </a:solidFill>
                <a:latin typeface="Coco Gothic"/>
                <a:ea typeface="Coco Gothic"/>
                <a:cs typeface="Coco Gothic"/>
                <a:sym typeface="Coco Gothic"/>
              </a:rPr>
              <a:t>●	Suggest evidence-based measures and approaches to improve care quality and governance.</a:t>
            </a:r>
          </a:p>
        </p:txBody>
      </p:sp>
      <p:sp>
        <p:nvSpPr>
          <p:cNvPr id="11" name="TextBox 11"/>
          <p:cNvSpPr txBox="1"/>
          <p:nvPr/>
        </p:nvSpPr>
        <p:spPr>
          <a:xfrm>
            <a:off x="2855505" y="895350"/>
            <a:ext cx="12576991" cy="2273102"/>
          </a:xfrm>
          <a:prstGeom prst="rect">
            <a:avLst/>
          </a:prstGeom>
        </p:spPr>
        <p:txBody>
          <a:bodyPr lIns="0" tIns="0" rIns="0" bIns="0" rtlCol="0" anchor="t">
            <a:spAutoFit/>
          </a:bodyPr>
          <a:lstStyle/>
          <a:p>
            <a:pPr algn="ctr">
              <a:lnSpc>
                <a:spcPts val="9100"/>
              </a:lnSpc>
            </a:pPr>
            <a:r>
              <a:rPr lang="en-US" sz="6500" dirty="0">
                <a:solidFill>
                  <a:srgbClr val="3B365F"/>
                </a:solidFill>
                <a:latin typeface="TAN Headline"/>
                <a:ea typeface="TAN Headline"/>
                <a:cs typeface="TAN Headline"/>
                <a:sym typeface="TAN Headline"/>
              </a:rPr>
              <a:t>Aims &amp; Learning Objectives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6262171">
            <a:off x="8699606" y="-2315196"/>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441338" flipH="1">
            <a:off x="6563608" y="332299"/>
            <a:ext cx="16065837" cy="10084176"/>
          </a:xfrm>
          <a:custGeom>
            <a:avLst/>
            <a:gdLst/>
            <a:ahLst/>
            <a:cxnLst/>
            <a:rect l="l" t="t" r="r" b="b"/>
            <a:pathLst>
              <a:path w="16065837" h="10084176">
                <a:moveTo>
                  <a:pt x="16065837" y="0"/>
                </a:moveTo>
                <a:lnTo>
                  <a:pt x="0" y="0"/>
                </a:lnTo>
                <a:lnTo>
                  <a:pt x="0" y="10084176"/>
                </a:lnTo>
                <a:lnTo>
                  <a:pt x="16065837" y="10084176"/>
                </a:lnTo>
                <a:lnTo>
                  <a:pt x="16065837"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4" name="Freeform 4"/>
          <p:cNvSpPr/>
          <p:nvPr/>
        </p:nvSpPr>
        <p:spPr>
          <a:xfrm>
            <a:off x="744385" y="4943378"/>
            <a:ext cx="6847282" cy="6038058"/>
          </a:xfrm>
          <a:custGeom>
            <a:avLst/>
            <a:gdLst/>
            <a:ahLst/>
            <a:cxnLst/>
            <a:rect l="l" t="t" r="r" b="b"/>
            <a:pathLst>
              <a:path w="6847282" h="6038058">
                <a:moveTo>
                  <a:pt x="0" y="0"/>
                </a:moveTo>
                <a:lnTo>
                  <a:pt x="6847282" y="0"/>
                </a:lnTo>
                <a:lnTo>
                  <a:pt x="6847282" y="6038059"/>
                </a:lnTo>
                <a:lnTo>
                  <a:pt x="0" y="603805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5" name="Freeform 5"/>
          <p:cNvSpPr/>
          <p:nvPr/>
        </p:nvSpPr>
        <p:spPr>
          <a:xfrm flipH="1">
            <a:off x="7046480" y="6218739"/>
            <a:ext cx="2838696" cy="4592008"/>
          </a:xfrm>
          <a:custGeom>
            <a:avLst/>
            <a:gdLst/>
            <a:ahLst/>
            <a:cxnLst/>
            <a:rect l="l" t="t" r="r" b="b"/>
            <a:pathLst>
              <a:path w="2838696" h="4592008">
                <a:moveTo>
                  <a:pt x="2838696" y="0"/>
                </a:moveTo>
                <a:lnTo>
                  <a:pt x="0" y="0"/>
                </a:lnTo>
                <a:lnTo>
                  <a:pt x="0" y="4592007"/>
                </a:lnTo>
                <a:lnTo>
                  <a:pt x="2838696" y="4592007"/>
                </a:lnTo>
                <a:lnTo>
                  <a:pt x="2838696"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7" name="TextBox 7"/>
          <p:cNvSpPr txBox="1"/>
          <p:nvPr/>
        </p:nvSpPr>
        <p:spPr>
          <a:xfrm>
            <a:off x="9885176" y="2760592"/>
            <a:ext cx="7836195" cy="5780942"/>
          </a:xfrm>
          <a:prstGeom prst="rect">
            <a:avLst/>
          </a:prstGeom>
        </p:spPr>
        <p:txBody>
          <a:bodyPr wrap="square" lIns="0" tIns="0" rIns="0" bIns="0" rtlCol="0" anchor="t">
            <a:spAutoFit/>
          </a:bodyPr>
          <a:lstStyle/>
          <a:p>
            <a:pPr>
              <a:lnSpc>
                <a:spcPct val="150000"/>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Period: </a:t>
            </a:r>
            <a:r>
              <a:rPr lang="en-GB" sz="2499" dirty="0">
                <a:solidFill>
                  <a:srgbClr val="3B365F"/>
                </a:solidFill>
                <a:latin typeface="Coco Gothic"/>
                <a:ea typeface="Coco Gothic"/>
                <a:cs typeface="Coco Gothic"/>
                <a:sym typeface="Coco Gothic"/>
              </a:rPr>
              <a:t>2005-2009, characterised by drastic quality-of-care failures.</a:t>
            </a:r>
          </a:p>
          <a:p>
            <a:pPr>
              <a:lnSpc>
                <a:spcPct val="150000"/>
              </a:lnSpc>
            </a:pPr>
            <a:r>
              <a:rPr lang="en-GB" sz="2499" dirty="0">
                <a:solidFill>
                  <a:srgbClr val="3B365F"/>
                </a:solidFill>
                <a:latin typeface="Coco Gothic"/>
                <a:ea typeface="Coco Gothic"/>
                <a:cs typeface="Coco Gothic"/>
                <a:sym typeface="Coco Gothic"/>
              </a:rPr>
              <a:t>●	An excess of patient deaths is estimated at 400-1,200 (Dixon-Woods, 2024).</a:t>
            </a:r>
          </a:p>
          <a:p>
            <a:pPr>
              <a:lnSpc>
                <a:spcPct val="150000"/>
              </a:lnSpc>
            </a:pPr>
            <a:r>
              <a:rPr lang="en-GB" sz="2499" dirty="0">
                <a:solidFill>
                  <a:srgbClr val="3B365F"/>
                </a:solidFill>
                <a:latin typeface="Coco Gothic"/>
                <a:ea typeface="Coco Gothic"/>
                <a:cs typeface="Coco Gothic"/>
                <a:sym typeface="Coco Gothic"/>
              </a:rPr>
              <a:t>●	Inquiry related to Robert Francis QC in 2013.</a:t>
            </a:r>
          </a:p>
          <a:p>
            <a:pPr>
              <a:lnSpc>
                <a:spcPct val="150000"/>
              </a:lnSpc>
            </a:pPr>
            <a:r>
              <a:rPr lang="en-GB" sz="2499" dirty="0">
                <a:solidFill>
                  <a:srgbClr val="3B365F"/>
                </a:solidFill>
                <a:latin typeface="Coco Gothic"/>
                <a:ea typeface="Coco Gothic"/>
                <a:cs typeface="Coco Gothic"/>
                <a:sym typeface="Coco Gothic"/>
              </a:rPr>
              <a:t>●	Exposed poor hygienic conditions, negligence and understaffing </a:t>
            </a:r>
            <a:r>
              <a:rPr lang="en-IN" sz="2800" dirty="0"/>
              <a:t>(Dixon-Woods, 2024).</a:t>
            </a:r>
            <a:endParaRPr lang="en-GB" sz="2499" dirty="0">
              <a:solidFill>
                <a:srgbClr val="3B365F"/>
              </a:solidFill>
              <a:latin typeface="Coco Gothic"/>
              <a:ea typeface="Coco Gothic"/>
              <a:cs typeface="Coco Gothic"/>
              <a:sym typeface="Coco Gothic"/>
            </a:endParaRPr>
          </a:p>
          <a:p>
            <a:pPr>
              <a:lnSpc>
                <a:spcPct val="150000"/>
              </a:lnSpc>
            </a:pPr>
            <a:r>
              <a:rPr lang="en-GB" sz="2499" dirty="0">
                <a:solidFill>
                  <a:srgbClr val="3B365F"/>
                </a:solidFill>
                <a:latin typeface="Coco Gothic"/>
                <a:ea typeface="Coco Gothic"/>
                <a:cs typeface="Coco Gothic"/>
                <a:sym typeface="Coco Gothic"/>
              </a:rPr>
              <a:t>●	The leadership considered monetary and performance goals more than patient care and safety.</a:t>
            </a:r>
          </a:p>
        </p:txBody>
      </p:sp>
      <p:sp>
        <p:nvSpPr>
          <p:cNvPr id="9" name="TextBox 9"/>
          <p:cNvSpPr txBox="1"/>
          <p:nvPr/>
        </p:nvSpPr>
        <p:spPr>
          <a:xfrm>
            <a:off x="1028700" y="895350"/>
            <a:ext cx="9940611" cy="2273102"/>
          </a:xfrm>
          <a:prstGeom prst="rect">
            <a:avLst/>
          </a:prstGeom>
        </p:spPr>
        <p:txBody>
          <a:bodyPr lIns="0" tIns="0" rIns="0" bIns="0" rtlCol="0" anchor="t">
            <a:spAutoFit/>
          </a:bodyPr>
          <a:lstStyle/>
          <a:p>
            <a:pPr>
              <a:lnSpc>
                <a:spcPts val="9100"/>
              </a:lnSpc>
            </a:pPr>
            <a:r>
              <a:rPr lang="en-US" sz="6500" dirty="0">
                <a:solidFill>
                  <a:srgbClr val="3B365F"/>
                </a:solidFill>
                <a:latin typeface="TAN Headline"/>
                <a:ea typeface="TAN Headline"/>
                <a:cs typeface="TAN Headline"/>
                <a:sym typeface="TAN Headline"/>
              </a:rPr>
              <a:t>Case Study Summary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6262171">
            <a:off x="3492400" y="3970647"/>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441338" flipH="1">
            <a:off x="1589676" y="5876162"/>
            <a:ext cx="7090051" cy="4450271"/>
          </a:xfrm>
          <a:custGeom>
            <a:avLst/>
            <a:gdLst/>
            <a:ahLst/>
            <a:cxnLst/>
            <a:rect l="l" t="t" r="r" b="b"/>
            <a:pathLst>
              <a:path w="7090051" h="4450271">
                <a:moveTo>
                  <a:pt x="7090051" y="0"/>
                </a:moveTo>
                <a:lnTo>
                  <a:pt x="0" y="0"/>
                </a:lnTo>
                <a:lnTo>
                  <a:pt x="0" y="4450270"/>
                </a:lnTo>
                <a:lnTo>
                  <a:pt x="7090051" y="4450270"/>
                </a:lnTo>
                <a:lnTo>
                  <a:pt x="7090051"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4" name="Freeform 4"/>
          <p:cNvSpPr/>
          <p:nvPr/>
        </p:nvSpPr>
        <p:spPr>
          <a:xfrm rot="-441338" flipH="1">
            <a:off x="8620022" y="5876162"/>
            <a:ext cx="7090051" cy="4450271"/>
          </a:xfrm>
          <a:custGeom>
            <a:avLst/>
            <a:gdLst/>
            <a:ahLst/>
            <a:cxnLst/>
            <a:rect l="l" t="t" r="r" b="b"/>
            <a:pathLst>
              <a:path w="7090051" h="4450271">
                <a:moveTo>
                  <a:pt x="7090051" y="0"/>
                </a:moveTo>
                <a:lnTo>
                  <a:pt x="0" y="0"/>
                </a:lnTo>
                <a:lnTo>
                  <a:pt x="0" y="4450270"/>
                </a:lnTo>
                <a:lnTo>
                  <a:pt x="7090051" y="4450270"/>
                </a:lnTo>
                <a:lnTo>
                  <a:pt x="7090051"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rot="-441338" flipH="1">
            <a:off x="2577927" y="2244644"/>
            <a:ext cx="7090051" cy="4450271"/>
          </a:xfrm>
          <a:custGeom>
            <a:avLst/>
            <a:gdLst/>
            <a:ahLst/>
            <a:cxnLst/>
            <a:rect l="l" t="t" r="r" b="b"/>
            <a:pathLst>
              <a:path w="7090051" h="4450271">
                <a:moveTo>
                  <a:pt x="7090051" y="0"/>
                </a:moveTo>
                <a:lnTo>
                  <a:pt x="0" y="0"/>
                </a:lnTo>
                <a:lnTo>
                  <a:pt x="0" y="4450271"/>
                </a:lnTo>
                <a:lnTo>
                  <a:pt x="7090051" y="4450271"/>
                </a:lnTo>
                <a:lnTo>
                  <a:pt x="7090051"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441338" flipH="1">
            <a:off x="9608273" y="2244644"/>
            <a:ext cx="7090051" cy="4450271"/>
          </a:xfrm>
          <a:custGeom>
            <a:avLst/>
            <a:gdLst/>
            <a:ahLst/>
            <a:cxnLst/>
            <a:rect l="l" t="t" r="r" b="b"/>
            <a:pathLst>
              <a:path w="7090051" h="4450271">
                <a:moveTo>
                  <a:pt x="7090051" y="0"/>
                </a:moveTo>
                <a:lnTo>
                  <a:pt x="0" y="0"/>
                </a:lnTo>
                <a:lnTo>
                  <a:pt x="0" y="4450271"/>
                </a:lnTo>
                <a:lnTo>
                  <a:pt x="7090051" y="4450271"/>
                </a:lnTo>
                <a:lnTo>
                  <a:pt x="7090051"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7" name="Freeform 7"/>
          <p:cNvSpPr/>
          <p:nvPr/>
        </p:nvSpPr>
        <p:spPr>
          <a:xfrm>
            <a:off x="92352" y="2262600"/>
            <a:ext cx="2428154" cy="8002923"/>
          </a:xfrm>
          <a:custGeom>
            <a:avLst/>
            <a:gdLst/>
            <a:ahLst/>
            <a:cxnLst/>
            <a:rect l="l" t="t" r="r" b="b"/>
            <a:pathLst>
              <a:path w="2428154" h="8002923">
                <a:moveTo>
                  <a:pt x="0" y="0"/>
                </a:moveTo>
                <a:lnTo>
                  <a:pt x="2428153" y="0"/>
                </a:lnTo>
                <a:lnTo>
                  <a:pt x="2428153" y="8002924"/>
                </a:lnTo>
                <a:lnTo>
                  <a:pt x="0" y="8002924"/>
                </a:lnTo>
                <a:lnTo>
                  <a:pt x="0" y="0"/>
                </a:lnTo>
                <a:close/>
              </a:path>
            </a:pathLst>
          </a:custGeom>
          <a:blipFill>
            <a:blip r:embed="rId7">
              <a:extLst>
                <a:ext uri="{96DAC541-7B7A-43D3-8B79-37D633B846F1}">
                  <asvg:svgBlip xmlns:asvg="http://schemas.microsoft.com/office/drawing/2016/SVG/main" r:embed="rId8"/>
                </a:ext>
              </a:extLst>
            </a:blip>
            <a:stretch>
              <a:fillRect r="-184644"/>
            </a:stretch>
          </a:blipFill>
        </p:spPr>
        <p:txBody>
          <a:bodyPr/>
          <a:lstStyle/>
          <a:p>
            <a:endParaRPr lang="en-IN"/>
          </a:p>
        </p:txBody>
      </p:sp>
      <p:sp>
        <p:nvSpPr>
          <p:cNvPr id="8" name="Freeform 8"/>
          <p:cNvSpPr/>
          <p:nvPr/>
        </p:nvSpPr>
        <p:spPr>
          <a:xfrm>
            <a:off x="15147616" y="2284077"/>
            <a:ext cx="3362376" cy="8002923"/>
          </a:xfrm>
          <a:custGeom>
            <a:avLst/>
            <a:gdLst/>
            <a:ahLst/>
            <a:cxnLst/>
            <a:rect l="l" t="t" r="r" b="b"/>
            <a:pathLst>
              <a:path w="3362376" h="8002923">
                <a:moveTo>
                  <a:pt x="0" y="0"/>
                </a:moveTo>
                <a:lnTo>
                  <a:pt x="3362376" y="0"/>
                </a:lnTo>
                <a:lnTo>
                  <a:pt x="3362376" y="8002923"/>
                </a:lnTo>
                <a:lnTo>
                  <a:pt x="0" y="8002923"/>
                </a:lnTo>
                <a:lnTo>
                  <a:pt x="0" y="0"/>
                </a:lnTo>
                <a:close/>
              </a:path>
            </a:pathLst>
          </a:custGeom>
          <a:blipFill>
            <a:blip r:embed="rId7">
              <a:extLst>
                <a:ext uri="{96DAC541-7B7A-43D3-8B79-37D633B846F1}">
                  <asvg:svgBlip xmlns:asvg="http://schemas.microsoft.com/office/drawing/2016/SVG/main" r:embed="rId8"/>
                </a:ext>
              </a:extLst>
            </a:blip>
            <a:stretch>
              <a:fillRect l="-105557"/>
            </a:stretch>
          </a:blipFill>
        </p:spPr>
        <p:txBody>
          <a:bodyPr/>
          <a:lstStyle/>
          <a:p>
            <a:endParaRPr lang="en-IN"/>
          </a:p>
        </p:txBody>
      </p:sp>
      <p:grpSp>
        <p:nvGrpSpPr>
          <p:cNvPr id="9" name="Group 9"/>
          <p:cNvGrpSpPr/>
          <p:nvPr/>
        </p:nvGrpSpPr>
        <p:grpSpPr>
          <a:xfrm>
            <a:off x="2596515" y="4509135"/>
            <a:ext cx="558165" cy="1234440"/>
            <a:chOff x="0" y="0"/>
            <a:chExt cx="744220" cy="1645920"/>
          </a:xfrm>
        </p:grpSpPr>
        <p:sp>
          <p:nvSpPr>
            <p:cNvPr id="10" name="Freeform 10"/>
            <p:cNvSpPr/>
            <p:nvPr/>
          </p:nvSpPr>
          <p:spPr>
            <a:xfrm>
              <a:off x="38100" y="49530"/>
              <a:ext cx="656590" cy="1548130"/>
            </a:xfrm>
            <a:custGeom>
              <a:avLst/>
              <a:gdLst/>
              <a:ahLst/>
              <a:cxnLst/>
              <a:rect l="l" t="t" r="r" b="b"/>
              <a:pathLst>
                <a:path w="656590" h="1548130">
                  <a:moveTo>
                    <a:pt x="177800" y="66040"/>
                  </a:moveTo>
                  <a:cubicBezTo>
                    <a:pt x="292100" y="551180"/>
                    <a:pt x="332740" y="689610"/>
                    <a:pt x="368300" y="783590"/>
                  </a:cubicBezTo>
                  <a:cubicBezTo>
                    <a:pt x="392430" y="848360"/>
                    <a:pt x="421640" y="887730"/>
                    <a:pt x="441960" y="944880"/>
                  </a:cubicBezTo>
                  <a:cubicBezTo>
                    <a:pt x="463550" y="1008380"/>
                    <a:pt x="467360" y="1084580"/>
                    <a:pt x="488950" y="1148080"/>
                  </a:cubicBezTo>
                  <a:cubicBezTo>
                    <a:pt x="509270" y="1207770"/>
                    <a:pt x="535940" y="1270000"/>
                    <a:pt x="565150" y="1315720"/>
                  </a:cubicBezTo>
                  <a:cubicBezTo>
                    <a:pt x="589280" y="1352550"/>
                    <a:pt x="632460" y="1384300"/>
                    <a:pt x="645160" y="1407160"/>
                  </a:cubicBezTo>
                  <a:cubicBezTo>
                    <a:pt x="651510" y="1418590"/>
                    <a:pt x="654050" y="1424940"/>
                    <a:pt x="655320" y="1436370"/>
                  </a:cubicBezTo>
                  <a:cubicBezTo>
                    <a:pt x="656590" y="1451610"/>
                    <a:pt x="651510" y="1480820"/>
                    <a:pt x="645160" y="1496060"/>
                  </a:cubicBezTo>
                  <a:cubicBezTo>
                    <a:pt x="641350" y="1506220"/>
                    <a:pt x="636270" y="1512570"/>
                    <a:pt x="627380" y="1520190"/>
                  </a:cubicBezTo>
                  <a:cubicBezTo>
                    <a:pt x="614680" y="1530350"/>
                    <a:pt x="590550" y="1543050"/>
                    <a:pt x="571500" y="1545590"/>
                  </a:cubicBezTo>
                  <a:cubicBezTo>
                    <a:pt x="553720" y="1546860"/>
                    <a:pt x="529590" y="1541780"/>
                    <a:pt x="513080" y="1531620"/>
                  </a:cubicBezTo>
                  <a:cubicBezTo>
                    <a:pt x="496570" y="1522730"/>
                    <a:pt x="481330" y="1501140"/>
                    <a:pt x="473710" y="1485900"/>
                  </a:cubicBezTo>
                  <a:cubicBezTo>
                    <a:pt x="468630" y="1475740"/>
                    <a:pt x="467360" y="1468120"/>
                    <a:pt x="467360" y="1456690"/>
                  </a:cubicBezTo>
                  <a:cubicBezTo>
                    <a:pt x="468630" y="1440180"/>
                    <a:pt x="472440" y="1413510"/>
                    <a:pt x="483870" y="1398270"/>
                  </a:cubicBezTo>
                  <a:cubicBezTo>
                    <a:pt x="494030" y="1381760"/>
                    <a:pt x="516890" y="1367790"/>
                    <a:pt x="532130" y="1361440"/>
                  </a:cubicBezTo>
                  <a:cubicBezTo>
                    <a:pt x="542290" y="1357630"/>
                    <a:pt x="552450" y="1356360"/>
                    <a:pt x="562610" y="1356360"/>
                  </a:cubicBezTo>
                  <a:cubicBezTo>
                    <a:pt x="571500" y="1356360"/>
                    <a:pt x="581660" y="1357630"/>
                    <a:pt x="591820" y="1361440"/>
                  </a:cubicBezTo>
                  <a:cubicBezTo>
                    <a:pt x="607060" y="1367790"/>
                    <a:pt x="629920" y="1385570"/>
                    <a:pt x="640080" y="1398270"/>
                  </a:cubicBezTo>
                  <a:cubicBezTo>
                    <a:pt x="647700" y="1407160"/>
                    <a:pt x="650240" y="1414780"/>
                    <a:pt x="652780" y="1426210"/>
                  </a:cubicBezTo>
                  <a:cubicBezTo>
                    <a:pt x="656590" y="1441450"/>
                    <a:pt x="656590" y="1468120"/>
                    <a:pt x="650240" y="1485900"/>
                  </a:cubicBezTo>
                  <a:cubicBezTo>
                    <a:pt x="642620" y="1503680"/>
                    <a:pt x="623570" y="1522730"/>
                    <a:pt x="610870" y="1531620"/>
                  </a:cubicBezTo>
                  <a:cubicBezTo>
                    <a:pt x="600710" y="1539240"/>
                    <a:pt x="593090" y="1541780"/>
                    <a:pt x="581660" y="1543050"/>
                  </a:cubicBezTo>
                  <a:cubicBezTo>
                    <a:pt x="566420" y="1545590"/>
                    <a:pt x="543560" y="1548130"/>
                    <a:pt x="521970" y="1536700"/>
                  </a:cubicBezTo>
                  <a:cubicBezTo>
                    <a:pt x="480060" y="1515110"/>
                    <a:pt x="412750" y="1418590"/>
                    <a:pt x="379730" y="1365250"/>
                  </a:cubicBezTo>
                  <a:cubicBezTo>
                    <a:pt x="355600" y="1327150"/>
                    <a:pt x="347980" y="1300480"/>
                    <a:pt x="331470" y="1254760"/>
                  </a:cubicBezTo>
                  <a:cubicBezTo>
                    <a:pt x="306070" y="1182370"/>
                    <a:pt x="283210" y="1068070"/>
                    <a:pt x="251460" y="967740"/>
                  </a:cubicBezTo>
                  <a:cubicBezTo>
                    <a:pt x="217170" y="855980"/>
                    <a:pt x="160020" y="718820"/>
                    <a:pt x="129540" y="613410"/>
                  </a:cubicBezTo>
                  <a:cubicBezTo>
                    <a:pt x="104140" y="530860"/>
                    <a:pt x="90170" y="469900"/>
                    <a:pt x="72390" y="387350"/>
                  </a:cubicBezTo>
                  <a:cubicBezTo>
                    <a:pt x="50800" y="289560"/>
                    <a:pt x="0" y="121920"/>
                    <a:pt x="12700" y="63500"/>
                  </a:cubicBezTo>
                  <a:cubicBezTo>
                    <a:pt x="19050" y="38100"/>
                    <a:pt x="31750" y="25400"/>
                    <a:pt x="48260" y="13970"/>
                  </a:cubicBezTo>
                  <a:cubicBezTo>
                    <a:pt x="63500" y="3810"/>
                    <a:pt x="88900" y="0"/>
                    <a:pt x="106680" y="1270"/>
                  </a:cubicBezTo>
                  <a:cubicBezTo>
                    <a:pt x="120650" y="2540"/>
                    <a:pt x="133350" y="6350"/>
                    <a:pt x="144780" y="16510"/>
                  </a:cubicBezTo>
                  <a:cubicBezTo>
                    <a:pt x="157480" y="26670"/>
                    <a:pt x="177800" y="66040"/>
                    <a:pt x="177800" y="66040"/>
                  </a:cubicBezTo>
                </a:path>
              </a:pathLst>
            </a:custGeom>
            <a:solidFill>
              <a:srgbClr val="94AAB8"/>
            </a:solidFill>
            <a:ln cap="sq">
              <a:noFill/>
              <a:prstDash val="solid"/>
              <a:miter/>
            </a:ln>
          </p:spPr>
          <p:txBody>
            <a:bodyPr/>
            <a:lstStyle/>
            <a:p>
              <a:endParaRPr lang="en-IN"/>
            </a:p>
          </p:txBody>
        </p:sp>
      </p:grpSp>
      <p:grpSp>
        <p:nvGrpSpPr>
          <p:cNvPr id="11" name="Group 11"/>
          <p:cNvGrpSpPr/>
          <p:nvPr/>
        </p:nvGrpSpPr>
        <p:grpSpPr>
          <a:xfrm>
            <a:off x="3106102" y="5699760"/>
            <a:ext cx="194310" cy="197167"/>
            <a:chOff x="0" y="0"/>
            <a:chExt cx="259080" cy="262890"/>
          </a:xfrm>
        </p:grpSpPr>
        <p:sp>
          <p:nvSpPr>
            <p:cNvPr id="12" name="Freeform 12"/>
            <p:cNvSpPr/>
            <p:nvPr/>
          </p:nvSpPr>
          <p:spPr>
            <a:xfrm>
              <a:off x="43180" y="46990"/>
              <a:ext cx="161290" cy="167640"/>
            </a:xfrm>
            <a:custGeom>
              <a:avLst/>
              <a:gdLst/>
              <a:ahLst/>
              <a:cxnLst/>
              <a:rect l="l" t="t" r="r" b="b"/>
              <a:pathLst>
                <a:path w="161290" h="167640">
                  <a:moveTo>
                    <a:pt x="161290" y="58420"/>
                  </a:moveTo>
                  <a:cubicBezTo>
                    <a:pt x="157480" y="116840"/>
                    <a:pt x="133350" y="147320"/>
                    <a:pt x="115570" y="157480"/>
                  </a:cubicBezTo>
                  <a:cubicBezTo>
                    <a:pt x="104140" y="165100"/>
                    <a:pt x="91440" y="167640"/>
                    <a:pt x="77470" y="165100"/>
                  </a:cubicBezTo>
                  <a:cubicBezTo>
                    <a:pt x="57150" y="161290"/>
                    <a:pt x="22860" y="144780"/>
                    <a:pt x="11430" y="125730"/>
                  </a:cubicBezTo>
                  <a:cubicBezTo>
                    <a:pt x="0" y="105410"/>
                    <a:pt x="1270" y="67310"/>
                    <a:pt x="7620" y="48260"/>
                  </a:cubicBezTo>
                  <a:cubicBezTo>
                    <a:pt x="11430" y="34290"/>
                    <a:pt x="19050" y="25400"/>
                    <a:pt x="31750" y="17780"/>
                  </a:cubicBezTo>
                  <a:cubicBezTo>
                    <a:pt x="48260" y="7620"/>
                    <a:pt x="87630" y="0"/>
                    <a:pt x="106680" y="3810"/>
                  </a:cubicBezTo>
                  <a:cubicBezTo>
                    <a:pt x="120650" y="6350"/>
                    <a:pt x="140970" y="24130"/>
                    <a:pt x="140970" y="24130"/>
                  </a:cubicBezTo>
                </a:path>
              </a:pathLst>
            </a:custGeom>
            <a:solidFill>
              <a:srgbClr val="94AAB8"/>
            </a:solidFill>
            <a:ln cap="sq">
              <a:noFill/>
              <a:prstDash val="solid"/>
              <a:miter/>
            </a:ln>
          </p:spPr>
          <p:txBody>
            <a:bodyPr/>
            <a:lstStyle/>
            <a:p>
              <a:endParaRPr lang="en-IN"/>
            </a:p>
          </p:txBody>
        </p:sp>
      </p:grpSp>
      <p:grpSp>
        <p:nvGrpSpPr>
          <p:cNvPr id="13" name="Group 13"/>
          <p:cNvGrpSpPr/>
          <p:nvPr/>
        </p:nvGrpSpPr>
        <p:grpSpPr>
          <a:xfrm>
            <a:off x="8724900" y="3016567"/>
            <a:ext cx="644843" cy="566738"/>
            <a:chOff x="0" y="0"/>
            <a:chExt cx="859790" cy="755650"/>
          </a:xfrm>
        </p:grpSpPr>
        <p:sp>
          <p:nvSpPr>
            <p:cNvPr id="14" name="Freeform 14"/>
            <p:cNvSpPr/>
            <p:nvPr/>
          </p:nvSpPr>
          <p:spPr>
            <a:xfrm>
              <a:off x="50800" y="45720"/>
              <a:ext cx="760730" cy="659130"/>
            </a:xfrm>
            <a:custGeom>
              <a:avLst/>
              <a:gdLst/>
              <a:ahLst/>
              <a:cxnLst/>
              <a:rect l="l" t="t" r="r" b="b"/>
              <a:pathLst>
                <a:path w="760730" h="659130">
                  <a:moveTo>
                    <a:pt x="123190" y="10160"/>
                  </a:moveTo>
                  <a:cubicBezTo>
                    <a:pt x="515620" y="285750"/>
                    <a:pt x="695960" y="443230"/>
                    <a:pt x="739140" y="508000"/>
                  </a:cubicBezTo>
                  <a:cubicBezTo>
                    <a:pt x="754380" y="530860"/>
                    <a:pt x="758190" y="544830"/>
                    <a:pt x="758190" y="563880"/>
                  </a:cubicBezTo>
                  <a:cubicBezTo>
                    <a:pt x="758190" y="582930"/>
                    <a:pt x="751840" y="604520"/>
                    <a:pt x="740410" y="619760"/>
                  </a:cubicBezTo>
                  <a:cubicBezTo>
                    <a:pt x="728980" y="635000"/>
                    <a:pt x="709930" y="648970"/>
                    <a:pt x="692150" y="654050"/>
                  </a:cubicBezTo>
                  <a:cubicBezTo>
                    <a:pt x="673100" y="659130"/>
                    <a:pt x="650240" y="657860"/>
                    <a:pt x="632460" y="651510"/>
                  </a:cubicBezTo>
                  <a:cubicBezTo>
                    <a:pt x="614680" y="645160"/>
                    <a:pt x="596900" y="626110"/>
                    <a:pt x="586740" y="613410"/>
                  </a:cubicBezTo>
                  <a:cubicBezTo>
                    <a:pt x="580390" y="604520"/>
                    <a:pt x="576580" y="596900"/>
                    <a:pt x="575310" y="585470"/>
                  </a:cubicBezTo>
                  <a:cubicBezTo>
                    <a:pt x="572770" y="570230"/>
                    <a:pt x="575310" y="542290"/>
                    <a:pt x="581660" y="527050"/>
                  </a:cubicBezTo>
                  <a:cubicBezTo>
                    <a:pt x="585470" y="516890"/>
                    <a:pt x="589280" y="509270"/>
                    <a:pt x="598170" y="501650"/>
                  </a:cubicBezTo>
                  <a:cubicBezTo>
                    <a:pt x="609600" y="491490"/>
                    <a:pt x="631190" y="476250"/>
                    <a:pt x="648970" y="473710"/>
                  </a:cubicBezTo>
                  <a:cubicBezTo>
                    <a:pt x="668020" y="469900"/>
                    <a:pt x="693420" y="476250"/>
                    <a:pt x="708660" y="482600"/>
                  </a:cubicBezTo>
                  <a:cubicBezTo>
                    <a:pt x="718820" y="486410"/>
                    <a:pt x="725170" y="492760"/>
                    <a:pt x="732790" y="500380"/>
                  </a:cubicBezTo>
                  <a:cubicBezTo>
                    <a:pt x="739140" y="506730"/>
                    <a:pt x="745490" y="514350"/>
                    <a:pt x="749300" y="524510"/>
                  </a:cubicBezTo>
                  <a:cubicBezTo>
                    <a:pt x="754380" y="539750"/>
                    <a:pt x="760730" y="565150"/>
                    <a:pt x="756920" y="584200"/>
                  </a:cubicBezTo>
                  <a:cubicBezTo>
                    <a:pt x="753110" y="601980"/>
                    <a:pt x="740410" y="622300"/>
                    <a:pt x="726440" y="635000"/>
                  </a:cubicBezTo>
                  <a:cubicBezTo>
                    <a:pt x="712470" y="646430"/>
                    <a:pt x="690880" y="656590"/>
                    <a:pt x="671830" y="657860"/>
                  </a:cubicBezTo>
                  <a:cubicBezTo>
                    <a:pt x="652780" y="659130"/>
                    <a:pt x="638810" y="656590"/>
                    <a:pt x="614680" y="642620"/>
                  </a:cubicBezTo>
                  <a:cubicBezTo>
                    <a:pt x="543560" y="601980"/>
                    <a:pt x="378460" y="389890"/>
                    <a:pt x="266700" y="299720"/>
                  </a:cubicBezTo>
                  <a:cubicBezTo>
                    <a:pt x="180340" y="229870"/>
                    <a:pt x="49530" y="182880"/>
                    <a:pt x="16510" y="135890"/>
                  </a:cubicBezTo>
                  <a:cubicBezTo>
                    <a:pt x="1270" y="115570"/>
                    <a:pt x="0" y="95250"/>
                    <a:pt x="0" y="77470"/>
                  </a:cubicBezTo>
                  <a:cubicBezTo>
                    <a:pt x="1270" y="63500"/>
                    <a:pt x="5080" y="50800"/>
                    <a:pt x="13970" y="39370"/>
                  </a:cubicBezTo>
                  <a:cubicBezTo>
                    <a:pt x="24130" y="25400"/>
                    <a:pt x="44450" y="8890"/>
                    <a:pt x="63500" y="5080"/>
                  </a:cubicBezTo>
                  <a:cubicBezTo>
                    <a:pt x="81280" y="0"/>
                    <a:pt x="123190" y="10160"/>
                    <a:pt x="123190" y="10160"/>
                  </a:cubicBezTo>
                </a:path>
              </a:pathLst>
            </a:custGeom>
            <a:solidFill>
              <a:srgbClr val="94AAB8"/>
            </a:solidFill>
            <a:ln cap="sq">
              <a:noFill/>
              <a:prstDash val="solid"/>
              <a:miter/>
            </a:ln>
          </p:spPr>
          <p:txBody>
            <a:bodyPr/>
            <a:lstStyle/>
            <a:p>
              <a:endParaRPr lang="en-IN"/>
            </a:p>
          </p:txBody>
        </p:sp>
      </p:grpSp>
      <p:grpSp>
        <p:nvGrpSpPr>
          <p:cNvPr id="15" name="Group 15"/>
          <p:cNvGrpSpPr/>
          <p:nvPr/>
        </p:nvGrpSpPr>
        <p:grpSpPr>
          <a:xfrm>
            <a:off x="10100310" y="5636895"/>
            <a:ext cx="739140" cy="760095"/>
            <a:chOff x="0" y="0"/>
            <a:chExt cx="985520" cy="1013460"/>
          </a:xfrm>
        </p:grpSpPr>
        <p:sp>
          <p:nvSpPr>
            <p:cNvPr id="16" name="Freeform 16"/>
            <p:cNvSpPr/>
            <p:nvPr/>
          </p:nvSpPr>
          <p:spPr>
            <a:xfrm>
              <a:off x="48260" y="44450"/>
              <a:ext cx="889000" cy="922020"/>
            </a:xfrm>
            <a:custGeom>
              <a:avLst/>
              <a:gdLst/>
              <a:ahLst/>
              <a:cxnLst/>
              <a:rect l="l" t="t" r="r" b="b"/>
              <a:pathLst>
                <a:path w="889000" h="922020">
                  <a:moveTo>
                    <a:pt x="162560" y="48260"/>
                  </a:moveTo>
                  <a:cubicBezTo>
                    <a:pt x="226060" y="160020"/>
                    <a:pt x="314960" y="284480"/>
                    <a:pt x="394970" y="372110"/>
                  </a:cubicBezTo>
                  <a:cubicBezTo>
                    <a:pt x="483870" y="468630"/>
                    <a:pt x="619760" y="588010"/>
                    <a:pt x="704850" y="654050"/>
                  </a:cubicBezTo>
                  <a:cubicBezTo>
                    <a:pt x="756920" y="695960"/>
                    <a:pt x="808990" y="718820"/>
                    <a:pt x="839470" y="745490"/>
                  </a:cubicBezTo>
                  <a:cubicBezTo>
                    <a:pt x="857250" y="762000"/>
                    <a:pt x="871220" y="775970"/>
                    <a:pt x="878840" y="789940"/>
                  </a:cubicBezTo>
                  <a:cubicBezTo>
                    <a:pt x="883920" y="800100"/>
                    <a:pt x="886460" y="807720"/>
                    <a:pt x="886460" y="819150"/>
                  </a:cubicBezTo>
                  <a:cubicBezTo>
                    <a:pt x="886460" y="834390"/>
                    <a:pt x="882650" y="859790"/>
                    <a:pt x="872490" y="876300"/>
                  </a:cubicBezTo>
                  <a:cubicBezTo>
                    <a:pt x="862330" y="891540"/>
                    <a:pt x="844550" y="906780"/>
                    <a:pt x="826770" y="913130"/>
                  </a:cubicBezTo>
                  <a:cubicBezTo>
                    <a:pt x="808990" y="919480"/>
                    <a:pt x="783590" y="918210"/>
                    <a:pt x="767080" y="915670"/>
                  </a:cubicBezTo>
                  <a:cubicBezTo>
                    <a:pt x="756920" y="913130"/>
                    <a:pt x="749300" y="909320"/>
                    <a:pt x="740410" y="901700"/>
                  </a:cubicBezTo>
                  <a:cubicBezTo>
                    <a:pt x="728980" y="891540"/>
                    <a:pt x="711200" y="872490"/>
                    <a:pt x="706120" y="854710"/>
                  </a:cubicBezTo>
                  <a:cubicBezTo>
                    <a:pt x="699770" y="836930"/>
                    <a:pt x="701040" y="812800"/>
                    <a:pt x="707390" y="795020"/>
                  </a:cubicBezTo>
                  <a:cubicBezTo>
                    <a:pt x="713740" y="777240"/>
                    <a:pt x="731520" y="758190"/>
                    <a:pt x="744220" y="749300"/>
                  </a:cubicBezTo>
                  <a:cubicBezTo>
                    <a:pt x="753110" y="741680"/>
                    <a:pt x="762000" y="739140"/>
                    <a:pt x="772160" y="736600"/>
                  </a:cubicBezTo>
                  <a:cubicBezTo>
                    <a:pt x="781050" y="734060"/>
                    <a:pt x="789940" y="732790"/>
                    <a:pt x="801370" y="734060"/>
                  </a:cubicBezTo>
                  <a:cubicBezTo>
                    <a:pt x="816610" y="736600"/>
                    <a:pt x="842010" y="745490"/>
                    <a:pt x="855980" y="756920"/>
                  </a:cubicBezTo>
                  <a:cubicBezTo>
                    <a:pt x="869950" y="769620"/>
                    <a:pt x="881380" y="789940"/>
                    <a:pt x="885190" y="808990"/>
                  </a:cubicBezTo>
                  <a:cubicBezTo>
                    <a:pt x="889000" y="826770"/>
                    <a:pt x="885190" y="850900"/>
                    <a:pt x="877570" y="867410"/>
                  </a:cubicBezTo>
                  <a:cubicBezTo>
                    <a:pt x="868680" y="883920"/>
                    <a:pt x="852170" y="900430"/>
                    <a:pt x="835660" y="909320"/>
                  </a:cubicBezTo>
                  <a:cubicBezTo>
                    <a:pt x="819150" y="918210"/>
                    <a:pt x="800100" y="922020"/>
                    <a:pt x="777240" y="918210"/>
                  </a:cubicBezTo>
                  <a:cubicBezTo>
                    <a:pt x="741680" y="910590"/>
                    <a:pt x="692150" y="876300"/>
                    <a:pt x="651510" y="847090"/>
                  </a:cubicBezTo>
                  <a:cubicBezTo>
                    <a:pt x="601980" y="811530"/>
                    <a:pt x="543560" y="755650"/>
                    <a:pt x="506730" y="715010"/>
                  </a:cubicBezTo>
                  <a:cubicBezTo>
                    <a:pt x="480060" y="684530"/>
                    <a:pt x="472440" y="656590"/>
                    <a:pt x="444500" y="628650"/>
                  </a:cubicBezTo>
                  <a:cubicBezTo>
                    <a:pt x="408940" y="591820"/>
                    <a:pt x="345440" y="565150"/>
                    <a:pt x="299720" y="521970"/>
                  </a:cubicBezTo>
                  <a:cubicBezTo>
                    <a:pt x="247650" y="473710"/>
                    <a:pt x="199390" y="405130"/>
                    <a:pt x="154940" y="346710"/>
                  </a:cubicBezTo>
                  <a:cubicBezTo>
                    <a:pt x="111760" y="290830"/>
                    <a:pt x="63500" y="226060"/>
                    <a:pt x="36830" y="180340"/>
                  </a:cubicBezTo>
                  <a:cubicBezTo>
                    <a:pt x="20320" y="151130"/>
                    <a:pt x="6350" y="128270"/>
                    <a:pt x="2540" y="104140"/>
                  </a:cubicBezTo>
                  <a:cubicBezTo>
                    <a:pt x="0" y="83820"/>
                    <a:pt x="2540" y="60960"/>
                    <a:pt x="11430" y="44450"/>
                  </a:cubicBezTo>
                  <a:cubicBezTo>
                    <a:pt x="20320" y="27940"/>
                    <a:pt x="39370" y="12700"/>
                    <a:pt x="57150" y="6350"/>
                  </a:cubicBezTo>
                  <a:cubicBezTo>
                    <a:pt x="74930" y="0"/>
                    <a:pt x="100330" y="0"/>
                    <a:pt x="118110" y="7620"/>
                  </a:cubicBezTo>
                  <a:cubicBezTo>
                    <a:pt x="134620" y="13970"/>
                    <a:pt x="162560" y="48260"/>
                    <a:pt x="162560" y="48260"/>
                  </a:cubicBezTo>
                </a:path>
              </a:pathLst>
            </a:custGeom>
            <a:solidFill>
              <a:srgbClr val="94AAB8"/>
            </a:solidFill>
            <a:ln cap="sq">
              <a:noFill/>
              <a:prstDash val="solid"/>
              <a:miter/>
            </a:ln>
          </p:spPr>
          <p:txBody>
            <a:bodyPr/>
            <a:lstStyle/>
            <a:p>
              <a:endParaRPr lang="en-IN"/>
            </a:p>
          </p:txBody>
        </p:sp>
      </p:grpSp>
      <p:grpSp>
        <p:nvGrpSpPr>
          <p:cNvPr id="17" name="Group 17"/>
          <p:cNvGrpSpPr/>
          <p:nvPr/>
        </p:nvGrpSpPr>
        <p:grpSpPr>
          <a:xfrm>
            <a:off x="13448348" y="2546033"/>
            <a:ext cx="1091565" cy="437197"/>
            <a:chOff x="0" y="0"/>
            <a:chExt cx="1455420" cy="582930"/>
          </a:xfrm>
        </p:grpSpPr>
        <p:sp>
          <p:nvSpPr>
            <p:cNvPr id="18" name="Freeform 18"/>
            <p:cNvSpPr/>
            <p:nvPr/>
          </p:nvSpPr>
          <p:spPr>
            <a:xfrm>
              <a:off x="48260" y="35560"/>
              <a:ext cx="1360170" cy="497840"/>
            </a:xfrm>
            <a:custGeom>
              <a:avLst/>
              <a:gdLst/>
              <a:ahLst/>
              <a:cxnLst/>
              <a:rect l="l" t="t" r="r" b="b"/>
              <a:pathLst>
                <a:path w="1360170" h="497840">
                  <a:moveTo>
                    <a:pt x="1285240" y="179070"/>
                  </a:moveTo>
                  <a:cubicBezTo>
                    <a:pt x="749300" y="250190"/>
                    <a:pt x="510540" y="336550"/>
                    <a:pt x="363220" y="389890"/>
                  </a:cubicBezTo>
                  <a:cubicBezTo>
                    <a:pt x="261620" y="427990"/>
                    <a:pt x="154940" y="486410"/>
                    <a:pt x="110490" y="495300"/>
                  </a:cubicBezTo>
                  <a:cubicBezTo>
                    <a:pt x="95250" y="497840"/>
                    <a:pt x="90170" y="497840"/>
                    <a:pt x="80010" y="494030"/>
                  </a:cubicBezTo>
                  <a:cubicBezTo>
                    <a:pt x="63500" y="490220"/>
                    <a:pt x="39370" y="478790"/>
                    <a:pt x="26670" y="463550"/>
                  </a:cubicBezTo>
                  <a:cubicBezTo>
                    <a:pt x="13970" y="449580"/>
                    <a:pt x="3810" y="426720"/>
                    <a:pt x="2540" y="407670"/>
                  </a:cubicBezTo>
                  <a:cubicBezTo>
                    <a:pt x="1270" y="388620"/>
                    <a:pt x="6350" y="364490"/>
                    <a:pt x="17780" y="349250"/>
                  </a:cubicBezTo>
                  <a:cubicBezTo>
                    <a:pt x="27940" y="332740"/>
                    <a:pt x="49530" y="317500"/>
                    <a:pt x="64770" y="311150"/>
                  </a:cubicBezTo>
                  <a:cubicBezTo>
                    <a:pt x="74930" y="306070"/>
                    <a:pt x="83820" y="304800"/>
                    <a:pt x="95250" y="304800"/>
                  </a:cubicBezTo>
                  <a:cubicBezTo>
                    <a:pt x="111760" y="306070"/>
                    <a:pt x="139700" y="314960"/>
                    <a:pt x="153670" y="322580"/>
                  </a:cubicBezTo>
                  <a:cubicBezTo>
                    <a:pt x="163830" y="328930"/>
                    <a:pt x="168910" y="335280"/>
                    <a:pt x="175260" y="345440"/>
                  </a:cubicBezTo>
                  <a:cubicBezTo>
                    <a:pt x="184150" y="359410"/>
                    <a:pt x="191770" y="387350"/>
                    <a:pt x="193040" y="403860"/>
                  </a:cubicBezTo>
                  <a:cubicBezTo>
                    <a:pt x="193040" y="415290"/>
                    <a:pt x="191770" y="422910"/>
                    <a:pt x="186690" y="433070"/>
                  </a:cubicBezTo>
                  <a:cubicBezTo>
                    <a:pt x="180340" y="448310"/>
                    <a:pt x="165100" y="471170"/>
                    <a:pt x="148590" y="481330"/>
                  </a:cubicBezTo>
                  <a:cubicBezTo>
                    <a:pt x="132080" y="491490"/>
                    <a:pt x="105410" y="495300"/>
                    <a:pt x="90170" y="495300"/>
                  </a:cubicBezTo>
                  <a:cubicBezTo>
                    <a:pt x="77470" y="495300"/>
                    <a:pt x="69850" y="494030"/>
                    <a:pt x="59690" y="487680"/>
                  </a:cubicBezTo>
                  <a:cubicBezTo>
                    <a:pt x="45720" y="480060"/>
                    <a:pt x="24130" y="463550"/>
                    <a:pt x="13970" y="447040"/>
                  </a:cubicBezTo>
                  <a:cubicBezTo>
                    <a:pt x="5080" y="430530"/>
                    <a:pt x="0" y="406400"/>
                    <a:pt x="2540" y="387350"/>
                  </a:cubicBezTo>
                  <a:cubicBezTo>
                    <a:pt x="5080" y="368300"/>
                    <a:pt x="19050" y="345440"/>
                    <a:pt x="30480" y="332740"/>
                  </a:cubicBezTo>
                  <a:cubicBezTo>
                    <a:pt x="38100" y="323850"/>
                    <a:pt x="41910" y="321310"/>
                    <a:pt x="55880" y="314960"/>
                  </a:cubicBezTo>
                  <a:cubicBezTo>
                    <a:pt x="88900" y="297180"/>
                    <a:pt x="196850" y="269240"/>
                    <a:pt x="251460" y="246380"/>
                  </a:cubicBezTo>
                  <a:cubicBezTo>
                    <a:pt x="292100" y="228600"/>
                    <a:pt x="306070" y="212090"/>
                    <a:pt x="355600" y="193040"/>
                  </a:cubicBezTo>
                  <a:cubicBezTo>
                    <a:pt x="467360" y="149860"/>
                    <a:pt x="808990" y="45720"/>
                    <a:pt x="916940" y="36830"/>
                  </a:cubicBezTo>
                  <a:cubicBezTo>
                    <a:pt x="960120" y="34290"/>
                    <a:pt x="977900" y="49530"/>
                    <a:pt x="1008380" y="46990"/>
                  </a:cubicBezTo>
                  <a:cubicBezTo>
                    <a:pt x="1040130" y="45720"/>
                    <a:pt x="1064260" y="29210"/>
                    <a:pt x="1099820" y="24130"/>
                  </a:cubicBezTo>
                  <a:cubicBezTo>
                    <a:pt x="1154430" y="15240"/>
                    <a:pt x="1259840" y="0"/>
                    <a:pt x="1301750" y="15240"/>
                  </a:cubicBezTo>
                  <a:cubicBezTo>
                    <a:pt x="1324610" y="22860"/>
                    <a:pt x="1338580" y="36830"/>
                    <a:pt x="1347470" y="53340"/>
                  </a:cubicBezTo>
                  <a:cubicBezTo>
                    <a:pt x="1356360" y="69850"/>
                    <a:pt x="1360170" y="95250"/>
                    <a:pt x="1355090" y="113030"/>
                  </a:cubicBezTo>
                  <a:cubicBezTo>
                    <a:pt x="1351280" y="130810"/>
                    <a:pt x="1336040" y="152400"/>
                    <a:pt x="1322070" y="163830"/>
                  </a:cubicBezTo>
                  <a:cubicBezTo>
                    <a:pt x="1311910" y="172720"/>
                    <a:pt x="1285240" y="179070"/>
                    <a:pt x="1285240" y="179070"/>
                  </a:cubicBezTo>
                </a:path>
              </a:pathLst>
            </a:custGeom>
            <a:solidFill>
              <a:srgbClr val="94AAB8"/>
            </a:solidFill>
            <a:ln cap="sq">
              <a:noFill/>
              <a:prstDash val="solid"/>
              <a:miter/>
            </a:ln>
          </p:spPr>
          <p:txBody>
            <a:bodyPr/>
            <a:lstStyle/>
            <a:p>
              <a:endParaRPr lang="en-IN"/>
            </a:p>
          </p:txBody>
        </p:sp>
      </p:grpSp>
      <p:grpSp>
        <p:nvGrpSpPr>
          <p:cNvPr id="19" name="Group 19"/>
          <p:cNvGrpSpPr/>
          <p:nvPr/>
        </p:nvGrpSpPr>
        <p:grpSpPr>
          <a:xfrm>
            <a:off x="13270230" y="2882265"/>
            <a:ext cx="192405" cy="199072"/>
            <a:chOff x="0" y="0"/>
            <a:chExt cx="256540" cy="265430"/>
          </a:xfrm>
        </p:grpSpPr>
        <p:sp>
          <p:nvSpPr>
            <p:cNvPr id="20" name="Freeform 20"/>
            <p:cNvSpPr/>
            <p:nvPr/>
          </p:nvSpPr>
          <p:spPr>
            <a:xfrm>
              <a:off x="43180" y="50800"/>
              <a:ext cx="161290" cy="166370"/>
            </a:xfrm>
            <a:custGeom>
              <a:avLst/>
              <a:gdLst/>
              <a:ahLst/>
              <a:cxnLst/>
              <a:rect l="l" t="t" r="r" b="b"/>
              <a:pathLst>
                <a:path w="161290" h="166370">
                  <a:moveTo>
                    <a:pt x="161290" y="57150"/>
                  </a:moveTo>
                  <a:cubicBezTo>
                    <a:pt x="139700" y="144780"/>
                    <a:pt x="128270" y="152400"/>
                    <a:pt x="116840" y="157480"/>
                  </a:cubicBezTo>
                  <a:cubicBezTo>
                    <a:pt x="104140" y="162560"/>
                    <a:pt x="91440" y="166370"/>
                    <a:pt x="77470" y="163830"/>
                  </a:cubicBezTo>
                  <a:cubicBezTo>
                    <a:pt x="58420" y="160020"/>
                    <a:pt x="24130" y="143510"/>
                    <a:pt x="11430" y="124460"/>
                  </a:cubicBezTo>
                  <a:cubicBezTo>
                    <a:pt x="0" y="105410"/>
                    <a:pt x="1270" y="67310"/>
                    <a:pt x="7620" y="48260"/>
                  </a:cubicBezTo>
                  <a:cubicBezTo>
                    <a:pt x="11430" y="34290"/>
                    <a:pt x="21590" y="24130"/>
                    <a:pt x="31750" y="16510"/>
                  </a:cubicBezTo>
                  <a:cubicBezTo>
                    <a:pt x="41910" y="8890"/>
                    <a:pt x="53340" y="1270"/>
                    <a:pt x="67310" y="0"/>
                  </a:cubicBezTo>
                  <a:cubicBezTo>
                    <a:pt x="87630" y="0"/>
                    <a:pt x="140970" y="22860"/>
                    <a:pt x="140970" y="22860"/>
                  </a:cubicBezTo>
                </a:path>
              </a:pathLst>
            </a:custGeom>
            <a:solidFill>
              <a:srgbClr val="94AAB8"/>
            </a:solidFill>
            <a:ln cap="sq">
              <a:noFill/>
              <a:prstDash val="solid"/>
              <a:miter/>
            </a:ln>
          </p:spPr>
          <p:txBody>
            <a:bodyPr/>
            <a:lstStyle/>
            <a:p>
              <a:endParaRPr lang="en-IN"/>
            </a:p>
          </p:txBody>
        </p:sp>
      </p:grpSp>
      <p:grpSp>
        <p:nvGrpSpPr>
          <p:cNvPr id="21" name="Group 21"/>
          <p:cNvGrpSpPr/>
          <p:nvPr/>
        </p:nvGrpSpPr>
        <p:grpSpPr>
          <a:xfrm>
            <a:off x="13642657" y="8930640"/>
            <a:ext cx="1429702" cy="738188"/>
            <a:chOff x="0" y="0"/>
            <a:chExt cx="1906270" cy="984250"/>
          </a:xfrm>
        </p:grpSpPr>
        <p:sp>
          <p:nvSpPr>
            <p:cNvPr id="22" name="Freeform 22"/>
            <p:cNvSpPr/>
            <p:nvPr/>
          </p:nvSpPr>
          <p:spPr>
            <a:xfrm>
              <a:off x="48260" y="46990"/>
              <a:ext cx="1809750" cy="891540"/>
            </a:xfrm>
            <a:custGeom>
              <a:avLst/>
              <a:gdLst/>
              <a:ahLst/>
              <a:cxnLst/>
              <a:rect l="l" t="t" r="r" b="b"/>
              <a:pathLst>
                <a:path w="1809750" h="891540">
                  <a:moveTo>
                    <a:pt x="1775460" y="153670"/>
                  </a:moveTo>
                  <a:cubicBezTo>
                    <a:pt x="1489710" y="318770"/>
                    <a:pt x="1410970" y="346710"/>
                    <a:pt x="1316990" y="381000"/>
                  </a:cubicBezTo>
                  <a:cubicBezTo>
                    <a:pt x="1197610" y="425450"/>
                    <a:pt x="1010920" y="469900"/>
                    <a:pt x="906780" y="511810"/>
                  </a:cubicBezTo>
                  <a:cubicBezTo>
                    <a:pt x="842010" y="539750"/>
                    <a:pt x="796290" y="574040"/>
                    <a:pt x="750570" y="590550"/>
                  </a:cubicBezTo>
                  <a:cubicBezTo>
                    <a:pt x="718820" y="601980"/>
                    <a:pt x="704850" y="595630"/>
                    <a:pt x="665480" y="609600"/>
                  </a:cubicBezTo>
                  <a:cubicBezTo>
                    <a:pt x="561340" y="646430"/>
                    <a:pt x="213360" y="867410"/>
                    <a:pt x="120650" y="886460"/>
                  </a:cubicBezTo>
                  <a:cubicBezTo>
                    <a:pt x="92710" y="891540"/>
                    <a:pt x="78740" y="890270"/>
                    <a:pt x="60960" y="882650"/>
                  </a:cubicBezTo>
                  <a:cubicBezTo>
                    <a:pt x="43180" y="875030"/>
                    <a:pt x="25400" y="859790"/>
                    <a:pt x="15240" y="843280"/>
                  </a:cubicBezTo>
                  <a:cubicBezTo>
                    <a:pt x="5080" y="826770"/>
                    <a:pt x="0" y="803910"/>
                    <a:pt x="2540" y="784860"/>
                  </a:cubicBezTo>
                  <a:cubicBezTo>
                    <a:pt x="5080" y="765810"/>
                    <a:pt x="17780" y="742950"/>
                    <a:pt x="27940" y="730250"/>
                  </a:cubicBezTo>
                  <a:cubicBezTo>
                    <a:pt x="35560" y="721360"/>
                    <a:pt x="41910" y="716280"/>
                    <a:pt x="52070" y="712470"/>
                  </a:cubicBezTo>
                  <a:cubicBezTo>
                    <a:pt x="67310" y="706120"/>
                    <a:pt x="95250" y="701040"/>
                    <a:pt x="111760" y="702310"/>
                  </a:cubicBezTo>
                  <a:cubicBezTo>
                    <a:pt x="123190" y="703580"/>
                    <a:pt x="130810" y="706120"/>
                    <a:pt x="140970" y="712470"/>
                  </a:cubicBezTo>
                  <a:cubicBezTo>
                    <a:pt x="153670" y="721360"/>
                    <a:pt x="173990" y="741680"/>
                    <a:pt x="181610" y="756920"/>
                  </a:cubicBezTo>
                  <a:cubicBezTo>
                    <a:pt x="186690" y="765810"/>
                    <a:pt x="189230" y="774700"/>
                    <a:pt x="189230" y="786130"/>
                  </a:cubicBezTo>
                  <a:cubicBezTo>
                    <a:pt x="189230" y="801370"/>
                    <a:pt x="186690" y="828040"/>
                    <a:pt x="176530" y="844550"/>
                  </a:cubicBezTo>
                  <a:cubicBezTo>
                    <a:pt x="166370" y="859790"/>
                    <a:pt x="148590" y="876300"/>
                    <a:pt x="130810" y="882650"/>
                  </a:cubicBezTo>
                  <a:cubicBezTo>
                    <a:pt x="113030" y="890270"/>
                    <a:pt x="88900" y="891540"/>
                    <a:pt x="71120" y="886460"/>
                  </a:cubicBezTo>
                  <a:cubicBezTo>
                    <a:pt x="52070" y="880110"/>
                    <a:pt x="33020" y="867410"/>
                    <a:pt x="21590" y="852170"/>
                  </a:cubicBezTo>
                  <a:cubicBezTo>
                    <a:pt x="10160" y="836930"/>
                    <a:pt x="2540" y="814070"/>
                    <a:pt x="2540" y="795020"/>
                  </a:cubicBezTo>
                  <a:cubicBezTo>
                    <a:pt x="2540" y="775970"/>
                    <a:pt x="3810" y="759460"/>
                    <a:pt x="21590" y="737870"/>
                  </a:cubicBezTo>
                  <a:cubicBezTo>
                    <a:pt x="77470" y="671830"/>
                    <a:pt x="379730" y="541020"/>
                    <a:pt x="527050" y="471170"/>
                  </a:cubicBezTo>
                  <a:cubicBezTo>
                    <a:pt x="638810" y="420370"/>
                    <a:pt x="717550" y="389890"/>
                    <a:pt x="824230" y="350520"/>
                  </a:cubicBezTo>
                  <a:cubicBezTo>
                    <a:pt x="947420" y="306070"/>
                    <a:pt x="1101090" y="269240"/>
                    <a:pt x="1226820" y="224790"/>
                  </a:cubicBezTo>
                  <a:cubicBezTo>
                    <a:pt x="1339850" y="184150"/>
                    <a:pt x="1457960" y="139700"/>
                    <a:pt x="1545590" y="96520"/>
                  </a:cubicBezTo>
                  <a:cubicBezTo>
                    <a:pt x="1609090" y="66040"/>
                    <a:pt x="1668780" y="12700"/>
                    <a:pt x="1705610" y="3810"/>
                  </a:cubicBezTo>
                  <a:cubicBezTo>
                    <a:pt x="1723390" y="0"/>
                    <a:pt x="1733550" y="1270"/>
                    <a:pt x="1746250" y="5080"/>
                  </a:cubicBezTo>
                  <a:cubicBezTo>
                    <a:pt x="1762760" y="11430"/>
                    <a:pt x="1784350" y="26670"/>
                    <a:pt x="1794510" y="41910"/>
                  </a:cubicBezTo>
                  <a:cubicBezTo>
                    <a:pt x="1804670" y="58420"/>
                    <a:pt x="1809750" y="82550"/>
                    <a:pt x="1805940" y="101600"/>
                  </a:cubicBezTo>
                  <a:cubicBezTo>
                    <a:pt x="1802130" y="120650"/>
                    <a:pt x="1775460" y="153670"/>
                    <a:pt x="1775460" y="153670"/>
                  </a:cubicBezTo>
                </a:path>
              </a:pathLst>
            </a:custGeom>
            <a:solidFill>
              <a:srgbClr val="94AAB8"/>
            </a:solidFill>
            <a:ln cap="sq">
              <a:noFill/>
              <a:prstDash val="solid"/>
              <a:miter/>
            </a:ln>
          </p:spPr>
          <p:txBody>
            <a:bodyPr/>
            <a:lstStyle/>
            <a:p>
              <a:endParaRPr lang="en-IN"/>
            </a:p>
          </p:txBody>
        </p:sp>
      </p:grpSp>
      <p:grpSp>
        <p:nvGrpSpPr>
          <p:cNvPr id="23" name="Group 23"/>
          <p:cNvGrpSpPr/>
          <p:nvPr/>
        </p:nvGrpSpPr>
        <p:grpSpPr>
          <a:xfrm>
            <a:off x="8903970" y="8929688"/>
            <a:ext cx="754380" cy="1043940"/>
            <a:chOff x="0" y="0"/>
            <a:chExt cx="1005840" cy="1391920"/>
          </a:xfrm>
        </p:grpSpPr>
        <p:sp>
          <p:nvSpPr>
            <p:cNvPr id="24" name="Freeform 24"/>
            <p:cNvSpPr/>
            <p:nvPr/>
          </p:nvSpPr>
          <p:spPr>
            <a:xfrm>
              <a:off x="46990" y="48260"/>
              <a:ext cx="909320" cy="1294130"/>
            </a:xfrm>
            <a:custGeom>
              <a:avLst/>
              <a:gdLst/>
              <a:ahLst/>
              <a:cxnLst/>
              <a:rect l="l" t="t" r="r" b="b"/>
              <a:pathLst>
                <a:path w="909320" h="1294130">
                  <a:moveTo>
                    <a:pt x="170180" y="63500"/>
                  </a:moveTo>
                  <a:cubicBezTo>
                    <a:pt x="335280" y="577850"/>
                    <a:pt x="342900" y="585470"/>
                    <a:pt x="367030" y="617220"/>
                  </a:cubicBezTo>
                  <a:cubicBezTo>
                    <a:pt x="408940" y="676910"/>
                    <a:pt x="491490" y="770890"/>
                    <a:pt x="570230" y="852170"/>
                  </a:cubicBezTo>
                  <a:cubicBezTo>
                    <a:pt x="662940" y="948690"/>
                    <a:pt x="858520" y="1084580"/>
                    <a:pt x="895350" y="1150620"/>
                  </a:cubicBezTo>
                  <a:cubicBezTo>
                    <a:pt x="908050" y="1174750"/>
                    <a:pt x="909320" y="1191260"/>
                    <a:pt x="906780" y="1210310"/>
                  </a:cubicBezTo>
                  <a:cubicBezTo>
                    <a:pt x="904240" y="1229360"/>
                    <a:pt x="894080" y="1250950"/>
                    <a:pt x="880110" y="1264920"/>
                  </a:cubicBezTo>
                  <a:cubicBezTo>
                    <a:pt x="867410" y="1277620"/>
                    <a:pt x="842010" y="1287780"/>
                    <a:pt x="826770" y="1291590"/>
                  </a:cubicBezTo>
                  <a:cubicBezTo>
                    <a:pt x="815340" y="1294130"/>
                    <a:pt x="806450" y="1294130"/>
                    <a:pt x="796290" y="1291590"/>
                  </a:cubicBezTo>
                  <a:cubicBezTo>
                    <a:pt x="779780" y="1286510"/>
                    <a:pt x="755650" y="1276350"/>
                    <a:pt x="742950" y="1261110"/>
                  </a:cubicBezTo>
                  <a:cubicBezTo>
                    <a:pt x="730250" y="1247140"/>
                    <a:pt x="721360" y="1221740"/>
                    <a:pt x="718820" y="1206500"/>
                  </a:cubicBezTo>
                  <a:cubicBezTo>
                    <a:pt x="716280" y="1195070"/>
                    <a:pt x="717550" y="1186180"/>
                    <a:pt x="721360" y="1176020"/>
                  </a:cubicBezTo>
                  <a:cubicBezTo>
                    <a:pt x="726440" y="1160780"/>
                    <a:pt x="741680" y="1135380"/>
                    <a:pt x="753110" y="1125220"/>
                  </a:cubicBezTo>
                  <a:cubicBezTo>
                    <a:pt x="762000" y="1116330"/>
                    <a:pt x="768350" y="1112520"/>
                    <a:pt x="779780" y="1108710"/>
                  </a:cubicBezTo>
                  <a:cubicBezTo>
                    <a:pt x="795020" y="1104900"/>
                    <a:pt x="821690" y="1102360"/>
                    <a:pt x="839470" y="1107440"/>
                  </a:cubicBezTo>
                  <a:cubicBezTo>
                    <a:pt x="858520" y="1112520"/>
                    <a:pt x="878840" y="1130300"/>
                    <a:pt x="889000" y="1141730"/>
                  </a:cubicBezTo>
                  <a:cubicBezTo>
                    <a:pt x="896620" y="1150620"/>
                    <a:pt x="900430" y="1158240"/>
                    <a:pt x="902970" y="1169670"/>
                  </a:cubicBezTo>
                  <a:cubicBezTo>
                    <a:pt x="906780" y="1184910"/>
                    <a:pt x="908050" y="1211580"/>
                    <a:pt x="901700" y="1229360"/>
                  </a:cubicBezTo>
                  <a:cubicBezTo>
                    <a:pt x="895350" y="1248410"/>
                    <a:pt x="880110" y="1267460"/>
                    <a:pt x="864870" y="1277620"/>
                  </a:cubicBezTo>
                  <a:cubicBezTo>
                    <a:pt x="848360" y="1287780"/>
                    <a:pt x="825500" y="1294130"/>
                    <a:pt x="806450" y="1292860"/>
                  </a:cubicBezTo>
                  <a:cubicBezTo>
                    <a:pt x="787400" y="1290320"/>
                    <a:pt x="774700" y="1283970"/>
                    <a:pt x="750570" y="1268730"/>
                  </a:cubicBezTo>
                  <a:cubicBezTo>
                    <a:pt x="690880" y="1230630"/>
                    <a:pt x="560070" y="1108710"/>
                    <a:pt x="472440" y="1019810"/>
                  </a:cubicBezTo>
                  <a:cubicBezTo>
                    <a:pt x="383540" y="930910"/>
                    <a:pt x="283210" y="821690"/>
                    <a:pt x="222250" y="735330"/>
                  </a:cubicBezTo>
                  <a:cubicBezTo>
                    <a:pt x="177800" y="671830"/>
                    <a:pt x="154940" y="633730"/>
                    <a:pt x="124460" y="558800"/>
                  </a:cubicBezTo>
                  <a:cubicBezTo>
                    <a:pt x="77470" y="441960"/>
                    <a:pt x="0" y="171450"/>
                    <a:pt x="3810" y="90170"/>
                  </a:cubicBezTo>
                  <a:cubicBezTo>
                    <a:pt x="3810" y="62230"/>
                    <a:pt x="10160" y="46990"/>
                    <a:pt x="22860" y="33020"/>
                  </a:cubicBezTo>
                  <a:cubicBezTo>
                    <a:pt x="34290" y="17780"/>
                    <a:pt x="55880" y="6350"/>
                    <a:pt x="74930" y="2540"/>
                  </a:cubicBezTo>
                  <a:cubicBezTo>
                    <a:pt x="93980" y="0"/>
                    <a:pt x="118110" y="5080"/>
                    <a:pt x="134620" y="15240"/>
                  </a:cubicBezTo>
                  <a:cubicBezTo>
                    <a:pt x="149860" y="25400"/>
                    <a:pt x="170180" y="63500"/>
                    <a:pt x="170180" y="63500"/>
                  </a:cubicBezTo>
                </a:path>
              </a:pathLst>
            </a:custGeom>
            <a:solidFill>
              <a:srgbClr val="94AAB8"/>
            </a:solidFill>
            <a:ln cap="sq">
              <a:noFill/>
              <a:prstDash val="solid"/>
              <a:miter/>
            </a:ln>
          </p:spPr>
          <p:txBody>
            <a:bodyPr/>
            <a:lstStyle/>
            <a:p>
              <a:endParaRPr lang="en-IN"/>
            </a:p>
          </p:txBody>
        </p:sp>
      </p:grpSp>
      <p:grpSp>
        <p:nvGrpSpPr>
          <p:cNvPr id="25" name="Group 25"/>
          <p:cNvGrpSpPr/>
          <p:nvPr/>
        </p:nvGrpSpPr>
        <p:grpSpPr>
          <a:xfrm>
            <a:off x="9654540" y="9873615"/>
            <a:ext cx="199072" cy="194310"/>
            <a:chOff x="0" y="0"/>
            <a:chExt cx="265430" cy="259080"/>
          </a:xfrm>
        </p:grpSpPr>
        <p:sp>
          <p:nvSpPr>
            <p:cNvPr id="26" name="Freeform 26"/>
            <p:cNvSpPr/>
            <p:nvPr/>
          </p:nvSpPr>
          <p:spPr>
            <a:xfrm>
              <a:off x="49530" y="49530"/>
              <a:ext cx="162560" cy="167640"/>
            </a:xfrm>
            <a:custGeom>
              <a:avLst/>
              <a:gdLst/>
              <a:ahLst/>
              <a:cxnLst/>
              <a:rect l="l" t="t" r="r" b="b"/>
              <a:pathLst>
                <a:path w="162560" h="167640">
                  <a:moveTo>
                    <a:pt x="162560" y="58420"/>
                  </a:moveTo>
                  <a:cubicBezTo>
                    <a:pt x="158750" y="116840"/>
                    <a:pt x="138430" y="148590"/>
                    <a:pt x="116840" y="158750"/>
                  </a:cubicBezTo>
                  <a:cubicBezTo>
                    <a:pt x="96520" y="167640"/>
                    <a:pt x="58420" y="161290"/>
                    <a:pt x="40640" y="153670"/>
                  </a:cubicBezTo>
                  <a:cubicBezTo>
                    <a:pt x="27940" y="147320"/>
                    <a:pt x="19050" y="137160"/>
                    <a:pt x="12700" y="125730"/>
                  </a:cubicBezTo>
                  <a:cubicBezTo>
                    <a:pt x="6350" y="114300"/>
                    <a:pt x="0" y="102870"/>
                    <a:pt x="1270" y="87630"/>
                  </a:cubicBezTo>
                  <a:cubicBezTo>
                    <a:pt x="2540" y="68580"/>
                    <a:pt x="17780" y="31750"/>
                    <a:pt x="33020" y="17780"/>
                  </a:cubicBezTo>
                  <a:cubicBezTo>
                    <a:pt x="41910" y="7620"/>
                    <a:pt x="54610" y="2540"/>
                    <a:pt x="68580" y="1270"/>
                  </a:cubicBezTo>
                  <a:cubicBezTo>
                    <a:pt x="88900" y="0"/>
                    <a:pt x="142240" y="24130"/>
                    <a:pt x="142240" y="24130"/>
                  </a:cubicBezTo>
                </a:path>
              </a:pathLst>
            </a:custGeom>
            <a:solidFill>
              <a:srgbClr val="94AAB8"/>
            </a:solidFill>
            <a:ln cap="sq">
              <a:noFill/>
              <a:prstDash val="solid"/>
              <a:miter/>
            </a:ln>
          </p:spPr>
          <p:txBody>
            <a:bodyPr/>
            <a:lstStyle/>
            <a:p>
              <a:endParaRPr lang="en-IN"/>
            </a:p>
          </p:txBody>
        </p:sp>
      </p:grpSp>
      <p:grpSp>
        <p:nvGrpSpPr>
          <p:cNvPr id="27" name="Group 27"/>
          <p:cNvGrpSpPr/>
          <p:nvPr/>
        </p:nvGrpSpPr>
        <p:grpSpPr>
          <a:xfrm>
            <a:off x="6782753" y="6224588"/>
            <a:ext cx="1232535" cy="718185"/>
            <a:chOff x="0" y="0"/>
            <a:chExt cx="1643380" cy="957580"/>
          </a:xfrm>
        </p:grpSpPr>
        <p:sp>
          <p:nvSpPr>
            <p:cNvPr id="28" name="Freeform 28"/>
            <p:cNvSpPr/>
            <p:nvPr/>
          </p:nvSpPr>
          <p:spPr>
            <a:xfrm>
              <a:off x="44450" y="50800"/>
              <a:ext cx="1551940" cy="857250"/>
            </a:xfrm>
            <a:custGeom>
              <a:avLst/>
              <a:gdLst/>
              <a:ahLst/>
              <a:cxnLst/>
              <a:rect l="l" t="t" r="r" b="b"/>
              <a:pathLst>
                <a:path w="1551940" h="857250">
                  <a:moveTo>
                    <a:pt x="123190" y="8890"/>
                  </a:moveTo>
                  <a:cubicBezTo>
                    <a:pt x="278130" y="78740"/>
                    <a:pt x="505460" y="128270"/>
                    <a:pt x="612140" y="167640"/>
                  </a:cubicBezTo>
                  <a:cubicBezTo>
                    <a:pt x="680720" y="194310"/>
                    <a:pt x="709930" y="218440"/>
                    <a:pt x="777240" y="247650"/>
                  </a:cubicBezTo>
                  <a:cubicBezTo>
                    <a:pt x="877570" y="290830"/>
                    <a:pt x="1083310" y="353060"/>
                    <a:pt x="1162050" y="392430"/>
                  </a:cubicBezTo>
                  <a:cubicBezTo>
                    <a:pt x="1200150" y="411480"/>
                    <a:pt x="1207770" y="417830"/>
                    <a:pt x="1240790" y="444500"/>
                  </a:cubicBezTo>
                  <a:cubicBezTo>
                    <a:pt x="1310640" y="497840"/>
                    <a:pt x="1506220" y="656590"/>
                    <a:pt x="1539240" y="718820"/>
                  </a:cubicBezTo>
                  <a:cubicBezTo>
                    <a:pt x="1551940" y="744220"/>
                    <a:pt x="1549400" y="763270"/>
                    <a:pt x="1546860" y="779780"/>
                  </a:cubicBezTo>
                  <a:cubicBezTo>
                    <a:pt x="1545590" y="791210"/>
                    <a:pt x="1543050" y="798830"/>
                    <a:pt x="1536700" y="807720"/>
                  </a:cubicBezTo>
                  <a:cubicBezTo>
                    <a:pt x="1526540" y="821690"/>
                    <a:pt x="1506220" y="840740"/>
                    <a:pt x="1490980" y="848360"/>
                  </a:cubicBezTo>
                  <a:cubicBezTo>
                    <a:pt x="1480820" y="853440"/>
                    <a:pt x="1471930" y="854710"/>
                    <a:pt x="1461770" y="855980"/>
                  </a:cubicBezTo>
                  <a:cubicBezTo>
                    <a:pt x="1451610" y="855980"/>
                    <a:pt x="1441450" y="855980"/>
                    <a:pt x="1431290" y="853440"/>
                  </a:cubicBezTo>
                  <a:cubicBezTo>
                    <a:pt x="1416050" y="847090"/>
                    <a:pt x="1391920" y="835660"/>
                    <a:pt x="1380490" y="820420"/>
                  </a:cubicBezTo>
                  <a:cubicBezTo>
                    <a:pt x="1367790" y="805180"/>
                    <a:pt x="1360170" y="782320"/>
                    <a:pt x="1360170" y="763270"/>
                  </a:cubicBezTo>
                  <a:cubicBezTo>
                    <a:pt x="1358900" y="744220"/>
                    <a:pt x="1369060" y="720090"/>
                    <a:pt x="1377950" y="706120"/>
                  </a:cubicBezTo>
                  <a:cubicBezTo>
                    <a:pt x="1383030" y="695960"/>
                    <a:pt x="1389380" y="689610"/>
                    <a:pt x="1399540" y="684530"/>
                  </a:cubicBezTo>
                  <a:cubicBezTo>
                    <a:pt x="1413510" y="675640"/>
                    <a:pt x="1437640" y="665480"/>
                    <a:pt x="1456690" y="666750"/>
                  </a:cubicBezTo>
                  <a:cubicBezTo>
                    <a:pt x="1475740" y="666750"/>
                    <a:pt x="1498600" y="675640"/>
                    <a:pt x="1513840" y="687070"/>
                  </a:cubicBezTo>
                  <a:cubicBezTo>
                    <a:pt x="1529080" y="699770"/>
                    <a:pt x="1541780" y="720090"/>
                    <a:pt x="1545590" y="739140"/>
                  </a:cubicBezTo>
                  <a:cubicBezTo>
                    <a:pt x="1550670" y="756920"/>
                    <a:pt x="1545590" y="783590"/>
                    <a:pt x="1540510" y="798830"/>
                  </a:cubicBezTo>
                  <a:cubicBezTo>
                    <a:pt x="1536700" y="810260"/>
                    <a:pt x="1532890" y="816610"/>
                    <a:pt x="1524000" y="824230"/>
                  </a:cubicBezTo>
                  <a:cubicBezTo>
                    <a:pt x="1512570" y="835660"/>
                    <a:pt x="1490980" y="850900"/>
                    <a:pt x="1471930" y="854710"/>
                  </a:cubicBezTo>
                  <a:cubicBezTo>
                    <a:pt x="1452880" y="857250"/>
                    <a:pt x="1433830" y="855980"/>
                    <a:pt x="1412240" y="845820"/>
                  </a:cubicBezTo>
                  <a:cubicBezTo>
                    <a:pt x="1376680" y="830580"/>
                    <a:pt x="1322070" y="778510"/>
                    <a:pt x="1287780" y="744220"/>
                  </a:cubicBezTo>
                  <a:cubicBezTo>
                    <a:pt x="1258570" y="715010"/>
                    <a:pt x="1245870" y="684530"/>
                    <a:pt x="1215390" y="656590"/>
                  </a:cubicBezTo>
                  <a:cubicBezTo>
                    <a:pt x="1177290" y="622300"/>
                    <a:pt x="1141730" y="594360"/>
                    <a:pt x="1075690" y="556260"/>
                  </a:cubicBezTo>
                  <a:cubicBezTo>
                    <a:pt x="942340" y="481330"/>
                    <a:pt x="579120" y="328930"/>
                    <a:pt x="434340" y="281940"/>
                  </a:cubicBezTo>
                  <a:cubicBezTo>
                    <a:pt x="363220" y="260350"/>
                    <a:pt x="327660" y="265430"/>
                    <a:pt x="270510" y="247650"/>
                  </a:cubicBezTo>
                  <a:cubicBezTo>
                    <a:pt x="200660" y="227330"/>
                    <a:pt x="90170" y="189230"/>
                    <a:pt x="48260" y="160020"/>
                  </a:cubicBezTo>
                  <a:cubicBezTo>
                    <a:pt x="26670" y="146050"/>
                    <a:pt x="13970" y="133350"/>
                    <a:pt x="7620" y="116840"/>
                  </a:cubicBezTo>
                  <a:cubicBezTo>
                    <a:pt x="0" y="99060"/>
                    <a:pt x="0" y="73660"/>
                    <a:pt x="6350" y="57150"/>
                  </a:cubicBezTo>
                  <a:cubicBezTo>
                    <a:pt x="12700" y="39370"/>
                    <a:pt x="30480" y="20320"/>
                    <a:pt x="44450" y="11430"/>
                  </a:cubicBezTo>
                  <a:cubicBezTo>
                    <a:pt x="57150" y="3810"/>
                    <a:pt x="71120" y="1270"/>
                    <a:pt x="83820" y="0"/>
                  </a:cubicBezTo>
                  <a:cubicBezTo>
                    <a:pt x="96520" y="0"/>
                    <a:pt x="123190" y="8890"/>
                    <a:pt x="123190" y="8890"/>
                  </a:cubicBezTo>
                </a:path>
              </a:pathLst>
            </a:custGeom>
            <a:solidFill>
              <a:srgbClr val="94AAB8"/>
            </a:solidFill>
            <a:ln cap="sq">
              <a:noFill/>
              <a:prstDash val="solid"/>
              <a:miter/>
            </a:ln>
          </p:spPr>
          <p:txBody>
            <a:bodyPr/>
            <a:lstStyle/>
            <a:p>
              <a:endParaRPr lang="en-IN"/>
            </a:p>
          </p:txBody>
        </p:sp>
      </p:grpSp>
      <p:grpSp>
        <p:nvGrpSpPr>
          <p:cNvPr id="29" name="Group 29"/>
          <p:cNvGrpSpPr/>
          <p:nvPr/>
        </p:nvGrpSpPr>
        <p:grpSpPr>
          <a:xfrm>
            <a:off x="5384482" y="9655493"/>
            <a:ext cx="1075373" cy="485775"/>
            <a:chOff x="0" y="0"/>
            <a:chExt cx="1433830" cy="647700"/>
          </a:xfrm>
        </p:grpSpPr>
        <p:sp>
          <p:nvSpPr>
            <p:cNvPr id="30" name="Freeform 30"/>
            <p:cNvSpPr/>
            <p:nvPr/>
          </p:nvSpPr>
          <p:spPr>
            <a:xfrm>
              <a:off x="49530" y="46990"/>
              <a:ext cx="1338580" cy="551180"/>
            </a:xfrm>
            <a:custGeom>
              <a:avLst/>
              <a:gdLst/>
              <a:ahLst/>
              <a:cxnLst/>
              <a:rect l="l" t="t" r="r" b="b"/>
              <a:pathLst>
                <a:path w="1338580" h="551180">
                  <a:moveTo>
                    <a:pt x="1290320" y="162560"/>
                  </a:moveTo>
                  <a:cubicBezTo>
                    <a:pt x="981710" y="293370"/>
                    <a:pt x="933450" y="289560"/>
                    <a:pt x="855980" y="311150"/>
                  </a:cubicBezTo>
                  <a:cubicBezTo>
                    <a:pt x="731520" y="345440"/>
                    <a:pt x="519430" y="440690"/>
                    <a:pt x="381000" y="482600"/>
                  </a:cubicBezTo>
                  <a:cubicBezTo>
                    <a:pt x="278130" y="514350"/>
                    <a:pt x="161290" y="548640"/>
                    <a:pt x="102870" y="548640"/>
                  </a:cubicBezTo>
                  <a:cubicBezTo>
                    <a:pt x="77470" y="549910"/>
                    <a:pt x="60960" y="546100"/>
                    <a:pt x="45720" y="535940"/>
                  </a:cubicBezTo>
                  <a:cubicBezTo>
                    <a:pt x="29210" y="527050"/>
                    <a:pt x="13970" y="505460"/>
                    <a:pt x="7620" y="491490"/>
                  </a:cubicBezTo>
                  <a:cubicBezTo>
                    <a:pt x="2540" y="481330"/>
                    <a:pt x="0" y="473710"/>
                    <a:pt x="1270" y="462280"/>
                  </a:cubicBezTo>
                  <a:cubicBezTo>
                    <a:pt x="1270" y="445770"/>
                    <a:pt x="6350" y="420370"/>
                    <a:pt x="16510" y="405130"/>
                  </a:cubicBezTo>
                  <a:cubicBezTo>
                    <a:pt x="26670" y="388620"/>
                    <a:pt x="45720" y="374650"/>
                    <a:pt x="63500" y="368300"/>
                  </a:cubicBezTo>
                  <a:cubicBezTo>
                    <a:pt x="81280" y="363220"/>
                    <a:pt x="107950" y="364490"/>
                    <a:pt x="123190" y="368300"/>
                  </a:cubicBezTo>
                  <a:cubicBezTo>
                    <a:pt x="134620" y="372110"/>
                    <a:pt x="140970" y="375920"/>
                    <a:pt x="149860" y="383540"/>
                  </a:cubicBezTo>
                  <a:cubicBezTo>
                    <a:pt x="161290" y="393700"/>
                    <a:pt x="177800" y="414020"/>
                    <a:pt x="182880" y="431800"/>
                  </a:cubicBezTo>
                  <a:cubicBezTo>
                    <a:pt x="187960" y="450850"/>
                    <a:pt x="184150" y="476250"/>
                    <a:pt x="180340" y="491490"/>
                  </a:cubicBezTo>
                  <a:cubicBezTo>
                    <a:pt x="176530" y="501650"/>
                    <a:pt x="172720" y="509270"/>
                    <a:pt x="163830" y="516890"/>
                  </a:cubicBezTo>
                  <a:cubicBezTo>
                    <a:pt x="152400" y="528320"/>
                    <a:pt x="132080" y="543560"/>
                    <a:pt x="113030" y="547370"/>
                  </a:cubicBezTo>
                  <a:cubicBezTo>
                    <a:pt x="95250" y="551180"/>
                    <a:pt x="71120" y="548640"/>
                    <a:pt x="54610" y="541020"/>
                  </a:cubicBezTo>
                  <a:cubicBezTo>
                    <a:pt x="36830" y="533400"/>
                    <a:pt x="20320" y="513080"/>
                    <a:pt x="11430" y="500380"/>
                  </a:cubicBezTo>
                  <a:cubicBezTo>
                    <a:pt x="5080" y="490220"/>
                    <a:pt x="2540" y="482600"/>
                    <a:pt x="1270" y="471170"/>
                  </a:cubicBezTo>
                  <a:cubicBezTo>
                    <a:pt x="0" y="455930"/>
                    <a:pt x="2540" y="429260"/>
                    <a:pt x="11430" y="412750"/>
                  </a:cubicBezTo>
                  <a:cubicBezTo>
                    <a:pt x="20320" y="396240"/>
                    <a:pt x="33020" y="383540"/>
                    <a:pt x="54610" y="372110"/>
                  </a:cubicBezTo>
                  <a:cubicBezTo>
                    <a:pt x="96520" y="350520"/>
                    <a:pt x="175260" y="353060"/>
                    <a:pt x="259080" y="330200"/>
                  </a:cubicBezTo>
                  <a:cubicBezTo>
                    <a:pt x="400050" y="292100"/>
                    <a:pt x="671830" y="176530"/>
                    <a:pt x="817880" y="137160"/>
                  </a:cubicBezTo>
                  <a:cubicBezTo>
                    <a:pt x="909320" y="113030"/>
                    <a:pt x="975360" y="118110"/>
                    <a:pt x="1046480" y="93980"/>
                  </a:cubicBezTo>
                  <a:cubicBezTo>
                    <a:pt x="1113790" y="72390"/>
                    <a:pt x="1187450" y="11430"/>
                    <a:pt x="1234440" y="3810"/>
                  </a:cubicBezTo>
                  <a:cubicBezTo>
                    <a:pt x="1258570" y="0"/>
                    <a:pt x="1277620" y="2540"/>
                    <a:pt x="1294130" y="12700"/>
                  </a:cubicBezTo>
                  <a:cubicBezTo>
                    <a:pt x="1310640" y="21590"/>
                    <a:pt x="1325880" y="40640"/>
                    <a:pt x="1332230" y="58420"/>
                  </a:cubicBezTo>
                  <a:cubicBezTo>
                    <a:pt x="1338580" y="76200"/>
                    <a:pt x="1338580" y="100330"/>
                    <a:pt x="1330960" y="118110"/>
                  </a:cubicBezTo>
                  <a:cubicBezTo>
                    <a:pt x="1324610" y="135890"/>
                    <a:pt x="1290320" y="162560"/>
                    <a:pt x="1290320" y="162560"/>
                  </a:cubicBezTo>
                </a:path>
              </a:pathLst>
            </a:custGeom>
            <a:solidFill>
              <a:srgbClr val="94AAB8"/>
            </a:solidFill>
            <a:ln cap="sq">
              <a:noFill/>
              <a:prstDash val="solid"/>
              <a:miter/>
            </a:ln>
          </p:spPr>
          <p:txBody>
            <a:bodyPr/>
            <a:lstStyle/>
            <a:p>
              <a:endParaRPr lang="en-IN"/>
            </a:p>
          </p:txBody>
        </p:sp>
      </p:grpSp>
      <p:sp>
        <p:nvSpPr>
          <p:cNvPr id="31" name="TextBox 31"/>
          <p:cNvSpPr txBox="1"/>
          <p:nvPr/>
        </p:nvSpPr>
        <p:spPr>
          <a:xfrm>
            <a:off x="2412997" y="7468063"/>
            <a:ext cx="5004474" cy="1618841"/>
          </a:xfrm>
          <a:prstGeom prst="rect">
            <a:avLst/>
          </a:prstGeom>
        </p:spPr>
        <p:txBody>
          <a:bodyPr lIns="0" tIns="0" rIns="0" bIns="0" rtlCol="0" anchor="t">
            <a:spAutoFit/>
          </a:bodyPr>
          <a:lstStyle/>
          <a:p>
            <a:pPr algn="ctr">
              <a:lnSpc>
                <a:spcPts val="3220"/>
              </a:lnSpc>
            </a:pPr>
            <a:r>
              <a:rPr lang="en-GB" sz="2300" dirty="0">
                <a:solidFill>
                  <a:srgbClr val="3B365F"/>
                </a:solidFill>
                <a:latin typeface="Coco Gothic"/>
                <a:ea typeface="Coco Gothic"/>
                <a:cs typeface="Coco Gothic"/>
                <a:sym typeface="Coco Gothic"/>
              </a:rPr>
              <a:t>Public trust was undermined by systemic maltreatment and preventable injuries to the patients (Yardley et al., 2022).</a:t>
            </a:r>
            <a:endParaRPr lang="en-US" sz="2300" dirty="0">
              <a:solidFill>
                <a:srgbClr val="3B365F"/>
              </a:solidFill>
              <a:latin typeface="Coco Gothic"/>
              <a:ea typeface="Coco Gothic"/>
              <a:cs typeface="Coco Gothic"/>
              <a:sym typeface="Coco Gothic"/>
            </a:endParaRPr>
          </a:p>
        </p:txBody>
      </p:sp>
      <p:sp>
        <p:nvSpPr>
          <p:cNvPr id="32" name="TextBox 32"/>
          <p:cNvSpPr txBox="1"/>
          <p:nvPr/>
        </p:nvSpPr>
        <p:spPr>
          <a:xfrm>
            <a:off x="9455618" y="7430972"/>
            <a:ext cx="5004474" cy="2029210"/>
          </a:xfrm>
          <a:prstGeom prst="rect">
            <a:avLst/>
          </a:prstGeom>
        </p:spPr>
        <p:txBody>
          <a:bodyPr lIns="0" tIns="0" rIns="0" bIns="0" rtlCol="0" anchor="t">
            <a:spAutoFit/>
          </a:bodyPr>
          <a:lstStyle/>
          <a:p>
            <a:pPr algn="ctr">
              <a:lnSpc>
                <a:spcPts val="3220"/>
              </a:lnSpc>
            </a:pPr>
            <a:r>
              <a:rPr lang="en-GB" sz="2300" dirty="0">
                <a:solidFill>
                  <a:srgbClr val="3B365F"/>
                </a:solidFill>
                <a:latin typeface="Coco Gothic"/>
                <a:ea typeface="Coco Gothic"/>
                <a:cs typeface="Coco Gothic"/>
                <a:sym typeface="Coco Gothic"/>
              </a:rPr>
              <a:t>The main stakeholders were patients, staff, regulators, policymakers and the entire NHS leadership network (Yardley et al., 2022). </a:t>
            </a:r>
            <a:endParaRPr lang="en-US" sz="2300" dirty="0">
              <a:solidFill>
                <a:srgbClr val="3B365F"/>
              </a:solidFill>
              <a:latin typeface="Coco Gothic"/>
              <a:ea typeface="Coco Gothic"/>
              <a:cs typeface="Coco Gothic"/>
              <a:sym typeface="Coco Gothic"/>
            </a:endParaRPr>
          </a:p>
        </p:txBody>
      </p:sp>
      <p:sp>
        <p:nvSpPr>
          <p:cNvPr id="33" name="TextBox 33"/>
          <p:cNvSpPr txBox="1"/>
          <p:nvPr/>
        </p:nvSpPr>
        <p:spPr>
          <a:xfrm>
            <a:off x="3399881" y="3832206"/>
            <a:ext cx="5004474" cy="1618841"/>
          </a:xfrm>
          <a:prstGeom prst="rect">
            <a:avLst/>
          </a:prstGeom>
        </p:spPr>
        <p:txBody>
          <a:bodyPr lIns="0" tIns="0" rIns="0" bIns="0" rtlCol="0" anchor="t">
            <a:spAutoFit/>
          </a:bodyPr>
          <a:lstStyle/>
          <a:p>
            <a:pPr algn="ctr">
              <a:lnSpc>
                <a:spcPts val="3220"/>
              </a:lnSpc>
            </a:pPr>
            <a:r>
              <a:rPr lang="en-GB" sz="2300" dirty="0">
                <a:solidFill>
                  <a:srgbClr val="3B365F"/>
                </a:solidFill>
                <a:latin typeface="Coco Gothic"/>
                <a:ea typeface="Coco Gothic"/>
                <a:cs typeface="Coco Gothic"/>
                <a:sym typeface="Coco Gothic"/>
              </a:rPr>
              <a:t>Mid Staffordshire NHS Foundation Trust is a district hospital in England, with approximately 300 beds (Yardley et al., 2022).</a:t>
            </a:r>
            <a:endParaRPr lang="en-US" sz="2300" dirty="0">
              <a:solidFill>
                <a:srgbClr val="3B365F"/>
              </a:solidFill>
              <a:latin typeface="Coco Gothic"/>
              <a:ea typeface="Coco Gothic"/>
              <a:cs typeface="Coco Gothic"/>
              <a:sym typeface="Coco Gothic"/>
            </a:endParaRPr>
          </a:p>
        </p:txBody>
      </p:sp>
      <p:sp>
        <p:nvSpPr>
          <p:cNvPr id="34" name="TextBox 34"/>
          <p:cNvSpPr txBox="1"/>
          <p:nvPr/>
        </p:nvSpPr>
        <p:spPr>
          <a:xfrm>
            <a:off x="10392677" y="3965025"/>
            <a:ext cx="5004474" cy="1208472"/>
          </a:xfrm>
          <a:prstGeom prst="rect">
            <a:avLst/>
          </a:prstGeom>
        </p:spPr>
        <p:txBody>
          <a:bodyPr lIns="0" tIns="0" rIns="0" bIns="0" rtlCol="0" anchor="t">
            <a:spAutoFit/>
          </a:bodyPr>
          <a:lstStyle/>
          <a:p>
            <a:pPr algn="ctr">
              <a:lnSpc>
                <a:spcPts val="3220"/>
              </a:lnSpc>
            </a:pPr>
            <a:r>
              <a:rPr lang="en-GB" sz="2300" dirty="0">
                <a:solidFill>
                  <a:srgbClr val="3B365F"/>
                </a:solidFill>
                <a:latin typeface="Coco Gothic"/>
                <a:ea typeface="Coco Gothic"/>
                <a:cs typeface="Coco Gothic"/>
                <a:sym typeface="Coco Gothic"/>
              </a:rPr>
              <a:t>Became a Foundation Trust and became more focused on financial efficiency.</a:t>
            </a:r>
            <a:endParaRPr lang="en-US" sz="2300" dirty="0">
              <a:solidFill>
                <a:srgbClr val="3B365F"/>
              </a:solidFill>
              <a:latin typeface="Coco Gothic"/>
              <a:ea typeface="Coco Gothic"/>
              <a:cs typeface="Coco Gothic"/>
              <a:sym typeface="Coco Gothic"/>
            </a:endParaRPr>
          </a:p>
        </p:txBody>
      </p:sp>
      <p:sp>
        <p:nvSpPr>
          <p:cNvPr id="35" name="TextBox 35"/>
          <p:cNvSpPr txBox="1"/>
          <p:nvPr/>
        </p:nvSpPr>
        <p:spPr>
          <a:xfrm>
            <a:off x="2855505" y="396359"/>
            <a:ext cx="12576991" cy="1103764"/>
          </a:xfrm>
          <a:prstGeom prst="rect">
            <a:avLst/>
          </a:prstGeom>
        </p:spPr>
        <p:txBody>
          <a:bodyPr lIns="0" tIns="0" rIns="0" bIns="0" rtlCol="0" anchor="t">
            <a:spAutoFit/>
          </a:bodyPr>
          <a:lstStyle/>
          <a:p>
            <a:pPr algn="ctr">
              <a:lnSpc>
                <a:spcPts val="9100"/>
              </a:lnSpc>
            </a:pPr>
            <a:r>
              <a:rPr lang="en-US" sz="6500" dirty="0">
                <a:solidFill>
                  <a:srgbClr val="3B365F"/>
                </a:solidFill>
                <a:latin typeface="TAN Headline"/>
                <a:ea typeface="TAN Headline"/>
                <a:cs typeface="TAN Headline"/>
                <a:sym typeface="TAN Headline"/>
              </a:rPr>
              <a:t>Context &amp; Scope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441338" flipH="1">
            <a:off x="8023686" y="-2242638"/>
            <a:ext cx="12395216" cy="7780208"/>
          </a:xfrm>
          <a:custGeom>
            <a:avLst/>
            <a:gdLst/>
            <a:ahLst/>
            <a:cxnLst/>
            <a:rect l="l" t="t" r="r" b="b"/>
            <a:pathLst>
              <a:path w="12395216" h="7780208">
                <a:moveTo>
                  <a:pt x="12395216" y="0"/>
                </a:moveTo>
                <a:lnTo>
                  <a:pt x="0" y="0"/>
                </a:lnTo>
                <a:lnTo>
                  <a:pt x="0" y="7780208"/>
                </a:lnTo>
                <a:lnTo>
                  <a:pt x="12395216" y="7780208"/>
                </a:lnTo>
                <a:lnTo>
                  <a:pt x="12395216"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441338" flipH="1">
            <a:off x="-2312376" y="2408919"/>
            <a:ext cx="12395216" cy="7780208"/>
          </a:xfrm>
          <a:custGeom>
            <a:avLst/>
            <a:gdLst/>
            <a:ahLst/>
            <a:cxnLst/>
            <a:rect l="l" t="t" r="r" b="b"/>
            <a:pathLst>
              <a:path w="12395216" h="7780208">
                <a:moveTo>
                  <a:pt x="12395216" y="0"/>
                </a:moveTo>
                <a:lnTo>
                  <a:pt x="0" y="0"/>
                </a:lnTo>
                <a:lnTo>
                  <a:pt x="0" y="7780207"/>
                </a:lnTo>
                <a:lnTo>
                  <a:pt x="12395216" y="7780207"/>
                </a:lnTo>
                <a:lnTo>
                  <a:pt x="12395216"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591004">
            <a:off x="12640107" y="-3454017"/>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a:off x="787050" y="530573"/>
            <a:ext cx="6816687" cy="4114800"/>
          </a:xfrm>
          <a:custGeom>
            <a:avLst/>
            <a:gdLst/>
            <a:ahLst/>
            <a:cxnLst/>
            <a:rect l="l" t="t" r="r" b="b"/>
            <a:pathLst>
              <a:path w="6816687" h="4114800">
                <a:moveTo>
                  <a:pt x="0" y="0"/>
                </a:moveTo>
                <a:lnTo>
                  <a:pt x="6816686" y="0"/>
                </a:lnTo>
                <a:lnTo>
                  <a:pt x="6816686"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Freeform 6"/>
          <p:cNvSpPr/>
          <p:nvPr/>
        </p:nvSpPr>
        <p:spPr>
          <a:xfrm rot="-1260975">
            <a:off x="8823733" y="7388439"/>
            <a:ext cx="2598678" cy="3270648"/>
          </a:xfrm>
          <a:custGeom>
            <a:avLst/>
            <a:gdLst/>
            <a:ahLst/>
            <a:cxnLst/>
            <a:rect l="l" t="t" r="r" b="b"/>
            <a:pathLst>
              <a:path w="2598678" h="3270648">
                <a:moveTo>
                  <a:pt x="0" y="0"/>
                </a:moveTo>
                <a:lnTo>
                  <a:pt x="2598678" y="0"/>
                </a:lnTo>
                <a:lnTo>
                  <a:pt x="2598678" y="3270648"/>
                </a:lnTo>
                <a:lnTo>
                  <a:pt x="0" y="327064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8" name="TextBox 8"/>
          <p:cNvSpPr txBox="1"/>
          <p:nvPr/>
        </p:nvSpPr>
        <p:spPr>
          <a:xfrm>
            <a:off x="10123072" y="4709771"/>
            <a:ext cx="7388951" cy="4463017"/>
          </a:xfrm>
          <a:prstGeom prst="rect">
            <a:avLst/>
          </a:prstGeom>
        </p:spPr>
        <p:txBody>
          <a:bodyPr lIns="0" tIns="0" rIns="0" bIns="0" rtlCol="0" anchor="t">
            <a:spAutoFit/>
          </a:bodyPr>
          <a:lstStyle/>
          <a:p>
            <a:pPr>
              <a:lnSpc>
                <a:spcPts val="3499"/>
              </a:lnSpc>
            </a:pPr>
            <a:r>
              <a:rPr lang="en-GB" sz="2499" dirty="0">
                <a:solidFill>
                  <a:srgbClr val="3B365F"/>
                </a:solidFill>
                <a:latin typeface="Coco Gothic"/>
                <a:ea typeface="Coco Gothic"/>
                <a:cs typeface="Coco Gothic"/>
                <a:sym typeface="Coco Gothic"/>
              </a:rPr>
              <a:t>●	Latent Conditions: Financial Stress, Chronic Understaffing, inadequate staff training, poor leadership (Taylor and Goodwin, 2022).</a:t>
            </a:r>
          </a:p>
          <a:p>
            <a:pPr>
              <a:lnSpc>
                <a:spcPts val="3499"/>
              </a:lnSpc>
            </a:pPr>
            <a:r>
              <a:rPr lang="en-GB" sz="2499" dirty="0">
                <a:solidFill>
                  <a:srgbClr val="3B365F"/>
                </a:solidFill>
                <a:latin typeface="Coco Gothic"/>
                <a:ea typeface="Coco Gothic"/>
                <a:cs typeface="Coco Gothic"/>
                <a:sym typeface="Coco Gothic"/>
              </a:rPr>
              <a:t>●	Active Failures: Overlooked complaints of patients, fabricated or missing reports, and unsafe clinical judgments.</a:t>
            </a:r>
          </a:p>
          <a:p>
            <a:pPr>
              <a:lnSpc>
                <a:spcPts val="3499"/>
              </a:lnSpc>
            </a:pPr>
            <a:r>
              <a:rPr lang="en-GB" sz="2499" dirty="0">
                <a:solidFill>
                  <a:srgbClr val="3B365F"/>
                </a:solidFill>
                <a:latin typeface="Coco Gothic"/>
                <a:ea typeface="Coco Gothic"/>
                <a:cs typeface="Coco Gothic"/>
                <a:sym typeface="Coco Gothic"/>
              </a:rPr>
              <a:t>●	Outcome: Coordination of structural drawbacks and mistakes in operations resulted in massive damage of patients and high mortality rates (Taylor and Goodwin, 2022).</a:t>
            </a:r>
          </a:p>
        </p:txBody>
      </p:sp>
      <p:sp>
        <p:nvSpPr>
          <p:cNvPr id="10" name="TextBox 10"/>
          <p:cNvSpPr txBox="1"/>
          <p:nvPr/>
        </p:nvSpPr>
        <p:spPr>
          <a:xfrm>
            <a:off x="7237761" y="495757"/>
            <a:ext cx="9202901" cy="3425528"/>
          </a:xfrm>
          <a:prstGeom prst="rect">
            <a:avLst/>
          </a:prstGeom>
        </p:spPr>
        <p:txBody>
          <a:bodyPr lIns="0" tIns="0" rIns="0" bIns="0" rtlCol="0" anchor="t">
            <a:spAutoFit/>
          </a:bodyPr>
          <a:lstStyle/>
          <a:p>
            <a:pPr algn="r">
              <a:lnSpc>
                <a:spcPts val="9100"/>
              </a:lnSpc>
            </a:pPr>
            <a:r>
              <a:rPr lang="en-GB" sz="6500" dirty="0">
                <a:solidFill>
                  <a:srgbClr val="3B365F"/>
                </a:solidFill>
                <a:latin typeface="TAN Headline"/>
                <a:ea typeface="TAN Headline"/>
                <a:cs typeface="TAN Headline"/>
                <a:sym typeface="TAN Headline"/>
              </a:rPr>
              <a:t>Systems Model Visual (Swiss Cheese Model)</a:t>
            </a:r>
            <a:endParaRPr lang="en-US" sz="6500" dirty="0">
              <a:solidFill>
                <a:srgbClr val="3B365F"/>
              </a:solidFill>
              <a:latin typeface="TAN Headline"/>
              <a:ea typeface="TAN Headline"/>
              <a:cs typeface="TAN Headline"/>
              <a:sym typeface="TAN Headline"/>
            </a:endParaRPr>
          </a:p>
        </p:txBody>
      </p:sp>
      <p:pic>
        <p:nvPicPr>
          <p:cNvPr id="11" name="Picture 10">
            <a:extLst>
              <a:ext uri="{FF2B5EF4-FFF2-40B4-BE49-F238E27FC236}">
                <a16:creationId xmlns:a16="http://schemas.microsoft.com/office/drawing/2014/main" id="{F2934FFC-52C0-4871-BEC2-E1A1FD0E7BC3}"/>
              </a:ext>
            </a:extLst>
          </p:cNvPr>
          <p:cNvPicPr>
            <a:picLocks noChangeAspect="1"/>
          </p:cNvPicPr>
          <p:nvPr/>
        </p:nvPicPr>
        <p:blipFill>
          <a:blip r:embed="rId11"/>
          <a:stretch>
            <a:fillRect/>
          </a:stretch>
        </p:blipFill>
        <p:spPr>
          <a:xfrm>
            <a:off x="825039" y="4959907"/>
            <a:ext cx="5944115" cy="396274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10385461">
            <a:off x="-3184086" y="-1008853"/>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441338" flipH="1">
            <a:off x="1377129" y="-32474"/>
            <a:ext cx="10727176" cy="6116430"/>
          </a:xfrm>
          <a:custGeom>
            <a:avLst/>
            <a:gdLst/>
            <a:ahLst/>
            <a:cxnLst/>
            <a:rect l="l" t="t" r="r" b="b"/>
            <a:pathLst>
              <a:path w="8043462" h="5048706">
                <a:moveTo>
                  <a:pt x="8043462" y="0"/>
                </a:moveTo>
                <a:lnTo>
                  <a:pt x="0" y="0"/>
                </a:lnTo>
                <a:lnTo>
                  <a:pt x="0" y="5048706"/>
                </a:lnTo>
                <a:lnTo>
                  <a:pt x="8043462" y="5048706"/>
                </a:lnTo>
                <a:lnTo>
                  <a:pt x="8043462"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4" name="Freeform 4"/>
          <p:cNvSpPr/>
          <p:nvPr/>
        </p:nvSpPr>
        <p:spPr>
          <a:xfrm rot="-441338" flipH="1">
            <a:off x="292300" y="4945469"/>
            <a:ext cx="8104724" cy="5087159"/>
          </a:xfrm>
          <a:custGeom>
            <a:avLst/>
            <a:gdLst/>
            <a:ahLst/>
            <a:cxnLst/>
            <a:rect l="l" t="t" r="r" b="b"/>
            <a:pathLst>
              <a:path w="8104724" h="5087159">
                <a:moveTo>
                  <a:pt x="8104724" y="0"/>
                </a:moveTo>
                <a:lnTo>
                  <a:pt x="0" y="0"/>
                </a:lnTo>
                <a:lnTo>
                  <a:pt x="0" y="5087160"/>
                </a:lnTo>
                <a:lnTo>
                  <a:pt x="8104724" y="5087160"/>
                </a:lnTo>
                <a:lnTo>
                  <a:pt x="810472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a:off x="8988919" y="5145740"/>
            <a:ext cx="4915980" cy="5239901"/>
          </a:xfrm>
          <a:custGeom>
            <a:avLst/>
            <a:gdLst/>
            <a:ahLst/>
            <a:cxnLst/>
            <a:rect l="l" t="t" r="r" b="b"/>
            <a:pathLst>
              <a:path w="4915980" h="5239901">
                <a:moveTo>
                  <a:pt x="0" y="0"/>
                </a:moveTo>
                <a:lnTo>
                  <a:pt x="4915979" y="0"/>
                </a:lnTo>
                <a:lnTo>
                  <a:pt x="4915979" y="5239901"/>
                </a:lnTo>
                <a:lnTo>
                  <a:pt x="0" y="523990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Freeform 6"/>
          <p:cNvSpPr/>
          <p:nvPr/>
        </p:nvSpPr>
        <p:spPr>
          <a:xfrm flipH="1">
            <a:off x="14285979" y="5762796"/>
            <a:ext cx="2973321" cy="4767715"/>
          </a:xfrm>
          <a:custGeom>
            <a:avLst/>
            <a:gdLst/>
            <a:ahLst/>
            <a:cxnLst/>
            <a:rect l="l" t="t" r="r" b="b"/>
            <a:pathLst>
              <a:path w="2973321" h="4767715">
                <a:moveTo>
                  <a:pt x="2973321" y="0"/>
                </a:moveTo>
                <a:lnTo>
                  <a:pt x="0" y="0"/>
                </a:lnTo>
                <a:lnTo>
                  <a:pt x="0" y="4767715"/>
                </a:lnTo>
                <a:lnTo>
                  <a:pt x="2973321" y="4767715"/>
                </a:lnTo>
                <a:lnTo>
                  <a:pt x="2973321"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grpSp>
        <p:nvGrpSpPr>
          <p:cNvPr id="7" name="Group 7"/>
          <p:cNvGrpSpPr/>
          <p:nvPr/>
        </p:nvGrpSpPr>
        <p:grpSpPr>
          <a:xfrm>
            <a:off x="1354455" y="1591627"/>
            <a:ext cx="666750" cy="2979420"/>
            <a:chOff x="0" y="0"/>
            <a:chExt cx="889000" cy="3972560"/>
          </a:xfrm>
        </p:grpSpPr>
        <p:sp>
          <p:nvSpPr>
            <p:cNvPr id="8" name="Freeform 8"/>
            <p:cNvSpPr/>
            <p:nvPr/>
          </p:nvSpPr>
          <p:spPr>
            <a:xfrm>
              <a:off x="48260" y="49530"/>
              <a:ext cx="792480" cy="3872230"/>
            </a:xfrm>
            <a:custGeom>
              <a:avLst/>
              <a:gdLst/>
              <a:ahLst/>
              <a:cxnLst/>
              <a:rect l="l" t="t" r="r" b="b"/>
              <a:pathLst>
                <a:path w="792480" h="3872230">
                  <a:moveTo>
                    <a:pt x="267970" y="81280"/>
                  </a:moveTo>
                  <a:cubicBezTo>
                    <a:pt x="240030" y="612140"/>
                    <a:pt x="190500" y="855980"/>
                    <a:pt x="177800" y="993140"/>
                  </a:cubicBezTo>
                  <a:cubicBezTo>
                    <a:pt x="170180" y="1075690"/>
                    <a:pt x="172720" y="1104900"/>
                    <a:pt x="170180" y="1191260"/>
                  </a:cubicBezTo>
                  <a:cubicBezTo>
                    <a:pt x="163830" y="1353820"/>
                    <a:pt x="152400" y="1731010"/>
                    <a:pt x="152400" y="1897380"/>
                  </a:cubicBezTo>
                  <a:cubicBezTo>
                    <a:pt x="152400" y="1988820"/>
                    <a:pt x="151130" y="2037080"/>
                    <a:pt x="156210" y="2108200"/>
                  </a:cubicBezTo>
                  <a:cubicBezTo>
                    <a:pt x="161290" y="2181860"/>
                    <a:pt x="173990" y="2264410"/>
                    <a:pt x="184150" y="2332990"/>
                  </a:cubicBezTo>
                  <a:cubicBezTo>
                    <a:pt x="193040" y="2390140"/>
                    <a:pt x="200660" y="2435860"/>
                    <a:pt x="213360" y="2491740"/>
                  </a:cubicBezTo>
                  <a:cubicBezTo>
                    <a:pt x="228600" y="2556510"/>
                    <a:pt x="248920" y="2617470"/>
                    <a:pt x="274320" y="2694940"/>
                  </a:cubicBezTo>
                  <a:cubicBezTo>
                    <a:pt x="311150" y="2805430"/>
                    <a:pt x="364490" y="2961640"/>
                    <a:pt x="419100" y="3088640"/>
                  </a:cubicBezTo>
                  <a:cubicBezTo>
                    <a:pt x="471170" y="3213100"/>
                    <a:pt x="534670" y="3337560"/>
                    <a:pt x="596900" y="3448050"/>
                  </a:cubicBezTo>
                  <a:cubicBezTo>
                    <a:pt x="652780" y="3550920"/>
                    <a:pt x="746760" y="3675380"/>
                    <a:pt x="773430" y="3733800"/>
                  </a:cubicBezTo>
                  <a:cubicBezTo>
                    <a:pt x="784860" y="3756660"/>
                    <a:pt x="792480" y="3768090"/>
                    <a:pt x="789940" y="3787140"/>
                  </a:cubicBezTo>
                  <a:cubicBezTo>
                    <a:pt x="787400" y="3808730"/>
                    <a:pt x="767080" y="3844290"/>
                    <a:pt x="749300" y="3858260"/>
                  </a:cubicBezTo>
                  <a:cubicBezTo>
                    <a:pt x="734060" y="3869690"/>
                    <a:pt x="712470" y="3872230"/>
                    <a:pt x="695960" y="3870960"/>
                  </a:cubicBezTo>
                  <a:cubicBezTo>
                    <a:pt x="678180" y="3869690"/>
                    <a:pt x="656590" y="3863340"/>
                    <a:pt x="643890" y="3849370"/>
                  </a:cubicBezTo>
                  <a:cubicBezTo>
                    <a:pt x="628650" y="3832860"/>
                    <a:pt x="612140" y="3796030"/>
                    <a:pt x="615950" y="3771900"/>
                  </a:cubicBezTo>
                  <a:cubicBezTo>
                    <a:pt x="619760" y="3747770"/>
                    <a:pt x="642620" y="3716020"/>
                    <a:pt x="664210" y="3705860"/>
                  </a:cubicBezTo>
                  <a:cubicBezTo>
                    <a:pt x="685800" y="3695700"/>
                    <a:pt x="725170" y="3698240"/>
                    <a:pt x="745490" y="3708400"/>
                  </a:cubicBezTo>
                  <a:cubicBezTo>
                    <a:pt x="763270" y="3716020"/>
                    <a:pt x="775970" y="3733800"/>
                    <a:pt x="783590" y="3750310"/>
                  </a:cubicBezTo>
                  <a:cubicBezTo>
                    <a:pt x="789940" y="3765550"/>
                    <a:pt x="791210" y="3788410"/>
                    <a:pt x="787400" y="3804920"/>
                  </a:cubicBezTo>
                  <a:cubicBezTo>
                    <a:pt x="783590" y="3822700"/>
                    <a:pt x="770890" y="3841750"/>
                    <a:pt x="756920" y="3851910"/>
                  </a:cubicBezTo>
                  <a:cubicBezTo>
                    <a:pt x="742950" y="3863340"/>
                    <a:pt x="722630" y="3870960"/>
                    <a:pt x="704850" y="3870960"/>
                  </a:cubicBezTo>
                  <a:cubicBezTo>
                    <a:pt x="687070" y="3872230"/>
                    <a:pt x="670560" y="3868420"/>
                    <a:pt x="651510" y="3855720"/>
                  </a:cubicBezTo>
                  <a:cubicBezTo>
                    <a:pt x="615950" y="3827780"/>
                    <a:pt x="575310" y="3745230"/>
                    <a:pt x="537210" y="3681730"/>
                  </a:cubicBezTo>
                  <a:cubicBezTo>
                    <a:pt x="491490" y="3606800"/>
                    <a:pt x="443230" y="3522980"/>
                    <a:pt x="400050" y="3434080"/>
                  </a:cubicBezTo>
                  <a:cubicBezTo>
                    <a:pt x="353060" y="3335020"/>
                    <a:pt x="304800" y="3221990"/>
                    <a:pt x="265430" y="3116580"/>
                  </a:cubicBezTo>
                  <a:cubicBezTo>
                    <a:pt x="226060" y="3014980"/>
                    <a:pt x="195580" y="2913380"/>
                    <a:pt x="165100" y="2813050"/>
                  </a:cubicBezTo>
                  <a:cubicBezTo>
                    <a:pt x="134620" y="2713990"/>
                    <a:pt x="106680" y="2623820"/>
                    <a:pt x="82550" y="2517140"/>
                  </a:cubicBezTo>
                  <a:cubicBezTo>
                    <a:pt x="54610" y="2393950"/>
                    <a:pt x="26670" y="2228850"/>
                    <a:pt x="13970" y="2113280"/>
                  </a:cubicBezTo>
                  <a:cubicBezTo>
                    <a:pt x="5080" y="2029460"/>
                    <a:pt x="3810" y="1991360"/>
                    <a:pt x="2540" y="1892300"/>
                  </a:cubicBezTo>
                  <a:cubicBezTo>
                    <a:pt x="0" y="1690370"/>
                    <a:pt x="0" y="1248410"/>
                    <a:pt x="21590" y="971550"/>
                  </a:cubicBezTo>
                  <a:cubicBezTo>
                    <a:pt x="40640" y="740410"/>
                    <a:pt x="99060" y="508000"/>
                    <a:pt x="110490" y="340360"/>
                  </a:cubicBezTo>
                  <a:cubicBezTo>
                    <a:pt x="118110" y="228600"/>
                    <a:pt x="93980" y="114300"/>
                    <a:pt x="109220" y="62230"/>
                  </a:cubicBezTo>
                  <a:cubicBezTo>
                    <a:pt x="116840" y="38100"/>
                    <a:pt x="127000" y="25400"/>
                    <a:pt x="142240" y="15240"/>
                  </a:cubicBezTo>
                  <a:cubicBezTo>
                    <a:pt x="156210" y="5080"/>
                    <a:pt x="179070" y="0"/>
                    <a:pt x="196850" y="1270"/>
                  </a:cubicBezTo>
                  <a:cubicBezTo>
                    <a:pt x="214630" y="3810"/>
                    <a:pt x="236220" y="15240"/>
                    <a:pt x="247650" y="27940"/>
                  </a:cubicBezTo>
                  <a:cubicBezTo>
                    <a:pt x="259080" y="41910"/>
                    <a:pt x="267970" y="81280"/>
                    <a:pt x="267970" y="81280"/>
                  </a:cubicBezTo>
                </a:path>
              </a:pathLst>
            </a:custGeom>
            <a:solidFill>
              <a:srgbClr val="94AAB8"/>
            </a:solidFill>
            <a:ln cap="sq">
              <a:noFill/>
              <a:prstDash val="solid"/>
              <a:miter/>
            </a:ln>
          </p:spPr>
          <p:txBody>
            <a:bodyPr/>
            <a:lstStyle/>
            <a:p>
              <a:endParaRPr lang="en-IN"/>
            </a:p>
          </p:txBody>
        </p:sp>
      </p:grpSp>
      <p:grpSp>
        <p:nvGrpSpPr>
          <p:cNvPr id="9" name="Group 9"/>
          <p:cNvGrpSpPr/>
          <p:nvPr/>
        </p:nvGrpSpPr>
        <p:grpSpPr>
          <a:xfrm>
            <a:off x="1999298" y="4514850"/>
            <a:ext cx="197167" cy="197167"/>
            <a:chOff x="0" y="0"/>
            <a:chExt cx="262890" cy="262890"/>
          </a:xfrm>
        </p:grpSpPr>
        <p:sp>
          <p:nvSpPr>
            <p:cNvPr id="10" name="Freeform 10"/>
            <p:cNvSpPr/>
            <p:nvPr/>
          </p:nvSpPr>
          <p:spPr>
            <a:xfrm>
              <a:off x="49530" y="46990"/>
              <a:ext cx="161290" cy="167640"/>
            </a:xfrm>
            <a:custGeom>
              <a:avLst/>
              <a:gdLst/>
              <a:ahLst/>
              <a:cxnLst/>
              <a:rect l="l" t="t" r="r" b="b"/>
              <a:pathLst>
                <a:path w="161290" h="167640">
                  <a:moveTo>
                    <a:pt x="161290" y="57150"/>
                  </a:moveTo>
                  <a:cubicBezTo>
                    <a:pt x="140970" y="146050"/>
                    <a:pt x="128270" y="152400"/>
                    <a:pt x="116840" y="157480"/>
                  </a:cubicBezTo>
                  <a:cubicBezTo>
                    <a:pt x="105410" y="162560"/>
                    <a:pt x="92710" y="167640"/>
                    <a:pt x="77470" y="165100"/>
                  </a:cubicBezTo>
                  <a:cubicBezTo>
                    <a:pt x="58420" y="161290"/>
                    <a:pt x="24130" y="140970"/>
                    <a:pt x="12700" y="124460"/>
                  </a:cubicBezTo>
                  <a:cubicBezTo>
                    <a:pt x="3810" y="114300"/>
                    <a:pt x="0" y="101600"/>
                    <a:pt x="1270" y="87630"/>
                  </a:cubicBezTo>
                  <a:cubicBezTo>
                    <a:pt x="1270" y="67310"/>
                    <a:pt x="13970" y="31750"/>
                    <a:pt x="31750" y="17780"/>
                  </a:cubicBezTo>
                  <a:cubicBezTo>
                    <a:pt x="49530" y="3810"/>
                    <a:pt x="87630" y="0"/>
                    <a:pt x="107950" y="3810"/>
                  </a:cubicBezTo>
                  <a:cubicBezTo>
                    <a:pt x="121920" y="6350"/>
                    <a:pt x="140970" y="24130"/>
                    <a:pt x="140970" y="24130"/>
                  </a:cubicBezTo>
                </a:path>
              </a:pathLst>
            </a:custGeom>
            <a:solidFill>
              <a:srgbClr val="94AAB8"/>
            </a:solidFill>
            <a:ln cap="sq">
              <a:noFill/>
              <a:prstDash val="solid"/>
              <a:miter/>
            </a:ln>
          </p:spPr>
          <p:txBody>
            <a:bodyPr/>
            <a:lstStyle/>
            <a:p>
              <a:endParaRPr lang="en-IN"/>
            </a:p>
          </p:txBody>
        </p:sp>
      </p:grpSp>
      <p:grpSp>
        <p:nvGrpSpPr>
          <p:cNvPr id="11" name="Group 11"/>
          <p:cNvGrpSpPr/>
          <p:nvPr/>
        </p:nvGrpSpPr>
        <p:grpSpPr>
          <a:xfrm>
            <a:off x="6700838" y="893445"/>
            <a:ext cx="2183130" cy="1037273"/>
            <a:chOff x="0" y="0"/>
            <a:chExt cx="2910840" cy="1383030"/>
          </a:xfrm>
        </p:grpSpPr>
        <p:sp>
          <p:nvSpPr>
            <p:cNvPr id="12" name="Freeform 12"/>
            <p:cNvSpPr/>
            <p:nvPr/>
          </p:nvSpPr>
          <p:spPr>
            <a:xfrm>
              <a:off x="46990" y="50800"/>
              <a:ext cx="2815590" cy="1285240"/>
            </a:xfrm>
            <a:custGeom>
              <a:avLst/>
              <a:gdLst/>
              <a:ahLst/>
              <a:cxnLst/>
              <a:rect l="l" t="t" r="r" b="b"/>
              <a:pathLst>
                <a:path w="2815590" h="1285240">
                  <a:moveTo>
                    <a:pt x="90170" y="0"/>
                  </a:moveTo>
                  <a:cubicBezTo>
                    <a:pt x="666750" y="77470"/>
                    <a:pt x="990600" y="139700"/>
                    <a:pt x="1184910" y="186690"/>
                  </a:cubicBezTo>
                  <a:cubicBezTo>
                    <a:pt x="1319530" y="219710"/>
                    <a:pt x="1417320" y="252730"/>
                    <a:pt x="1522730" y="287020"/>
                  </a:cubicBezTo>
                  <a:cubicBezTo>
                    <a:pt x="1619250" y="318770"/>
                    <a:pt x="1715770" y="353060"/>
                    <a:pt x="1795780" y="386080"/>
                  </a:cubicBezTo>
                  <a:cubicBezTo>
                    <a:pt x="1863090" y="412750"/>
                    <a:pt x="1925320" y="441960"/>
                    <a:pt x="1976120" y="467360"/>
                  </a:cubicBezTo>
                  <a:cubicBezTo>
                    <a:pt x="2014220" y="487680"/>
                    <a:pt x="2033270" y="494030"/>
                    <a:pt x="2075180" y="521970"/>
                  </a:cubicBezTo>
                  <a:cubicBezTo>
                    <a:pt x="2160270" y="579120"/>
                    <a:pt x="2352040" y="731520"/>
                    <a:pt x="2440940" y="810260"/>
                  </a:cubicBezTo>
                  <a:cubicBezTo>
                    <a:pt x="2495550" y="858520"/>
                    <a:pt x="2518410" y="891540"/>
                    <a:pt x="2566670" y="937260"/>
                  </a:cubicBezTo>
                  <a:cubicBezTo>
                    <a:pt x="2627630" y="993140"/>
                    <a:pt x="2744470" y="1073150"/>
                    <a:pt x="2782570" y="1117600"/>
                  </a:cubicBezTo>
                  <a:cubicBezTo>
                    <a:pt x="2799080" y="1139190"/>
                    <a:pt x="2807970" y="1151890"/>
                    <a:pt x="2811780" y="1169670"/>
                  </a:cubicBezTo>
                  <a:cubicBezTo>
                    <a:pt x="2815590" y="1188720"/>
                    <a:pt x="2813050" y="1212850"/>
                    <a:pt x="2804160" y="1229360"/>
                  </a:cubicBezTo>
                  <a:cubicBezTo>
                    <a:pt x="2795270" y="1245870"/>
                    <a:pt x="2778760" y="1263650"/>
                    <a:pt x="2762250" y="1271270"/>
                  </a:cubicBezTo>
                  <a:cubicBezTo>
                    <a:pt x="2744470" y="1280160"/>
                    <a:pt x="2721610" y="1283970"/>
                    <a:pt x="2702560" y="1280160"/>
                  </a:cubicBezTo>
                  <a:cubicBezTo>
                    <a:pt x="2683510" y="1276350"/>
                    <a:pt x="2661920" y="1262380"/>
                    <a:pt x="2650490" y="1250950"/>
                  </a:cubicBezTo>
                  <a:cubicBezTo>
                    <a:pt x="2641600" y="1243330"/>
                    <a:pt x="2637790" y="1235710"/>
                    <a:pt x="2633980" y="1225550"/>
                  </a:cubicBezTo>
                  <a:cubicBezTo>
                    <a:pt x="2628900" y="1210310"/>
                    <a:pt x="2625090" y="1183640"/>
                    <a:pt x="2628900" y="1165860"/>
                  </a:cubicBezTo>
                  <a:cubicBezTo>
                    <a:pt x="2633980" y="1146810"/>
                    <a:pt x="2649220" y="1126490"/>
                    <a:pt x="2660650" y="1115060"/>
                  </a:cubicBezTo>
                  <a:cubicBezTo>
                    <a:pt x="2669540" y="1107440"/>
                    <a:pt x="2678430" y="1103630"/>
                    <a:pt x="2687320" y="1099820"/>
                  </a:cubicBezTo>
                  <a:cubicBezTo>
                    <a:pt x="2696210" y="1096010"/>
                    <a:pt x="2705100" y="1093470"/>
                    <a:pt x="2716530" y="1094740"/>
                  </a:cubicBezTo>
                  <a:cubicBezTo>
                    <a:pt x="2733040" y="1094740"/>
                    <a:pt x="2758440" y="1101090"/>
                    <a:pt x="2774950" y="1111250"/>
                  </a:cubicBezTo>
                  <a:cubicBezTo>
                    <a:pt x="2790190" y="1122680"/>
                    <a:pt x="2804160" y="1141730"/>
                    <a:pt x="2809240" y="1160780"/>
                  </a:cubicBezTo>
                  <a:cubicBezTo>
                    <a:pt x="2815590" y="1178560"/>
                    <a:pt x="2811780" y="1203960"/>
                    <a:pt x="2807970" y="1220470"/>
                  </a:cubicBezTo>
                  <a:cubicBezTo>
                    <a:pt x="2805430" y="1230630"/>
                    <a:pt x="2801620" y="1238250"/>
                    <a:pt x="2792730" y="1245870"/>
                  </a:cubicBezTo>
                  <a:cubicBezTo>
                    <a:pt x="2782570" y="1258570"/>
                    <a:pt x="2760980" y="1273810"/>
                    <a:pt x="2743200" y="1278890"/>
                  </a:cubicBezTo>
                  <a:cubicBezTo>
                    <a:pt x="2724150" y="1283970"/>
                    <a:pt x="2710180" y="1285240"/>
                    <a:pt x="2683510" y="1273810"/>
                  </a:cubicBezTo>
                  <a:cubicBezTo>
                    <a:pt x="2583180" y="1231900"/>
                    <a:pt x="2192020" y="836930"/>
                    <a:pt x="2078990" y="744220"/>
                  </a:cubicBezTo>
                  <a:cubicBezTo>
                    <a:pt x="2035810" y="708660"/>
                    <a:pt x="2020570" y="695960"/>
                    <a:pt x="1987550" y="674370"/>
                  </a:cubicBezTo>
                  <a:cubicBezTo>
                    <a:pt x="1948180" y="650240"/>
                    <a:pt x="1911350" y="631190"/>
                    <a:pt x="1858010" y="604520"/>
                  </a:cubicBezTo>
                  <a:cubicBezTo>
                    <a:pt x="1772920" y="562610"/>
                    <a:pt x="1638300" y="501650"/>
                    <a:pt x="1524000" y="458470"/>
                  </a:cubicBezTo>
                  <a:cubicBezTo>
                    <a:pt x="1408430" y="414020"/>
                    <a:pt x="1297940" y="378460"/>
                    <a:pt x="1165860" y="341630"/>
                  </a:cubicBezTo>
                  <a:cubicBezTo>
                    <a:pt x="1010920" y="299720"/>
                    <a:pt x="830580" y="257810"/>
                    <a:pt x="651510" y="226060"/>
                  </a:cubicBezTo>
                  <a:cubicBezTo>
                    <a:pt x="459740" y="191770"/>
                    <a:pt x="132080" y="187960"/>
                    <a:pt x="50800" y="149860"/>
                  </a:cubicBezTo>
                  <a:cubicBezTo>
                    <a:pt x="26670" y="138430"/>
                    <a:pt x="17780" y="128270"/>
                    <a:pt x="10160" y="113030"/>
                  </a:cubicBezTo>
                  <a:cubicBezTo>
                    <a:pt x="2540" y="97790"/>
                    <a:pt x="0" y="73660"/>
                    <a:pt x="3810" y="57150"/>
                  </a:cubicBezTo>
                  <a:cubicBezTo>
                    <a:pt x="8890" y="40640"/>
                    <a:pt x="21590" y="21590"/>
                    <a:pt x="35560" y="12700"/>
                  </a:cubicBezTo>
                  <a:cubicBezTo>
                    <a:pt x="50800" y="2540"/>
                    <a:pt x="90170" y="0"/>
                    <a:pt x="90170" y="0"/>
                  </a:cubicBezTo>
                </a:path>
              </a:pathLst>
            </a:custGeom>
            <a:solidFill>
              <a:srgbClr val="94AAB8"/>
            </a:solidFill>
            <a:ln cap="sq">
              <a:noFill/>
              <a:prstDash val="solid"/>
              <a:miter/>
            </a:ln>
          </p:spPr>
          <p:txBody>
            <a:bodyPr/>
            <a:lstStyle/>
            <a:p>
              <a:endParaRPr lang="en-IN"/>
            </a:p>
          </p:txBody>
        </p:sp>
      </p:grpSp>
      <p:grpSp>
        <p:nvGrpSpPr>
          <p:cNvPr id="13" name="Group 13"/>
          <p:cNvGrpSpPr/>
          <p:nvPr/>
        </p:nvGrpSpPr>
        <p:grpSpPr>
          <a:xfrm>
            <a:off x="8886825" y="1894523"/>
            <a:ext cx="194310" cy="197167"/>
            <a:chOff x="0" y="0"/>
            <a:chExt cx="259080" cy="262890"/>
          </a:xfrm>
        </p:grpSpPr>
        <p:sp>
          <p:nvSpPr>
            <p:cNvPr id="14" name="Freeform 14"/>
            <p:cNvSpPr/>
            <p:nvPr/>
          </p:nvSpPr>
          <p:spPr>
            <a:xfrm>
              <a:off x="43180" y="46990"/>
              <a:ext cx="161290" cy="167640"/>
            </a:xfrm>
            <a:custGeom>
              <a:avLst/>
              <a:gdLst/>
              <a:ahLst/>
              <a:cxnLst/>
              <a:rect l="l" t="t" r="r" b="b"/>
              <a:pathLst>
                <a:path w="161290" h="167640">
                  <a:moveTo>
                    <a:pt x="161290" y="58420"/>
                  </a:moveTo>
                  <a:cubicBezTo>
                    <a:pt x="158750" y="116840"/>
                    <a:pt x="133350" y="147320"/>
                    <a:pt x="116840" y="157480"/>
                  </a:cubicBezTo>
                  <a:cubicBezTo>
                    <a:pt x="104140" y="165100"/>
                    <a:pt x="91440" y="167640"/>
                    <a:pt x="77470" y="165100"/>
                  </a:cubicBezTo>
                  <a:cubicBezTo>
                    <a:pt x="58420" y="161290"/>
                    <a:pt x="24130" y="144780"/>
                    <a:pt x="12700" y="125730"/>
                  </a:cubicBezTo>
                  <a:cubicBezTo>
                    <a:pt x="0" y="105410"/>
                    <a:pt x="1270" y="67310"/>
                    <a:pt x="7620" y="48260"/>
                  </a:cubicBezTo>
                  <a:cubicBezTo>
                    <a:pt x="11430" y="34290"/>
                    <a:pt x="20320" y="25400"/>
                    <a:pt x="31750" y="17780"/>
                  </a:cubicBezTo>
                  <a:cubicBezTo>
                    <a:pt x="49530" y="7620"/>
                    <a:pt x="87630" y="0"/>
                    <a:pt x="107950" y="3810"/>
                  </a:cubicBezTo>
                  <a:cubicBezTo>
                    <a:pt x="121920" y="6350"/>
                    <a:pt x="140970" y="24130"/>
                    <a:pt x="140970" y="24130"/>
                  </a:cubicBezTo>
                </a:path>
              </a:pathLst>
            </a:custGeom>
            <a:solidFill>
              <a:srgbClr val="94AAB8"/>
            </a:solidFill>
            <a:ln cap="sq">
              <a:noFill/>
              <a:prstDash val="solid"/>
              <a:miter/>
            </a:ln>
          </p:spPr>
          <p:txBody>
            <a:bodyPr/>
            <a:lstStyle/>
            <a:p>
              <a:endParaRPr lang="en-IN"/>
            </a:p>
          </p:txBody>
        </p:sp>
      </p:grpSp>
      <p:grpSp>
        <p:nvGrpSpPr>
          <p:cNvPr id="15" name="Group 15"/>
          <p:cNvGrpSpPr/>
          <p:nvPr/>
        </p:nvGrpSpPr>
        <p:grpSpPr>
          <a:xfrm>
            <a:off x="4039553" y="7854315"/>
            <a:ext cx="4258628" cy="1927860"/>
            <a:chOff x="0" y="0"/>
            <a:chExt cx="5678170" cy="2570480"/>
          </a:xfrm>
        </p:grpSpPr>
        <p:sp>
          <p:nvSpPr>
            <p:cNvPr id="16" name="Freeform 16"/>
            <p:cNvSpPr/>
            <p:nvPr/>
          </p:nvSpPr>
          <p:spPr>
            <a:xfrm>
              <a:off x="46990" y="50800"/>
              <a:ext cx="5580380" cy="2473960"/>
            </a:xfrm>
            <a:custGeom>
              <a:avLst/>
              <a:gdLst/>
              <a:ahLst/>
              <a:cxnLst/>
              <a:rect l="l" t="t" r="r" b="b"/>
              <a:pathLst>
                <a:path w="5580380" h="2473960">
                  <a:moveTo>
                    <a:pt x="5580380" y="96520"/>
                  </a:moveTo>
                  <a:cubicBezTo>
                    <a:pt x="5561330" y="207010"/>
                    <a:pt x="5543550" y="257810"/>
                    <a:pt x="5525770" y="295910"/>
                  </a:cubicBezTo>
                  <a:cubicBezTo>
                    <a:pt x="5510530" y="331470"/>
                    <a:pt x="5499100" y="359410"/>
                    <a:pt x="5473700" y="394970"/>
                  </a:cubicBezTo>
                  <a:cubicBezTo>
                    <a:pt x="5436870" y="449580"/>
                    <a:pt x="5367020" y="521970"/>
                    <a:pt x="5307330" y="580390"/>
                  </a:cubicBezTo>
                  <a:cubicBezTo>
                    <a:pt x="5245100" y="638810"/>
                    <a:pt x="5179060" y="698500"/>
                    <a:pt x="5110480" y="748030"/>
                  </a:cubicBezTo>
                  <a:cubicBezTo>
                    <a:pt x="5043170" y="796290"/>
                    <a:pt x="4954270" y="834390"/>
                    <a:pt x="4900930" y="873760"/>
                  </a:cubicBezTo>
                  <a:cubicBezTo>
                    <a:pt x="4861560" y="902970"/>
                    <a:pt x="4851400" y="927100"/>
                    <a:pt x="4808220" y="956310"/>
                  </a:cubicBezTo>
                  <a:cubicBezTo>
                    <a:pt x="4728210" y="1010920"/>
                    <a:pt x="4563110" y="1083310"/>
                    <a:pt x="4436110" y="1141730"/>
                  </a:cubicBezTo>
                  <a:cubicBezTo>
                    <a:pt x="4306570" y="1202690"/>
                    <a:pt x="4184650" y="1254760"/>
                    <a:pt x="4036060" y="1315720"/>
                  </a:cubicBezTo>
                  <a:cubicBezTo>
                    <a:pt x="3853180" y="1390650"/>
                    <a:pt x="3582670" y="1503680"/>
                    <a:pt x="3422650" y="1554480"/>
                  </a:cubicBezTo>
                  <a:cubicBezTo>
                    <a:pt x="3323590" y="1586230"/>
                    <a:pt x="3266440" y="1590040"/>
                    <a:pt x="3177540" y="1615440"/>
                  </a:cubicBezTo>
                  <a:cubicBezTo>
                    <a:pt x="3069590" y="1647190"/>
                    <a:pt x="2952750" y="1694180"/>
                    <a:pt x="2819400" y="1733550"/>
                  </a:cubicBezTo>
                  <a:cubicBezTo>
                    <a:pt x="2656840" y="1781810"/>
                    <a:pt x="2487930" y="1816100"/>
                    <a:pt x="2269490" y="1878330"/>
                  </a:cubicBezTo>
                  <a:cubicBezTo>
                    <a:pt x="1943100" y="1969770"/>
                    <a:pt x="1376680" y="2153920"/>
                    <a:pt x="1055370" y="2244090"/>
                  </a:cubicBezTo>
                  <a:cubicBezTo>
                    <a:pt x="844550" y="2303780"/>
                    <a:pt x="662940" y="2355850"/>
                    <a:pt x="529590" y="2382520"/>
                  </a:cubicBezTo>
                  <a:cubicBezTo>
                    <a:pt x="448310" y="2399030"/>
                    <a:pt x="400050" y="2396490"/>
                    <a:pt x="332740" y="2409190"/>
                  </a:cubicBezTo>
                  <a:cubicBezTo>
                    <a:pt x="259080" y="2424430"/>
                    <a:pt x="161290" y="2467610"/>
                    <a:pt x="106680" y="2468880"/>
                  </a:cubicBezTo>
                  <a:cubicBezTo>
                    <a:pt x="74930" y="2468880"/>
                    <a:pt x="48260" y="2465070"/>
                    <a:pt x="30480" y="2449830"/>
                  </a:cubicBezTo>
                  <a:cubicBezTo>
                    <a:pt x="13970" y="2434590"/>
                    <a:pt x="0" y="2399030"/>
                    <a:pt x="3810" y="2377440"/>
                  </a:cubicBezTo>
                  <a:cubicBezTo>
                    <a:pt x="6350" y="2354580"/>
                    <a:pt x="27940" y="2324100"/>
                    <a:pt x="48260" y="2312670"/>
                  </a:cubicBezTo>
                  <a:cubicBezTo>
                    <a:pt x="69850" y="2302510"/>
                    <a:pt x="106680" y="2306320"/>
                    <a:pt x="127000" y="2315210"/>
                  </a:cubicBezTo>
                  <a:cubicBezTo>
                    <a:pt x="143510" y="2322830"/>
                    <a:pt x="156210" y="2339340"/>
                    <a:pt x="162560" y="2354580"/>
                  </a:cubicBezTo>
                  <a:cubicBezTo>
                    <a:pt x="168910" y="2369820"/>
                    <a:pt x="172720" y="2390140"/>
                    <a:pt x="167640" y="2407920"/>
                  </a:cubicBezTo>
                  <a:cubicBezTo>
                    <a:pt x="160020" y="2428240"/>
                    <a:pt x="137160" y="2457450"/>
                    <a:pt x="115570" y="2466340"/>
                  </a:cubicBezTo>
                  <a:cubicBezTo>
                    <a:pt x="93980" y="2473960"/>
                    <a:pt x="55880" y="2466340"/>
                    <a:pt x="38100" y="2456180"/>
                  </a:cubicBezTo>
                  <a:cubicBezTo>
                    <a:pt x="22860" y="2446020"/>
                    <a:pt x="11430" y="2428240"/>
                    <a:pt x="6350" y="2413000"/>
                  </a:cubicBezTo>
                  <a:cubicBezTo>
                    <a:pt x="1270" y="2396490"/>
                    <a:pt x="0" y="2376170"/>
                    <a:pt x="7620" y="2359660"/>
                  </a:cubicBezTo>
                  <a:cubicBezTo>
                    <a:pt x="16510" y="2339340"/>
                    <a:pt x="36830" y="2321560"/>
                    <a:pt x="66040" y="2307590"/>
                  </a:cubicBezTo>
                  <a:cubicBezTo>
                    <a:pt x="116840" y="2279650"/>
                    <a:pt x="234950" y="2263140"/>
                    <a:pt x="309880" y="2249170"/>
                  </a:cubicBezTo>
                  <a:cubicBezTo>
                    <a:pt x="372110" y="2237740"/>
                    <a:pt x="408940" y="2240280"/>
                    <a:pt x="483870" y="2225040"/>
                  </a:cubicBezTo>
                  <a:cubicBezTo>
                    <a:pt x="624840" y="2197100"/>
                    <a:pt x="909320" y="2118360"/>
                    <a:pt x="1093470" y="2063750"/>
                  </a:cubicBezTo>
                  <a:cubicBezTo>
                    <a:pt x="1247140" y="2016760"/>
                    <a:pt x="1336040" y="1977390"/>
                    <a:pt x="1513840" y="1922780"/>
                  </a:cubicBezTo>
                  <a:cubicBezTo>
                    <a:pt x="1819910" y="1830070"/>
                    <a:pt x="2473960" y="1668780"/>
                    <a:pt x="2764790" y="1577340"/>
                  </a:cubicBezTo>
                  <a:cubicBezTo>
                    <a:pt x="2922270" y="1529080"/>
                    <a:pt x="3020060" y="1483360"/>
                    <a:pt x="3126740" y="1451610"/>
                  </a:cubicBezTo>
                  <a:cubicBezTo>
                    <a:pt x="3210560" y="1426210"/>
                    <a:pt x="3261360" y="1422400"/>
                    <a:pt x="3352800" y="1393190"/>
                  </a:cubicBezTo>
                  <a:cubicBezTo>
                    <a:pt x="3506470" y="1343660"/>
                    <a:pt x="3755390" y="1242060"/>
                    <a:pt x="3953510" y="1158240"/>
                  </a:cubicBezTo>
                  <a:cubicBezTo>
                    <a:pt x="4151630" y="1074420"/>
                    <a:pt x="4392930" y="963930"/>
                    <a:pt x="4540250" y="890270"/>
                  </a:cubicBezTo>
                  <a:cubicBezTo>
                    <a:pt x="4631690" y="844550"/>
                    <a:pt x="4682490" y="820420"/>
                    <a:pt x="4758690" y="773430"/>
                  </a:cubicBezTo>
                  <a:cubicBezTo>
                    <a:pt x="4852670" y="715010"/>
                    <a:pt x="4975860" y="623570"/>
                    <a:pt x="5059680" y="560070"/>
                  </a:cubicBezTo>
                  <a:cubicBezTo>
                    <a:pt x="5120640" y="511810"/>
                    <a:pt x="5167630" y="476250"/>
                    <a:pt x="5215890" y="429260"/>
                  </a:cubicBezTo>
                  <a:cubicBezTo>
                    <a:pt x="5264150" y="381000"/>
                    <a:pt x="5317490" y="326390"/>
                    <a:pt x="5349240" y="274320"/>
                  </a:cubicBezTo>
                  <a:cubicBezTo>
                    <a:pt x="5375910" y="232410"/>
                    <a:pt x="5391150" y="187960"/>
                    <a:pt x="5402580" y="148590"/>
                  </a:cubicBezTo>
                  <a:cubicBezTo>
                    <a:pt x="5411470" y="115570"/>
                    <a:pt x="5405120" y="80010"/>
                    <a:pt x="5416550" y="54610"/>
                  </a:cubicBezTo>
                  <a:cubicBezTo>
                    <a:pt x="5425440" y="35560"/>
                    <a:pt x="5441950" y="19050"/>
                    <a:pt x="5455920" y="10160"/>
                  </a:cubicBezTo>
                  <a:cubicBezTo>
                    <a:pt x="5468620" y="2540"/>
                    <a:pt x="5481320" y="0"/>
                    <a:pt x="5495290" y="0"/>
                  </a:cubicBezTo>
                  <a:cubicBezTo>
                    <a:pt x="5513070" y="1270"/>
                    <a:pt x="5538470" y="11430"/>
                    <a:pt x="5552440" y="21590"/>
                  </a:cubicBezTo>
                  <a:cubicBezTo>
                    <a:pt x="5563870" y="30480"/>
                    <a:pt x="5570220" y="43180"/>
                    <a:pt x="5575300" y="55880"/>
                  </a:cubicBezTo>
                  <a:cubicBezTo>
                    <a:pt x="5580380" y="67310"/>
                    <a:pt x="5580380" y="96520"/>
                    <a:pt x="5580380" y="96520"/>
                  </a:cubicBezTo>
                </a:path>
              </a:pathLst>
            </a:custGeom>
            <a:solidFill>
              <a:srgbClr val="94AAB8"/>
            </a:solidFill>
            <a:ln cap="sq">
              <a:noFill/>
              <a:prstDash val="solid"/>
              <a:miter/>
            </a:ln>
          </p:spPr>
          <p:txBody>
            <a:bodyPr/>
            <a:lstStyle/>
            <a:p>
              <a:endParaRPr lang="en-IN"/>
            </a:p>
          </p:txBody>
        </p:sp>
      </p:grpSp>
      <p:grpSp>
        <p:nvGrpSpPr>
          <p:cNvPr id="17" name="Group 17"/>
          <p:cNvGrpSpPr/>
          <p:nvPr/>
        </p:nvGrpSpPr>
        <p:grpSpPr>
          <a:xfrm>
            <a:off x="3779520" y="9743122"/>
            <a:ext cx="194310" cy="192405"/>
            <a:chOff x="0" y="0"/>
            <a:chExt cx="259080" cy="256540"/>
          </a:xfrm>
        </p:grpSpPr>
        <p:sp>
          <p:nvSpPr>
            <p:cNvPr id="18" name="Freeform 18"/>
            <p:cNvSpPr/>
            <p:nvPr/>
          </p:nvSpPr>
          <p:spPr>
            <a:xfrm>
              <a:off x="44450" y="46990"/>
              <a:ext cx="160020" cy="166370"/>
            </a:xfrm>
            <a:custGeom>
              <a:avLst/>
              <a:gdLst/>
              <a:ahLst/>
              <a:cxnLst/>
              <a:rect l="l" t="t" r="r" b="b"/>
              <a:pathLst>
                <a:path w="160020" h="166370">
                  <a:moveTo>
                    <a:pt x="160020" y="58420"/>
                  </a:moveTo>
                  <a:cubicBezTo>
                    <a:pt x="156210" y="116840"/>
                    <a:pt x="135890" y="148590"/>
                    <a:pt x="115570" y="157480"/>
                  </a:cubicBezTo>
                  <a:cubicBezTo>
                    <a:pt x="93980" y="166370"/>
                    <a:pt x="57150" y="161290"/>
                    <a:pt x="38100" y="153670"/>
                  </a:cubicBezTo>
                  <a:cubicBezTo>
                    <a:pt x="25400" y="147320"/>
                    <a:pt x="16510" y="138430"/>
                    <a:pt x="10160" y="125730"/>
                  </a:cubicBezTo>
                  <a:cubicBezTo>
                    <a:pt x="2540" y="106680"/>
                    <a:pt x="0" y="67310"/>
                    <a:pt x="6350" y="48260"/>
                  </a:cubicBezTo>
                  <a:cubicBezTo>
                    <a:pt x="10160" y="34290"/>
                    <a:pt x="17780" y="25400"/>
                    <a:pt x="30480" y="17780"/>
                  </a:cubicBezTo>
                  <a:cubicBezTo>
                    <a:pt x="46990" y="7620"/>
                    <a:pt x="86360" y="0"/>
                    <a:pt x="105410" y="3810"/>
                  </a:cubicBezTo>
                  <a:cubicBezTo>
                    <a:pt x="119380" y="6350"/>
                    <a:pt x="139700" y="24130"/>
                    <a:pt x="139700" y="24130"/>
                  </a:cubicBezTo>
                </a:path>
              </a:pathLst>
            </a:custGeom>
            <a:solidFill>
              <a:srgbClr val="94AAB8"/>
            </a:solidFill>
            <a:ln cap="sq">
              <a:noFill/>
              <a:prstDash val="solid"/>
              <a:miter/>
            </a:ln>
          </p:spPr>
          <p:txBody>
            <a:bodyPr/>
            <a:lstStyle/>
            <a:p>
              <a:endParaRPr lang="en-IN"/>
            </a:p>
          </p:txBody>
        </p:sp>
      </p:grpSp>
      <p:grpSp>
        <p:nvGrpSpPr>
          <p:cNvPr id="19" name="Group 19"/>
          <p:cNvGrpSpPr/>
          <p:nvPr/>
        </p:nvGrpSpPr>
        <p:grpSpPr>
          <a:xfrm>
            <a:off x="462915" y="5180647"/>
            <a:ext cx="1158240" cy="1030605"/>
            <a:chOff x="0" y="0"/>
            <a:chExt cx="1544320" cy="1374140"/>
          </a:xfrm>
        </p:grpSpPr>
        <p:sp>
          <p:nvSpPr>
            <p:cNvPr id="20" name="Freeform 20"/>
            <p:cNvSpPr/>
            <p:nvPr/>
          </p:nvSpPr>
          <p:spPr>
            <a:xfrm>
              <a:off x="48260" y="31750"/>
              <a:ext cx="1446530" cy="1291590"/>
            </a:xfrm>
            <a:custGeom>
              <a:avLst/>
              <a:gdLst/>
              <a:ahLst/>
              <a:cxnLst/>
              <a:rect l="l" t="t" r="r" b="b"/>
              <a:pathLst>
                <a:path w="1446530" h="1291590">
                  <a:moveTo>
                    <a:pt x="1360170" y="189230"/>
                  </a:moveTo>
                  <a:cubicBezTo>
                    <a:pt x="908050" y="203200"/>
                    <a:pt x="891540" y="218440"/>
                    <a:pt x="853440" y="246380"/>
                  </a:cubicBezTo>
                  <a:cubicBezTo>
                    <a:pt x="789940" y="290830"/>
                    <a:pt x="697230" y="393700"/>
                    <a:pt x="629920" y="450850"/>
                  </a:cubicBezTo>
                  <a:cubicBezTo>
                    <a:pt x="575310" y="496570"/>
                    <a:pt x="528320" y="525780"/>
                    <a:pt x="480060" y="566420"/>
                  </a:cubicBezTo>
                  <a:cubicBezTo>
                    <a:pt x="431800" y="608330"/>
                    <a:pt x="375920" y="659130"/>
                    <a:pt x="340360" y="699770"/>
                  </a:cubicBezTo>
                  <a:cubicBezTo>
                    <a:pt x="313690" y="730250"/>
                    <a:pt x="297180" y="753110"/>
                    <a:pt x="279400" y="783590"/>
                  </a:cubicBezTo>
                  <a:cubicBezTo>
                    <a:pt x="260350" y="812800"/>
                    <a:pt x="241300" y="847090"/>
                    <a:pt x="229870" y="880110"/>
                  </a:cubicBezTo>
                  <a:cubicBezTo>
                    <a:pt x="219710" y="908050"/>
                    <a:pt x="215900" y="930910"/>
                    <a:pt x="212090" y="966470"/>
                  </a:cubicBezTo>
                  <a:cubicBezTo>
                    <a:pt x="205740" y="1018540"/>
                    <a:pt x="223520" y="1107440"/>
                    <a:pt x="210820" y="1162050"/>
                  </a:cubicBezTo>
                  <a:cubicBezTo>
                    <a:pt x="199390" y="1205230"/>
                    <a:pt x="177800" y="1250950"/>
                    <a:pt x="153670" y="1272540"/>
                  </a:cubicBezTo>
                  <a:cubicBezTo>
                    <a:pt x="137160" y="1286510"/>
                    <a:pt x="115570" y="1291590"/>
                    <a:pt x="96520" y="1291590"/>
                  </a:cubicBezTo>
                  <a:cubicBezTo>
                    <a:pt x="77470" y="1291590"/>
                    <a:pt x="53340" y="1280160"/>
                    <a:pt x="39370" y="1271270"/>
                  </a:cubicBezTo>
                  <a:cubicBezTo>
                    <a:pt x="29210" y="1264920"/>
                    <a:pt x="24130" y="1259840"/>
                    <a:pt x="17780" y="1249680"/>
                  </a:cubicBezTo>
                  <a:cubicBezTo>
                    <a:pt x="10160" y="1235710"/>
                    <a:pt x="1270" y="1210310"/>
                    <a:pt x="2540" y="1191260"/>
                  </a:cubicBezTo>
                  <a:cubicBezTo>
                    <a:pt x="3810" y="1172210"/>
                    <a:pt x="12700" y="1149350"/>
                    <a:pt x="25400" y="1135380"/>
                  </a:cubicBezTo>
                  <a:cubicBezTo>
                    <a:pt x="36830" y="1120140"/>
                    <a:pt x="58420" y="1108710"/>
                    <a:pt x="76200" y="1103630"/>
                  </a:cubicBezTo>
                  <a:cubicBezTo>
                    <a:pt x="95250" y="1099820"/>
                    <a:pt x="119380" y="1102360"/>
                    <a:pt x="137160" y="1111250"/>
                  </a:cubicBezTo>
                  <a:cubicBezTo>
                    <a:pt x="153670" y="1118870"/>
                    <a:pt x="171450" y="1139190"/>
                    <a:pt x="180340" y="1151890"/>
                  </a:cubicBezTo>
                  <a:cubicBezTo>
                    <a:pt x="186690" y="1162050"/>
                    <a:pt x="189230" y="1169670"/>
                    <a:pt x="190500" y="1181100"/>
                  </a:cubicBezTo>
                  <a:cubicBezTo>
                    <a:pt x="191770" y="1197610"/>
                    <a:pt x="189230" y="1224280"/>
                    <a:pt x="180340" y="1240790"/>
                  </a:cubicBezTo>
                  <a:cubicBezTo>
                    <a:pt x="171450" y="1257300"/>
                    <a:pt x="149860" y="1275080"/>
                    <a:pt x="135890" y="1282700"/>
                  </a:cubicBezTo>
                  <a:cubicBezTo>
                    <a:pt x="125730" y="1287780"/>
                    <a:pt x="118110" y="1290320"/>
                    <a:pt x="106680" y="1290320"/>
                  </a:cubicBezTo>
                  <a:cubicBezTo>
                    <a:pt x="90170" y="1291590"/>
                    <a:pt x="63500" y="1287780"/>
                    <a:pt x="48260" y="1277620"/>
                  </a:cubicBezTo>
                  <a:cubicBezTo>
                    <a:pt x="31750" y="1267460"/>
                    <a:pt x="15240" y="1249680"/>
                    <a:pt x="8890" y="1231900"/>
                  </a:cubicBezTo>
                  <a:cubicBezTo>
                    <a:pt x="1270" y="1214120"/>
                    <a:pt x="0" y="1188720"/>
                    <a:pt x="5080" y="1170940"/>
                  </a:cubicBezTo>
                  <a:cubicBezTo>
                    <a:pt x="11430" y="1153160"/>
                    <a:pt x="38100" y="1120140"/>
                    <a:pt x="39370" y="1121410"/>
                  </a:cubicBezTo>
                  <a:cubicBezTo>
                    <a:pt x="40640" y="1121410"/>
                    <a:pt x="25400" y="1163320"/>
                    <a:pt x="21590" y="1162050"/>
                  </a:cubicBezTo>
                  <a:cubicBezTo>
                    <a:pt x="12700" y="1160780"/>
                    <a:pt x="17780" y="1013460"/>
                    <a:pt x="24130" y="960120"/>
                  </a:cubicBezTo>
                  <a:cubicBezTo>
                    <a:pt x="29210" y="924560"/>
                    <a:pt x="35560" y="901700"/>
                    <a:pt x="45720" y="871220"/>
                  </a:cubicBezTo>
                  <a:cubicBezTo>
                    <a:pt x="57150" y="838200"/>
                    <a:pt x="71120" y="802640"/>
                    <a:pt x="88900" y="767080"/>
                  </a:cubicBezTo>
                  <a:cubicBezTo>
                    <a:pt x="107950" y="727710"/>
                    <a:pt x="132080" y="688340"/>
                    <a:pt x="161290" y="646430"/>
                  </a:cubicBezTo>
                  <a:cubicBezTo>
                    <a:pt x="198120" y="595630"/>
                    <a:pt x="242570" y="535940"/>
                    <a:pt x="297180" y="483870"/>
                  </a:cubicBezTo>
                  <a:cubicBezTo>
                    <a:pt x="359410" y="424180"/>
                    <a:pt x="452120" y="374650"/>
                    <a:pt x="524510" y="313690"/>
                  </a:cubicBezTo>
                  <a:cubicBezTo>
                    <a:pt x="598170" y="251460"/>
                    <a:pt x="674370" y="160020"/>
                    <a:pt x="735330" y="115570"/>
                  </a:cubicBezTo>
                  <a:cubicBezTo>
                    <a:pt x="774700" y="86360"/>
                    <a:pt x="805180" y="71120"/>
                    <a:pt x="843280" y="54610"/>
                  </a:cubicBezTo>
                  <a:cubicBezTo>
                    <a:pt x="878840" y="39370"/>
                    <a:pt x="904240" y="26670"/>
                    <a:pt x="955040" y="19050"/>
                  </a:cubicBezTo>
                  <a:cubicBezTo>
                    <a:pt x="1054100" y="5080"/>
                    <a:pt x="1333500" y="0"/>
                    <a:pt x="1399540" y="30480"/>
                  </a:cubicBezTo>
                  <a:cubicBezTo>
                    <a:pt x="1423670" y="41910"/>
                    <a:pt x="1432560" y="59690"/>
                    <a:pt x="1438910" y="74930"/>
                  </a:cubicBezTo>
                  <a:cubicBezTo>
                    <a:pt x="1445260" y="87630"/>
                    <a:pt x="1446530" y="101600"/>
                    <a:pt x="1443990" y="115570"/>
                  </a:cubicBezTo>
                  <a:cubicBezTo>
                    <a:pt x="1441450" y="132080"/>
                    <a:pt x="1430020" y="156210"/>
                    <a:pt x="1416050" y="168910"/>
                  </a:cubicBezTo>
                  <a:cubicBezTo>
                    <a:pt x="1402080" y="180340"/>
                    <a:pt x="1360170" y="189230"/>
                    <a:pt x="1360170" y="189230"/>
                  </a:cubicBezTo>
                </a:path>
              </a:pathLst>
            </a:custGeom>
            <a:solidFill>
              <a:srgbClr val="94AAB8"/>
            </a:solidFill>
            <a:ln cap="sq">
              <a:noFill/>
              <a:prstDash val="solid"/>
              <a:miter/>
            </a:ln>
          </p:spPr>
          <p:txBody>
            <a:bodyPr/>
            <a:lstStyle/>
            <a:p>
              <a:endParaRPr lang="en-IN"/>
            </a:p>
          </p:txBody>
        </p:sp>
      </p:grpSp>
      <p:grpSp>
        <p:nvGrpSpPr>
          <p:cNvPr id="21" name="Group 21"/>
          <p:cNvGrpSpPr/>
          <p:nvPr/>
        </p:nvGrpSpPr>
        <p:grpSpPr>
          <a:xfrm>
            <a:off x="420053" y="6246495"/>
            <a:ext cx="194310" cy="194310"/>
            <a:chOff x="0" y="0"/>
            <a:chExt cx="259080" cy="259080"/>
          </a:xfrm>
        </p:grpSpPr>
        <p:sp>
          <p:nvSpPr>
            <p:cNvPr id="22" name="Freeform 22"/>
            <p:cNvSpPr/>
            <p:nvPr/>
          </p:nvSpPr>
          <p:spPr>
            <a:xfrm>
              <a:off x="44450" y="50800"/>
              <a:ext cx="160020" cy="166370"/>
            </a:xfrm>
            <a:custGeom>
              <a:avLst/>
              <a:gdLst/>
              <a:ahLst/>
              <a:cxnLst/>
              <a:rect l="l" t="t" r="r" b="b"/>
              <a:pathLst>
                <a:path w="160020" h="166370">
                  <a:moveTo>
                    <a:pt x="160020" y="57150"/>
                  </a:moveTo>
                  <a:cubicBezTo>
                    <a:pt x="156210" y="115570"/>
                    <a:pt x="135890" y="147320"/>
                    <a:pt x="115570" y="157480"/>
                  </a:cubicBezTo>
                  <a:cubicBezTo>
                    <a:pt x="93980" y="166370"/>
                    <a:pt x="57150" y="160020"/>
                    <a:pt x="38100" y="152400"/>
                  </a:cubicBezTo>
                  <a:cubicBezTo>
                    <a:pt x="25400" y="146050"/>
                    <a:pt x="16510" y="137160"/>
                    <a:pt x="10160" y="124460"/>
                  </a:cubicBezTo>
                  <a:cubicBezTo>
                    <a:pt x="2540" y="106680"/>
                    <a:pt x="0" y="67310"/>
                    <a:pt x="6350" y="48260"/>
                  </a:cubicBezTo>
                  <a:cubicBezTo>
                    <a:pt x="10160" y="34290"/>
                    <a:pt x="20320" y="24130"/>
                    <a:pt x="30480" y="16510"/>
                  </a:cubicBezTo>
                  <a:cubicBezTo>
                    <a:pt x="40640" y="8890"/>
                    <a:pt x="52070" y="1270"/>
                    <a:pt x="66040" y="0"/>
                  </a:cubicBezTo>
                  <a:cubicBezTo>
                    <a:pt x="86360" y="0"/>
                    <a:pt x="139700" y="22860"/>
                    <a:pt x="139700" y="22860"/>
                  </a:cubicBezTo>
                </a:path>
              </a:pathLst>
            </a:custGeom>
            <a:solidFill>
              <a:srgbClr val="94AAB8"/>
            </a:solidFill>
            <a:ln cap="sq">
              <a:noFill/>
              <a:prstDash val="solid"/>
              <a:miter/>
            </a:ln>
          </p:spPr>
          <p:txBody>
            <a:bodyPr/>
            <a:lstStyle/>
            <a:p>
              <a:endParaRPr lang="en-IN"/>
            </a:p>
          </p:txBody>
        </p:sp>
      </p:grpSp>
      <p:sp>
        <p:nvSpPr>
          <p:cNvPr id="23" name="TextBox 23"/>
          <p:cNvSpPr txBox="1"/>
          <p:nvPr/>
        </p:nvSpPr>
        <p:spPr>
          <a:xfrm>
            <a:off x="2211149" y="1256099"/>
            <a:ext cx="8034814" cy="4081054"/>
          </a:xfrm>
          <a:prstGeom prst="rect">
            <a:avLst/>
          </a:prstGeom>
        </p:spPr>
        <p:txBody>
          <a:bodyPr wrap="square" lIns="0" tIns="0" rIns="0" bIns="0" rtlCol="0" anchor="t">
            <a:spAutoFit/>
          </a:bodyPr>
          <a:lstStyle/>
          <a:p>
            <a:pPr>
              <a:lnSpc>
                <a:spcPts val="3220"/>
              </a:lnSpc>
            </a:pPr>
            <a:r>
              <a:rPr lang="en-GB" sz="2300" dirty="0">
                <a:solidFill>
                  <a:srgbClr val="3B365F"/>
                </a:solidFill>
                <a:latin typeface="Coco Gothic"/>
                <a:ea typeface="Coco Gothic"/>
                <a:cs typeface="Coco Gothic"/>
                <a:sym typeface="Coco Gothic"/>
              </a:rPr>
              <a:t>●	People: Decreased morale of the staff and interdepartmental communication.</a:t>
            </a:r>
          </a:p>
          <a:p>
            <a:pPr>
              <a:lnSpc>
                <a:spcPts val="3220"/>
              </a:lnSpc>
            </a:pPr>
            <a:r>
              <a:rPr lang="en-GB" sz="2300" dirty="0">
                <a:solidFill>
                  <a:srgbClr val="3B365F"/>
                </a:solidFill>
                <a:latin typeface="Coco Gothic"/>
                <a:ea typeface="Coco Gothic"/>
                <a:cs typeface="Coco Gothic"/>
                <a:sym typeface="Coco Gothic"/>
              </a:rPr>
              <a:t>●	Processes: ineffective complaint handling and response (</a:t>
            </a:r>
            <a:r>
              <a:rPr lang="en-GB" sz="2300" dirty="0" err="1">
                <a:solidFill>
                  <a:srgbClr val="3B365F"/>
                </a:solidFill>
                <a:latin typeface="Coco Gothic"/>
                <a:ea typeface="Coco Gothic"/>
                <a:cs typeface="Coco Gothic"/>
                <a:sym typeface="Coco Gothic"/>
              </a:rPr>
              <a:t>Maarse</a:t>
            </a:r>
            <a:r>
              <a:rPr lang="en-GB" sz="2300" dirty="0">
                <a:solidFill>
                  <a:srgbClr val="3B365F"/>
                </a:solidFill>
                <a:latin typeface="Coco Gothic"/>
                <a:ea typeface="Coco Gothic"/>
                <a:cs typeface="Coco Gothic"/>
                <a:sym typeface="Coco Gothic"/>
              </a:rPr>
              <a:t>, 2023).</a:t>
            </a:r>
          </a:p>
          <a:p>
            <a:pPr>
              <a:lnSpc>
                <a:spcPts val="3220"/>
              </a:lnSpc>
            </a:pPr>
            <a:r>
              <a:rPr lang="en-GB" sz="2300" dirty="0">
                <a:solidFill>
                  <a:srgbClr val="3B365F"/>
                </a:solidFill>
                <a:latin typeface="Coco Gothic"/>
                <a:ea typeface="Coco Gothic"/>
                <a:cs typeface="Coco Gothic"/>
                <a:sym typeface="Coco Gothic"/>
              </a:rPr>
              <a:t>●	Policy: Goals in performance, not patient safety.</a:t>
            </a:r>
          </a:p>
          <a:p>
            <a:pPr>
              <a:lnSpc>
                <a:spcPts val="3220"/>
              </a:lnSpc>
            </a:pPr>
            <a:r>
              <a:rPr lang="en-GB" sz="2300" dirty="0">
                <a:solidFill>
                  <a:srgbClr val="3B365F"/>
                </a:solidFill>
                <a:latin typeface="Coco Gothic"/>
                <a:ea typeface="Coco Gothic"/>
                <a:cs typeface="Coco Gothic"/>
                <a:sym typeface="Coco Gothic"/>
              </a:rPr>
              <a:t>●	Leadership: Lack of accountability and transparency.</a:t>
            </a:r>
          </a:p>
          <a:p>
            <a:pPr>
              <a:lnSpc>
                <a:spcPts val="3220"/>
              </a:lnSpc>
            </a:pPr>
            <a:r>
              <a:rPr lang="en-GB" sz="2300" dirty="0">
                <a:solidFill>
                  <a:srgbClr val="3B365F"/>
                </a:solidFill>
                <a:latin typeface="Coco Gothic"/>
                <a:ea typeface="Coco Gothic"/>
                <a:cs typeface="Coco Gothic"/>
                <a:sym typeface="Coco Gothic"/>
              </a:rPr>
              <a:t>●	Environment: Workloads and bad supervision.</a:t>
            </a:r>
          </a:p>
          <a:p>
            <a:pPr>
              <a:lnSpc>
                <a:spcPts val="3220"/>
              </a:lnSpc>
            </a:pPr>
            <a:r>
              <a:rPr lang="en-GB" sz="2300" dirty="0">
                <a:solidFill>
                  <a:srgbClr val="3B365F"/>
                </a:solidFill>
                <a:latin typeface="Coco Gothic"/>
                <a:ea typeface="Coco Gothic"/>
                <a:cs typeface="Coco Gothic"/>
                <a:sym typeface="Coco Gothic"/>
              </a:rPr>
              <a:t>●	Culture: Fear of being a whistleblower and becoming a victim (</a:t>
            </a:r>
            <a:r>
              <a:rPr lang="en-GB" sz="2300" dirty="0" err="1">
                <a:solidFill>
                  <a:srgbClr val="3B365F"/>
                </a:solidFill>
                <a:latin typeface="Coco Gothic"/>
                <a:ea typeface="Coco Gothic"/>
                <a:cs typeface="Coco Gothic"/>
                <a:sym typeface="Coco Gothic"/>
              </a:rPr>
              <a:t>Maarse</a:t>
            </a:r>
            <a:r>
              <a:rPr lang="en-GB" sz="2300" dirty="0">
                <a:solidFill>
                  <a:srgbClr val="3B365F"/>
                </a:solidFill>
                <a:latin typeface="Coco Gothic"/>
                <a:ea typeface="Coco Gothic"/>
                <a:cs typeface="Coco Gothic"/>
                <a:sym typeface="Coco Gothic"/>
              </a:rPr>
              <a:t>, 2023).</a:t>
            </a:r>
          </a:p>
        </p:txBody>
      </p:sp>
      <p:sp>
        <p:nvSpPr>
          <p:cNvPr id="27" name="TextBox 27"/>
          <p:cNvSpPr txBox="1"/>
          <p:nvPr/>
        </p:nvSpPr>
        <p:spPr>
          <a:xfrm>
            <a:off x="9316466" y="1022059"/>
            <a:ext cx="7942834" cy="4604722"/>
          </a:xfrm>
          <a:prstGeom prst="rect">
            <a:avLst/>
          </a:prstGeom>
        </p:spPr>
        <p:txBody>
          <a:bodyPr lIns="0" tIns="0" rIns="0" bIns="0" rtlCol="0" anchor="t">
            <a:spAutoFit/>
          </a:bodyPr>
          <a:lstStyle/>
          <a:p>
            <a:pPr algn="r">
              <a:lnSpc>
                <a:spcPts val="9100"/>
              </a:lnSpc>
            </a:pPr>
            <a:r>
              <a:rPr lang="en-US" sz="6500" dirty="0">
                <a:solidFill>
                  <a:srgbClr val="3B365F"/>
                </a:solidFill>
                <a:latin typeface="TAN Headline"/>
                <a:ea typeface="TAN Headline"/>
                <a:cs typeface="TAN Headline"/>
                <a:sym typeface="TAN Headline"/>
              </a:rPr>
              <a:t>Root Cause Analysis (Fishbone Diagram)</a:t>
            </a:r>
          </a:p>
        </p:txBody>
      </p:sp>
      <p:pic>
        <p:nvPicPr>
          <p:cNvPr id="28" name="Picture 27">
            <a:extLst>
              <a:ext uri="{FF2B5EF4-FFF2-40B4-BE49-F238E27FC236}">
                <a16:creationId xmlns:a16="http://schemas.microsoft.com/office/drawing/2014/main" id="{F92615F1-24E8-41C8-A8A2-A742FA12DCF1}"/>
              </a:ext>
            </a:extLst>
          </p:cNvPr>
          <p:cNvPicPr>
            <a:picLocks noChangeAspect="1"/>
          </p:cNvPicPr>
          <p:nvPr/>
        </p:nvPicPr>
        <p:blipFill>
          <a:blip r:embed="rId11"/>
          <a:stretch>
            <a:fillRect/>
          </a:stretch>
        </p:blipFill>
        <p:spPr>
          <a:xfrm>
            <a:off x="1911555" y="5586801"/>
            <a:ext cx="4316342" cy="431634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10385461">
            <a:off x="-298410" y="-1254756"/>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2548091" flipH="1">
            <a:off x="-5198850" y="3249929"/>
            <a:ext cx="14085520" cy="8841175"/>
          </a:xfrm>
          <a:custGeom>
            <a:avLst/>
            <a:gdLst/>
            <a:ahLst/>
            <a:cxnLst/>
            <a:rect l="l" t="t" r="r" b="b"/>
            <a:pathLst>
              <a:path w="14085520" h="8841175">
                <a:moveTo>
                  <a:pt x="14085520" y="0"/>
                </a:moveTo>
                <a:lnTo>
                  <a:pt x="0" y="0"/>
                </a:lnTo>
                <a:lnTo>
                  <a:pt x="0" y="8841174"/>
                </a:lnTo>
                <a:lnTo>
                  <a:pt x="14085520" y="8841174"/>
                </a:lnTo>
                <a:lnTo>
                  <a:pt x="1408552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4" name="Freeform 4"/>
          <p:cNvSpPr/>
          <p:nvPr/>
        </p:nvSpPr>
        <p:spPr>
          <a:xfrm rot="10385461" flipH="1">
            <a:off x="11770047" y="-793791"/>
            <a:ext cx="9743832" cy="10202966"/>
          </a:xfrm>
          <a:custGeom>
            <a:avLst/>
            <a:gdLst/>
            <a:ahLst/>
            <a:cxnLst/>
            <a:rect l="l" t="t" r="r" b="b"/>
            <a:pathLst>
              <a:path w="9743832" h="10202966">
                <a:moveTo>
                  <a:pt x="9743832" y="0"/>
                </a:moveTo>
                <a:lnTo>
                  <a:pt x="0" y="0"/>
                </a:lnTo>
                <a:lnTo>
                  <a:pt x="0" y="10202966"/>
                </a:lnTo>
                <a:lnTo>
                  <a:pt x="9743832" y="10202966"/>
                </a:lnTo>
                <a:lnTo>
                  <a:pt x="974383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5" name="Freeform 5"/>
          <p:cNvSpPr/>
          <p:nvPr/>
        </p:nvSpPr>
        <p:spPr>
          <a:xfrm rot="-1051817" flipH="1">
            <a:off x="9803189" y="189012"/>
            <a:ext cx="16969622" cy="10651463"/>
          </a:xfrm>
          <a:custGeom>
            <a:avLst/>
            <a:gdLst/>
            <a:ahLst/>
            <a:cxnLst/>
            <a:rect l="l" t="t" r="r" b="b"/>
            <a:pathLst>
              <a:path w="16969622" h="10651463">
                <a:moveTo>
                  <a:pt x="16969622" y="0"/>
                </a:moveTo>
                <a:lnTo>
                  <a:pt x="0" y="0"/>
                </a:lnTo>
                <a:lnTo>
                  <a:pt x="0" y="10651463"/>
                </a:lnTo>
                <a:lnTo>
                  <a:pt x="16969622" y="10651463"/>
                </a:lnTo>
                <a:lnTo>
                  <a:pt x="16969622"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rot="-4012862" flipH="1">
            <a:off x="12877284" y="235969"/>
            <a:ext cx="3778768" cy="3807323"/>
          </a:xfrm>
          <a:custGeom>
            <a:avLst/>
            <a:gdLst/>
            <a:ahLst/>
            <a:cxnLst/>
            <a:rect l="l" t="t" r="r" b="b"/>
            <a:pathLst>
              <a:path w="3778768" h="3807323">
                <a:moveTo>
                  <a:pt x="3778768" y="0"/>
                </a:moveTo>
                <a:lnTo>
                  <a:pt x="0" y="0"/>
                </a:lnTo>
                <a:lnTo>
                  <a:pt x="0" y="3807323"/>
                </a:lnTo>
                <a:lnTo>
                  <a:pt x="3778768" y="3807323"/>
                </a:lnTo>
                <a:lnTo>
                  <a:pt x="3778768"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a:off x="8802704" y="8558415"/>
            <a:ext cx="1828678" cy="1399770"/>
          </a:xfrm>
          <a:custGeom>
            <a:avLst/>
            <a:gdLst/>
            <a:ahLst/>
            <a:cxnLst/>
            <a:rect l="l" t="t" r="r" b="b"/>
            <a:pathLst>
              <a:path w="1828678" h="1399770">
                <a:moveTo>
                  <a:pt x="0" y="0"/>
                </a:moveTo>
                <a:lnTo>
                  <a:pt x="1828677" y="0"/>
                </a:lnTo>
                <a:lnTo>
                  <a:pt x="1828677" y="1399770"/>
                </a:lnTo>
                <a:lnTo>
                  <a:pt x="0" y="139977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8" name="TextBox 8"/>
          <p:cNvSpPr txBox="1"/>
          <p:nvPr/>
        </p:nvSpPr>
        <p:spPr>
          <a:xfrm>
            <a:off x="1601743" y="4624738"/>
            <a:ext cx="8115300" cy="4463017"/>
          </a:xfrm>
          <a:prstGeom prst="rect">
            <a:avLst/>
          </a:prstGeom>
        </p:spPr>
        <p:txBody>
          <a:bodyPr lIns="0" tIns="0" rIns="0" bIns="0" rtlCol="0" anchor="t">
            <a:spAutoFit/>
          </a:bodyPr>
          <a:lstStyle/>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Swiss Cheese Model: </a:t>
            </a:r>
            <a:r>
              <a:rPr lang="en-GB" sz="2499" dirty="0">
                <a:solidFill>
                  <a:srgbClr val="3B365F"/>
                </a:solidFill>
                <a:latin typeface="Coco Gothic"/>
                <a:ea typeface="Coco Gothic"/>
                <a:cs typeface="Coco Gothic"/>
                <a:sym typeface="Coco Gothic"/>
              </a:rPr>
              <a:t>It shows how organisational vulnerabilities and human failures interrelate to generate bad events (Jones and Armit, 2025).</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Donabedian Model: </a:t>
            </a:r>
            <a:r>
              <a:rPr lang="en-GB" sz="2499" dirty="0">
                <a:solidFill>
                  <a:srgbClr val="3B365F"/>
                </a:solidFill>
                <a:latin typeface="Coco Gothic"/>
                <a:ea typeface="Coco Gothic"/>
                <a:cs typeface="Coco Gothic"/>
                <a:sym typeface="Coco Gothic"/>
              </a:rPr>
              <a:t>Relates healthcare structure, processes, and results to determine the quality of services (Jones and Armit, 2025).</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Root Cause Analysis (RCA): </a:t>
            </a:r>
            <a:r>
              <a:rPr lang="en-GB" sz="2499" dirty="0">
                <a:solidFill>
                  <a:srgbClr val="3B365F"/>
                </a:solidFill>
                <a:latin typeface="Coco Gothic"/>
                <a:ea typeface="Coco Gothic"/>
                <a:cs typeface="Coco Gothic"/>
                <a:sym typeface="Coco Gothic"/>
              </a:rPr>
              <a:t>It is used to find the root organisational causes of recurring failures as opposed to individual errors.</a:t>
            </a:r>
          </a:p>
        </p:txBody>
      </p:sp>
      <p:sp>
        <p:nvSpPr>
          <p:cNvPr id="12" name="TextBox 12"/>
          <p:cNvSpPr txBox="1"/>
          <p:nvPr/>
        </p:nvSpPr>
        <p:spPr>
          <a:xfrm>
            <a:off x="1028700" y="1717972"/>
            <a:ext cx="10371130" cy="2270750"/>
          </a:xfrm>
          <a:prstGeom prst="rect">
            <a:avLst/>
          </a:prstGeom>
        </p:spPr>
        <p:txBody>
          <a:bodyPr lIns="0" tIns="0" rIns="0" bIns="0" rtlCol="0" anchor="t">
            <a:spAutoFit/>
          </a:bodyPr>
          <a:lstStyle/>
          <a:p>
            <a:pPr>
              <a:lnSpc>
                <a:spcPts val="9100"/>
              </a:lnSpc>
            </a:pPr>
            <a:r>
              <a:rPr lang="en-US" sz="6500" dirty="0">
                <a:solidFill>
                  <a:srgbClr val="3B365F"/>
                </a:solidFill>
                <a:latin typeface="TAN Headline"/>
                <a:ea typeface="TAN Headline"/>
                <a:cs typeface="TAN Headline"/>
                <a:sym typeface="TAN Headline"/>
              </a:rPr>
              <a:t>Theoretical Frameworks</a:t>
            </a:r>
          </a:p>
        </p:txBody>
      </p:sp>
      <p:pic>
        <p:nvPicPr>
          <p:cNvPr id="13" name="Picture 12">
            <a:extLst>
              <a:ext uri="{FF2B5EF4-FFF2-40B4-BE49-F238E27FC236}">
                <a16:creationId xmlns:a16="http://schemas.microsoft.com/office/drawing/2014/main" id="{E1F57A43-3F77-4B1C-86E3-FFEE9489FB61}"/>
              </a:ext>
            </a:extLst>
          </p:cNvPr>
          <p:cNvPicPr>
            <a:picLocks noChangeAspect="1"/>
          </p:cNvPicPr>
          <p:nvPr/>
        </p:nvPicPr>
        <p:blipFill>
          <a:blip r:embed="rId11"/>
          <a:stretch>
            <a:fillRect/>
          </a:stretch>
        </p:blipFill>
        <p:spPr>
          <a:xfrm>
            <a:off x="11094271" y="3843671"/>
            <a:ext cx="6165029" cy="411001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10385461">
            <a:off x="-1257132" y="-4333581"/>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282094">
            <a:off x="10869086" y="2109994"/>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flipH="1">
            <a:off x="-1457466" y="3726757"/>
            <a:ext cx="15397760" cy="9664839"/>
          </a:xfrm>
          <a:custGeom>
            <a:avLst/>
            <a:gdLst/>
            <a:ahLst/>
            <a:cxnLst/>
            <a:rect l="l" t="t" r="r" b="b"/>
            <a:pathLst>
              <a:path w="15397760" h="9664839">
                <a:moveTo>
                  <a:pt x="15397760" y="0"/>
                </a:moveTo>
                <a:lnTo>
                  <a:pt x="0" y="0"/>
                </a:lnTo>
                <a:lnTo>
                  <a:pt x="0" y="9664839"/>
                </a:lnTo>
                <a:lnTo>
                  <a:pt x="15397760" y="9664839"/>
                </a:lnTo>
                <a:lnTo>
                  <a:pt x="1539776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flipH="1">
            <a:off x="8515390" y="-2556916"/>
            <a:ext cx="14451223" cy="9070719"/>
          </a:xfrm>
          <a:custGeom>
            <a:avLst/>
            <a:gdLst/>
            <a:ahLst/>
            <a:cxnLst/>
            <a:rect l="l" t="t" r="r" b="b"/>
            <a:pathLst>
              <a:path w="14451223" h="9070719">
                <a:moveTo>
                  <a:pt x="14451224" y="0"/>
                </a:moveTo>
                <a:lnTo>
                  <a:pt x="0" y="0"/>
                </a:lnTo>
                <a:lnTo>
                  <a:pt x="0" y="9070718"/>
                </a:lnTo>
                <a:lnTo>
                  <a:pt x="14451224" y="9070718"/>
                </a:lnTo>
                <a:lnTo>
                  <a:pt x="1445122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6" name="Freeform 6"/>
          <p:cNvSpPr/>
          <p:nvPr/>
        </p:nvSpPr>
        <p:spPr>
          <a:xfrm flipH="1">
            <a:off x="-596804" y="1028700"/>
            <a:ext cx="8423177" cy="4808868"/>
          </a:xfrm>
          <a:custGeom>
            <a:avLst/>
            <a:gdLst/>
            <a:ahLst/>
            <a:cxnLst/>
            <a:rect l="l" t="t" r="r" b="b"/>
            <a:pathLst>
              <a:path w="8423177" h="4808868">
                <a:moveTo>
                  <a:pt x="8423177" y="0"/>
                </a:moveTo>
                <a:lnTo>
                  <a:pt x="0" y="0"/>
                </a:lnTo>
                <a:lnTo>
                  <a:pt x="0" y="4808868"/>
                </a:lnTo>
                <a:lnTo>
                  <a:pt x="8423177" y="4808868"/>
                </a:lnTo>
                <a:lnTo>
                  <a:pt x="8423177"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Freeform 7"/>
          <p:cNvSpPr/>
          <p:nvPr/>
        </p:nvSpPr>
        <p:spPr>
          <a:xfrm rot="-1008282" flipH="1">
            <a:off x="14411126" y="6261987"/>
            <a:ext cx="2659752" cy="3491322"/>
          </a:xfrm>
          <a:custGeom>
            <a:avLst/>
            <a:gdLst/>
            <a:ahLst/>
            <a:cxnLst/>
            <a:rect l="l" t="t" r="r" b="b"/>
            <a:pathLst>
              <a:path w="2659752" h="3491322">
                <a:moveTo>
                  <a:pt x="2659752" y="0"/>
                </a:moveTo>
                <a:lnTo>
                  <a:pt x="0" y="0"/>
                </a:lnTo>
                <a:lnTo>
                  <a:pt x="0" y="3491321"/>
                </a:lnTo>
                <a:lnTo>
                  <a:pt x="2659752" y="3491321"/>
                </a:lnTo>
                <a:lnTo>
                  <a:pt x="2659752"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grpSp>
        <p:nvGrpSpPr>
          <p:cNvPr id="8" name="Group 8"/>
          <p:cNvGrpSpPr/>
          <p:nvPr/>
        </p:nvGrpSpPr>
        <p:grpSpPr>
          <a:xfrm>
            <a:off x="8814435" y="728662"/>
            <a:ext cx="783907" cy="3107055"/>
            <a:chOff x="0" y="0"/>
            <a:chExt cx="1045210" cy="4142740"/>
          </a:xfrm>
        </p:grpSpPr>
        <p:sp>
          <p:nvSpPr>
            <p:cNvPr id="9" name="Freeform 9"/>
            <p:cNvSpPr/>
            <p:nvPr/>
          </p:nvSpPr>
          <p:spPr>
            <a:xfrm>
              <a:off x="25400" y="49530"/>
              <a:ext cx="971550" cy="4043680"/>
            </a:xfrm>
            <a:custGeom>
              <a:avLst/>
              <a:gdLst/>
              <a:ahLst/>
              <a:cxnLst/>
              <a:rect l="l" t="t" r="r" b="b"/>
              <a:pathLst>
                <a:path w="971550" h="4043680">
                  <a:moveTo>
                    <a:pt x="194310" y="83820"/>
                  </a:moveTo>
                  <a:cubicBezTo>
                    <a:pt x="205740" y="1664970"/>
                    <a:pt x="218440" y="1770380"/>
                    <a:pt x="234950" y="1847850"/>
                  </a:cubicBezTo>
                  <a:cubicBezTo>
                    <a:pt x="243840" y="1891030"/>
                    <a:pt x="259080" y="1913890"/>
                    <a:pt x="265430" y="1945640"/>
                  </a:cubicBezTo>
                  <a:cubicBezTo>
                    <a:pt x="271780" y="1976120"/>
                    <a:pt x="264160" y="2006600"/>
                    <a:pt x="273050" y="2037080"/>
                  </a:cubicBezTo>
                  <a:cubicBezTo>
                    <a:pt x="281940" y="2073910"/>
                    <a:pt x="308610" y="2104390"/>
                    <a:pt x="326390" y="2148840"/>
                  </a:cubicBezTo>
                  <a:cubicBezTo>
                    <a:pt x="351790" y="2211070"/>
                    <a:pt x="382270" y="2302510"/>
                    <a:pt x="402590" y="2376170"/>
                  </a:cubicBezTo>
                  <a:cubicBezTo>
                    <a:pt x="420370" y="2444750"/>
                    <a:pt x="427990" y="2520950"/>
                    <a:pt x="443230" y="2576830"/>
                  </a:cubicBezTo>
                  <a:cubicBezTo>
                    <a:pt x="454660" y="2618740"/>
                    <a:pt x="463550" y="2649220"/>
                    <a:pt x="480060" y="2683510"/>
                  </a:cubicBezTo>
                  <a:cubicBezTo>
                    <a:pt x="496570" y="2720340"/>
                    <a:pt x="523240" y="2741930"/>
                    <a:pt x="544830" y="2788920"/>
                  </a:cubicBezTo>
                  <a:cubicBezTo>
                    <a:pt x="580390" y="2868930"/>
                    <a:pt x="614680" y="3035300"/>
                    <a:pt x="648970" y="3133090"/>
                  </a:cubicBezTo>
                  <a:cubicBezTo>
                    <a:pt x="675640" y="3205480"/>
                    <a:pt x="712470" y="3265170"/>
                    <a:pt x="725170" y="3322320"/>
                  </a:cubicBezTo>
                  <a:cubicBezTo>
                    <a:pt x="736600" y="3369310"/>
                    <a:pt x="727710" y="3411220"/>
                    <a:pt x="735330" y="3451860"/>
                  </a:cubicBezTo>
                  <a:cubicBezTo>
                    <a:pt x="741680" y="3487420"/>
                    <a:pt x="748030" y="3511550"/>
                    <a:pt x="765810" y="3550920"/>
                  </a:cubicBezTo>
                  <a:cubicBezTo>
                    <a:pt x="795020" y="3620770"/>
                    <a:pt x="880110" y="3742690"/>
                    <a:pt x="915670" y="3818890"/>
                  </a:cubicBezTo>
                  <a:cubicBezTo>
                    <a:pt x="939800" y="3870960"/>
                    <a:pt x="971550" y="3916680"/>
                    <a:pt x="967740" y="3954780"/>
                  </a:cubicBezTo>
                  <a:cubicBezTo>
                    <a:pt x="965200" y="3982720"/>
                    <a:pt x="944880" y="4014470"/>
                    <a:pt x="925830" y="4028440"/>
                  </a:cubicBezTo>
                  <a:cubicBezTo>
                    <a:pt x="910590" y="4039870"/>
                    <a:pt x="887730" y="4043680"/>
                    <a:pt x="869950" y="4041140"/>
                  </a:cubicBezTo>
                  <a:cubicBezTo>
                    <a:pt x="850900" y="4039870"/>
                    <a:pt x="829310" y="4032250"/>
                    <a:pt x="816610" y="4018280"/>
                  </a:cubicBezTo>
                  <a:cubicBezTo>
                    <a:pt x="800100" y="4001770"/>
                    <a:pt x="783590" y="3963670"/>
                    <a:pt x="787400" y="3938270"/>
                  </a:cubicBezTo>
                  <a:cubicBezTo>
                    <a:pt x="791210" y="3914140"/>
                    <a:pt x="817880" y="3882390"/>
                    <a:pt x="838200" y="3869690"/>
                  </a:cubicBezTo>
                  <a:cubicBezTo>
                    <a:pt x="854710" y="3859530"/>
                    <a:pt x="876300" y="3856990"/>
                    <a:pt x="895350" y="3862070"/>
                  </a:cubicBezTo>
                  <a:cubicBezTo>
                    <a:pt x="918210" y="3868420"/>
                    <a:pt x="949960" y="3895090"/>
                    <a:pt x="961390" y="3916680"/>
                  </a:cubicBezTo>
                  <a:cubicBezTo>
                    <a:pt x="970280" y="3933190"/>
                    <a:pt x="970280" y="3956050"/>
                    <a:pt x="965200" y="3973830"/>
                  </a:cubicBezTo>
                  <a:cubicBezTo>
                    <a:pt x="960120" y="3991610"/>
                    <a:pt x="948690" y="4010660"/>
                    <a:pt x="933450" y="4022090"/>
                  </a:cubicBezTo>
                  <a:cubicBezTo>
                    <a:pt x="919480" y="4033520"/>
                    <a:pt x="897890" y="4041140"/>
                    <a:pt x="878840" y="4042410"/>
                  </a:cubicBezTo>
                  <a:cubicBezTo>
                    <a:pt x="861060" y="4042410"/>
                    <a:pt x="844550" y="4041140"/>
                    <a:pt x="824230" y="4024630"/>
                  </a:cubicBezTo>
                  <a:cubicBezTo>
                    <a:pt x="770890" y="3980180"/>
                    <a:pt x="674370" y="3763010"/>
                    <a:pt x="628650" y="3658870"/>
                  </a:cubicBezTo>
                  <a:cubicBezTo>
                    <a:pt x="595630" y="3583940"/>
                    <a:pt x="568960" y="3519170"/>
                    <a:pt x="557530" y="3460750"/>
                  </a:cubicBezTo>
                  <a:cubicBezTo>
                    <a:pt x="548640" y="3418840"/>
                    <a:pt x="558800" y="3388360"/>
                    <a:pt x="549910" y="3346450"/>
                  </a:cubicBezTo>
                  <a:cubicBezTo>
                    <a:pt x="537210" y="3291840"/>
                    <a:pt x="500380" y="3230880"/>
                    <a:pt x="476250" y="3162300"/>
                  </a:cubicBezTo>
                  <a:cubicBezTo>
                    <a:pt x="447040" y="3077210"/>
                    <a:pt x="424180" y="2947670"/>
                    <a:pt x="391160" y="2874010"/>
                  </a:cubicBezTo>
                  <a:cubicBezTo>
                    <a:pt x="368300" y="2823210"/>
                    <a:pt x="339090" y="2799080"/>
                    <a:pt x="317500" y="2753360"/>
                  </a:cubicBezTo>
                  <a:cubicBezTo>
                    <a:pt x="292100" y="2700020"/>
                    <a:pt x="264160" y="2626360"/>
                    <a:pt x="252730" y="2570480"/>
                  </a:cubicBezTo>
                  <a:cubicBezTo>
                    <a:pt x="242570" y="2524760"/>
                    <a:pt x="252730" y="2496820"/>
                    <a:pt x="240030" y="2443480"/>
                  </a:cubicBezTo>
                  <a:cubicBezTo>
                    <a:pt x="219710" y="2348230"/>
                    <a:pt x="135890" y="2195830"/>
                    <a:pt x="101600" y="2053590"/>
                  </a:cubicBezTo>
                  <a:cubicBezTo>
                    <a:pt x="60960" y="1891030"/>
                    <a:pt x="40640" y="1738630"/>
                    <a:pt x="25400" y="1516380"/>
                  </a:cubicBezTo>
                  <a:cubicBezTo>
                    <a:pt x="0" y="1154430"/>
                    <a:pt x="0" y="240030"/>
                    <a:pt x="29210" y="83820"/>
                  </a:cubicBezTo>
                  <a:cubicBezTo>
                    <a:pt x="34290" y="52070"/>
                    <a:pt x="38100" y="43180"/>
                    <a:pt x="49530" y="29210"/>
                  </a:cubicBezTo>
                  <a:cubicBezTo>
                    <a:pt x="62230" y="15240"/>
                    <a:pt x="82550" y="2540"/>
                    <a:pt x="101600" y="1270"/>
                  </a:cubicBezTo>
                  <a:cubicBezTo>
                    <a:pt x="123190" y="0"/>
                    <a:pt x="157480" y="13970"/>
                    <a:pt x="173990" y="29210"/>
                  </a:cubicBezTo>
                  <a:cubicBezTo>
                    <a:pt x="186690" y="43180"/>
                    <a:pt x="194310" y="83820"/>
                    <a:pt x="194310" y="83820"/>
                  </a:cubicBezTo>
                </a:path>
              </a:pathLst>
            </a:custGeom>
            <a:solidFill>
              <a:srgbClr val="94AAB8"/>
            </a:solidFill>
            <a:ln cap="sq">
              <a:noFill/>
              <a:prstDash val="solid"/>
              <a:miter/>
            </a:ln>
          </p:spPr>
          <p:txBody>
            <a:bodyPr/>
            <a:lstStyle/>
            <a:p>
              <a:endParaRPr lang="en-IN"/>
            </a:p>
          </p:txBody>
        </p:sp>
      </p:grpSp>
      <p:grpSp>
        <p:nvGrpSpPr>
          <p:cNvPr id="10" name="Group 10"/>
          <p:cNvGrpSpPr/>
          <p:nvPr/>
        </p:nvGrpSpPr>
        <p:grpSpPr>
          <a:xfrm>
            <a:off x="9621202" y="4003358"/>
            <a:ext cx="197167" cy="199072"/>
            <a:chOff x="0" y="0"/>
            <a:chExt cx="262890" cy="265430"/>
          </a:xfrm>
        </p:grpSpPr>
        <p:sp>
          <p:nvSpPr>
            <p:cNvPr id="11" name="Freeform 11"/>
            <p:cNvSpPr/>
            <p:nvPr/>
          </p:nvSpPr>
          <p:spPr>
            <a:xfrm>
              <a:off x="50800" y="49530"/>
              <a:ext cx="161290" cy="167640"/>
            </a:xfrm>
            <a:custGeom>
              <a:avLst/>
              <a:gdLst/>
              <a:ahLst/>
              <a:cxnLst/>
              <a:rect l="l" t="t" r="r" b="b"/>
              <a:pathLst>
                <a:path w="161290" h="167640">
                  <a:moveTo>
                    <a:pt x="161290" y="58420"/>
                  </a:moveTo>
                  <a:cubicBezTo>
                    <a:pt x="139700" y="146050"/>
                    <a:pt x="128270" y="152400"/>
                    <a:pt x="116840" y="158750"/>
                  </a:cubicBezTo>
                  <a:cubicBezTo>
                    <a:pt x="105410" y="163830"/>
                    <a:pt x="91440" y="167640"/>
                    <a:pt x="77470" y="165100"/>
                  </a:cubicBezTo>
                  <a:cubicBezTo>
                    <a:pt x="58420" y="161290"/>
                    <a:pt x="24130" y="140970"/>
                    <a:pt x="11430" y="125730"/>
                  </a:cubicBezTo>
                  <a:cubicBezTo>
                    <a:pt x="2540" y="114300"/>
                    <a:pt x="0" y="102870"/>
                    <a:pt x="0" y="87630"/>
                  </a:cubicBezTo>
                  <a:cubicBezTo>
                    <a:pt x="1270" y="68580"/>
                    <a:pt x="17780" y="31750"/>
                    <a:pt x="31750" y="17780"/>
                  </a:cubicBezTo>
                  <a:cubicBezTo>
                    <a:pt x="41910" y="7620"/>
                    <a:pt x="53340" y="2540"/>
                    <a:pt x="67310" y="1270"/>
                  </a:cubicBezTo>
                  <a:cubicBezTo>
                    <a:pt x="87630" y="0"/>
                    <a:pt x="140970" y="24130"/>
                    <a:pt x="140970" y="24130"/>
                  </a:cubicBezTo>
                </a:path>
              </a:pathLst>
            </a:custGeom>
            <a:solidFill>
              <a:srgbClr val="94AAB8"/>
            </a:solidFill>
            <a:ln cap="sq">
              <a:noFill/>
              <a:prstDash val="solid"/>
              <a:miter/>
            </a:ln>
          </p:spPr>
          <p:txBody>
            <a:bodyPr/>
            <a:lstStyle/>
            <a:p>
              <a:endParaRPr lang="en-IN"/>
            </a:p>
          </p:txBody>
        </p:sp>
      </p:grpSp>
      <p:grpSp>
        <p:nvGrpSpPr>
          <p:cNvPr id="12" name="Group 12"/>
          <p:cNvGrpSpPr/>
          <p:nvPr/>
        </p:nvGrpSpPr>
        <p:grpSpPr>
          <a:xfrm>
            <a:off x="12681585" y="6743700"/>
            <a:ext cx="1140142" cy="2517458"/>
            <a:chOff x="0" y="0"/>
            <a:chExt cx="1520190" cy="3356610"/>
          </a:xfrm>
        </p:grpSpPr>
        <p:sp>
          <p:nvSpPr>
            <p:cNvPr id="13" name="Freeform 13"/>
            <p:cNvSpPr/>
            <p:nvPr/>
          </p:nvSpPr>
          <p:spPr>
            <a:xfrm>
              <a:off x="49530" y="48260"/>
              <a:ext cx="1438910" cy="3262630"/>
            </a:xfrm>
            <a:custGeom>
              <a:avLst/>
              <a:gdLst/>
              <a:ahLst/>
              <a:cxnLst/>
              <a:rect l="l" t="t" r="r" b="b"/>
              <a:pathLst>
                <a:path w="1438910" h="3262630">
                  <a:moveTo>
                    <a:pt x="148590" y="34290"/>
                  </a:moveTo>
                  <a:cubicBezTo>
                    <a:pt x="502920" y="439420"/>
                    <a:pt x="553720" y="467360"/>
                    <a:pt x="615950" y="529590"/>
                  </a:cubicBezTo>
                  <a:cubicBezTo>
                    <a:pt x="693420" y="608330"/>
                    <a:pt x="821690" y="746760"/>
                    <a:pt x="861060" y="817880"/>
                  </a:cubicBezTo>
                  <a:cubicBezTo>
                    <a:pt x="880110" y="852170"/>
                    <a:pt x="871220" y="868680"/>
                    <a:pt x="889000" y="901700"/>
                  </a:cubicBezTo>
                  <a:cubicBezTo>
                    <a:pt x="919480" y="958850"/>
                    <a:pt x="1017270" y="1054100"/>
                    <a:pt x="1057910" y="1113790"/>
                  </a:cubicBezTo>
                  <a:cubicBezTo>
                    <a:pt x="1084580" y="1155700"/>
                    <a:pt x="1101090" y="1184910"/>
                    <a:pt x="1116330" y="1223010"/>
                  </a:cubicBezTo>
                  <a:cubicBezTo>
                    <a:pt x="1132840" y="1259840"/>
                    <a:pt x="1135380" y="1303020"/>
                    <a:pt x="1151890" y="1337310"/>
                  </a:cubicBezTo>
                  <a:cubicBezTo>
                    <a:pt x="1169670" y="1372870"/>
                    <a:pt x="1196340" y="1394460"/>
                    <a:pt x="1217930" y="1432560"/>
                  </a:cubicBezTo>
                  <a:cubicBezTo>
                    <a:pt x="1247140" y="1485900"/>
                    <a:pt x="1280160" y="1543050"/>
                    <a:pt x="1306830" y="1628140"/>
                  </a:cubicBezTo>
                  <a:cubicBezTo>
                    <a:pt x="1350010" y="1766570"/>
                    <a:pt x="1391920" y="1985010"/>
                    <a:pt x="1412240" y="2202180"/>
                  </a:cubicBezTo>
                  <a:cubicBezTo>
                    <a:pt x="1438910" y="2481580"/>
                    <a:pt x="1438910" y="3046730"/>
                    <a:pt x="1418590" y="3169920"/>
                  </a:cubicBezTo>
                  <a:cubicBezTo>
                    <a:pt x="1413510" y="3200400"/>
                    <a:pt x="1410970" y="3210560"/>
                    <a:pt x="1400810" y="3224530"/>
                  </a:cubicBezTo>
                  <a:cubicBezTo>
                    <a:pt x="1389380" y="3238500"/>
                    <a:pt x="1371600" y="3252470"/>
                    <a:pt x="1352550" y="3256280"/>
                  </a:cubicBezTo>
                  <a:cubicBezTo>
                    <a:pt x="1329690" y="3261360"/>
                    <a:pt x="1289050" y="3255010"/>
                    <a:pt x="1270000" y="3238500"/>
                  </a:cubicBezTo>
                  <a:cubicBezTo>
                    <a:pt x="1252220" y="3221990"/>
                    <a:pt x="1238250" y="3183890"/>
                    <a:pt x="1239520" y="3159760"/>
                  </a:cubicBezTo>
                  <a:cubicBezTo>
                    <a:pt x="1239520" y="3140710"/>
                    <a:pt x="1250950" y="3121660"/>
                    <a:pt x="1263650" y="3107690"/>
                  </a:cubicBezTo>
                  <a:cubicBezTo>
                    <a:pt x="1276350" y="3094990"/>
                    <a:pt x="1295400" y="3082290"/>
                    <a:pt x="1314450" y="3081020"/>
                  </a:cubicBezTo>
                  <a:cubicBezTo>
                    <a:pt x="1337310" y="3079750"/>
                    <a:pt x="1376680" y="3089910"/>
                    <a:pt x="1394460" y="3107690"/>
                  </a:cubicBezTo>
                  <a:cubicBezTo>
                    <a:pt x="1410970" y="3125470"/>
                    <a:pt x="1422400" y="3164840"/>
                    <a:pt x="1417320" y="3188970"/>
                  </a:cubicBezTo>
                  <a:cubicBezTo>
                    <a:pt x="1410970" y="3213100"/>
                    <a:pt x="1383030" y="3243580"/>
                    <a:pt x="1362710" y="3253740"/>
                  </a:cubicBezTo>
                  <a:cubicBezTo>
                    <a:pt x="1344930" y="3262630"/>
                    <a:pt x="1322070" y="3261360"/>
                    <a:pt x="1304290" y="3256280"/>
                  </a:cubicBezTo>
                  <a:cubicBezTo>
                    <a:pt x="1287780" y="3251200"/>
                    <a:pt x="1268730" y="3238500"/>
                    <a:pt x="1257300" y="3224530"/>
                  </a:cubicBezTo>
                  <a:cubicBezTo>
                    <a:pt x="1245870" y="3210560"/>
                    <a:pt x="1243330" y="3200400"/>
                    <a:pt x="1238250" y="3169920"/>
                  </a:cubicBezTo>
                  <a:cubicBezTo>
                    <a:pt x="1219200" y="3048000"/>
                    <a:pt x="1262380" y="2482850"/>
                    <a:pt x="1239520" y="2214880"/>
                  </a:cubicBezTo>
                  <a:cubicBezTo>
                    <a:pt x="1221740" y="2016760"/>
                    <a:pt x="1191260" y="1837690"/>
                    <a:pt x="1148080" y="1703070"/>
                  </a:cubicBezTo>
                  <a:cubicBezTo>
                    <a:pt x="1117600" y="1610360"/>
                    <a:pt x="1070610" y="1530350"/>
                    <a:pt x="1038860" y="1477010"/>
                  </a:cubicBezTo>
                  <a:cubicBezTo>
                    <a:pt x="1019810" y="1443990"/>
                    <a:pt x="1000760" y="1430020"/>
                    <a:pt x="988060" y="1402080"/>
                  </a:cubicBezTo>
                  <a:cubicBezTo>
                    <a:pt x="974090" y="1372870"/>
                    <a:pt x="972820" y="1334770"/>
                    <a:pt x="958850" y="1304290"/>
                  </a:cubicBezTo>
                  <a:cubicBezTo>
                    <a:pt x="946150" y="1272540"/>
                    <a:pt x="933450" y="1249680"/>
                    <a:pt x="910590" y="1212850"/>
                  </a:cubicBezTo>
                  <a:cubicBezTo>
                    <a:pt x="871220" y="1148080"/>
                    <a:pt x="769620" y="1021080"/>
                    <a:pt x="732790" y="956310"/>
                  </a:cubicBezTo>
                  <a:cubicBezTo>
                    <a:pt x="711200" y="920750"/>
                    <a:pt x="712470" y="902970"/>
                    <a:pt x="690880" y="868680"/>
                  </a:cubicBezTo>
                  <a:cubicBezTo>
                    <a:pt x="652780" y="810260"/>
                    <a:pt x="572770" y="721360"/>
                    <a:pt x="502920" y="646430"/>
                  </a:cubicBezTo>
                  <a:cubicBezTo>
                    <a:pt x="425450" y="563880"/>
                    <a:pt x="323850" y="485140"/>
                    <a:pt x="242570" y="397510"/>
                  </a:cubicBezTo>
                  <a:cubicBezTo>
                    <a:pt x="162560" y="313690"/>
                    <a:pt x="48260" y="190500"/>
                    <a:pt x="17780" y="132080"/>
                  </a:cubicBezTo>
                  <a:cubicBezTo>
                    <a:pt x="5080" y="109220"/>
                    <a:pt x="0" y="93980"/>
                    <a:pt x="1270" y="76200"/>
                  </a:cubicBezTo>
                  <a:cubicBezTo>
                    <a:pt x="2540" y="58420"/>
                    <a:pt x="12700" y="36830"/>
                    <a:pt x="26670" y="24130"/>
                  </a:cubicBezTo>
                  <a:cubicBezTo>
                    <a:pt x="43180" y="10160"/>
                    <a:pt x="78740" y="0"/>
                    <a:pt x="100330" y="2540"/>
                  </a:cubicBezTo>
                  <a:cubicBezTo>
                    <a:pt x="118110" y="5080"/>
                    <a:pt x="148590" y="34290"/>
                    <a:pt x="148590" y="34290"/>
                  </a:cubicBezTo>
                </a:path>
              </a:pathLst>
            </a:custGeom>
            <a:solidFill>
              <a:srgbClr val="94AAB8"/>
            </a:solidFill>
            <a:ln cap="sq">
              <a:noFill/>
              <a:prstDash val="solid"/>
              <a:miter/>
            </a:ln>
          </p:spPr>
          <p:txBody>
            <a:bodyPr/>
            <a:lstStyle/>
            <a:p>
              <a:endParaRPr lang="en-IN"/>
            </a:p>
          </p:txBody>
        </p:sp>
      </p:grpSp>
      <p:grpSp>
        <p:nvGrpSpPr>
          <p:cNvPr id="14" name="Group 14"/>
          <p:cNvGrpSpPr/>
          <p:nvPr/>
        </p:nvGrpSpPr>
        <p:grpSpPr>
          <a:xfrm>
            <a:off x="13620750" y="9384982"/>
            <a:ext cx="192405" cy="192405"/>
            <a:chOff x="0" y="0"/>
            <a:chExt cx="256540" cy="256540"/>
          </a:xfrm>
        </p:grpSpPr>
        <p:sp>
          <p:nvSpPr>
            <p:cNvPr id="15" name="Freeform 15"/>
            <p:cNvSpPr/>
            <p:nvPr/>
          </p:nvSpPr>
          <p:spPr>
            <a:xfrm>
              <a:off x="44450" y="46990"/>
              <a:ext cx="160020" cy="163830"/>
            </a:xfrm>
            <a:custGeom>
              <a:avLst/>
              <a:gdLst/>
              <a:ahLst/>
              <a:cxnLst/>
              <a:rect l="l" t="t" r="r" b="b"/>
              <a:pathLst>
                <a:path w="160020" h="163830">
                  <a:moveTo>
                    <a:pt x="160020" y="58420"/>
                  </a:moveTo>
                  <a:cubicBezTo>
                    <a:pt x="139700" y="146050"/>
                    <a:pt x="129540" y="153670"/>
                    <a:pt x="115570" y="157480"/>
                  </a:cubicBezTo>
                  <a:cubicBezTo>
                    <a:pt x="96520" y="163830"/>
                    <a:pt x="57150" y="161290"/>
                    <a:pt x="39370" y="153670"/>
                  </a:cubicBezTo>
                  <a:cubicBezTo>
                    <a:pt x="25400" y="147320"/>
                    <a:pt x="16510" y="138430"/>
                    <a:pt x="11430" y="125730"/>
                  </a:cubicBezTo>
                  <a:cubicBezTo>
                    <a:pt x="2540" y="106680"/>
                    <a:pt x="0" y="67310"/>
                    <a:pt x="6350" y="48260"/>
                  </a:cubicBezTo>
                  <a:cubicBezTo>
                    <a:pt x="10160" y="35560"/>
                    <a:pt x="19050" y="25400"/>
                    <a:pt x="30480" y="17780"/>
                  </a:cubicBezTo>
                  <a:cubicBezTo>
                    <a:pt x="48260" y="7620"/>
                    <a:pt x="86360" y="0"/>
                    <a:pt x="106680" y="3810"/>
                  </a:cubicBezTo>
                  <a:cubicBezTo>
                    <a:pt x="120650" y="6350"/>
                    <a:pt x="139700" y="24130"/>
                    <a:pt x="139700" y="24130"/>
                  </a:cubicBezTo>
                </a:path>
              </a:pathLst>
            </a:custGeom>
            <a:solidFill>
              <a:srgbClr val="94AAB8"/>
            </a:solidFill>
            <a:ln cap="sq">
              <a:noFill/>
              <a:prstDash val="solid"/>
              <a:miter/>
            </a:ln>
          </p:spPr>
          <p:txBody>
            <a:bodyPr/>
            <a:lstStyle/>
            <a:p>
              <a:endParaRPr lang="en-IN"/>
            </a:p>
          </p:txBody>
        </p:sp>
      </p:grpSp>
      <p:sp>
        <p:nvSpPr>
          <p:cNvPr id="16" name="TextBox 16"/>
          <p:cNvSpPr txBox="1"/>
          <p:nvPr/>
        </p:nvSpPr>
        <p:spPr>
          <a:xfrm>
            <a:off x="1593989" y="6365167"/>
            <a:ext cx="9531365" cy="3116494"/>
          </a:xfrm>
          <a:prstGeom prst="rect">
            <a:avLst/>
          </a:prstGeom>
        </p:spPr>
        <p:txBody>
          <a:bodyPr lIns="0" tIns="0" rIns="0" bIns="0" rtlCol="0" anchor="t">
            <a:spAutoFit/>
          </a:bodyPr>
          <a:lstStyle/>
          <a:p>
            <a:pPr>
              <a:lnSpc>
                <a:spcPts val="3499"/>
              </a:lnSpc>
            </a:pPr>
            <a:r>
              <a:rPr lang="en-GB" sz="2499" dirty="0">
                <a:solidFill>
                  <a:srgbClr val="3B365F"/>
                </a:solidFill>
                <a:latin typeface="Coco Gothic"/>
                <a:ea typeface="Coco Gothic"/>
                <a:cs typeface="Coco Gothic"/>
                <a:sym typeface="Coco Gothic"/>
              </a:rPr>
              <a:t>●	Poor clinical governance by the policies of NHS modernisation was not aligned with quality objectives.</a:t>
            </a:r>
          </a:p>
          <a:p>
            <a:pPr>
              <a:lnSpc>
                <a:spcPts val="3499"/>
              </a:lnSpc>
            </a:pPr>
            <a:r>
              <a:rPr lang="en-GB" sz="2499" dirty="0">
                <a:solidFill>
                  <a:srgbClr val="3B365F"/>
                </a:solidFill>
                <a:latin typeface="Coco Gothic"/>
                <a:ea typeface="Coco Gothic"/>
                <a:cs typeface="Coco Gothic"/>
                <a:sym typeface="Coco Gothic"/>
              </a:rPr>
              <a:t>●	Poorly applied NHS Quality Accounts (2008).</a:t>
            </a:r>
          </a:p>
          <a:p>
            <a:pPr>
              <a:lnSpc>
                <a:spcPts val="3499"/>
              </a:lnSpc>
            </a:pPr>
            <a:r>
              <a:rPr lang="en-GB" sz="2499" dirty="0">
                <a:solidFill>
                  <a:srgbClr val="3B365F"/>
                </a:solidFill>
                <a:latin typeface="Coco Gothic"/>
                <a:ea typeface="Coco Gothic"/>
                <a:cs typeface="Coco Gothic"/>
                <a:sym typeface="Coco Gothic"/>
              </a:rPr>
              <a:t>●	Poor regulatory compliance of Monitor and CQC.</a:t>
            </a:r>
          </a:p>
          <a:p>
            <a:pPr>
              <a:lnSpc>
                <a:spcPts val="3499"/>
              </a:lnSpc>
            </a:pPr>
            <a:r>
              <a:rPr lang="en-GB" sz="2499" dirty="0">
                <a:solidFill>
                  <a:srgbClr val="3B365F"/>
                </a:solidFill>
                <a:latin typeface="Coco Gothic"/>
                <a:ea typeface="Coco Gothic"/>
                <a:cs typeface="Coco Gothic"/>
                <a:sym typeface="Coco Gothic"/>
              </a:rPr>
              <a:t>●	Weak safeguards for </a:t>
            </a:r>
            <a:r>
              <a:rPr lang="en-GB" sz="2499" dirty="0" err="1">
                <a:solidFill>
                  <a:srgbClr val="3B365F"/>
                </a:solidFill>
                <a:latin typeface="Coco Gothic"/>
                <a:ea typeface="Coco Gothic"/>
                <a:cs typeface="Coco Gothic"/>
                <a:sym typeface="Coco Gothic"/>
              </a:rPr>
              <a:t>whistleblowers</a:t>
            </a:r>
            <a:r>
              <a:rPr lang="en-GB" sz="2499" dirty="0">
                <a:solidFill>
                  <a:srgbClr val="3B365F"/>
                </a:solidFill>
                <a:latin typeface="Coco Gothic"/>
                <a:ea typeface="Coco Gothic"/>
                <a:cs typeface="Coco Gothic"/>
                <a:sym typeface="Coco Gothic"/>
              </a:rPr>
              <a:t>.</a:t>
            </a:r>
          </a:p>
          <a:p>
            <a:pPr>
              <a:lnSpc>
                <a:spcPts val="3499"/>
              </a:lnSpc>
            </a:pPr>
            <a:r>
              <a:rPr lang="en-GB" sz="2499" dirty="0">
                <a:solidFill>
                  <a:srgbClr val="3B365F"/>
                </a:solidFill>
                <a:latin typeface="Coco Gothic"/>
                <a:ea typeface="Coco Gothic"/>
                <a:cs typeface="Coco Gothic"/>
                <a:sym typeface="Coco Gothic"/>
              </a:rPr>
              <a:t>●	Policies were based upon financial performance instead of quality of care and staff burnout, and moral distress.</a:t>
            </a:r>
          </a:p>
        </p:txBody>
      </p:sp>
      <p:sp>
        <p:nvSpPr>
          <p:cNvPr id="18" name="TextBox 18"/>
          <p:cNvSpPr txBox="1"/>
          <p:nvPr/>
        </p:nvSpPr>
        <p:spPr>
          <a:xfrm>
            <a:off x="8195228" y="895350"/>
            <a:ext cx="9064072" cy="1103764"/>
          </a:xfrm>
          <a:prstGeom prst="rect">
            <a:avLst/>
          </a:prstGeom>
        </p:spPr>
        <p:txBody>
          <a:bodyPr lIns="0" tIns="0" rIns="0" bIns="0" rtlCol="0" anchor="t">
            <a:spAutoFit/>
          </a:bodyPr>
          <a:lstStyle/>
          <a:p>
            <a:pPr algn="r">
              <a:lnSpc>
                <a:spcPts val="9100"/>
              </a:lnSpc>
            </a:pPr>
            <a:r>
              <a:rPr lang="en-US" sz="6500" dirty="0">
                <a:solidFill>
                  <a:srgbClr val="3B365F"/>
                </a:solidFill>
                <a:latin typeface="TAN Headline"/>
                <a:ea typeface="TAN Headline"/>
                <a:cs typeface="TAN Headline"/>
                <a:sym typeface="TAN Headline"/>
              </a:rPr>
              <a:t>Policy Analysis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a:off x="5800788" y="3374344"/>
            <a:ext cx="6686423" cy="6912656"/>
          </a:xfrm>
          <a:custGeom>
            <a:avLst/>
            <a:gdLst/>
            <a:ahLst/>
            <a:cxnLst/>
            <a:rect l="l" t="t" r="r" b="b"/>
            <a:pathLst>
              <a:path w="6686423" h="6912656">
                <a:moveTo>
                  <a:pt x="0" y="0"/>
                </a:moveTo>
                <a:lnTo>
                  <a:pt x="6686424" y="0"/>
                </a:lnTo>
                <a:lnTo>
                  <a:pt x="6686424" y="6912656"/>
                </a:lnTo>
                <a:lnTo>
                  <a:pt x="0" y="69126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grpSp>
        <p:nvGrpSpPr>
          <p:cNvPr id="3" name="Group 3"/>
          <p:cNvGrpSpPr/>
          <p:nvPr/>
        </p:nvGrpSpPr>
        <p:grpSpPr>
          <a:xfrm>
            <a:off x="1862138" y="4445318"/>
            <a:ext cx="262890" cy="292418"/>
            <a:chOff x="0" y="0"/>
            <a:chExt cx="350520" cy="389890"/>
          </a:xfrm>
        </p:grpSpPr>
        <p:sp>
          <p:nvSpPr>
            <p:cNvPr id="4" name="Freeform 4"/>
            <p:cNvSpPr/>
            <p:nvPr/>
          </p:nvSpPr>
          <p:spPr>
            <a:xfrm>
              <a:off x="46990" y="49530"/>
              <a:ext cx="254000" cy="290830"/>
            </a:xfrm>
            <a:custGeom>
              <a:avLst/>
              <a:gdLst/>
              <a:ahLst/>
              <a:cxnLst/>
              <a:rect l="l" t="t" r="r" b="b"/>
              <a:pathLst>
                <a:path w="254000" h="290830">
                  <a:moveTo>
                    <a:pt x="160020" y="269240"/>
                  </a:moveTo>
                  <a:cubicBezTo>
                    <a:pt x="0" y="46990"/>
                    <a:pt x="3810" y="38100"/>
                    <a:pt x="7620" y="29210"/>
                  </a:cubicBezTo>
                  <a:cubicBezTo>
                    <a:pt x="12700" y="20320"/>
                    <a:pt x="20320" y="10160"/>
                    <a:pt x="30480" y="6350"/>
                  </a:cubicBezTo>
                  <a:cubicBezTo>
                    <a:pt x="43180" y="1270"/>
                    <a:pt x="66040" y="1270"/>
                    <a:pt x="77470" y="7620"/>
                  </a:cubicBezTo>
                  <a:cubicBezTo>
                    <a:pt x="87630" y="11430"/>
                    <a:pt x="95250" y="21590"/>
                    <a:pt x="99060" y="30480"/>
                  </a:cubicBezTo>
                  <a:cubicBezTo>
                    <a:pt x="102870" y="40640"/>
                    <a:pt x="104140" y="53340"/>
                    <a:pt x="101600" y="62230"/>
                  </a:cubicBezTo>
                  <a:cubicBezTo>
                    <a:pt x="99060" y="72390"/>
                    <a:pt x="93980" y="83820"/>
                    <a:pt x="85090" y="90170"/>
                  </a:cubicBezTo>
                  <a:cubicBezTo>
                    <a:pt x="73660" y="97790"/>
                    <a:pt x="52070" y="102870"/>
                    <a:pt x="39370" y="99060"/>
                  </a:cubicBezTo>
                  <a:cubicBezTo>
                    <a:pt x="25400" y="95250"/>
                    <a:pt x="10160" y="77470"/>
                    <a:pt x="5080" y="66040"/>
                  </a:cubicBezTo>
                  <a:cubicBezTo>
                    <a:pt x="1270" y="55880"/>
                    <a:pt x="2540" y="43180"/>
                    <a:pt x="6350" y="34290"/>
                  </a:cubicBezTo>
                  <a:cubicBezTo>
                    <a:pt x="8890" y="24130"/>
                    <a:pt x="17780" y="13970"/>
                    <a:pt x="25400" y="8890"/>
                  </a:cubicBezTo>
                  <a:cubicBezTo>
                    <a:pt x="34290" y="3810"/>
                    <a:pt x="46990" y="0"/>
                    <a:pt x="57150" y="1270"/>
                  </a:cubicBezTo>
                  <a:cubicBezTo>
                    <a:pt x="67310" y="1270"/>
                    <a:pt x="74930" y="3810"/>
                    <a:pt x="86360" y="13970"/>
                  </a:cubicBezTo>
                  <a:cubicBezTo>
                    <a:pt x="120650" y="39370"/>
                    <a:pt x="222250" y="168910"/>
                    <a:pt x="242570" y="208280"/>
                  </a:cubicBezTo>
                  <a:cubicBezTo>
                    <a:pt x="250190" y="223520"/>
                    <a:pt x="254000" y="231140"/>
                    <a:pt x="251460" y="243840"/>
                  </a:cubicBezTo>
                  <a:cubicBezTo>
                    <a:pt x="250190" y="256540"/>
                    <a:pt x="237490" y="275590"/>
                    <a:pt x="226060" y="283210"/>
                  </a:cubicBezTo>
                  <a:cubicBezTo>
                    <a:pt x="215900" y="289560"/>
                    <a:pt x="201930" y="290830"/>
                    <a:pt x="190500" y="288290"/>
                  </a:cubicBezTo>
                  <a:cubicBezTo>
                    <a:pt x="179070" y="285750"/>
                    <a:pt x="160020" y="269240"/>
                    <a:pt x="160020" y="269240"/>
                  </a:cubicBezTo>
                </a:path>
              </a:pathLst>
            </a:custGeom>
            <a:solidFill>
              <a:srgbClr val="94AAB8"/>
            </a:solidFill>
            <a:ln cap="sq">
              <a:noFill/>
              <a:prstDash val="solid"/>
              <a:miter/>
            </a:ln>
          </p:spPr>
          <p:txBody>
            <a:bodyPr/>
            <a:lstStyle/>
            <a:p>
              <a:endParaRPr lang="en-IN"/>
            </a:p>
          </p:txBody>
        </p:sp>
      </p:grpSp>
      <p:grpSp>
        <p:nvGrpSpPr>
          <p:cNvPr id="5" name="Group 5"/>
          <p:cNvGrpSpPr/>
          <p:nvPr/>
        </p:nvGrpSpPr>
        <p:grpSpPr>
          <a:xfrm>
            <a:off x="1796415" y="4678680"/>
            <a:ext cx="237172" cy="154305"/>
            <a:chOff x="0" y="0"/>
            <a:chExt cx="316230" cy="205740"/>
          </a:xfrm>
        </p:grpSpPr>
        <p:sp>
          <p:nvSpPr>
            <p:cNvPr id="6" name="Freeform 6"/>
            <p:cNvSpPr/>
            <p:nvPr/>
          </p:nvSpPr>
          <p:spPr>
            <a:xfrm>
              <a:off x="49530" y="45720"/>
              <a:ext cx="220980" cy="109220"/>
            </a:xfrm>
            <a:custGeom>
              <a:avLst/>
              <a:gdLst/>
              <a:ahLst/>
              <a:cxnLst/>
              <a:rect l="l" t="t" r="r" b="b"/>
              <a:pathLst>
                <a:path w="220980" h="109220">
                  <a:moveTo>
                    <a:pt x="166370" y="107950"/>
                  </a:moveTo>
                  <a:cubicBezTo>
                    <a:pt x="6350" y="87630"/>
                    <a:pt x="0" y="68580"/>
                    <a:pt x="1270" y="53340"/>
                  </a:cubicBezTo>
                  <a:cubicBezTo>
                    <a:pt x="1270" y="39370"/>
                    <a:pt x="15240" y="20320"/>
                    <a:pt x="26670" y="11430"/>
                  </a:cubicBezTo>
                  <a:cubicBezTo>
                    <a:pt x="35560" y="5080"/>
                    <a:pt x="48260" y="3810"/>
                    <a:pt x="58420" y="5080"/>
                  </a:cubicBezTo>
                  <a:cubicBezTo>
                    <a:pt x="68580" y="6350"/>
                    <a:pt x="81280" y="10160"/>
                    <a:pt x="88900" y="19050"/>
                  </a:cubicBezTo>
                  <a:cubicBezTo>
                    <a:pt x="97790" y="29210"/>
                    <a:pt x="105410" y="52070"/>
                    <a:pt x="104140" y="64770"/>
                  </a:cubicBezTo>
                  <a:cubicBezTo>
                    <a:pt x="102870" y="76200"/>
                    <a:pt x="96520" y="87630"/>
                    <a:pt x="88900" y="93980"/>
                  </a:cubicBezTo>
                  <a:cubicBezTo>
                    <a:pt x="81280" y="101600"/>
                    <a:pt x="69850" y="107950"/>
                    <a:pt x="58420" y="107950"/>
                  </a:cubicBezTo>
                  <a:cubicBezTo>
                    <a:pt x="45720" y="109220"/>
                    <a:pt x="22860" y="101600"/>
                    <a:pt x="12700" y="90170"/>
                  </a:cubicBezTo>
                  <a:cubicBezTo>
                    <a:pt x="3810" y="80010"/>
                    <a:pt x="0" y="55880"/>
                    <a:pt x="2540" y="43180"/>
                  </a:cubicBezTo>
                  <a:cubicBezTo>
                    <a:pt x="5080" y="31750"/>
                    <a:pt x="12700" y="21590"/>
                    <a:pt x="21590" y="15240"/>
                  </a:cubicBezTo>
                  <a:cubicBezTo>
                    <a:pt x="30480" y="8890"/>
                    <a:pt x="39370" y="6350"/>
                    <a:pt x="53340" y="5080"/>
                  </a:cubicBezTo>
                  <a:cubicBezTo>
                    <a:pt x="78740" y="0"/>
                    <a:pt x="139700" y="0"/>
                    <a:pt x="166370" y="5080"/>
                  </a:cubicBezTo>
                  <a:cubicBezTo>
                    <a:pt x="181610" y="7620"/>
                    <a:pt x="193040" y="8890"/>
                    <a:pt x="200660" y="17780"/>
                  </a:cubicBezTo>
                  <a:cubicBezTo>
                    <a:pt x="210820" y="29210"/>
                    <a:pt x="220980" y="59690"/>
                    <a:pt x="214630" y="74930"/>
                  </a:cubicBezTo>
                  <a:cubicBezTo>
                    <a:pt x="209550" y="90170"/>
                    <a:pt x="166370" y="107950"/>
                    <a:pt x="166370" y="107950"/>
                  </a:cubicBezTo>
                </a:path>
              </a:pathLst>
            </a:custGeom>
            <a:solidFill>
              <a:srgbClr val="94AAB8"/>
            </a:solidFill>
            <a:ln cap="sq">
              <a:noFill/>
              <a:prstDash val="solid"/>
              <a:miter/>
            </a:ln>
          </p:spPr>
          <p:txBody>
            <a:bodyPr/>
            <a:lstStyle/>
            <a:p>
              <a:endParaRPr lang="en-IN"/>
            </a:p>
          </p:txBody>
        </p:sp>
      </p:grpSp>
      <p:grpSp>
        <p:nvGrpSpPr>
          <p:cNvPr id="7" name="Group 7"/>
          <p:cNvGrpSpPr/>
          <p:nvPr/>
        </p:nvGrpSpPr>
        <p:grpSpPr>
          <a:xfrm>
            <a:off x="2071688" y="4470082"/>
            <a:ext cx="185738" cy="234315"/>
            <a:chOff x="0" y="0"/>
            <a:chExt cx="247650" cy="312420"/>
          </a:xfrm>
        </p:grpSpPr>
        <p:sp>
          <p:nvSpPr>
            <p:cNvPr id="8" name="Freeform 8"/>
            <p:cNvSpPr/>
            <p:nvPr/>
          </p:nvSpPr>
          <p:spPr>
            <a:xfrm>
              <a:off x="46990" y="48260"/>
              <a:ext cx="151130" cy="214630"/>
            </a:xfrm>
            <a:custGeom>
              <a:avLst/>
              <a:gdLst/>
              <a:ahLst/>
              <a:cxnLst/>
              <a:rect l="l" t="t" r="r" b="b"/>
              <a:pathLst>
                <a:path w="151130" h="214630">
                  <a:moveTo>
                    <a:pt x="5080" y="140970"/>
                  </a:moveTo>
                  <a:cubicBezTo>
                    <a:pt x="83820" y="0"/>
                    <a:pt x="95250" y="1270"/>
                    <a:pt x="105410" y="2540"/>
                  </a:cubicBezTo>
                  <a:cubicBezTo>
                    <a:pt x="115570" y="3810"/>
                    <a:pt x="128270" y="8890"/>
                    <a:pt x="134620" y="16510"/>
                  </a:cubicBezTo>
                  <a:cubicBezTo>
                    <a:pt x="143510" y="26670"/>
                    <a:pt x="151130" y="49530"/>
                    <a:pt x="148590" y="63500"/>
                  </a:cubicBezTo>
                  <a:cubicBezTo>
                    <a:pt x="147320" y="73660"/>
                    <a:pt x="142240" y="85090"/>
                    <a:pt x="133350" y="91440"/>
                  </a:cubicBezTo>
                  <a:cubicBezTo>
                    <a:pt x="121920" y="100330"/>
                    <a:pt x="99060" y="106680"/>
                    <a:pt x="86360" y="102870"/>
                  </a:cubicBezTo>
                  <a:cubicBezTo>
                    <a:pt x="72390" y="100330"/>
                    <a:pt x="55880" y="83820"/>
                    <a:pt x="49530" y="71120"/>
                  </a:cubicBezTo>
                  <a:cubicBezTo>
                    <a:pt x="45720" y="60960"/>
                    <a:pt x="45720" y="48260"/>
                    <a:pt x="49530" y="38100"/>
                  </a:cubicBezTo>
                  <a:cubicBezTo>
                    <a:pt x="52070" y="27940"/>
                    <a:pt x="58420" y="16510"/>
                    <a:pt x="68580" y="11430"/>
                  </a:cubicBezTo>
                  <a:cubicBezTo>
                    <a:pt x="80010" y="3810"/>
                    <a:pt x="102870" y="1270"/>
                    <a:pt x="116840" y="5080"/>
                  </a:cubicBezTo>
                  <a:cubicBezTo>
                    <a:pt x="127000" y="7620"/>
                    <a:pt x="135890" y="16510"/>
                    <a:pt x="142240" y="25400"/>
                  </a:cubicBezTo>
                  <a:cubicBezTo>
                    <a:pt x="147320" y="34290"/>
                    <a:pt x="151130" y="43180"/>
                    <a:pt x="149860" y="57150"/>
                  </a:cubicBezTo>
                  <a:cubicBezTo>
                    <a:pt x="147320" y="85090"/>
                    <a:pt x="119380" y="156210"/>
                    <a:pt x="100330" y="181610"/>
                  </a:cubicBezTo>
                  <a:cubicBezTo>
                    <a:pt x="88900" y="196850"/>
                    <a:pt x="76200" y="208280"/>
                    <a:pt x="63500" y="212090"/>
                  </a:cubicBezTo>
                  <a:cubicBezTo>
                    <a:pt x="52070" y="214630"/>
                    <a:pt x="36830" y="212090"/>
                    <a:pt x="26670" y="205740"/>
                  </a:cubicBezTo>
                  <a:cubicBezTo>
                    <a:pt x="17780" y="200660"/>
                    <a:pt x="7620" y="187960"/>
                    <a:pt x="3810" y="177800"/>
                  </a:cubicBezTo>
                  <a:cubicBezTo>
                    <a:pt x="0" y="166370"/>
                    <a:pt x="5080" y="140970"/>
                    <a:pt x="5080" y="140970"/>
                  </a:cubicBezTo>
                </a:path>
              </a:pathLst>
            </a:custGeom>
            <a:solidFill>
              <a:srgbClr val="94AAB8"/>
            </a:solidFill>
            <a:ln cap="sq">
              <a:noFill/>
              <a:prstDash val="solid"/>
              <a:miter/>
            </a:ln>
          </p:spPr>
          <p:txBody>
            <a:bodyPr/>
            <a:lstStyle/>
            <a:p>
              <a:endParaRPr lang="en-IN"/>
            </a:p>
          </p:txBody>
        </p:sp>
      </p:grpSp>
      <p:grpSp>
        <p:nvGrpSpPr>
          <p:cNvPr id="9" name="Group 9"/>
          <p:cNvGrpSpPr/>
          <p:nvPr/>
        </p:nvGrpSpPr>
        <p:grpSpPr>
          <a:xfrm>
            <a:off x="4490085" y="4459605"/>
            <a:ext cx="311468" cy="234315"/>
            <a:chOff x="0" y="0"/>
            <a:chExt cx="415290" cy="312420"/>
          </a:xfrm>
        </p:grpSpPr>
        <p:sp>
          <p:nvSpPr>
            <p:cNvPr id="10" name="Freeform 10"/>
            <p:cNvSpPr/>
            <p:nvPr/>
          </p:nvSpPr>
          <p:spPr>
            <a:xfrm>
              <a:off x="46990" y="48260"/>
              <a:ext cx="317500" cy="214630"/>
            </a:xfrm>
            <a:custGeom>
              <a:avLst/>
              <a:gdLst/>
              <a:ahLst/>
              <a:cxnLst/>
              <a:rect l="l" t="t" r="r" b="b"/>
              <a:pathLst>
                <a:path w="317500" h="214630">
                  <a:moveTo>
                    <a:pt x="26670" y="119380"/>
                  </a:moveTo>
                  <a:cubicBezTo>
                    <a:pt x="278130" y="0"/>
                    <a:pt x="285750" y="3810"/>
                    <a:pt x="294640" y="10160"/>
                  </a:cubicBezTo>
                  <a:cubicBezTo>
                    <a:pt x="304800" y="17780"/>
                    <a:pt x="314960" y="36830"/>
                    <a:pt x="316230" y="49530"/>
                  </a:cubicBezTo>
                  <a:cubicBezTo>
                    <a:pt x="317500" y="59690"/>
                    <a:pt x="312420" y="71120"/>
                    <a:pt x="307340" y="78740"/>
                  </a:cubicBezTo>
                  <a:cubicBezTo>
                    <a:pt x="300990" y="87630"/>
                    <a:pt x="290830" y="93980"/>
                    <a:pt x="281940" y="96520"/>
                  </a:cubicBezTo>
                  <a:cubicBezTo>
                    <a:pt x="271780" y="100330"/>
                    <a:pt x="260350" y="99060"/>
                    <a:pt x="250190" y="96520"/>
                  </a:cubicBezTo>
                  <a:cubicBezTo>
                    <a:pt x="241300" y="92710"/>
                    <a:pt x="231140" y="85090"/>
                    <a:pt x="226060" y="76200"/>
                  </a:cubicBezTo>
                  <a:cubicBezTo>
                    <a:pt x="220980" y="64770"/>
                    <a:pt x="218440" y="43180"/>
                    <a:pt x="223520" y="30480"/>
                  </a:cubicBezTo>
                  <a:cubicBezTo>
                    <a:pt x="226060" y="21590"/>
                    <a:pt x="234950" y="12700"/>
                    <a:pt x="243840" y="7620"/>
                  </a:cubicBezTo>
                  <a:cubicBezTo>
                    <a:pt x="252730" y="3810"/>
                    <a:pt x="264160" y="0"/>
                    <a:pt x="274320" y="2540"/>
                  </a:cubicBezTo>
                  <a:cubicBezTo>
                    <a:pt x="287020" y="5080"/>
                    <a:pt x="304800" y="17780"/>
                    <a:pt x="311150" y="29210"/>
                  </a:cubicBezTo>
                  <a:cubicBezTo>
                    <a:pt x="316230" y="38100"/>
                    <a:pt x="317500" y="50800"/>
                    <a:pt x="314960" y="59690"/>
                  </a:cubicBezTo>
                  <a:cubicBezTo>
                    <a:pt x="313690" y="69850"/>
                    <a:pt x="309880" y="76200"/>
                    <a:pt x="299720" y="86360"/>
                  </a:cubicBezTo>
                  <a:cubicBezTo>
                    <a:pt x="269240" y="116840"/>
                    <a:pt x="116840" y="194310"/>
                    <a:pt x="73660" y="207010"/>
                  </a:cubicBezTo>
                  <a:cubicBezTo>
                    <a:pt x="57150" y="212090"/>
                    <a:pt x="49530" y="214630"/>
                    <a:pt x="38100" y="212090"/>
                  </a:cubicBezTo>
                  <a:cubicBezTo>
                    <a:pt x="27940" y="209550"/>
                    <a:pt x="15240" y="201930"/>
                    <a:pt x="8890" y="191770"/>
                  </a:cubicBezTo>
                  <a:cubicBezTo>
                    <a:pt x="2540" y="180340"/>
                    <a:pt x="0" y="157480"/>
                    <a:pt x="3810" y="146050"/>
                  </a:cubicBezTo>
                  <a:cubicBezTo>
                    <a:pt x="6350" y="134620"/>
                    <a:pt x="26670" y="119380"/>
                    <a:pt x="26670" y="119380"/>
                  </a:cubicBezTo>
                </a:path>
              </a:pathLst>
            </a:custGeom>
            <a:solidFill>
              <a:srgbClr val="94AAB8"/>
            </a:solidFill>
            <a:ln cap="sq">
              <a:noFill/>
              <a:prstDash val="solid"/>
              <a:miter/>
            </a:ln>
          </p:spPr>
          <p:txBody>
            <a:bodyPr/>
            <a:lstStyle/>
            <a:p>
              <a:endParaRPr lang="en-IN"/>
            </a:p>
          </p:txBody>
        </p:sp>
      </p:grpSp>
      <p:grpSp>
        <p:nvGrpSpPr>
          <p:cNvPr id="11" name="Group 11"/>
          <p:cNvGrpSpPr/>
          <p:nvPr/>
        </p:nvGrpSpPr>
        <p:grpSpPr>
          <a:xfrm>
            <a:off x="4404360" y="4325303"/>
            <a:ext cx="192405" cy="278130"/>
            <a:chOff x="0" y="0"/>
            <a:chExt cx="256540" cy="370840"/>
          </a:xfrm>
        </p:grpSpPr>
        <p:sp>
          <p:nvSpPr>
            <p:cNvPr id="12" name="Freeform 12"/>
            <p:cNvSpPr/>
            <p:nvPr/>
          </p:nvSpPr>
          <p:spPr>
            <a:xfrm>
              <a:off x="46990" y="49530"/>
              <a:ext cx="163830" cy="273050"/>
            </a:xfrm>
            <a:custGeom>
              <a:avLst/>
              <a:gdLst/>
              <a:ahLst/>
              <a:cxnLst/>
              <a:rect l="l" t="t" r="r" b="b"/>
              <a:pathLst>
                <a:path w="163830" h="273050">
                  <a:moveTo>
                    <a:pt x="3810" y="204470"/>
                  </a:moveTo>
                  <a:cubicBezTo>
                    <a:pt x="74930" y="11430"/>
                    <a:pt x="82550" y="6350"/>
                    <a:pt x="92710" y="3810"/>
                  </a:cubicBezTo>
                  <a:cubicBezTo>
                    <a:pt x="101600" y="0"/>
                    <a:pt x="114300" y="0"/>
                    <a:pt x="124460" y="3810"/>
                  </a:cubicBezTo>
                  <a:cubicBezTo>
                    <a:pt x="133350" y="6350"/>
                    <a:pt x="143510" y="13970"/>
                    <a:pt x="149860" y="22860"/>
                  </a:cubicBezTo>
                  <a:cubicBezTo>
                    <a:pt x="154940" y="31750"/>
                    <a:pt x="160020" y="43180"/>
                    <a:pt x="158750" y="53340"/>
                  </a:cubicBezTo>
                  <a:cubicBezTo>
                    <a:pt x="156210" y="66040"/>
                    <a:pt x="146050" y="86360"/>
                    <a:pt x="134620" y="93980"/>
                  </a:cubicBezTo>
                  <a:cubicBezTo>
                    <a:pt x="121920" y="101600"/>
                    <a:pt x="99060" y="101600"/>
                    <a:pt x="87630" y="96520"/>
                  </a:cubicBezTo>
                  <a:cubicBezTo>
                    <a:pt x="77470" y="92710"/>
                    <a:pt x="68580" y="83820"/>
                    <a:pt x="63500" y="74930"/>
                  </a:cubicBezTo>
                  <a:cubicBezTo>
                    <a:pt x="59690" y="66040"/>
                    <a:pt x="57150" y="53340"/>
                    <a:pt x="58420" y="43180"/>
                  </a:cubicBezTo>
                  <a:cubicBezTo>
                    <a:pt x="59690" y="33020"/>
                    <a:pt x="66040" y="21590"/>
                    <a:pt x="73660" y="15240"/>
                  </a:cubicBezTo>
                  <a:cubicBezTo>
                    <a:pt x="81280" y="7620"/>
                    <a:pt x="92710" y="2540"/>
                    <a:pt x="102870" y="1270"/>
                  </a:cubicBezTo>
                  <a:cubicBezTo>
                    <a:pt x="113030" y="0"/>
                    <a:pt x="125730" y="1270"/>
                    <a:pt x="134620" y="7620"/>
                  </a:cubicBezTo>
                  <a:cubicBezTo>
                    <a:pt x="144780" y="15240"/>
                    <a:pt x="156210" y="29210"/>
                    <a:pt x="158750" y="48260"/>
                  </a:cubicBezTo>
                  <a:cubicBezTo>
                    <a:pt x="163830" y="87630"/>
                    <a:pt x="118110" y="201930"/>
                    <a:pt x="100330" y="236220"/>
                  </a:cubicBezTo>
                  <a:cubicBezTo>
                    <a:pt x="92710" y="251460"/>
                    <a:pt x="87630" y="259080"/>
                    <a:pt x="77470" y="264160"/>
                  </a:cubicBezTo>
                  <a:cubicBezTo>
                    <a:pt x="67310" y="269240"/>
                    <a:pt x="53340" y="273050"/>
                    <a:pt x="41910" y="270510"/>
                  </a:cubicBezTo>
                  <a:cubicBezTo>
                    <a:pt x="29210" y="266700"/>
                    <a:pt x="11430" y="252730"/>
                    <a:pt x="5080" y="240030"/>
                  </a:cubicBezTo>
                  <a:cubicBezTo>
                    <a:pt x="0" y="229870"/>
                    <a:pt x="3810" y="204470"/>
                    <a:pt x="3810" y="204470"/>
                  </a:cubicBezTo>
                </a:path>
              </a:pathLst>
            </a:custGeom>
            <a:solidFill>
              <a:srgbClr val="94AAB8"/>
            </a:solidFill>
            <a:ln cap="sq">
              <a:noFill/>
              <a:prstDash val="solid"/>
              <a:miter/>
            </a:ln>
          </p:spPr>
          <p:txBody>
            <a:bodyPr/>
            <a:lstStyle/>
            <a:p>
              <a:endParaRPr lang="en-IN"/>
            </a:p>
          </p:txBody>
        </p:sp>
      </p:grpSp>
      <p:grpSp>
        <p:nvGrpSpPr>
          <p:cNvPr id="13" name="Group 13"/>
          <p:cNvGrpSpPr/>
          <p:nvPr/>
        </p:nvGrpSpPr>
        <p:grpSpPr>
          <a:xfrm>
            <a:off x="4523422" y="4657725"/>
            <a:ext cx="302895" cy="175260"/>
            <a:chOff x="0" y="0"/>
            <a:chExt cx="403860" cy="233680"/>
          </a:xfrm>
        </p:grpSpPr>
        <p:sp>
          <p:nvSpPr>
            <p:cNvPr id="14" name="Freeform 14"/>
            <p:cNvSpPr/>
            <p:nvPr/>
          </p:nvSpPr>
          <p:spPr>
            <a:xfrm>
              <a:off x="48260" y="49530"/>
              <a:ext cx="306070" cy="135890"/>
            </a:xfrm>
            <a:custGeom>
              <a:avLst/>
              <a:gdLst/>
              <a:ahLst/>
              <a:cxnLst/>
              <a:rect l="l" t="t" r="r" b="b"/>
              <a:pathLst>
                <a:path w="306070" h="135890">
                  <a:moveTo>
                    <a:pt x="66040" y="1270"/>
                  </a:moveTo>
                  <a:cubicBezTo>
                    <a:pt x="302260" y="57150"/>
                    <a:pt x="304800" y="76200"/>
                    <a:pt x="304800" y="88900"/>
                  </a:cubicBezTo>
                  <a:cubicBezTo>
                    <a:pt x="303530" y="100330"/>
                    <a:pt x="297180" y="110490"/>
                    <a:pt x="290830" y="118110"/>
                  </a:cubicBezTo>
                  <a:cubicBezTo>
                    <a:pt x="283210" y="125730"/>
                    <a:pt x="271780" y="130810"/>
                    <a:pt x="261620" y="133350"/>
                  </a:cubicBezTo>
                  <a:cubicBezTo>
                    <a:pt x="251460" y="134620"/>
                    <a:pt x="238760" y="133350"/>
                    <a:pt x="229870" y="127000"/>
                  </a:cubicBezTo>
                  <a:cubicBezTo>
                    <a:pt x="218440" y="120650"/>
                    <a:pt x="205740" y="100330"/>
                    <a:pt x="203200" y="87630"/>
                  </a:cubicBezTo>
                  <a:cubicBezTo>
                    <a:pt x="201930" y="77470"/>
                    <a:pt x="205740" y="64770"/>
                    <a:pt x="210820" y="55880"/>
                  </a:cubicBezTo>
                  <a:cubicBezTo>
                    <a:pt x="215900" y="48260"/>
                    <a:pt x="226060" y="39370"/>
                    <a:pt x="236220" y="35560"/>
                  </a:cubicBezTo>
                  <a:cubicBezTo>
                    <a:pt x="248920" y="31750"/>
                    <a:pt x="271780" y="34290"/>
                    <a:pt x="283210" y="41910"/>
                  </a:cubicBezTo>
                  <a:cubicBezTo>
                    <a:pt x="292100" y="46990"/>
                    <a:pt x="299720" y="57150"/>
                    <a:pt x="302260" y="67310"/>
                  </a:cubicBezTo>
                  <a:cubicBezTo>
                    <a:pt x="306070" y="77470"/>
                    <a:pt x="304800" y="90170"/>
                    <a:pt x="302260" y="99060"/>
                  </a:cubicBezTo>
                  <a:cubicBezTo>
                    <a:pt x="298450" y="109220"/>
                    <a:pt x="290830" y="119380"/>
                    <a:pt x="281940" y="125730"/>
                  </a:cubicBezTo>
                  <a:cubicBezTo>
                    <a:pt x="273050" y="130810"/>
                    <a:pt x="266700" y="132080"/>
                    <a:pt x="251460" y="133350"/>
                  </a:cubicBezTo>
                  <a:cubicBezTo>
                    <a:pt x="212090" y="135890"/>
                    <a:pt x="77470" y="115570"/>
                    <a:pt x="39370" y="100330"/>
                  </a:cubicBezTo>
                  <a:cubicBezTo>
                    <a:pt x="24130" y="93980"/>
                    <a:pt x="16510" y="87630"/>
                    <a:pt x="10160" y="78740"/>
                  </a:cubicBezTo>
                  <a:cubicBezTo>
                    <a:pt x="3810" y="69850"/>
                    <a:pt x="0" y="54610"/>
                    <a:pt x="2540" y="43180"/>
                  </a:cubicBezTo>
                  <a:cubicBezTo>
                    <a:pt x="5080" y="30480"/>
                    <a:pt x="19050" y="11430"/>
                    <a:pt x="30480" y="5080"/>
                  </a:cubicBezTo>
                  <a:cubicBezTo>
                    <a:pt x="40640" y="0"/>
                    <a:pt x="66040" y="1270"/>
                    <a:pt x="66040" y="1270"/>
                  </a:cubicBezTo>
                </a:path>
              </a:pathLst>
            </a:custGeom>
            <a:solidFill>
              <a:srgbClr val="94AAB8"/>
            </a:solidFill>
            <a:ln cap="sq">
              <a:noFill/>
              <a:prstDash val="solid"/>
              <a:miter/>
            </a:ln>
          </p:spPr>
          <p:txBody>
            <a:bodyPr/>
            <a:lstStyle/>
            <a:p>
              <a:endParaRPr lang="en-IN"/>
            </a:p>
          </p:txBody>
        </p:sp>
      </p:grpSp>
      <p:grpSp>
        <p:nvGrpSpPr>
          <p:cNvPr id="15" name="Group 15"/>
          <p:cNvGrpSpPr/>
          <p:nvPr/>
        </p:nvGrpSpPr>
        <p:grpSpPr>
          <a:xfrm>
            <a:off x="12293854" y="3076101"/>
            <a:ext cx="262890" cy="292418"/>
            <a:chOff x="0" y="0"/>
            <a:chExt cx="350520" cy="389890"/>
          </a:xfrm>
        </p:grpSpPr>
        <p:sp>
          <p:nvSpPr>
            <p:cNvPr id="16" name="Freeform 16"/>
            <p:cNvSpPr/>
            <p:nvPr/>
          </p:nvSpPr>
          <p:spPr>
            <a:xfrm>
              <a:off x="46990" y="49530"/>
              <a:ext cx="254000" cy="290830"/>
            </a:xfrm>
            <a:custGeom>
              <a:avLst/>
              <a:gdLst/>
              <a:ahLst/>
              <a:cxnLst/>
              <a:rect l="l" t="t" r="r" b="b"/>
              <a:pathLst>
                <a:path w="254000" h="290830">
                  <a:moveTo>
                    <a:pt x="160020" y="269240"/>
                  </a:moveTo>
                  <a:cubicBezTo>
                    <a:pt x="0" y="46990"/>
                    <a:pt x="3810" y="38100"/>
                    <a:pt x="7620" y="29210"/>
                  </a:cubicBezTo>
                  <a:cubicBezTo>
                    <a:pt x="12700" y="20320"/>
                    <a:pt x="20320" y="10160"/>
                    <a:pt x="30480" y="6350"/>
                  </a:cubicBezTo>
                  <a:cubicBezTo>
                    <a:pt x="43180" y="1270"/>
                    <a:pt x="66040" y="1270"/>
                    <a:pt x="77470" y="7620"/>
                  </a:cubicBezTo>
                  <a:cubicBezTo>
                    <a:pt x="87630" y="11430"/>
                    <a:pt x="95250" y="21590"/>
                    <a:pt x="99060" y="30480"/>
                  </a:cubicBezTo>
                  <a:cubicBezTo>
                    <a:pt x="102870" y="40640"/>
                    <a:pt x="104140" y="53340"/>
                    <a:pt x="101600" y="62230"/>
                  </a:cubicBezTo>
                  <a:cubicBezTo>
                    <a:pt x="99060" y="72390"/>
                    <a:pt x="93980" y="83820"/>
                    <a:pt x="85090" y="90170"/>
                  </a:cubicBezTo>
                  <a:cubicBezTo>
                    <a:pt x="73660" y="97790"/>
                    <a:pt x="52070" y="102870"/>
                    <a:pt x="39370" y="99060"/>
                  </a:cubicBezTo>
                  <a:cubicBezTo>
                    <a:pt x="25400" y="95250"/>
                    <a:pt x="10160" y="77470"/>
                    <a:pt x="5080" y="66040"/>
                  </a:cubicBezTo>
                  <a:cubicBezTo>
                    <a:pt x="1270" y="55880"/>
                    <a:pt x="2540" y="43180"/>
                    <a:pt x="6350" y="34290"/>
                  </a:cubicBezTo>
                  <a:cubicBezTo>
                    <a:pt x="8890" y="24130"/>
                    <a:pt x="17780" y="13970"/>
                    <a:pt x="25400" y="8890"/>
                  </a:cubicBezTo>
                  <a:cubicBezTo>
                    <a:pt x="34290" y="3810"/>
                    <a:pt x="46990" y="0"/>
                    <a:pt x="57150" y="1270"/>
                  </a:cubicBezTo>
                  <a:cubicBezTo>
                    <a:pt x="67310" y="1270"/>
                    <a:pt x="74930" y="3810"/>
                    <a:pt x="86360" y="13970"/>
                  </a:cubicBezTo>
                  <a:cubicBezTo>
                    <a:pt x="120650" y="39370"/>
                    <a:pt x="222250" y="168910"/>
                    <a:pt x="242570" y="208280"/>
                  </a:cubicBezTo>
                  <a:cubicBezTo>
                    <a:pt x="250190" y="223520"/>
                    <a:pt x="254000" y="231140"/>
                    <a:pt x="251460" y="243840"/>
                  </a:cubicBezTo>
                  <a:cubicBezTo>
                    <a:pt x="250190" y="256540"/>
                    <a:pt x="237490" y="275590"/>
                    <a:pt x="226060" y="283210"/>
                  </a:cubicBezTo>
                  <a:cubicBezTo>
                    <a:pt x="215900" y="289560"/>
                    <a:pt x="201930" y="290830"/>
                    <a:pt x="190500" y="288290"/>
                  </a:cubicBezTo>
                  <a:cubicBezTo>
                    <a:pt x="179070" y="285750"/>
                    <a:pt x="160020" y="269240"/>
                    <a:pt x="160020" y="269240"/>
                  </a:cubicBezTo>
                </a:path>
              </a:pathLst>
            </a:custGeom>
            <a:solidFill>
              <a:srgbClr val="94AAB8"/>
            </a:solidFill>
            <a:ln cap="sq">
              <a:noFill/>
              <a:prstDash val="solid"/>
              <a:miter/>
            </a:ln>
          </p:spPr>
          <p:txBody>
            <a:bodyPr/>
            <a:lstStyle/>
            <a:p>
              <a:endParaRPr lang="en-IN"/>
            </a:p>
          </p:txBody>
        </p:sp>
      </p:grpSp>
      <p:grpSp>
        <p:nvGrpSpPr>
          <p:cNvPr id="17" name="Group 17"/>
          <p:cNvGrpSpPr/>
          <p:nvPr/>
        </p:nvGrpSpPr>
        <p:grpSpPr>
          <a:xfrm>
            <a:off x="12228132" y="3309463"/>
            <a:ext cx="237172" cy="154305"/>
            <a:chOff x="0" y="0"/>
            <a:chExt cx="316230" cy="205740"/>
          </a:xfrm>
        </p:grpSpPr>
        <p:sp>
          <p:nvSpPr>
            <p:cNvPr id="18" name="Freeform 18"/>
            <p:cNvSpPr/>
            <p:nvPr/>
          </p:nvSpPr>
          <p:spPr>
            <a:xfrm>
              <a:off x="49530" y="45720"/>
              <a:ext cx="220980" cy="109220"/>
            </a:xfrm>
            <a:custGeom>
              <a:avLst/>
              <a:gdLst/>
              <a:ahLst/>
              <a:cxnLst/>
              <a:rect l="l" t="t" r="r" b="b"/>
              <a:pathLst>
                <a:path w="220980" h="109220">
                  <a:moveTo>
                    <a:pt x="166370" y="107950"/>
                  </a:moveTo>
                  <a:cubicBezTo>
                    <a:pt x="6350" y="87630"/>
                    <a:pt x="0" y="68580"/>
                    <a:pt x="1270" y="53340"/>
                  </a:cubicBezTo>
                  <a:cubicBezTo>
                    <a:pt x="1270" y="39370"/>
                    <a:pt x="15240" y="20320"/>
                    <a:pt x="26670" y="11430"/>
                  </a:cubicBezTo>
                  <a:cubicBezTo>
                    <a:pt x="35560" y="5080"/>
                    <a:pt x="48260" y="3810"/>
                    <a:pt x="58420" y="5080"/>
                  </a:cubicBezTo>
                  <a:cubicBezTo>
                    <a:pt x="68580" y="6350"/>
                    <a:pt x="81280" y="10160"/>
                    <a:pt x="88900" y="19050"/>
                  </a:cubicBezTo>
                  <a:cubicBezTo>
                    <a:pt x="97790" y="29210"/>
                    <a:pt x="105410" y="52070"/>
                    <a:pt x="104140" y="64770"/>
                  </a:cubicBezTo>
                  <a:cubicBezTo>
                    <a:pt x="102870" y="76200"/>
                    <a:pt x="96520" y="87630"/>
                    <a:pt x="88900" y="93980"/>
                  </a:cubicBezTo>
                  <a:cubicBezTo>
                    <a:pt x="81280" y="101600"/>
                    <a:pt x="69850" y="107950"/>
                    <a:pt x="58420" y="107950"/>
                  </a:cubicBezTo>
                  <a:cubicBezTo>
                    <a:pt x="45720" y="109220"/>
                    <a:pt x="22860" y="101600"/>
                    <a:pt x="12700" y="90170"/>
                  </a:cubicBezTo>
                  <a:cubicBezTo>
                    <a:pt x="3810" y="80010"/>
                    <a:pt x="0" y="55880"/>
                    <a:pt x="2540" y="43180"/>
                  </a:cubicBezTo>
                  <a:cubicBezTo>
                    <a:pt x="5080" y="31750"/>
                    <a:pt x="12700" y="21590"/>
                    <a:pt x="21590" y="15240"/>
                  </a:cubicBezTo>
                  <a:cubicBezTo>
                    <a:pt x="30480" y="8890"/>
                    <a:pt x="39370" y="6350"/>
                    <a:pt x="53340" y="5080"/>
                  </a:cubicBezTo>
                  <a:cubicBezTo>
                    <a:pt x="78740" y="0"/>
                    <a:pt x="139700" y="0"/>
                    <a:pt x="166370" y="5080"/>
                  </a:cubicBezTo>
                  <a:cubicBezTo>
                    <a:pt x="181610" y="7620"/>
                    <a:pt x="193040" y="8890"/>
                    <a:pt x="200660" y="17780"/>
                  </a:cubicBezTo>
                  <a:cubicBezTo>
                    <a:pt x="210820" y="29210"/>
                    <a:pt x="220980" y="59690"/>
                    <a:pt x="214630" y="74930"/>
                  </a:cubicBezTo>
                  <a:cubicBezTo>
                    <a:pt x="209550" y="90170"/>
                    <a:pt x="166370" y="107950"/>
                    <a:pt x="166370" y="107950"/>
                  </a:cubicBezTo>
                </a:path>
              </a:pathLst>
            </a:custGeom>
            <a:solidFill>
              <a:srgbClr val="94AAB8"/>
            </a:solidFill>
            <a:ln cap="sq">
              <a:noFill/>
              <a:prstDash val="solid"/>
              <a:miter/>
            </a:ln>
          </p:spPr>
          <p:txBody>
            <a:bodyPr/>
            <a:lstStyle/>
            <a:p>
              <a:endParaRPr lang="en-IN"/>
            </a:p>
          </p:txBody>
        </p:sp>
      </p:grpSp>
      <p:grpSp>
        <p:nvGrpSpPr>
          <p:cNvPr id="19" name="Group 19"/>
          <p:cNvGrpSpPr/>
          <p:nvPr/>
        </p:nvGrpSpPr>
        <p:grpSpPr>
          <a:xfrm>
            <a:off x="12503404" y="3100866"/>
            <a:ext cx="185738" cy="234315"/>
            <a:chOff x="0" y="0"/>
            <a:chExt cx="247650" cy="312420"/>
          </a:xfrm>
        </p:grpSpPr>
        <p:sp>
          <p:nvSpPr>
            <p:cNvPr id="20" name="Freeform 20"/>
            <p:cNvSpPr/>
            <p:nvPr/>
          </p:nvSpPr>
          <p:spPr>
            <a:xfrm>
              <a:off x="46990" y="48260"/>
              <a:ext cx="151130" cy="214630"/>
            </a:xfrm>
            <a:custGeom>
              <a:avLst/>
              <a:gdLst/>
              <a:ahLst/>
              <a:cxnLst/>
              <a:rect l="l" t="t" r="r" b="b"/>
              <a:pathLst>
                <a:path w="151130" h="214630">
                  <a:moveTo>
                    <a:pt x="5080" y="140970"/>
                  </a:moveTo>
                  <a:cubicBezTo>
                    <a:pt x="83820" y="0"/>
                    <a:pt x="95250" y="1270"/>
                    <a:pt x="105410" y="2540"/>
                  </a:cubicBezTo>
                  <a:cubicBezTo>
                    <a:pt x="115570" y="3810"/>
                    <a:pt x="128270" y="8890"/>
                    <a:pt x="134620" y="16510"/>
                  </a:cubicBezTo>
                  <a:cubicBezTo>
                    <a:pt x="143510" y="26670"/>
                    <a:pt x="151130" y="49530"/>
                    <a:pt x="148590" y="63500"/>
                  </a:cubicBezTo>
                  <a:cubicBezTo>
                    <a:pt x="147320" y="73660"/>
                    <a:pt x="142240" y="85090"/>
                    <a:pt x="133350" y="91440"/>
                  </a:cubicBezTo>
                  <a:cubicBezTo>
                    <a:pt x="121920" y="100330"/>
                    <a:pt x="99060" y="106680"/>
                    <a:pt x="86360" y="102870"/>
                  </a:cubicBezTo>
                  <a:cubicBezTo>
                    <a:pt x="72390" y="100330"/>
                    <a:pt x="55880" y="83820"/>
                    <a:pt x="49530" y="71120"/>
                  </a:cubicBezTo>
                  <a:cubicBezTo>
                    <a:pt x="45720" y="60960"/>
                    <a:pt x="45720" y="48260"/>
                    <a:pt x="49530" y="38100"/>
                  </a:cubicBezTo>
                  <a:cubicBezTo>
                    <a:pt x="52070" y="27940"/>
                    <a:pt x="58420" y="16510"/>
                    <a:pt x="68580" y="11430"/>
                  </a:cubicBezTo>
                  <a:cubicBezTo>
                    <a:pt x="80010" y="3810"/>
                    <a:pt x="102870" y="1270"/>
                    <a:pt x="116840" y="5080"/>
                  </a:cubicBezTo>
                  <a:cubicBezTo>
                    <a:pt x="127000" y="7620"/>
                    <a:pt x="135890" y="16510"/>
                    <a:pt x="142240" y="25400"/>
                  </a:cubicBezTo>
                  <a:cubicBezTo>
                    <a:pt x="147320" y="34290"/>
                    <a:pt x="151130" y="43180"/>
                    <a:pt x="149860" y="57150"/>
                  </a:cubicBezTo>
                  <a:cubicBezTo>
                    <a:pt x="147320" y="85090"/>
                    <a:pt x="119380" y="156210"/>
                    <a:pt x="100330" y="181610"/>
                  </a:cubicBezTo>
                  <a:cubicBezTo>
                    <a:pt x="88900" y="196850"/>
                    <a:pt x="76200" y="208280"/>
                    <a:pt x="63500" y="212090"/>
                  </a:cubicBezTo>
                  <a:cubicBezTo>
                    <a:pt x="52070" y="214630"/>
                    <a:pt x="36830" y="212090"/>
                    <a:pt x="26670" y="205740"/>
                  </a:cubicBezTo>
                  <a:cubicBezTo>
                    <a:pt x="17780" y="200660"/>
                    <a:pt x="7620" y="187960"/>
                    <a:pt x="3810" y="177800"/>
                  </a:cubicBezTo>
                  <a:cubicBezTo>
                    <a:pt x="0" y="166370"/>
                    <a:pt x="5080" y="140970"/>
                    <a:pt x="5080" y="140970"/>
                  </a:cubicBezTo>
                </a:path>
              </a:pathLst>
            </a:custGeom>
            <a:solidFill>
              <a:srgbClr val="94AAB8"/>
            </a:solidFill>
            <a:ln cap="sq">
              <a:noFill/>
              <a:prstDash val="solid"/>
              <a:miter/>
            </a:ln>
          </p:spPr>
          <p:txBody>
            <a:bodyPr/>
            <a:lstStyle/>
            <a:p>
              <a:endParaRPr lang="en-IN"/>
            </a:p>
          </p:txBody>
        </p:sp>
      </p:grpSp>
      <p:grpSp>
        <p:nvGrpSpPr>
          <p:cNvPr id="21" name="Group 21"/>
          <p:cNvGrpSpPr/>
          <p:nvPr/>
        </p:nvGrpSpPr>
        <p:grpSpPr>
          <a:xfrm>
            <a:off x="15096263" y="3187543"/>
            <a:ext cx="311468" cy="234315"/>
            <a:chOff x="0" y="0"/>
            <a:chExt cx="415290" cy="312420"/>
          </a:xfrm>
        </p:grpSpPr>
        <p:sp>
          <p:nvSpPr>
            <p:cNvPr id="22" name="Freeform 22"/>
            <p:cNvSpPr/>
            <p:nvPr/>
          </p:nvSpPr>
          <p:spPr>
            <a:xfrm>
              <a:off x="46990" y="48260"/>
              <a:ext cx="317500" cy="214630"/>
            </a:xfrm>
            <a:custGeom>
              <a:avLst/>
              <a:gdLst/>
              <a:ahLst/>
              <a:cxnLst/>
              <a:rect l="l" t="t" r="r" b="b"/>
              <a:pathLst>
                <a:path w="317500" h="214630">
                  <a:moveTo>
                    <a:pt x="26670" y="119380"/>
                  </a:moveTo>
                  <a:cubicBezTo>
                    <a:pt x="278130" y="0"/>
                    <a:pt x="285750" y="3810"/>
                    <a:pt x="294640" y="10160"/>
                  </a:cubicBezTo>
                  <a:cubicBezTo>
                    <a:pt x="304800" y="17780"/>
                    <a:pt x="314960" y="36830"/>
                    <a:pt x="316230" y="49530"/>
                  </a:cubicBezTo>
                  <a:cubicBezTo>
                    <a:pt x="317500" y="59690"/>
                    <a:pt x="312420" y="71120"/>
                    <a:pt x="307340" y="78740"/>
                  </a:cubicBezTo>
                  <a:cubicBezTo>
                    <a:pt x="300990" y="87630"/>
                    <a:pt x="290830" y="93980"/>
                    <a:pt x="281940" y="96520"/>
                  </a:cubicBezTo>
                  <a:cubicBezTo>
                    <a:pt x="271780" y="100330"/>
                    <a:pt x="260350" y="99060"/>
                    <a:pt x="250190" y="96520"/>
                  </a:cubicBezTo>
                  <a:cubicBezTo>
                    <a:pt x="241300" y="92710"/>
                    <a:pt x="231140" y="85090"/>
                    <a:pt x="226060" y="76200"/>
                  </a:cubicBezTo>
                  <a:cubicBezTo>
                    <a:pt x="220980" y="64770"/>
                    <a:pt x="218440" y="43180"/>
                    <a:pt x="223520" y="30480"/>
                  </a:cubicBezTo>
                  <a:cubicBezTo>
                    <a:pt x="226060" y="21590"/>
                    <a:pt x="234950" y="12700"/>
                    <a:pt x="243840" y="7620"/>
                  </a:cubicBezTo>
                  <a:cubicBezTo>
                    <a:pt x="252730" y="3810"/>
                    <a:pt x="264160" y="0"/>
                    <a:pt x="274320" y="2540"/>
                  </a:cubicBezTo>
                  <a:cubicBezTo>
                    <a:pt x="287020" y="5080"/>
                    <a:pt x="304800" y="17780"/>
                    <a:pt x="311150" y="29210"/>
                  </a:cubicBezTo>
                  <a:cubicBezTo>
                    <a:pt x="316230" y="38100"/>
                    <a:pt x="317500" y="50800"/>
                    <a:pt x="314960" y="59690"/>
                  </a:cubicBezTo>
                  <a:cubicBezTo>
                    <a:pt x="313690" y="69850"/>
                    <a:pt x="309880" y="76200"/>
                    <a:pt x="299720" y="86360"/>
                  </a:cubicBezTo>
                  <a:cubicBezTo>
                    <a:pt x="269240" y="116840"/>
                    <a:pt x="116840" y="194310"/>
                    <a:pt x="73660" y="207010"/>
                  </a:cubicBezTo>
                  <a:cubicBezTo>
                    <a:pt x="57150" y="212090"/>
                    <a:pt x="49530" y="214630"/>
                    <a:pt x="38100" y="212090"/>
                  </a:cubicBezTo>
                  <a:cubicBezTo>
                    <a:pt x="27940" y="209550"/>
                    <a:pt x="15240" y="201930"/>
                    <a:pt x="8890" y="191770"/>
                  </a:cubicBezTo>
                  <a:cubicBezTo>
                    <a:pt x="2540" y="180340"/>
                    <a:pt x="0" y="157480"/>
                    <a:pt x="3810" y="146050"/>
                  </a:cubicBezTo>
                  <a:cubicBezTo>
                    <a:pt x="6350" y="134620"/>
                    <a:pt x="26670" y="119380"/>
                    <a:pt x="26670" y="119380"/>
                  </a:cubicBezTo>
                </a:path>
              </a:pathLst>
            </a:custGeom>
            <a:solidFill>
              <a:srgbClr val="94AAB8"/>
            </a:solidFill>
            <a:ln cap="sq">
              <a:noFill/>
              <a:prstDash val="solid"/>
              <a:miter/>
            </a:ln>
          </p:spPr>
          <p:txBody>
            <a:bodyPr/>
            <a:lstStyle/>
            <a:p>
              <a:endParaRPr lang="en-IN"/>
            </a:p>
          </p:txBody>
        </p:sp>
      </p:grpSp>
      <p:grpSp>
        <p:nvGrpSpPr>
          <p:cNvPr id="23" name="Group 23"/>
          <p:cNvGrpSpPr/>
          <p:nvPr/>
        </p:nvGrpSpPr>
        <p:grpSpPr>
          <a:xfrm>
            <a:off x="15010538" y="3053241"/>
            <a:ext cx="192405" cy="278130"/>
            <a:chOff x="0" y="0"/>
            <a:chExt cx="256540" cy="370840"/>
          </a:xfrm>
        </p:grpSpPr>
        <p:sp>
          <p:nvSpPr>
            <p:cNvPr id="24" name="Freeform 24"/>
            <p:cNvSpPr/>
            <p:nvPr/>
          </p:nvSpPr>
          <p:spPr>
            <a:xfrm>
              <a:off x="46990" y="49530"/>
              <a:ext cx="163830" cy="273050"/>
            </a:xfrm>
            <a:custGeom>
              <a:avLst/>
              <a:gdLst/>
              <a:ahLst/>
              <a:cxnLst/>
              <a:rect l="l" t="t" r="r" b="b"/>
              <a:pathLst>
                <a:path w="163830" h="273050">
                  <a:moveTo>
                    <a:pt x="3810" y="204470"/>
                  </a:moveTo>
                  <a:cubicBezTo>
                    <a:pt x="74930" y="11430"/>
                    <a:pt x="82550" y="6350"/>
                    <a:pt x="92710" y="3810"/>
                  </a:cubicBezTo>
                  <a:cubicBezTo>
                    <a:pt x="101600" y="0"/>
                    <a:pt x="114300" y="0"/>
                    <a:pt x="124460" y="3810"/>
                  </a:cubicBezTo>
                  <a:cubicBezTo>
                    <a:pt x="133350" y="6350"/>
                    <a:pt x="143510" y="13970"/>
                    <a:pt x="149860" y="22860"/>
                  </a:cubicBezTo>
                  <a:cubicBezTo>
                    <a:pt x="154940" y="31750"/>
                    <a:pt x="160020" y="43180"/>
                    <a:pt x="158750" y="53340"/>
                  </a:cubicBezTo>
                  <a:cubicBezTo>
                    <a:pt x="156210" y="66040"/>
                    <a:pt x="146050" y="86360"/>
                    <a:pt x="134620" y="93980"/>
                  </a:cubicBezTo>
                  <a:cubicBezTo>
                    <a:pt x="121920" y="101600"/>
                    <a:pt x="99060" y="101600"/>
                    <a:pt x="87630" y="96520"/>
                  </a:cubicBezTo>
                  <a:cubicBezTo>
                    <a:pt x="77470" y="92710"/>
                    <a:pt x="68580" y="83820"/>
                    <a:pt x="63500" y="74930"/>
                  </a:cubicBezTo>
                  <a:cubicBezTo>
                    <a:pt x="59690" y="66040"/>
                    <a:pt x="57150" y="53340"/>
                    <a:pt x="58420" y="43180"/>
                  </a:cubicBezTo>
                  <a:cubicBezTo>
                    <a:pt x="59690" y="33020"/>
                    <a:pt x="66040" y="21590"/>
                    <a:pt x="73660" y="15240"/>
                  </a:cubicBezTo>
                  <a:cubicBezTo>
                    <a:pt x="81280" y="7620"/>
                    <a:pt x="92710" y="2540"/>
                    <a:pt x="102870" y="1270"/>
                  </a:cubicBezTo>
                  <a:cubicBezTo>
                    <a:pt x="113030" y="0"/>
                    <a:pt x="125730" y="1270"/>
                    <a:pt x="134620" y="7620"/>
                  </a:cubicBezTo>
                  <a:cubicBezTo>
                    <a:pt x="144780" y="15240"/>
                    <a:pt x="156210" y="29210"/>
                    <a:pt x="158750" y="48260"/>
                  </a:cubicBezTo>
                  <a:cubicBezTo>
                    <a:pt x="163830" y="87630"/>
                    <a:pt x="118110" y="201930"/>
                    <a:pt x="100330" y="236220"/>
                  </a:cubicBezTo>
                  <a:cubicBezTo>
                    <a:pt x="92710" y="251460"/>
                    <a:pt x="87630" y="259080"/>
                    <a:pt x="77470" y="264160"/>
                  </a:cubicBezTo>
                  <a:cubicBezTo>
                    <a:pt x="67310" y="269240"/>
                    <a:pt x="53340" y="273050"/>
                    <a:pt x="41910" y="270510"/>
                  </a:cubicBezTo>
                  <a:cubicBezTo>
                    <a:pt x="29210" y="266700"/>
                    <a:pt x="11430" y="252730"/>
                    <a:pt x="5080" y="240030"/>
                  </a:cubicBezTo>
                  <a:cubicBezTo>
                    <a:pt x="0" y="229870"/>
                    <a:pt x="3810" y="204470"/>
                    <a:pt x="3810" y="204470"/>
                  </a:cubicBezTo>
                </a:path>
              </a:pathLst>
            </a:custGeom>
            <a:solidFill>
              <a:srgbClr val="94AAB8"/>
            </a:solidFill>
            <a:ln cap="sq">
              <a:noFill/>
              <a:prstDash val="solid"/>
              <a:miter/>
            </a:ln>
          </p:spPr>
          <p:txBody>
            <a:bodyPr/>
            <a:lstStyle/>
            <a:p>
              <a:endParaRPr lang="en-IN"/>
            </a:p>
          </p:txBody>
        </p:sp>
      </p:grpSp>
      <p:grpSp>
        <p:nvGrpSpPr>
          <p:cNvPr id="25" name="Group 25"/>
          <p:cNvGrpSpPr/>
          <p:nvPr/>
        </p:nvGrpSpPr>
        <p:grpSpPr>
          <a:xfrm>
            <a:off x="15129600" y="3385663"/>
            <a:ext cx="302895" cy="175260"/>
            <a:chOff x="0" y="0"/>
            <a:chExt cx="403860" cy="233680"/>
          </a:xfrm>
        </p:grpSpPr>
        <p:sp>
          <p:nvSpPr>
            <p:cNvPr id="26" name="Freeform 26"/>
            <p:cNvSpPr/>
            <p:nvPr/>
          </p:nvSpPr>
          <p:spPr>
            <a:xfrm>
              <a:off x="48260" y="49530"/>
              <a:ext cx="306070" cy="135890"/>
            </a:xfrm>
            <a:custGeom>
              <a:avLst/>
              <a:gdLst/>
              <a:ahLst/>
              <a:cxnLst/>
              <a:rect l="l" t="t" r="r" b="b"/>
              <a:pathLst>
                <a:path w="306070" h="135890">
                  <a:moveTo>
                    <a:pt x="66040" y="1270"/>
                  </a:moveTo>
                  <a:cubicBezTo>
                    <a:pt x="302260" y="57150"/>
                    <a:pt x="304800" y="76200"/>
                    <a:pt x="304800" y="88900"/>
                  </a:cubicBezTo>
                  <a:cubicBezTo>
                    <a:pt x="303530" y="100330"/>
                    <a:pt x="297180" y="110490"/>
                    <a:pt x="290830" y="118110"/>
                  </a:cubicBezTo>
                  <a:cubicBezTo>
                    <a:pt x="283210" y="125730"/>
                    <a:pt x="271780" y="130810"/>
                    <a:pt x="261620" y="133350"/>
                  </a:cubicBezTo>
                  <a:cubicBezTo>
                    <a:pt x="251460" y="134620"/>
                    <a:pt x="238760" y="133350"/>
                    <a:pt x="229870" y="127000"/>
                  </a:cubicBezTo>
                  <a:cubicBezTo>
                    <a:pt x="218440" y="120650"/>
                    <a:pt x="205740" y="100330"/>
                    <a:pt x="203200" y="87630"/>
                  </a:cubicBezTo>
                  <a:cubicBezTo>
                    <a:pt x="201930" y="77470"/>
                    <a:pt x="205740" y="64770"/>
                    <a:pt x="210820" y="55880"/>
                  </a:cubicBezTo>
                  <a:cubicBezTo>
                    <a:pt x="215900" y="48260"/>
                    <a:pt x="226060" y="39370"/>
                    <a:pt x="236220" y="35560"/>
                  </a:cubicBezTo>
                  <a:cubicBezTo>
                    <a:pt x="248920" y="31750"/>
                    <a:pt x="271780" y="34290"/>
                    <a:pt x="283210" y="41910"/>
                  </a:cubicBezTo>
                  <a:cubicBezTo>
                    <a:pt x="292100" y="46990"/>
                    <a:pt x="299720" y="57150"/>
                    <a:pt x="302260" y="67310"/>
                  </a:cubicBezTo>
                  <a:cubicBezTo>
                    <a:pt x="306070" y="77470"/>
                    <a:pt x="304800" y="90170"/>
                    <a:pt x="302260" y="99060"/>
                  </a:cubicBezTo>
                  <a:cubicBezTo>
                    <a:pt x="298450" y="109220"/>
                    <a:pt x="290830" y="119380"/>
                    <a:pt x="281940" y="125730"/>
                  </a:cubicBezTo>
                  <a:cubicBezTo>
                    <a:pt x="273050" y="130810"/>
                    <a:pt x="266700" y="132080"/>
                    <a:pt x="251460" y="133350"/>
                  </a:cubicBezTo>
                  <a:cubicBezTo>
                    <a:pt x="212090" y="135890"/>
                    <a:pt x="77470" y="115570"/>
                    <a:pt x="39370" y="100330"/>
                  </a:cubicBezTo>
                  <a:cubicBezTo>
                    <a:pt x="24130" y="93980"/>
                    <a:pt x="16510" y="87630"/>
                    <a:pt x="10160" y="78740"/>
                  </a:cubicBezTo>
                  <a:cubicBezTo>
                    <a:pt x="3810" y="69850"/>
                    <a:pt x="0" y="54610"/>
                    <a:pt x="2540" y="43180"/>
                  </a:cubicBezTo>
                  <a:cubicBezTo>
                    <a:pt x="5080" y="30480"/>
                    <a:pt x="19050" y="11430"/>
                    <a:pt x="30480" y="5080"/>
                  </a:cubicBezTo>
                  <a:cubicBezTo>
                    <a:pt x="40640" y="0"/>
                    <a:pt x="66040" y="1270"/>
                    <a:pt x="66040" y="1270"/>
                  </a:cubicBezTo>
                </a:path>
              </a:pathLst>
            </a:custGeom>
            <a:solidFill>
              <a:srgbClr val="94AAB8"/>
            </a:solidFill>
            <a:ln cap="sq">
              <a:noFill/>
              <a:prstDash val="solid"/>
              <a:miter/>
            </a:ln>
          </p:spPr>
          <p:txBody>
            <a:bodyPr/>
            <a:lstStyle/>
            <a:p>
              <a:endParaRPr lang="en-IN"/>
            </a:p>
          </p:txBody>
        </p:sp>
      </p:grpSp>
      <p:grpSp>
        <p:nvGrpSpPr>
          <p:cNvPr id="27" name="Group 27"/>
          <p:cNvGrpSpPr/>
          <p:nvPr/>
        </p:nvGrpSpPr>
        <p:grpSpPr>
          <a:xfrm>
            <a:off x="13562348" y="5987367"/>
            <a:ext cx="262890" cy="292418"/>
            <a:chOff x="0" y="0"/>
            <a:chExt cx="350520" cy="389890"/>
          </a:xfrm>
        </p:grpSpPr>
        <p:sp>
          <p:nvSpPr>
            <p:cNvPr id="28" name="Freeform 28"/>
            <p:cNvSpPr/>
            <p:nvPr/>
          </p:nvSpPr>
          <p:spPr>
            <a:xfrm>
              <a:off x="46990" y="49530"/>
              <a:ext cx="254000" cy="290830"/>
            </a:xfrm>
            <a:custGeom>
              <a:avLst/>
              <a:gdLst/>
              <a:ahLst/>
              <a:cxnLst/>
              <a:rect l="l" t="t" r="r" b="b"/>
              <a:pathLst>
                <a:path w="254000" h="290830">
                  <a:moveTo>
                    <a:pt x="160020" y="269240"/>
                  </a:moveTo>
                  <a:cubicBezTo>
                    <a:pt x="0" y="46990"/>
                    <a:pt x="3810" y="38100"/>
                    <a:pt x="7620" y="29210"/>
                  </a:cubicBezTo>
                  <a:cubicBezTo>
                    <a:pt x="12700" y="20320"/>
                    <a:pt x="20320" y="10160"/>
                    <a:pt x="30480" y="6350"/>
                  </a:cubicBezTo>
                  <a:cubicBezTo>
                    <a:pt x="43180" y="1270"/>
                    <a:pt x="66040" y="1270"/>
                    <a:pt x="77470" y="7620"/>
                  </a:cubicBezTo>
                  <a:cubicBezTo>
                    <a:pt x="87630" y="11430"/>
                    <a:pt x="95250" y="21590"/>
                    <a:pt x="99060" y="30480"/>
                  </a:cubicBezTo>
                  <a:cubicBezTo>
                    <a:pt x="102870" y="40640"/>
                    <a:pt x="104140" y="53340"/>
                    <a:pt x="101600" y="62230"/>
                  </a:cubicBezTo>
                  <a:cubicBezTo>
                    <a:pt x="99060" y="72390"/>
                    <a:pt x="93980" y="83820"/>
                    <a:pt x="85090" y="90170"/>
                  </a:cubicBezTo>
                  <a:cubicBezTo>
                    <a:pt x="73660" y="97790"/>
                    <a:pt x="52070" y="102870"/>
                    <a:pt x="39370" y="99060"/>
                  </a:cubicBezTo>
                  <a:cubicBezTo>
                    <a:pt x="25400" y="95250"/>
                    <a:pt x="10160" y="77470"/>
                    <a:pt x="5080" y="66040"/>
                  </a:cubicBezTo>
                  <a:cubicBezTo>
                    <a:pt x="1270" y="55880"/>
                    <a:pt x="2540" y="43180"/>
                    <a:pt x="6350" y="34290"/>
                  </a:cubicBezTo>
                  <a:cubicBezTo>
                    <a:pt x="8890" y="24130"/>
                    <a:pt x="17780" y="13970"/>
                    <a:pt x="25400" y="8890"/>
                  </a:cubicBezTo>
                  <a:cubicBezTo>
                    <a:pt x="34290" y="3810"/>
                    <a:pt x="46990" y="0"/>
                    <a:pt x="57150" y="1270"/>
                  </a:cubicBezTo>
                  <a:cubicBezTo>
                    <a:pt x="67310" y="1270"/>
                    <a:pt x="74930" y="3810"/>
                    <a:pt x="86360" y="13970"/>
                  </a:cubicBezTo>
                  <a:cubicBezTo>
                    <a:pt x="120650" y="39370"/>
                    <a:pt x="222250" y="168910"/>
                    <a:pt x="242570" y="208280"/>
                  </a:cubicBezTo>
                  <a:cubicBezTo>
                    <a:pt x="250190" y="223520"/>
                    <a:pt x="254000" y="231140"/>
                    <a:pt x="251460" y="243840"/>
                  </a:cubicBezTo>
                  <a:cubicBezTo>
                    <a:pt x="250190" y="256540"/>
                    <a:pt x="237490" y="275590"/>
                    <a:pt x="226060" y="283210"/>
                  </a:cubicBezTo>
                  <a:cubicBezTo>
                    <a:pt x="215900" y="289560"/>
                    <a:pt x="201930" y="290830"/>
                    <a:pt x="190500" y="288290"/>
                  </a:cubicBezTo>
                  <a:cubicBezTo>
                    <a:pt x="179070" y="285750"/>
                    <a:pt x="160020" y="269240"/>
                    <a:pt x="160020" y="269240"/>
                  </a:cubicBezTo>
                </a:path>
              </a:pathLst>
            </a:custGeom>
            <a:solidFill>
              <a:srgbClr val="94AAB8"/>
            </a:solidFill>
            <a:ln cap="sq">
              <a:noFill/>
              <a:prstDash val="solid"/>
              <a:miter/>
            </a:ln>
          </p:spPr>
          <p:txBody>
            <a:bodyPr/>
            <a:lstStyle/>
            <a:p>
              <a:endParaRPr lang="en-IN"/>
            </a:p>
          </p:txBody>
        </p:sp>
      </p:grpSp>
      <p:grpSp>
        <p:nvGrpSpPr>
          <p:cNvPr id="29" name="Group 29"/>
          <p:cNvGrpSpPr/>
          <p:nvPr/>
        </p:nvGrpSpPr>
        <p:grpSpPr>
          <a:xfrm>
            <a:off x="13496625" y="6220729"/>
            <a:ext cx="237172" cy="154305"/>
            <a:chOff x="0" y="0"/>
            <a:chExt cx="316230" cy="205740"/>
          </a:xfrm>
        </p:grpSpPr>
        <p:sp>
          <p:nvSpPr>
            <p:cNvPr id="30" name="Freeform 30"/>
            <p:cNvSpPr/>
            <p:nvPr/>
          </p:nvSpPr>
          <p:spPr>
            <a:xfrm>
              <a:off x="49530" y="45720"/>
              <a:ext cx="220980" cy="109220"/>
            </a:xfrm>
            <a:custGeom>
              <a:avLst/>
              <a:gdLst/>
              <a:ahLst/>
              <a:cxnLst/>
              <a:rect l="l" t="t" r="r" b="b"/>
              <a:pathLst>
                <a:path w="220980" h="109220">
                  <a:moveTo>
                    <a:pt x="166370" y="107950"/>
                  </a:moveTo>
                  <a:cubicBezTo>
                    <a:pt x="6350" y="87630"/>
                    <a:pt x="0" y="68580"/>
                    <a:pt x="1270" y="53340"/>
                  </a:cubicBezTo>
                  <a:cubicBezTo>
                    <a:pt x="1270" y="39370"/>
                    <a:pt x="15240" y="20320"/>
                    <a:pt x="26670" y="11430"/>
                  </a:cubicBezTo>
                  <a:cubicBezTo>
                    <a:pt x="35560" y="5080"/>
                    <a:pt x="48260" y="3810"/>
                    <a:pt x="58420" y="5080"/>
                  </a:cubicBezTo>
                  <a:cubicBezTo>
                    <a:pt x="68580" y="6350"/>
                    <a:pt x="81280" y="10160"/>
                    <a:pt x="88900" y="19050"/>
                  </a:cubicBezTo>
                  <a:cubicBezTo>
                    <a:pt x="97790" y="29210"/>
                    <a:pt x="105410" y="52070"/>
                    <a:pt x="104140" y="64770"/>
                  </a:cubicBezTo>
                  <a:cubicBezTo>
                    <a:pt x="102870" y="76200"/>
                    <a:pt x="96520" y="87630"/>
                    <a:pt x="88900" y="93980"/>
                  </a:cubicBezTo>
                  <a:cubicBezTo>
                    <a:pt x="81280" y="101600"/>
                    <a:pt x="69850" y="107950"/>
                    <a:pt x="58420" y="107950"/>
                  </a:cubicBezTo>
                  <a:cubicBezTo>
                    <a:pt x="45720" y="109220"/>
                    <a:pt x="22860" y="101600"/>
                    <a:pt x="12700" y="90170"/>
                  </a:cubicBezTo>
                  <a:cubicBezTo>
                    <a:pt x="3810" y="80010"/>
                    <a:pt x="0" y="55880"/>
                    <a:pt x="2540" y="43180"/>
                  </a:cubicBezTo>
                  <a:cubicBezTo>
                    <a:pt x="5080" y="31750"/>
                    <a:pt x="12700" y="21590"/>
                    <a:pt x="21590" y="15240"/>
                  </a:cubicBezTo>
                  <a:cubicBezTo>
                    <a:pt x="30480" y="8890"/>
                    <a:pt x="39370" y="6350"/>
                    <a:pt x="53340" y="5080"/>
                  </a:cubicBezTo>
                  <a:cubicBezTo>
                    <a:pt x="78740" y="0"/>
                    <a:pt x="139700" y="0"/>
                    <a:pt x="166370" y="5080"/>
                  </a:cubicBezTo>
                  <a:cubicBezTo>
                    <a:pt x="181610" y="7620"/>
                    <a:pt x="193040" y="8890"/>
                    <a:pt x="200660" y="17780"/>
                  </a:cubicBezTo>
                  <a:cubicBezTo>
                    <a:pt x="210820" y="29210"/>
                    <a:pt x="220980" y="59690"/>
                    <a:pt x="214630" y="74930"/>
                  </a:cubicBezTo>
                  <a:cubicBezTo>
                    <a:pt x="209550" y="90170"/>
                    <a:pt x="166370" y="107950"/>
                    <a:pt x="166370" y="107950"/>
                  </a:cubicBezTo>
                </a:path>
              </a:pathLst>
            </a:custGeom>
            <a:solidFill>
              <a:srgbClr val="94AAB8"/>
            </a:solidFill>
            <a:ln cap="sq">
              <a:noFill/>
              <a:prstDash val="solid"/>
              <a:miter/>
            </a:ln>
          </p:spPr>
          <p:txBody>
            <a:bodyPr/>
            <a:lstStyle/>
            <a:p>
              <a:endParaRPr lang="en-IN"/>
            </a:p>
          </p:txBody>
        </p:sp>
      </p:grpSp>
      <p:grpSp>
        <p:nvGrpSpPr>
          <p:cNvPr id="31" name="Group 31"/>
          <p:cNvGrpSpPr/>
          <p:nvPr/>
        </p:nvGrpSpPr>
        <p:grpSpPr>
          <a:xfrm>
            <a:off x="13771898" y="6012132"/>
            <a:ext cx="185738" cy="234315"/>
            <a:chOff x="0" y="0"/>
            <a:chExt cx="247650" cy="312420"/>
          </a:xfrm>
        </p:grpSpPr>
        <p:sp>
          <p:nvSpPr>
            <p:cNvPr id="32" name="Freeform 32"/>
            <p:cNvSpPr/>
            <p:nvPr/>
          </p:nvSpPr>
          <p:spPr>
            <a:xfrm>
              <a:off x="46990" y="48260"/>
              <a:ext cx="151130" cy="214630"/>
            </a:xfrm>
            <a:custGeom>
              <a:avLst/>
              <a:gdLst/>
              <a:ahLst/>
              <a:cxnLst/>
              <a:rect l="l" t="t" r="r" b="b"/>
              <a:pathLst>
                <a:path w="151130" h="214630">
                  <a:moveTo>
                    <a:pt x="5080" y="140970"/>
                  </a:moveTo>
                  <a:cubicBezTo>
                    <a:pt x="83820" y="0"/>
                    <a:pt x="95250" y="1270"/>
                    <a:pt x="105410" y="2540"/>
                  </a:cubicBezTo>
                  <a:cubicBezTo>
                    <a:pt x="115570" y="3810"/>
                    <a:pt x="128270" y="8890"/>
                    <a:pt x="134620" y="16510"/>
                  </a:cubicBezTo>
                  <a:cubicBezTo>
                    <a:pt x="143510" y="26670"/>
                    <a:pt x="151130" y="49530"/>
                    <a:pt x="148590" y="63500"/>
                  </a:cubicBezTo>
                  <a:cubicBezTo>
                    <a:pt x="147320" y="73660"/>
                    <a:pt x="142240" y="85090"/>
                    <a:pt x="133350" y="91440"/>
                  </a:cubicBezTo>
                  <a:cubicBezTo>
                    <a:pt x="121920" y="100330"/>
                    <a:pt x="99060" y="106680"/>
                    <a:pt x="86360" y="102870"/>
                  </a:cubicBezTo>
                  <a:cubicBezTo>
                    <a:pt x="72390" y="100330"/>
                    <a:pt x="55880" y="83820"/>
                    <a:pt x="49530" y="71120"/>
                  </a:cubicBezTo>
                  <a:cubicBezTo>
                    <a:pt x="45720" y="60960"/>
                    <a:pt x="45720" y="48260"/>
                    <a:pt x="49530" y="38100"/>
                  </a:cubicBezTo>
                  <a:cubicBezTo>
                    <a:pt x="52070" y="27940"/>
                    <a:pt x="58420" y="16510"/>
                    <a:pt x="68580" y="11430"/>
                  </a:cubicBezTo>
                  <a:cubicBezTo>
                    <a:pt x="80010" y="3810"/>
                    <a:pt x="102870" y="1270"/>
                    <a:pt x="116840" y="5080"/>
                  </a:cubicBezTo>
                  <a:cubicBezTo>
                    <a:pt x="127000" y="7620"/>
                    <a:pt x="135890" y="16510"/>
                    <a:pt x="142240" y="25400"/>
                  </a:cubicBezTo>
                  <a:cubicBezTo>
                    <a:pt x="147320" y="34290"/>
                    <a:pt x="151130" y="43180"/>
                    <a:pt x="149860" y="57150"/>
                  </a:cubicBezTo>
                  <a:cubicBezTo>
                    <a:pt x="147320" y="85090"/>
                    <a:pt x="119380" y="156210"/>
                    <a:pt x="100330" y="181610"/>
                  </a:cubicBezTo>
                  <a:cubicBezTo>
                    <a:pt x="88900" y="196850"/>
                    <a:pt x="76200" y="208280"/>
                    <a:pt x="63500" y="212090"/>
                  </a:cubicBezTo>
                  <a:cubicBezTo>
                    <a:pt x="52070" y="214630"/>
                    <a:pt x="36830" y="212090"/>
                    <a:pt x="26670" y="205740"/>
                  </a:cubicBezTo>
                  <a:cubicBezTo>
                    <a:pt x="17780" y="200660"/>
                    <a:pt x="7620" y="187960"/>
                    <a:pt x="3810" y="177800"/>
                  </a:cubicBezTo>
                  <a:cubicBezTo>
                    <a:pt x="0" y="166370"/>
                    <a:pt x="5080" y="140970"/>
                    <a:pt x="5080" y="140970"/>
                  </a:cubicBezTo>
                </a:path>
              </a:pathLst>
            </a:custGeom>
            <a:solidFill>
              <a:srgbClr val="94AAB8"/>
            </a:solidFill>
            <a:ln cap="sq">
              <a:noFill/>
              <a:prstDash val="solid"/>
              <a:miter/>
            </a:ln>
          </p:spPr>
          <p:txBody>
            <a:bodyPr/>
            <a:lstStyle/>
            <a:p>
              <a:endParaRPr lang="en-IN"/>
            </a:p>
          </p:txBody>
        </p:sp>
      </p:grpSp>
      <p:grpSp>
        <p:nvGrpSpPr>
          <p:cNvPr id="33" name="Group 33"/>
          <p:cNvGrpSpPr/>
          <p:nvPr/>
        </p:nvGrpSpPr>
        <p:grpSpPr>
          <a:xfrm>
            <a:off x="16319099" y="6070765"/>
            <a:ext cx="311468" cy="234315"/>
            <a:chOff x="0" y="0"/>
            <a:chExt cx="415290" cy="312420"/>
          </a:xfrm>
        </p:grpSpPr>
        <p:sp>
          <p:nvSpPr>
            <p:cNvPr id="34" name="Freeform 34"/>
            <p:cNvSpPr/>
            <p:nvPr/>
          </p:nvSpPr>
          <p:spPr>
            <a:xfrm>
              <a:off x="46990" y="48260"/>
              <a:ext cx="317500" cy="214630"/>
            </a:xfrm>
            <a:custGeom>
              <a:avLst/>
              <a:gdLst/>
              <a:ahLst/>
              <a:cxnLst/>
              <a:rect l="l" t="t" r="r" b="b"/>
              <a:pathLst>
                <a:path w="317500" h="214630">
                  <a:moveTo>
                    <a:pt x="26670" y="119380"/>
                  </a:moveTo>
                  <a:cubicBezTo>
                    <a:pt x="278130" y="0"/>
                    <a:pt x="285750" y="3810"/>
                    <a:pt x="294640" y="10160"/>
                  </a:cubicBezTo>
                  <a:cubicBezTo>
                    <a:pt x="304800" y="17780"/>
                    <a:pt x="314960" y="36830"/>
                    <a:pt x="316230" y="49530"/>
                  </a:cubicBezTo>
                  <a:cubicBezTo>
                    <a:pt x="317500" y="59690"/>
                    <a:pt x="312420" y="71120"/>
                    <a:pt x="307340" y="78740"/>
                  </a:cubicBezTo>
                  <a:cubicBezTo>
                    <a:pt x="300990" y="87630"/>
                    <a:pt x="290830" y="93980"/>
                    <a:pt x="281940" y="96520"/>
                  </a:cubicBezTo>
                  <a:cubicBezTo>
                    <a:pt x="271780" y="100330"/>
                    <a:pt x="260350" y="99060"/>
                    <a:pt x="250190" y="96520"/>
                  </a:cubicBezTo>
                  <a:cubicBezTo>
                    <a:pt x="241300" y="92710"/>
                    <a:pt x="231140" y="85090"/>
                    <a:pt x="226060" y="76200"/>
                  </a:cubicBezTo>
                  <a:cubicBezTo>
                    <a:pt x="220980" y="64770"/>
                    <a:pt x="218440" y="43180"/>
                    <a:pt x="223520" y="30480"/>
                  </a:cubicBezTo>
                  <a:cubicBezTo>
                    <a:pt x="226060" y="21590"/>
                    <a:pt x="234950" y="12700"/>
                    <a:pt x="243840" y="7620"/>
                  </a:cubicBezTo>
                  <a:cubicBezTo>
                    <a:pt x="252730" y="3810"/>
                    <a:pt x="264160" y="0"/>
                    <a:pt x="274320" y="2540"/>
                  </a:cubicBezTo>
                  <a:cubicBezTo>
                    <a:pt x="287020" y="5080"/>
                    <a:pt x="304800" y="17780"/>
                    <a:pt x="311150" y="29210"/>
                  </a:cubicBezTo>
                  <a:cubicBezTo>
                    <a:pt x="316230" y="38100"/>
                    <a:pt x="317500" y="50800"/>
                    <a:pt x="314960" y="59690"/>
                  </a:cubicBezTo>
                  <a:cubicBezTo>
                    <a:pt x="313690" y="69850"/>
                    <a:pt x="309880" y="76200"/>
                    <a:pt x="299720" y="86360"/>
                  </a:cubicBezTo>
                  <a:cubicBezTo>
                    <a:pt x="269240" y="116840"/>
                    <a:pt x="116840" y="194310"/>
                    <a:pt x="73660" y="207010"/>
                  </a:cubicBezTo>
                  <a:cubicBezTo>
                    <a:pt x="57150" y="212090"/>
                    <a:pt x="49530" y="214630"/>
                    <a:pt x="38100" y="212090"/>
                  </a:cubicBezTo>
                  <a:cubicBezTo>
                    <a:pt x="27940" y="209550"/>
                    <a:pt x="15240" y="201930"/>
                    <a:pt x="8890" y="191770"/>
                  </a:cubicBezTo>
                  <a:cubicBezTo>
                    <a:pt x="2540" y="180340"/>
                    <a:pt x="0" y="157480"/>
                    <a:pt x="3810" y="146050"/>
                  </a:cubicBezTo>
                  <a:cubicBezTo>
                    <a:pt x="6350" y="134620"/>
                    <a:pt x="26670" y="119380"/>
                    <a:pt x="26670" y="119380"/>
                  </a:cubicBezTo>
                </a:path>
              </a:pathLst>
            </a:custGeom>
            <a:solidFill>
              <a:srgbClr val="94AAB8"/>
            </a:solidFill>
            <a:ln cap="sq">
              <a:noFill/>
              <a:prstDash val="solid"/>
              <a:miter/>
            </a:ln>
          </p:spPr>
          <p:txBody>
            <a:bodyPr/>
            <a:lstStyle/>
            <a:p>
              <a:endParaRPr lang="en-IN"/>
            </a:p>
          </p:txBody>
        </p:sp>
      </p:grpSp>
      <p:grpSp>
        <p:nvGrpSpPr>
          <p:cNvPr id="35" name="Group 35"/>
          <p:cNvGrpSpPr/>
          <p:nvPr/>
        </p:nvGrpSpPr>
        <p:grpSpPr>
          <a:xfrm>
            <a:off x="16233374" y="5936462"/>
            <a:ext cx="192405" cy="278130"/>
            <a:chOff x="0" y="0"/>
            <a:chExt cx="256540" cy="370840"/>
          </a:xfrm>
        </p:grpSpPr>
        <p:sp>
          <p:nvSpPr>
            <p:cNvPr id="36" name="Freeform 36"/>
            <p:cNvSpPr/>
            <p:nvPr/>
          </p:nvSpPr>
          <p:spPr>
            <a:xfrm>
              <a:off x="46990" y="49530"/>
              <a:ext cx="163830" cy="273050"/>
            </a:xfrm>
            <a:custGeom>
              <a:avLst/>
              <a:gdLst/>
              <a:ahLst/>
              <a:cxnLst/>
              <a:rect l="l" t="t" r="r" b="b"/>
              <a:pathLst>
                <a:path w="163830" h="273050">
                  <a:moveTo>
                    <a:pt x="3810" y="204470"/>
                  </a:moveTo>
                  <a:cubicBezTo>
                    <a:pt x="74930" y="11430"/>
                    <a:pt x="82550" y="6350"/>
                    <a:pt x="92710" y="3810"/>
                  </a:cubicBezTo>
                  <a:cubicBezTo>
                    <a:pt x="101600" y="0"/>
                    <a:pt x="114300" y="0"/>
                    <a:pt x="124460" y="3810"/>
                  </a:cubicBezTo>
                  <a:cubicBezTo>
                    <a:pt x="133350" y="6350"/>
                    <a:pt x="143510" y="13970"/>
                    <a:pt x="149860" y="22860"/>
                  </a:cubicBezTo>
                  <a:cubicBezTo>
                    <a:pt x="154940" y="31750"/>
                    <a:pt x="160020" y="43180"/>
                    <a:pt x="158750" y="53340"/>
                  </a:cubicBezTo>
                  <a:cubicBezTo>
                    <a:pt x="156210" y="66040"/>
                    <a:pt x="146050" y="86360"/>
                    <a:pt x="134620" y="93980"/>
                  </a:cubicBezTo>
                  <a:cubicBezTo>
                    <a:pt x="121920" y="101600"/>
                    <a:pt x="99060" y="101600"/>
                    <a:pt x="87630" y="96520"/>
                  </a:cubicBezTo>
                  <a:cubicBezTo>
                    <a:pt x="77470" y="92710"/>
                    <a:pt x="68580" y="83820"/>
                    <a:pt x="63500" y="74930"/>
                  </a:cubicBezTo>
                  <a:cubicBezTo>
                    <a:pt x="59690" y="66040"/>
                    <a:pt x="57150" y="53340"/>
                    <a:pt x="58420" y="43180"/>
                  </a:cubicBezTo>
                  <a:cubicBezTo>
                    <a:pt x="59690" y="33020"/>
                    <a:pt x="66040" y="21590"/>
                    <a:pt x="73660" y="15240"/>
                  </a:cubicBezTo>
                  <a:cubicBezTo>
                    <a:pt x="81280" y="7620"/>
                    <a:pt x="92710" y="2540"/>
                    <a:pt x="102870" y="1270"/>
                  </a:cubicBezTo>
                  <a:cubicBezTo>
                    <a:pt x="113030" y="0"/>
                    <a:pt x="125730" y="1270"/>
                    <a:pt x="134620" y="7620"/>
                  </a:cubicBezTo>
                  <a:cubicBezTo>
                    <a:pt x="144780" y="15240"/>
                    <a:pt x="156210" y="29210"/>
                    <a:pt x="158750" y="48260"/>
                  </a:cubicBezTo>
                  <a:cubicBezTo>
                    <a:pt x="163830" y="87630"/>
                    <a:pt x="118110" y="201930"/>
                    <a:pt x="100330" y="236220"/>
                  </a:cubicBezTo>
                  <a:cubicBezTo>
                    <a:pt x="92710" y="251460"/>
                    <a:pt x="87630" y="259080"/>
                    <a:pt x="77470" y="264160"/>
                  </a:cubicBezTo>
                  <a:cubicBezTo>
                    <a:pt x="67310" y="269240"/>
                    <a:pt x="53340" y="273050"/>
                    <a:pt x="41910" y="270510"/>
                  </a:cubicBezTo>
                  <a:cubicBezTo>
                    <a:pt x="29210" y="266700"/>
                    <a:pt x="11430" y="252730"/>
                    <a:pt x="5080" y="240030"/>
                  </a:cubicBezTo>
                  <a:cubicBezTo>
                    <a:pt x="0" y="229870"/>
                    <a:pt x="3810" y="204470"/>
                    <a:pt x="3810" y="204470"/>
                  </a:cubicBezTo>
                </a:path>
              </a:pathLst>
            </a:custGeom>
            <a:solidFill>
              <a:srgbClr val="94AAB8"/>
            </a:solidFill>
            <a:ln cap="sq">
              <a:noFill/>
              <a:prstDash val="solid"/>
              <a:miter/>
            </a:ln>
          </p:spPr>
          <p:txBody>
            <a:bodyPr/>
            <a:lstStyle/>
            <a:p>
              <a:endParaRPr lang="en-IN"/>
            </a:p>
          </p:txBody>
        </p:sp>
      </p:grpSp>
      <p:grpSp>
        <p:nvGrpSpPr>
          <p:cNvPr id="37" name="Group 37"/>
          <p:cNvGrpSpPr/>
          <p:nvPr/>
        </p:nvGrpSpPr>
        <p:grpSpPr>
          <a:xfrm>
            <a:off x="16352436" y="6268885"/>
            <a:ext cx="302895" cy="175260"/>
            <a:chOff x="0" y="0"/>
            <a:chExt cx="403860" cy="233680"/>
          </a:xfrm>
        </p:grpSpPr>
        <p:sp>
          <p:nvSpPr>
            <p:cNvPr id="38" name="Freeform 38"/>
            <p:cNvSpPr/>
            <p:nvPr/>
          </p:nvSpPr>
          <p:spPr>
            <a:xfrm>
              <a:off x="48260" y="49530"/>
              <a:ext cx="306070" cy="135890"/>
            </a:xfrm>
            <a:custGeom>
              <a:avLst/>
              <a:gdLst/>
              <a:ahLst/>
              <a:cxnLst/>
              <a:rect l="l" t="t" r="r" b="b"/>
              <a:pathLst>
                <a:path w="306070" h="135890">
                  <a:moveTo>
                    <a:pt x="66040" y="1270"/>
                  </a:moveTo>
                  <a:cubicBezTo>
                    <a:pt x="302260" y="57150"/>
                    <a:pt x="304800" y="76200"/>
                    <a:pt x="304800" y="88900"/>
                  </a:cubicBezTo>
                  <a:cubicBezTo>
                    <a:pt x="303530" y="100330"/>
                    <a:pt x="297180" y="110490"/>
                    <a:pt x="290830" y="118110"/>
                  </a:cubicBezTo>
                  <a:cubicBezTo>
                    <a:pt x="283210" y="125730"/>
                    <a:pt x="271780" y="130810"/>
                    <a:pt x="261620" y="133350"/>
                  </a:cubicBezTo>
                  <a:cubicBezTo>
                    <a:pt x="251460" y="134620"/>
                    <a:pt x="238760" y="133350"/>
                    <a:pt x="229870" y="127000"/>
                  </a:cubicBezTo>
                  <a:cubicBezTo>
                    <a:pt x="218440" y="120650"/>
                    <a:pt x="205740" y="100330"/>
                    <a:pt x="203200" y="87630"/>
                  </a:cubicBezTo>
                  <a:cubicBezTo>
                    <a:pt x="201930" y="77470"/>
                    <a:pt x="205740" y="64770"/>
                    <a:pt x="210820" y="55880"/>
                  </a:cubicBezTo>
                  <a:cubicBezTo>
                    <a:pt x="215900" y="48260"/>
                    <a:pt x="226060" y="39370"/>
                    <a:pt x="236220" y="35560"/>
                  </a:cubicBezTo>
                  <a:cubicBezTo>
                    <a:pt x="248920" y="31750"/>
                    <a:pt x="271780" y="34290"/>
                    <a:pt x="283210" y="41910"/>
                  </a:cubicBezTo>
                  <a:cubicBezTo>
                    <a:pt x="292100" y="46990"/>
                    <a:pt x="299720" y="57150"/>
                    <a:pt x="302260" y="67310"/>
                  </a:cubicBezTo>
                  <a:cubicBezTo>
                    <a:pt x="306070" y="77470"/>
                    <a:pt x="304800" y="90170"/>
                    <a:pt x="302260" y="99060"/>
                  </a:cubicBezTo>
                  <a:cubicBezTo>
                    <a:pt x="298450" y="109220"/>
                    <a:pt x="290830" y="119380"/>
                    <a:pt x="281940" y="125730"/>
                  </a:cubicBezTo>
                  <a:cubicBezTo>
                    <a:pt x="273050" y="130810"/>
                    <a:pt x="266700" y="132080"/>
                    <a:pt x="251460" y="133350"/>
                  </a:cubicBezTo>
                  <a:cubicBezTo>
                    <a:pt x="212090" y="135890"/>
                    <a:pt x="77470" y="115570"/>
                    <a:pt x="39370" y="100330"/>
                  </a:cubicBezTo>
                  <a:cubicBezTo>
                    <a:pt x="24130" y="93980"/>
                    <a:pt x="16510" y="87630"/>
                    <a:pt x="10160" y="78740"/>
                  </a:cubicBezTo>
                  <a:cubicBezTo>
                    <a:pt x="3810" y="69850"/>
                    <a:pt x="0" y="54610"/>
                    <a:pt x="2540" y="43180"/>
                  </a:cubicBezTo>
                  <a:cubicBezTo>
                    <a:pt x="5080" y="30480"/>
                    <a:pt x="19050" y="11430"/>
                    <a:pt x="30480" y="5080"/>
                  </a:cubicBezTo>
                  <a:cubicBezTo>
                    <a:pt x="40640" y="0"/>
                    <a:pt x="66040" y="1270"/>
                    <a:pt x="66040" y="1270"/>
                  </a:cubicBezTo>
                </a:path>
              </a:pathLst>
            </a:custGeom>
            <a:solidFill>
              <a:srgbClr val="94AAB8"/>
            </a:solidFill>
            <a:ln cap="sq">
              <a:noFill/>
              <a:prstDash val="solid"/>
              <a:miter/>
            </a:ln>
          </p:spPr>
          <p:txBody>
            <a:bodyPr/>
            <a:lstStyle/>
            <a:p>
              <a:endParaRPr lang="en-IN"/>
            </a:p>
          </p:txBody>
        </p:sp>
      </p:grpSp>
      <p:sp>
        <p:nvSpPr>
          <p:cNvPr id="39" name="Freeform 39"/>
          <p:cNvSpPr/>
          <p:nvPr/>
        </p:nvSpPr>
        <p:spPr>
          <a:xfrm>
            <a:off x="-188047" y="-254540"/>
            <a:ext cx="3531385" cy="3815463"/>
          </a:xfrm>
          <a:custGeom>
            <a:avLst/>
            <a:gdLst/>
            <a:ahLst/>
            <a:cxnLst/>
            <a:rect l="l" t="t" r="r" b="b"/>
            <a:pathLst>
              <a:path w="3531385" h="3815463">
                <a:moveTo>
                  <a:pt x="0" y="0"/>
                </a:moveTo>
                <a:lnTo>
                  <a:pt x="3531385" y="0"/>
                </a:lnTo>
                <a:lnTo>
                  <a:pt x="3531385" y="3815463"/>
                </a:lnTo>
                <a:lnTo>
                  <a:pt x="0" y="381546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40" name="TextBox 40"/>
          <p:cNvSpPr txBox="1"/>
          <p:nvPr/>
        </p:nvSpPr>
        <p:spPr>
          <a:xfrm>
            <a:off x="10911103" y="3878029"/>
            <a:ext cx="5803660" cy="798104"/>
          </a:xfrm>
          <a:prstGeom prst="rect">
            <a:avLst/>
          </a:prstGeom>
        </p:spPr>
        <p:txBody>
          <a:bodyPr lIns="0" tIns="0" rIns="0" bIns="0" rtlCol="0" anchor="t">
            <a:spAutoFit/>
          </a:bodyPr>
          <a:lstStyle/>
          <a:p>
            <a:pPr algn="ctr">
              <a:lnSpc>
                <a:spcPts val="3220"/>
              </a:lnSpc>
            </a:pPr>
            <a:r>
              <a:rPr lang="en-GB" sz="2300" dirty="0">
                <a:solidFill>
                  <a:srgbClr val="3B365F"/>
                </a:solidFill>
                <a:latin typeface="Coco Gothic"/>
                <a:ea typeface="Coco Gothic"/>
                <a:cs typeface="Coco Gothic"/>
                <a:sym typeface="Coco Gothic"/>
              </a:rPr>
              <a:t>Abuse of clinical resources, poor managerial control.</a:t>
            </a:r>
            <a:endParaRPr lang="en-US" sz="2300" dirty="0">
              <a:solidFill>
                <a:srgbClr val="3B365F"/>
              </a:solidFill>
              <a:latin typeface="Coco Gothic"/>
              <a:ea typeface="Coco Gothic"/>
              <a:cs typeface="Coco Gothic"/>
              <a:sym typeface="Coco Gothic"/>
            </a:endParaRPr>
          </a:p>
        </p:txBody>
      </p:sp>
      <p:sp>
        <p:nvSpPr>
          <p:cNvPr id="41" name="TextBox 41"/>
          <p:cNvSpPr txBox="1"/>
          <p:nvPr/>
        </p:nvSpPr>
        <p:spPr>
          <a:xfrm>
            <a:off x="11181513" y="3317194"/>
            <a:ext cx="5262840" cy="481297"/>
          </a:xfrm>
          <a:prstGeom prst="rect">
            <a:avLst/>
          </a:prstGeom>
        </p:spPr>
        <p:txBody>
          <a:bodyPr lIns="0" tIns="0" rIns="0" bIns="0" rtlCol="0" anchor="t">
            <a:spAutoFit/>
          </a:bodyPr>
          <a:lstStyle/>
          <a:p>
            <a:pPr algn="ctr">
              <a:lnSpc>
                <a:spcPts val="3919"/>
              </a:lnSpc>
            </a:pPr>
            <a:r>
              <a:rPr lang="en-US" sz="2799" dirty="0">
                <a:solidFill>
                  <a:srgbClr val="3B365F"/>
                </a:solidFill>
                <a:latin typeface="TAN Headline"/>
                <a:ea typeface="TAN Headline"/>
                <a:cs typeface="TAN Headline"/>
                <a:sym typeface="TAN Headline"/>
              </a:rPr>
              <a:t>Efficiency</a:t>
            </a:r>
          </a:p>
        </p:txBody>
      </p:sp>
      <p:sp>
        <p:nvSpPr>
          <p:cNvPr id="42" name="TextBox 42"/>
          <p:cNvSpPr txBox="1"/>
          <p:nvPr/>
        </p:nvSpPr>
        <p:spPr>
          <a:xfrm>
            <a:off x="12763853" y="6827580"/>
            <a:ext cx="4495447" cy="1208472"/>
          </a:xfrm>
          <a:prstGeom prst="rect">
            <a:avLst/>
          </a:prstGeom>
        </p:spPr>
        <p:txBody>
          <a:bodyPr lIns="0" tIns="0" rIns="0" bIns="0" rtlCol="0" anchor="t">
            <a:spAutoFit/>
          </a:bodyPr>
          <a:lstStyle/>
          <a:p>
            <a:pPr algn="ctr">
              <a:lnSpc>
                <a:spcPts val="3220"/>
              </a:lnSpc>
            </a:pPr>
            <a:r>
              <a:rPr lang="en-GB" sz="2300" dirty="0">
                <a:solidFill>
                  <a:srgbClr val="3B365F"/>
                </a:solidFill>
                <a:latin typeface="Coco Gothic"/>
                <a:ea typeface="Coco Gothic"/>
                <a:cs typeface="Coco Gothic"/>
                <a:sym typeface="Coco Gothic"/>
              </a:rPr>
              <a:t>Inappropriate disfavour to elderly and vulnerable patients (Kuosmanen, 2021).</a:t>
            </a:r>
            <a:endParaRPr lang="en-US" sz="2300" dirty="0">
              <a:solidFill>
                <a:srgbClr val="3B365F"/>
              </a:solidFill>
              <a:latin typeface="Coco Gothic"/>
              <a:ea typeface="Coco Gothic"/>
              <a:cs typeface="Coco Gothic"/>
              <a:sym typeface="Coco Gothic"/>
            </a:endParaRPr>
          </a:p>
        </p:txBody>
      </p:sp>
      <p:sp>
        <p:nvSpPr>
          <p:cNvPr id="43" name="TextBox 43"/>
          <p:cNvSpPr txBox="1"/>
          <p:nvPr/>
        </p:nvSpPr>
        <p:spPr>
          <a:xfrm>
            <a:off x="12973309" y="6228646"/>
            <a:ext cx="4076534" cy="481297"/>
          </a:xfrm>
          <a:prstGeom prst="rect">
            <a:avLst/>
          </a:prstGeom>
        </p:spPr>
        <p:txBody>
          <a:bodyPr lIns="0" tIns="0" rIns="0" bIns="0" rtlCol="0" anchor="t">
            <a:spAutoFit/>
          </a:bodyPr>
          <a:lstStyle/>
          <a:p>
            <a:pPr algn="ctr">
              <a:lnSpc>
                <a:spcPts val="3919"/>
              </a:lnSpc>
            </a:pPr>
            <a:r>
              <a:rPr lang="en-US" sz="2799" dirty="0">
                <a:solidFill>
                  <a:srgbClr val="3B365F"/>
                </a:solidFill>
                <a:latin typeface="TAN Headline"/>
                <a:ea typeface="TAN Headline"/>
                <a:cs typeface="TAN Headline"/>
                <a:sym typeface="TAN Headline"/>
              </a:rPr>
              <a:t>Equity</a:t>
            </a:r>
          </a:p>
        </p:txBody>
      </p:sp>
      <p:sp>
        <p:nvSpPr>
          <p:cNvPr id="44" name="TextBox 44"/>
          <p:cNvSpPr txBox="1"/>
          <p:nvPr/>
        </p:nvSpPr>
        <p:spPr>
          <a:xfrm>
            <a:off x="1029116" y="5257313"/>
            <a:ext cx="4495447" cy="1618841"/>
          </a:xfrm>
          <a:prstGeom prst="rect">
            <a:avLst/>
          </a:prstGeom>
        </p:spPr>
        <p:txBody>
          <a:bodyPr lIns="0" tIns="0" rIns="0" bIns="0" rtlCol="0" anchor="t">
            <a:spAutoFit/>
          </a:bodyPr>
          <a:lstStyle/>
          <a:p>
            <a:pPr algn="ctr">
              <a:lnSpc>
                <a:spcPts val="3220"/>
              </a:lnSpc>
            </a:pPr>
            <a:r>
              <a:rPr lang="en-GB" sz="2300" dirty="0">
                <a:solidFill>
                  <a:srgbClr val="3B365F"/>
                </a:solidFill>
                <a:latin typeface="Coco Gothic"/>
                <a:ea typeface="Coco Gothic"/>
                <a:cs typeface="Coco Gothic"/>
                <a:sym typeface="Coco Gothic"/>
              </a:rPr>
              <a:t>Risky treatment, preventable fatalities, inadequate hygiene, and negligence (Kuosmanen, 2021).</a:t>
            </a:r>
            <a:endParaRPr lang="en-US" sz="2300" dirty="0">
              <a:solidFill>
                <a:srgbClr val="3B365F"/>
              </a:solidFill>
              <a:latin typeface="Coco Gothic"/>
              <a:ea typeface="Coco Gothic"/>
              <a:cs typeface="Coco Gothic"/>
              <a:sym typeface="Coco Gothic"/>
            </a:endParaRPr>
          </a:p>
        </p:txBody>
      </p:sp>
      <p:sp>
        <p:nvSpPr>
          <p:cNvPr id="45" name="TextBox 45"/>
          <p:cNvSpPr txBox="1"/>
          <p:nvPr/>
        </p:nvSpPr>
        <p:spPr>
          <a:xfrm>
            <a:off x="1238573" y="4658378"/>
            <a:ext cx="4076534" cy="481297"/>
          </a:xfrm>
          <a:prstGeom prst="rect">
            <a:avLst/>
          </a:prstGeom>
        </p:spPr>
        <p:txBody>
          <a:bodyPr lIns="0" tIns="0" rIns="0" bIns="0" rtlCol="0" anchor="t">
            <a:spAutoFit/>
          </a:bodyPr>
          <a:lstStyle/>
          <a:p>
            <a:pPr algn="ctr">
              <a:lnSpc>
                <a:spcPts val="3919"/>
              </a:lnSpc>
            </a:pPr>
            <a:r>
              <a:rPr lang="en-US" sz="2799" dirty="0">
                <a:solidFill>
                  <a:srgbClr val="3B365F"/>
                </a:solidFill>
                <a:latin typeface="TAN Headline"/>
                <a:ea typeface="TAN Headline"/>
                <a:cs typeface="TAN Headline"/>
                <a:sym typeface="TAN Headline"/>
              </a:rPr>
              <a:t>Quality</a:t>
            </a:r>
          </a:p>
        </p:txBody>
      </p:sp>
      <p:sp>
        <p:nvSpPr>
          <p:cNvPr id="46" name="TextBox 46"/>
          <p:cNvSpPr txBox="1"/>
          <p:nvPr/>
        </p:nvSpPr>
        <p:spPr>
          <a:xfrm>
            <a:off x="2855505" y="396359"/>
            <a:ext cx="12576991" cy="2273102"/>
          </a:xfrm>
          <a:prstGeom prst="rect">
            <a:avLst/>
          </a:prstGeom>
        </p:spPr>
        <p:txBody>
          <a:bodyPr lIns="0" tIns="0" rIns="0" bIns="0" rtlCol="0" anchor="t">
            <a:spAutoFit/>
          </a:bodyPr>
          <a:lstStyle/>
          <a:p>
            <a:pPr algn="ctr">
              <a:lnSpc>
                <a:spcPts val="9100"/>
              </a:lnSpc>
            </a:pPr>
            <a:r>
              <a:rPr lang="en-GB" sz="6500" dirty="0">
                <a:solidFill>
                  <a:srgbClr val="3B365F"/>
                </a:solidFill>
                <a:latin typeface="TAN Headline"/>
                <a:ea typeface="TAN Headline"/>
                <a:cs typeface="TAN Headline"/>
                <a:sym typeface="TAN Headline"/>
              </a:rPr>
              <a:t>Impact on Quality, Efficiency, and Equity</a:t>
            </a:r>
            <a:endParaRPr lang="en-US" sz="6500" dirty="0">
              <a:solidFill>
                <a:srgbClr val="3B365F"/>
              </a:solidFill>
              <a:latin typeface="TAN Headline"/>
              <a:ea typeface="TAN Headline"/>
              <a:cs typeface="TAN Headline"/>
              <a:sym typeface="TAN Headline"/>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91004">
            <a:off x="10703618" y="144129"/>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2472354" flipH="1">
            <a:off x="-1634853" y="-810919"/>
            <a:ext cx="9743832" cy="10202966"/>
          </a:xfrm>
          <a:custGeom>
            <a:avLst/>
            <a:gdLst/>
            <a:ahLst/>
            <a:cxnLst/>
            <a:rect l="l" t="t" r="r" b="b"/>
            <a:pathLst>
              <a:path w="9743832" h="10202966">
                <a:moveTo>
                  <a:pt x="9743833" y="0"/>
                </a:moveTo>
                <a:lnTo>
                  <a:pt x="0" y="0"/>
                </a:lnTo>
                <a:lnTo>
                  <a:pt x="0" y="10202965"/>
                </a:lnTo>
                <a:lnTo>
                  <a:pt x="9743833" y="10202965"/>
                </a:lnTo>
                <a:lnTo>
                  <a:pt x="974383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441338" flipH="1">
            <a:off x="2946392" y="2796446"/>
            <a:ext cx="12395216" cy="7780208"/>
          </a:xfrm>
          <a:custGeom>
            <a:avLst/>
            <a:gdLst/>
            <a:ahLst/>
            <a:cxnLst/>
            <a:rect l="l" t="t" r="r" b="b"/>
            <a:pathLst>
              <a:path w="12395216" h="7780208">
                <a:moveTo>
                  <a:pt x="12395216" y="0"/>
                </a:moveTo>
                <a:lnTo>
                  <a:pt x="0" y="0"/>
                </a:lnTo>
                <a:lnTo>
                  <a:pt x="0" y="7780208"/>
                </a:lnTo>
                <a:lnTo>
                  <a:pt x="12395216" y="7780208"/>
                </a:lnTo>
                <a:lnTo>
                  <a:pt x="12395216"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flipH="1">
            <a:off x="13732019" y="4207014"/>
            <a:ext cx="4113256" cy="6538413"/>
          </a:xfrm>
          <a:custGeom>
            <a:avLst/>
            <a:gdLst/>
            <a:ahLst/>
            <a:cxnLst/>
            <a:rect l="l" t="t" r="r" b="b"/>
            <a:pathLst>
              <a:path w="4113256" h="6538413">
                <a:moveTo>
                  <a:pt x="4113256" y="0"/>
                </a:moveTo>
                <a:lnTo>
                  <a:pt x="0" y="0"/>
                </a:lnTo>
                <a:lnTo>
                  <a:pt x="0" y="6538413"/>
                </a:lnTo>
                <a:lnTo>
                  <a:pt x="4113256" y="6538413"/>
                </a:lnTo>
                <a:lnTo>
                  <a:pt x="4113256"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Freeform 6"/>
          <p:cNvSpPr/>
          <p:nvPr/>
        </p:nvSpPr>
        <p:spPr>
          <a:xfrm>
            <a:off x="820399" y="2005164"/>
            <a:ext cx="3357908" cy="8281836"/>
          </a:xfrm>
          <a:custGeom>
            <a:avLst/>
            <a:gdLst/>
            <a:ahLst/>
            <a:cxnLst/>
            <a:rect l="l" t="t" r="r" b="b"/>
            <a:pathLst>
              <a:path w="3357908" h="8281836">
                <a:moveTo>
                  <a:pt x="0" y="0"/>
                </a:moveTo>
                <a:lnTo>
                  <a:pt x="3357908" y="0"/>
                </a:lnTo>
                <a:lnTo>
                  <a:pt x="3357908" y="8281836"/>
                </a:lnTo>
                <a:lnTo>
                  <a:pt x="0" y="828183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7" name="Freeform 7"/>
          <p:cNvSpPr/>
          <p:nvPr/>
        </p:nvSpPr>
        <p:spPr>
          <a:xfrm flipH="1">
            <a:off x="14908788" y="2448585"/>
            <a:ext cx="2936487" cy="1841978"/>
          </a:xfrm>
          <a:custGeom>
            <a:avLst/>
            <a:gdLst/>
            <a:ahLst/>
            <a:cxnLst/>
            <a:rect l="l" t="t" r="r" b="b"/>
            <a:pathLst>
              <a:path w="2936487" h="1841978">
                <a:moveTo>
                  <a:pt x="2936487" y="0"/>
                </a:moveTo>
                <a:lnTo>
                  <a:pt x="0" y="0"/>
                </a:lnTo>
                <a:lnTo>
                  <a:pt x="0" y="1841979"/>
                </a:lnTo>
                <a:lnTo>
                  <a:pt x="2936487" y="1841979"/>
                </a:lnTo>
                <a:lnTo>
                  <a:pt x="2936487"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8" name="TextBox 8"/>
          <p:cNvSpPr txBox="1"/>
          <p:nvPr/>
        </p:nvSpPr>
        <p:spPr>
          <a:xfrm>
            <a:off x="4639504" y="4646607"/>
            <a:ext cx="9008989" cy="4463017"/>
          </a:xfrm>
          <a:prstGeom prst="rect">
            <a:avLst/>
          </a:prstGeom>
        </p:spPr>
        <p:txBody>
          <a:bodyPr wrap="square" lIns="0" tIns="0" rIns="0" bIns="0" rtlCol="0" anchor="t">
            <a:spAutoFit/>
          </a:bodyPr>
          <a:lstStyle/>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Francis Report (2013): </a:t>
            </a:r>
            <a:r>
              <a:rPr lang="en-GB" sz="2499" dirty="0">
                <a:solidFill>
                  <a:srgbClr val="3B365F"/>
                </a:solidFill>
                <a:latin typeface="Coco Gothic"/>
                <a:ea typeface="Coco Gothic"/>
                <a:cs typeface="Coco Gothic"/>
                <a:sym typeface="Coco Gothic"/>
              </a:rPr>
              <a:t>Rampant governance and care deficiencies.</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Department of Health (2013): </a:t>
            </a:r>
            <a:r>
              <a:rPr lang="en-GB" sz="2499" dirty="0">
                <a:solidFill>
                  <a:srgbClr val="3B365F"/>
                </a:solidFill>
                <a:latin typeface="Coco Gothic"/>
                <a:ea typeface="Coco Gothic"/>
                <a:cs typeface="Coco Gothic"/>
                <a:sym typeface="Coco Gothic"/>
              </a:rPr>
              <a:t>Reforms to be made in the restoration of patient safety (Brooks et al., 2024).</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Mannion and Davies (2018): </a:t>
            </a:r>
            <a:r>
              <a:rPr lang="en-GB" sz="2499" dirty="0">
                <a:solidFill>
                  <a:srgbClr val="3B365F"/>
                </a:solidFill>
                <a:latin typeface="Coco Gothic"/>
                <a:ea typeface="Coco Gothic"/>
                <a:cs typeface="Coco Gothic"/>
                <a:sym typeface="Coco Gothic"/>
              </a:rPr>
              <a:t>Evaluated unhealthy organisational culture.</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Dixon-Woods (2019): </a:t>
            </a:r>
            <a:r>
              <a:rPr lang="en-GB" sz="2499" dirty="0">
                <a:solidFill>
                  <a:srgbClr val="3B365F"/>
                </a:solidFill>
                <a:latin typeface="Coco Gothic"/>
                <a:ea typeface="Coco Gothic"/>
                <a:cs typeface="Coco Gothic"/>
                <a:sym typeface="Coco Gothic"/>
              </a:rPr>
              <a:t>Governance and accountability gaps that were analysed.</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NHS Improvement (2020): </a:t>
            </a:r>
            <a:r>
              <a:rPr lang="en-GB" sz="2499" dirty="0">
                <a:solidFill>
                  <a:srgbClr val="3B365F"/>
                </a:solidFill>
                <a:latin typeface="Coco Gothic"/>
                <a:ea typeface="Coco Gothic"/>
                <a:cs typeface="Coco Gothic"/>
                <a:sym typeface="Coco Gothic"/>
              </a:rPr>
              <a:t>Patient safety through learning culture (Brooks et al., 2024).</a:t>
            </a:r>
          </a:p>
        </p:txBody>
      </p:sp>
      <p:sp>
        <p:nvSpPr>
          <p:cNvPr id="10" name="TextBox 10"/>
          <p:cNvSpPr txBox="1"/>
          <p:nvPr/>
        </p:nvSpPr>
        <p:spPr>
          <a:xfrm>
            <a:off x="3527667" y="895350"/>
            <a:ext cx="11232665" cy="1103764"/>
          </a:xfrm>
          <a:prstGeom prst="rect">
            <a:avLst/>
          </a:prstGeom>
        </p:spPr>
        <p:txBody>
          <a:bodyPr lIns="0" tIns="0" rIns="0" bIns="0" rtlCol="0" anchor="t">
            <a:spAutoFit/>
          </a:bodyPr>
          <a:lstStyle/>
          <a:p>
            <a:pPr algn="ctr">
              <a:lnSpc>
                <a:spcPts val="9100"/>
              </a:lnSpc>
            </a:pPr>
            <a:r>
              <a:rPr lang="en-US" sz="6500" dirty="0">
                <a:solidFill>
                  <a:srgbClr val="3B365F"/>
                </a:solidFill>
                <a:latin typeface="TAN Headline"/>
                <a:ea typeface="TAN Headline"/>
                <a:cs typeface="TAN Headline"/>
                <a:sym typeface="TAN Headline"/>
              </a:rPr>
              <a:t>Evidence &amp; Literature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91004">
            <a:off x="11007598" y="-3871282"/>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2366106" flipH="1">
            <a:off x="9156633" y="2870116"/>
            <a:ext cx="13445762" cy="8439612"/>
          </a:xfrm>
          <a:custGeom>
            <a:avLst/>
            <a:gdLst/>
            <a:ahLst/>
            <a:cxnLst/>
            <a:rect l="l" t="t" r="r" b="b"/>
            <a:pathLst>
              <a:path w="13445762" h="8439612">
                <a:moveTo>
                  <a:pt x="13445762" y="0"/>
                </a:moveTo>
                <a:lnTo>
                  <a:pt x="0" y="0"/>
                </a:lnTo>
                <a:lnTo>
                  <a:pt x="0" y="8439613"/>
                </a:lnTo>
                <a:lnTo>
                  <a:pt x="13445762" y="8439613"/>
                </a:lnTo>
                <a:lnTo>
                  <a:pt x="13445762"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4" name="Freeform 4"/>
          <p:cNvSpPr/>
          <p:nvPr/>
        </p:nvSpPr>
        <p:spPr>
          <a:xfrm>
            <a:off x="11651917" y="2931019"/>
            <a:ext cx="6887873" cy="7355981"/>
          </a:xfrm>
          <a:custGeom>
            <a:avLst/>
            <a:gdLst/>
            <a:ahLst/>
            <a:cxnLst/>
            <a:rect l="l" t="t" r="r" b="b"/>
            <a:pathLst>
              <a:path w="6887873" h="7355981">
                <a:moveTo>
                  <a:pt x="0" y="0"/>
                </a:moveTo>
                <a:lnTo>
                  <a:pt x="6887873" y="0"/>
                </a:lnTo>
                <a:lnTo>
                  <a:pt x="6887873" y="7355981"/>
                </a:lnTo>
                <a:lnTo>
                  <a:pt x="0" y="735598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7" name="TextBox 7"/>
          <p:cNvSpPr txBox="1"/>
          <p:nvPr/>
        </p:nvSpPr>
        <p:spPr>
          <a:xfrm>
            <a:off x="977458" y="7089922"/>
            <a:ext cx="8033402" cy="2029210"/>
          </a:xfrm>
          <a:prstGeom prst="rect">
            <a:avLst/>
          </a:prstGeom>
        </p:spPr>
        <p:txBody>
          <a:bodyPr lIns="0" tIns="0" rIns="0" bIns="0" rtlCol="0" anchor="t">
            <a:spAutoFit/>
          </a:bodyPr>
          <a:lstStyle/>
          <a:p>
            <a:pPr>
              <a:lnSpc>
                <a:spcPts val="3220"/>
              </a:lnSpc>
            </a:pPr>
            <a:r>
              <a:rPr lang="en-GB" sz="2300" dirty="0">
                <a:solidFill>
                  <a:srgbClr val="3B365F"/>
                </a:solidFill>
                <a:latin typeface="Coco Gothic"/>
                <a:ea typeface="Coco Gothic"/>
                <a:cs typeface="Coco Gothic"/>
                <a:sym typeface="Coco Gothic"/>
              </a:rPr>
              <a:t>●	Create an organisational culture that puts the patient first.</a:t>
            </a:r>
          </a:p>
          <a:p>
            <a:pPr>
              <a:lnSpc>
                <a:spcPts val="3220"/>
              </a:lnSpc>
            </a:pPr>
            <a:r>
              <a:rPr lang="en-GB" sz="2300" dirty="0">
                <a:solidFill>
                  <a:srgbClr val="3B365F"/>
                </a:solidFill>
                <a:latin typeface="Coco Gothic"/>
                <a:ea typeface="Coco Gothic"/>
                <a:cs typeface="Coco Gothic"/>
                <a:sym typeface="Coco Gothic"/>
              </a:rPr>
              <a:t>●	Bring in leadership training and regulation changes.</a:t>
            </a:r>
          </a:p>
          <a:p>
            <a:pPr>
              <a:lnSpc>
                <a:spcPts val="3220"/>
              </a:lnSpc>
            </a:pPr>
            <a:r>
              <a:rPr lang="en-GB" sz="2300" dirty="0">
                <a:solidFill>
                  <a:srgbClr val="3B365F"/>
                </a:solidFill>
                <a:latin typeface="Coco Gothic"/>
                <a:ea typeface="Coco Gothic"/>
                <a:cs typeface="Coco Gothic"/>
                <a:sym typeface="Coco Gothic"/>
              </a:rPr>
              <a:t>●	Carry out routine and open safety inspections (Haraldseid-</a:t>
            </a:r>
            <a:r>
              <a:rPr lang="en-GB" sz="2300" dirty="0" err="1">
                <a:solidFill>
                  <a:srgbClr val="3B365F"/>
                </a:solidFill>
                <a:latin typeface="Coco Gothic"/>
                <a:ea typeface="Coco Gothic"/>
                <a:cs typeface="Coco Gothic"/>
                <a:sym typeface="Coco Gothic"/>
              </a:rPr>
              <a:t>Driftland</a:t>
            </a:r>
            <a:r>
              <a:rPr lang="en-GB" sz="2300" dirty="0">
                <a:solidFill>
                  <a:srgbClr val="3B365F"/>
                </a:solidFill>
                <a:latin typeface="Coco Gothic"/>
                <a:ea typeface="Coco Gothic"/>
                <a:cs typeface="Coco Gothic"/>
                <a:sym typeface="Coco Gothic"/>
              </a:rPr>
              <a:t> et al., 2022).</a:t>
            </a:r>
          </a:p>
        </p:txBody>
      </p:sp>
      <p:sp>
        <p:nvSpPr>
          <p:cNvPr id="8" name="TextBox 8"/>
          <p:cNvSpPr txBox="1"/>
          <p:nvPr/>
        </p:nvSpPr>
        <p:spPr>
          <a:xfrm>
            <a:off x="1351759" y="6262403"/>
            <a:ext cx="7284801" cy="481297"/>
          </a:xfrm>
          <a:prstGeom prst="rect">
            <a:avLst/>
          </a:prstGeom>
        </p:spPr>
        <p:txBody>
          <a:bodyPr lIns="0" tIns="0" rIns="0" bIns="0" rtlCol="0" anchor="t">
            <a:spAutoFit/>
          </a:bodyPr>
          <a:lstStyle/>
          <a:p>
            <a:pPr algn="ctr">
              <a:lnSpc>
                <a:spcPts val="3919"/>
              </a:lnSpc>
            </a:pPr>
            <a:r>
              <a:rPr lang="en-US" sz="2799" dirty="0">
                <a:solidFill>
                  <a:srgbClr val="3B365F"/>
                </a:solidFill>
                <a:latin typeface="TAN Headline"/>
                <a:ea typeface="TAN Headline"/>
                <a:cs typeface="TAN Headline"/>
                <a:sym typeface="TAN Headline"/>
              </a:rPr>
              <a:t>Long-Term</a:t>
            </a:r>
          </a:p>
        </p:txBody>
      </p:sp>
      <p:sp>
        <p:nvSpPr>
          <p:cNvPr id="9" name="TextBox 9"/>
          <p:cNvSpPr txBox="1"/>
          <p:nvPr/>
        </p:nvSpPr>
        <p:spPr>
          <a:xfrm>
            <a:off x="1028700" y="3647690"/>
            <a:ext cx="8033402" cy="2439579"/>
          </a:xfrm>
          <a:prstGeom prst="rect">
            <a:avLst/>
          </a:prstGeom>
        </p:spPr>
        <p:txBody>
          <a:bodyPr lIns="0" tIns="0" rIns="0" bIns="0" rtlCol="0" anchor="t">
            <a:spAutoFit/>
          </a:bodyPr>
          <a:lstStyle/>
          <a:p>
            <a:pPr>
              <a:lnSpc>
                <a:spcPts val="3220"/>
              </a:lnSpc>
            </a:pPr>
            <a:r>
              <a:rPr lang="en-GB" sz="2300" dirty="0">
                <a:solidFill>
                  <a:srgbClr val="3B365F"/>
                </a:solidFill>
                <a:latin typeface="Coco Gothic"/>
                <a:ea typeface="Coco Gothic"/>
                <a:cs typeface="Coco Gothic"/>
                <a:sym typeface="Coco Gothic"/>
              </a:rPr>
              <a:t>●	Reduce the workloads on nurses to secure safe levels.</a:t>
            </a:r>
          </a:p>
          <a:p>
            <a:pPr>
              <a:lnSpc>
                <a:spcPts val="3220"/>
              </a:lnSpc>
            </a:pPr>
            <a:r>
              <a:rPr lang="en-GB" sz="2300" dirty="0">
                <a:solidFill>
                  <a:srgbClr val="3B365F"/>
                </a:solidFill>
                <a:latin typeface="Coco Gothic"/>
                <a:ea typeface="Coco Gothic"/>
                <a:cs typeface="Coco Gothic"/>
                <a:sym typeface="Coco Gothic"/>
              </a:rPr>
              <a:t>●	Intensify internal reporting and feedback.</a:t>
            </a:r>
          </a:p>
          <a:p>
            <a:pPr>
              <a:lnSpc>
                <a:spcPts val="3220"/>
              </a:lnSpc>
            </a:pPr>
            <a:r>
              <a:rPr lang="en-GB" sz="2300" dirty="0">
                <a:solidFill>
                  <a:srgbClr val="3B365F"/>
                </a:solidFill>
                <a:latin typeface="Coco Gothic"/>
                <a:ea typeface="Coco Gothic"/>
                <a:cs typeface="Coco Gothic"/>
                <a:sym typeface="Coco Gothic"/>
              </a:rPr>
              <a:t>●	Whistleblowers should be protected and empowered to bring up safety issues (Haraldseid-</a:t>
            </a:r>
            <a:r>
              <a:rPr lang="en-GB" sz="2300" dirty="0" err="1">
                <a:solidFill>
                  <a:srgbClr val="3B365F"/>
                </a:solidFill>
                <a:latin typeface="Coco Gothic"/>
                <a:ea typeface="Coco Gothic"/>
                <a:cs typeface="Coco Gothic"/>
                <a:sym typeface="Coco Gothic"/>
              </a:rPr>
              <a:t>Driftland</a:t>
            </a:r>
            <a:r>
              <a:rPr lang="en-GB" sz="2300" dirty="0">
                <a:solidFill>
                  <a:srgbClr val="3B365F"/>
                </a:solidFill>
                <a:latin typeface="Coco Gothic"/>
                <a:ea typeface="Coco Gothic"/>
                <a:cs typeface="Coco Gothic"/>
                <a:sym typeface="Coco Gothic"/>
              </a:rPr>
              <a:t> et al., 2022).</a:t>
            </a:r>
          </a:p>
        </p:txBody>
      </p:sp>
      <p:sp>
        <p:nvSpPr>
          <p:cNvPr id="10" name="TextBox 10"/>
          <p:cNvSpPr txBox="1"/>
          <p:nvPr/>
        </p:nvSpPr>
        <p:spPr>
          <a:xfrm>
            <a:off x="1403001" y="2873869"/>
            <a:ext cx="7284801" cy="481297"/>
          </a:xfrm>
          <a:prstGeom prst="rect">
            <a:avLst/>
          </a:prstGeom>
        </p:spPr>
        <p:txBody>
          <a:bodyPr lIns="0" tIns="0" rIns="0" bIns="0" rtlCol="0" anchor="t">
            <a:spAutoFit/>
          </a:bodyPr>
          <a:lstStyle/>
          <a:p>
            <a:pPr algn="ctr">
              <a:lnSpc>
                <a:spcPts val="3919"/>
              </a:lnSpc>
            </a:pPr>
            <a:r>
              <a:rPr lang="en-US" sz="2799" dirty="0">
                <a:solidFill>
                  <a:srgbClr val="3B365F"/>
                </a:solidFill>
                <a:latin typeface="TAN Headline"/>
                <a:ea typeface="TAN Headline"/>
                <a:cs typeface="TAN Headline"/>
                <a:sym typeface="TAN Headline"/>
              </a:rPr>
              <a:t>Short-Term</a:t>
            </a:r>
          </a:p>
        </p:txBody>
      </p:sp>
      <p:sp>
        <p:nvSpPr>
          <p:cNvPr id="11" name="TextBox 11"/>
          <p:cNvSpPr txBox="1"/>
          <p:nvPr/>
        </p:nvSpPr>
        <p:spPr>
          <a:xfrm>
            <a:off x="2134311" y="399559"/>
            <a:ext cx="14019378" cy="933974"/>
          </a:xfrm>
          <a:prstGeom prst="rect">
            <a:avLst/>
          </a:prstGeom>
        </p:spPr>
        <p:txBody>
          <a:bodyPr lIns="0" tIns="0" rIns="0" bIns="0" rtlCol="0" anchor="t">
            <a:spAutoFit/>
          </a:bodyPr>
          <a:lstStyle/>
          <a:p>
            <a:pPr algn="ctr">
              <a:lnSpc>
                <a:spcPts val="7700"/>
              </a:lnSpc>
            </a:pPr>
            <a:r>
              <a:rPr lang="en-US" sz="5500" dirty="0">
                <a:solidFill>
                  <a:srgbClr val="3B365F"/>
                </a:solidFill>
                <a:latin typeface="TAN Headline"/>
                <a:ea typeface="TAN Headline"/>
                <a:cs typeface="TAN Headline"/>
                <a:sym typeface="TAN Headline"/>
              </a:rPr>
              <a:t>Recommendations / Interventions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91004">
            <a:off x="5813009" y="-6968748"/>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441338" flipH="1">
            <a:off x="9954448" y="372364"/>
            <a:ext cx="8043462" cy="5048706"/>
          </a:xfrm>
          <a:custGeom>
            <a:avLst/>
            <a:gdLst/>
            <a:ahLst/>
            <a:cxnLst/>
            <a:rect l="l" t="t" r="r" b="b"/>
            <a:pathLst>
              <a:path w="8043462" h="5048706">
                <a:moveTo>
                  <a:pt x="8043461" y="0"/>
                </a:moveTo>
                <a:lnTo>
                  <a:pt x="0" y="0"/>
                </a:lnTo>
                <a:lnTo>
                  <a:pt x="0" y="5048705"/>
                </a:lnTo>
                <a:lnTo>
                  <a:pt x="8043461" y="5048705"/>
                </a:lnTo>
                <a:lnTo>
                  <a:pt x="8043461"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4" name="Freeform 4"/>
          <p:cNvSpPr/>
          <p:nvPr/>
        </p:nvSpPr>
        <p:spPr>
          <a:xfrm rot="-591004">
            <a:off x="65868" y="6089420"/>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5" name="Freeform 5"/>
          <p:cNvSpPr/>
          <p:nvPr/>
        </p:nvSpPr>
        <p:spPr>
          <a:xfrm rot="-441338" flipH="1">
            <a:off x="8881690" y="4823714"/>
            <a:ext cx="8104724" cy="5087159"/>
          </a:xfrm>
          <a:custGeom>
            <a:avLst/>
            <a:gdLst/>
            <a:ahLst/>
            <a:cxnLst/>
            <a:rect l="l" t="t" r="r" b="b"/>
            <a:pathLst>
              <a:path w="8104724" h="5087159">
                <a:moveTo>
                  <a:pt x="8104725" y="0"/>
                </a:moveTo>
                <a:lnTo>
                  <a:pt x="0" y="0"/>
                </a:lnTo>
                <a:lnTo>
                  <a:pt x="0" y="5087159"/>
                </a:lnTo>
                <a:lnTo>
                  <a:pt x="8104725" y="5087159"/>
                </a:lnTo>
                <a:lnTo>
                  <a:pt x="8104725"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grpSp>
        <p:nvGrpSpPr>
          <p:cNvPr id="6" name="Group 6"/>
          <p:cNvGrpSpPr/>
          <p:nvPr/>
        </p:nvGrpSpPr>
        <p:grpSpPr>
          <a:xfrm>
            <a:off x="9943845" y="1469872"/>
            <a:ext cx="666750" cy="2979420"/>
            <a:chOff x="0" y="0"/>
            <a:chExt cx="889000" cy="3972560"/>
          </a:xfrm>
        </p:grpSpPr>
        <p:sp>
          <p:nvSpPr>
            <p:cNvPr id="7" name="Freeform 7"/>
            <p:cNvSpPr/>
            <p:nvPr/>
          </p:nvSpPr>
          <p:spPr>
            <a:xfrm>
              <a:off x="48260" y="49530"/>
              <a:ext cx="792480" cy="3872230"/>
            </a:xfrm>
            <a:custGeom>
              <a:avLst/>
              <a:gdLst/>
              <a:ahLst/>
              <a:cxnLst/>
              <a:rect l="l" t="t" r="r" b="b"/>
              <a:pathLst>
                <a:path w="792480" h="3872230">
                  <a:moveTo>
                    <a:pt x="267970" y="81280"/>
                  </a:moveTo>
                  <a:cubicBezTo>
                    <a:pt x="240030" y="612140"/>
                    <a:pt x="190500" y="855980"/>
                    <a:pt x="177800" y="993140"/>
                  </a:cubicBezTo>
                  <a:cubicBezTo>
                    <a:pt x="170180" y="1075690"/>
                    <a:pt x="172720" y="1104900"/>
                    <a:pt x="170180" y="1191260"/>
                  </a:cubicBezTo>
                  <a:cubicBezTo>
                    <a:pt x="163830" y="1353820"/>
                    <a:pt x="152400" y="1731010"/>
                    <a:pt x="152400" y="1897380"/>
                  </a:cubicBezTo>
                  <a:cubicBezTo>
                    <a:pt x="152400" y="1988820"/>
                    <a:pt x="151130" y="2037080"/>
                    <a:pt x="156210" y="2108200"/>
                  </a:cubicBezTo>
                  <a:cubicBezTo>
                    <a:pt x="161290" y="2181860"/>
                    <a:pt x="173990" y="2264410"/>
                    <a:pt x="184150" y="2332990"/>
                  </a:cubicBezTo>
                  <a:cubicBezTo>
                    <a:pt x="193040" y="2390140"/>
                    <a:pt x="200660" y="2435860"/>
                    <a:pt x="213360" y="2491740"/>
                  </a:cubicBezTo>
                  <a:cubicBezTo>
                    <a:pt x="228600" y="2556510"/>
                    <a:pt x="248920" y="2617470"/>
                    <a:pt x="274320" y="2694940"/>
                  </a:cubicBezTo>
                  <a:cubicBezTo>
                    <a:pt x="311150" y="2805430"/>
                    <a:pt x="364490" y="2961640"/>
                    <a:pt x="419100" y="3088640"/>
                  </a:cubicBezTo>
                  <a:cubicBezTo>
                    <a:pt x="471170" y="3213100"/>
                    <a:pt x="534670" y="3337560"/>
                    <a:pt x="596900" y="3448050"/>
                  </a:cubicBezTo>
                  <a:cubicBezTo>
                    <a:pt x="652780" y="3550920"/>
                    <a:pt x="746760" y="3675380"/>
                    <a:pt x="773430" y="3733800"/>
                  </a:cubicBezTo>
                  <a:cubicBezTo>
                    <a:pt x="784860" y="3756660"/>
                    <a:pt x="792480" y="3768090"/>
                    <a:pt x="789940" y="3787140"/>
                  </a:cubicBezTo>
                  <a:cubicBezTo>
                    <a:pt x="787400" y="3808730"/>
                    <a:pt x="767080" y="3844290"/>
                    <a:pt x="749300" y="3858260"/>
                  </a:cubicBezTo>
                  <a:cubicBezTo>
                    <a:pt x="734060" y="3869690"/>
                    <a:pt x="712470" y="3872230"/>
                    <a:pt x="695960" y="3870960"/>
                  </a:cubicBezTo>
                  <a:cubicBezTo>
                    <a:pt x="678180" y="3869690"/>
                    <a:pt x="656590" y="3863340"/>
                    <a:pt x="643890" y="3849370"/>
                  </a:cubicBezTo>
                  <a:cubicBezTo>
                    <a:pt x="628650" y="3832860"/>
                    <a:pt x="612140" y="3796030"/>
                    <a:pt x="615950" y="3771900"/>
                  </a:cubicBezTo>
                  <a:cubicBezTo>
                    <a:pt x="619760" y="3747770"/>
                    <a:pt x="642620" y="3716020"/>
                    <a:pt x="664210" y="3705860"/>
                  </a:cubicBezTo>
                  <a:cubicBezTo>
                    <a:pt x="685800" y="3695700"/>
                    <a:pt x="725170" y="3698240"/>
                    <a:pt x="745490" y="3708400"/>
                  </a:cubicBezTo>
                  <a:cubicBezTo>
                    <a:pt x="763270" y="3716020"/>
                    <a:pt x="775970" y="3733800"/>
                    <a:pt x="783590" y="3750310"/>
                  </a:cubicBezTo>
                  <a:cubicBezTo>
                    <a:pt x="789940" y="3765550"/>
                    <a:pt x="791210" y="3788410"/>
                    <a:pt x="787400" y="3804920"/>
                  </a:cubicBezTo>
                  <a:cubicBezTo>
                    <a:pt x="783590" y="3822700"/>
                    <a:pt x="770890" y="3841750"/>
                    <a:pt x="756920" y="3851910"/>
                  </a:cubicBezTo>
                  <a:cubicBezTo>
                    <a:pt x="742950" y="3863340"/>
                    <a:pt x="722630" y="3870960"/>
                    <a:pt x="704850" y="3870960"/>
                  </a:cubicBezTo>
                  <a:cubicBezTo>
                    <a:pt x="687070" y="3872230"/>
                    <a:pt x="670560" y="3868420"/>
                    <a:pt x="651510" y="3855720"/>
                  </a:cubicBezTo>
                  <a:cubicBezTo>
                    <a:pt x="615950" y="3827780"/>
                    <a:pt x="575310" y="3745230"/>
                    <a:pt x="537210" y="3681730"/>
                  </a:cubicBezTo>
                  <a:cubicBezTo>
                    <a:pt x="491490" y="3606800"/>
                    <a:pt x="443230" y="3522980"/>
                    <a:pt x="400050" y="3434080"/>
                  </a:cubicBezTo>
                  <a:cubicBezTo>
                    <a:pt x="353060" y="3335020"/>
                    <a:pt x="304800" y="3221990"/>
                    <a:pt x="265430" y="3116580"/>
                  </a:cubicBezTo>
                  <a:cubicBezTo>
                    <a:pt x="226060" y="3014980"/>
                    <a:pt x="195580" y="2913380"/>
                    <a:pt x="165100" y="2813050"/>
                  </a:cubicBezTo>
                  <a:cubicBezTo>
                    <a:pt x="134620" y="2713990"/>
                    <a:pt x="106680" y="2623820"/>
                    <a:pt x="82550" y="2517140"/>
                  </a:cubicBezTo>
                  <a:cubicBezTo>
                    <a:pt x="54610" y="2393950"/>
                    <a:pt x="26670" y="2228850"/>
                    <a:pt x="13970" y="2113280"/>
                  </a:cubicBezTo>
                  <a:cubicBezTo>
                    <a:pt x="5080" y="2029460"/>
                    <a:pt x="3810" y="1991360"/>
                    <a:pt x="2540" y="1892300"/>
                  </a:cubicBezTo>
                  <a:cubicBezTo>
                    <a:pt x="0" y="1690370"/>
                    <a:pt x="0" y="1248410"/>
                    <a:pt x="21590" y="971550"/>
                  </a:cubicBezTo>
                  <a:cubicBezTo>
                    <a:pt x="40640" y="740410"/>
                    <a:pt x="99060" y="508000"/>
                    <a:pt x="110490" y="340360"/>
                  </a:cubicBezTo>
                  <a:cubicBezTo>
                    <a:pt x="118110" y="228600"/>
                    <a:pt x="93980" y="114300"/>
                    <a:pt x="109220" y="62230"/>
                  </a:cubicBezTo>
                  <a:cubicBezTo>
                    <a:pt x="116840" y="38100"/>
                    <a:pt x="127000" y="25400"/>
                    <a:pt x="142240" y="15240"/>
                  </a:cubicBezTo>
                  <a:cubicBezTo>
                    <a:pt x="156210" y="5080"/>
                    <a:pt x="179070" y="0"/>
                    <a:pt x="196850" y="1270"/>
                  </a:cubicBezTo>
                  <a:cubicBezTo>
                    <a:pt x="214630" y="3810"/>
                    <a:pt x="236220" y="15240"/>
                    <a:pt x="247650" y="27940"/>
                  </a:cubicBezTo>
                  <a:cubicBezTo>
                    <a:pt x="259080" y="41910"/>
                    <a:pt x="267970" y="81280"/>
                    <a:pt x="267970" y="81280"/>
                  </a:cubicBezTo>
                </a:path>
              </a:pathLst>
            </a:custGeom>
            <a:solidFill>
              <a:srgbClr val="94AAB8"/>
            </a:solidFill>
            <a:ln cap="sq">
              <a:noFill/>
              <a:prstDash val="solid"/>
              <a:miter/>
            </a:ln>
          </p:spPr>
          <p:txBody>
            <a:bodyPr/>
            <a:lstStyle/>
            <a:p>
              <a:endParaRPr lang="en-IN"/>
            </a:p>
          </p:txBody>
        </p:sp>
      </p:grpSp>
      <p:grpSp>
        <p:nvGrpSpPr>
          <p:cNvPr id="8" name="Group 8"/>
          <p:cNvGrpSpPr/>
          <p:nvPr/>
        </p:nvGrpSpPr>
        <p:grpSpPr>
          <a:xfrm>
            <a:off x="10588688" y="4393094"/>
            <a:ext cx="197167" cy="197167"/>
            <a:chOff x="0" y="0"/>
            <a:chExt cx="262890" cy="262890"/>
          </a:xfrm>
        </p:grpSpPr>
        <p:sp>
          <p:nvSpPr>
            <p:cNvPr id="9" name="Freeform 9"/>
            <p:cNvSpPr/>
            <p:nvPr/>
          </p:nvSpPr>
          <p:spPr>
            <a:xfrm>
              <a:off x="49530" y="46990"/>
              <a:ext cx="161290" cy="167640"/>
            </a:xfrm>
            <a:custGeom>
              <a:avLst/>
              <a:gdLst/>
              <a:ahLst/>
              <a:cxnLst/>
              <a:rect l="l" t="t" r="r" b="b"/>
              <a:pathLst>
                <a:path w="161290" h="167640">
                  <a:moveTo>
                    <a:pt x="161290" y="57150"/>
                  </a:moveTo>
                  <a:cubicBezTo>
                    <a:pt x="140970" y="146050"/>
                    <a:pt x="128270" y="152400"/>
                    <a:pt x="116840" y="157480"/>
                  </a:cubicBezTo>
                  <a:cubicBezTo>
                    <a:pt x="105410" y="162560"/>
                    <a:pt x="92710" y="167640"/>
                    <a:pt x="77470" y="165100"/>
                  </a:cubicBezTo>
                  <a:cubicBezTo>
                    <a:pt x="58420" y="161290"/>
                    <a:pt x="24130" y="140970"/>
                    <a:pt x="12700" y="124460"/>
                  </a:cubicBezTo>
                  <a:cubicBezTo>
                    <a:pt x="3810" y="114300"/>
                    <a:pt x="0" y="101600"/>
                    <a:pt x="1270" y="87630"/>
                  </a:cubicBezTo>
                  <a:cubicBezTo>
                    <a:pt x="1270" y="67310"/>
                    <a:pt x="13970" y="31750"/>
                    <a:pt x="31750" y="17780"/>
                  </a:cubicBezTo>
                  <a:cubicBezTo>
                    <a:pt x="49530" y="3810"/>
                    <a:pt x="87630" y="0"/>
                    <a:pt x="107950" y="3810"/>
                  </a:cubicBezTo>
                  <a:cubicBezTo>
                    <a:pt x="121920" y="6350"/>
                    <a:pt x="140970" y="24130"/>
                    <a:pt x="140970" y="24130"/>
                  </a:cubicBezTo>
                </a:path>
              </a:pathLst>
            </a:custGeom>
            <a:solidFill>
              <a:srgbClr val="94AAB8"/>
            </a:solidFill>
            <a:ln cap="sq">
              <a:noFill/>
              <a:prstDash val="solid"/>
              <a:miter/>
            </a:ln>
          </p:spPr>
          <p:txBody>
            <a:bodyPr/>
            <a:lstStyle/>
            <a:p>
              <a:endParaRPr lang="en-IN"/>
            </a:p>
          </p:txBody>
        </p:sp>
      </p:grpSp>
      <p:grpSp>
        <p:nvGrpSpPr>
          <p:cNvPr id="10" name="Group 10"/>
          <p:cNvGrpSpPr/>
          <p:nvPr/>
        </p:nvGrpSpPr>
        <p:grpSpPr>
          <a:xfrm>
            <a:off x="15290228" y="771689"/>
            <a:ext cx="2183130" cy="1037273"/>
            <a:chOff x="0" y="0"/>
            <a:chExt cx="2910840" cy="1383030"/>
          </a:xfrm>
        </p:grpSpPr>
        <p:sp>
          <p:nvSpPr>
            <p:cNvPr id="11" name="Freeform 11"/>
            <p:cNvSpPr/>
            <p:nvPr/>
          </p:nvSpPr>
          <p:spPr>
            <a:xfrm>
              <a:off x="46990" y="50800"/>
              <a:ext cx="2815590" cy="1285240"/>
            </a:xfrm>
            <a:custGeom>
              <a:avLst/>
              <a:gdLst/>
              <a:ahLst/>
              <a:cxnLst/>
              <a:rect l="l" t="t" r="r" b="b"/>
              <a:pathLst>
                <a:path w="2815590" h="1285240">
                  <a:moveTo>
                    <a:pt x="90170" y="0"/>
                  </a:moveTo>
                  <a:cubicBezTo>
                    <a:pt x="666750" y="77470"/>
                    <a:pt x="990600" y="139700"/>
                    <a:pt x="1184910" y="186690"/>
                  </a:cubicBezTo>
                  <a:cubicBezTo>
                    <a:pt x="1319530" y="219710"/>
                    <a:pt x="1417320" y="252730"/>
                    <a:pt x="1522730" y="287020"/>
                  </a:cubicBezTo>
                  <a:cubicBezTo>
                    <a:pt x="1619250" y="318770"/>
                    <a:pt x="1715770" y="353060"/>
                    <a:pt x="1795780" y="386080"/>
                  </a:cubicBezTo>
                  <a:cubicBezTo>
                    <a:pt x="1863090" y="412750"/>
                    <a:pt x="1925320" y="441960"/>
                    <a:pt x="1976120" y="467360"/>
                  </a:cubicBezTo>
                  <a:cubicBezTo>
                    <a:pt x="2014220" y="487680"/>
                    <a:pt x="2033270" y="494030"/>
                    <a:pt x="2075180" y="521970"/>
                  </a:cubicBezTo>
                  <a:cubicBezTo>
                    <a:pt x="2160270" y="579120"/>
                    <a:pt x="2352040" y="731520"/>
                    <a:pt x="2440940" y="810260"/>
                  </a:cubicBezTo>
                  <a:cubicBezTo>
                    <a:pt x="2495550" y="858520"/>
                    <a:pt x="2518410" y="891540"/>
                    <a:pt x="2566670" y="937260"/>
                  </a:cubicBezTo>
                  <a:cubicBezTo>
                    <a:pt x="2627630" y="993140"/>
                    <a:pt x="2744470" y="1073150"/>
                    <a:pt x="2782570" y="1117600"/>
                  </a:cubicBezTo>
                  <a:cubicBezTo>
                    <a:pt x="2799080" y="1139190"/>
                    <a:pt x="2807970" y="1151890"/>
                    <a:pt x="2811780" y="1169670"/>
                  </a:cubicBezTo>
                  <a:cubicBezTo>
                    <a:pt x="2815590" y="1188720"/>
                    <a:pt x="2813050" y="1212850"/>
                    <a:pt x="2804160" y="1229360"/>
                  </a:cubicBezTo>
                  <a:cubicBezTo>
                    <a:pt x="2795270" y="1245870"/>
                    <a:pt x="2778760" y="1263650"/>
                    <a:pt x="2762250" y="1271270"/>
                  </a:cubicBezTo>
                  <a:cubicBezTo>
                    <a:pt x="2744470" y="1280160"/>
                    <a:pt x="2721610" y="1283970"/>
                    <a:pt x="2702560" y="1280160"/>
                  </a:cubicBezTo>
                  <a:cubicBezTo>
                    <a:pt x="2683510" y="1276350"/>
                    <a:pt x="2661920" y="1262380"/>
                    <a:pt x="2650490" y="1250950"/>
                  </a:cubicBezTo>
                  <a:cubicBezTo>
                    <a:pt x="2641600" y="1243330"/>
                    <a:pt x="2637790" y="1235710"/>
                    <a:pt x="2633980" y="1225550"/>
                  </a:cubicBezTo>
                  <a:cubicBezTo>
                    <a:pt x="2628900" y="1210310"/>
                    <a:pt x="2625090" y="1183640"/>
                    <a:pt x="2628900" y="1165860"/>
                  </a:cubicBezTo>
                  <a:cubicBezTo>
                    <a:pt x="2633980" y="1146810"/>
                    <a:pt x="2649220" y="1126490"/>
                    <a:pt x="2660650" y="1115060"/>
                  </a:cubicBezTo>
                  <a:cubicBezTo>
                    <a:pt x="2669540" y="1107440"/>
                    <a:pt x="2678430" y="1103630"/>
                    <a:pt x="2687320" y="1099820"/>
                  </a:cubicBezTo>
                  <a:cubicBezTo>
                    <a:pt x="2696210" y="1096010"/>
                    <a:pt x="2705100" y="1093470"/>
                    <a:pt x="2716530" y="1094740"/>
                  </a:cubicBezTo>
                  <a:cubicBezTo>
                    <a:pt x="2733040" y="1094740"/>
                    <a:pt x="2758440" y="1101090"/>
                    <a:pt x="2774950" y="1111250"/>
                  </a:cubicBezTo>
                  <a:cubicBezTo>
                    <a:pt x="2790190" y="1122680"/>
                    <a:pt x="2804160" y="1141730"/>
                    <a:pt x="2809240" y="1160780"/>
                  </a:cubicBezTo>
                  <a:cubicBezTo>
                    <a:pt x="2815590" y="1178560"/>
                    <a:pt x="2811780" y="1203960"/>
                    <a:pt x="2807970" y="1220470"/>
                  </a:cubicBezTo>
                  <a:cubicBezTo>
                    <a:pt x="2805430" y="1230630"/>
                    <a:pt x="2801620" y="1238250"/>
                    <a:pt x="2792730" y="1245870"/>
                  </a:cubicBezTo>
                  <a:cubicBezTo>
                    <a:pt x="2782570" y="1258570"/>
                    <a:pt x="2760980" y="1273810"/>
                    <a:pt x="2743200" y="1278890"/>
                  </a:cubicBezTo>
                  <a:cubicBezTo>
                    <a:pt x="2724150" y="1283970"/>
                    <a:pt x="2710180" y="1285240"/>
                    <a:pt x="2683510" y="1273810"/>
                  </a:cubicBezTo>
                  <a:cubicBezTo>
                    <a:pt x="2583180" y="1231900"/>
                    <a:pt x="2192020" y="836930"/>
                    <a:pt x="2078990" y="744220"/>
                  </a:cubicBezTo>
                  <a:cubicBezTo>
                    <a:pt x="2035810" y="708660"/>
                    <a:pt x="2020570" y="695960"/>
                    <a:pt x="1987550" y="674370"/>
                  </a:cubicBezTo>
                  <a:cubicBezTo>
                    <a:pt x="1948180" y="650240"/>
                    <a:pt x="1911350" y="631190"/>
                    <a:pt x="1858010" y="604520"/>
                  </a:cubicBezTo>
                  <a:cubicBezTo>
                    <a:pt x="1772920" y="562610"/>
                    <a:pt x="1638300" y="501650"/>
                    <a:pt x="1524000" y="458470"/>
                  </a:cubicBezTo>
                  <a:cubicBezTo>
                    <a:pt x="1408430" y="414020"/>
                    <a:pt x="1297940" y="378460"/>
                    <a:pt x="1165860" y="341630"/>
                  </a:cubicBezTo>
                  <a:cubicBezTo>
                    <a:pt x="1010920" y="299720"/>
                    <a:pt x="830580" y="257810"/>
                    <a:pt x="651510" y="226060"/>
                  </a:cubicBezTo>
                  <a:cubicBezTo>
                    <a:pt x="459740" y="191770"/>
                    <a:pt x="132080" y="187960"/>
                    <a:pt x="50800" y="149860"/>
                  </a:cubicBezTo>
                  <a:cubicBezTo>
                    <a:pt x="26670" y="138430"/>
                    <a:pt x="17780" y="128270"/>
                    <a:pt x="10160" y="113030"/>
                  </a:cubicBezTo>
                  <a:cubicBezTo>
                    <a:pt x="2540" y="97790"/>
                    <a:pt x="0" y="73660"/>
                    <a:pt x="3810" y="57150"/>
                  </a:cubicBezTo>
                  <a:cubicBezTo>
                    <a:pt x="8890" y="40640"/>
                    <a:pt x="21590" y="21590"/>
                    <a:pt x="35560" y="12700"/>
                  </a:cubicBezTo>
                  <a:cubicBezTo>
                    <a:pt x="50800" y="2540"/>
                    <a:pt x="90170" y="0"/>
                    <a:pt x="90170" y="0"/>
                  </a:cubicBezTo>
                </a:path>
              </a:pathLst>
            </a:custGeom>
            <a:solidFill>
              <a:srgbClr val="94AAB8"/>
            </a:solidFill>
            <a:ln cap="sq">
              <a:noFill/>
              <a:prstDash val="solid"/>
              <a:miter/>
            </a:ln>
          </p:spPr>
          <p:txBody>
            <a:bodyPr/>
            <a:lstStyle/>
            <a:p>
              <a:endParaRPr lang="en-IN"/>
            </a:p>
          </p:txBody>
        </p:sp>
      </p:grpSp>
      <p:grpSp>
        <p:nvGrpSpPr>
          <p:cNvPr id="12" name="Group 12"/>
          <p:cNvGrpSpPr/>
          <p:nvPr/>
        </p:nvGrpSpPr>
        <p:grpSpPr>
          <a:xfrm>
            <a:off x="17476215" y="1772767"/>
            <a:ext cx="194310" cy="197167"/>
            <a:chOff x="0" y="0"/>
            <a:chExt cx="259080" cy="262890"/>
          </a:xfrm>
        </p:grpSpPr>
        <p:sp>
          <p:nvSpPr>
            <p:cNvPr id="13" name="Freeform 13"/>
            <p:cNvSpPr/>
            <p:nvPr/>
          </p:nvSpPr>
          <p:spPr>
            <a:xfrm>
              <a:off x="43180" y="46990"/>
              <a:ext cx="161290" cy="167640"/>
            </a:xfrm>
            <a:custGeom>
              <a:avLst/>
              <a:gdLst/>
              <a:ahLst/>
              <a:cxnLst/>
              <a:rect l="l" t="t" r="r" b="b"/>
              <a:pathLst>
                <a:path w="161290" h="167640">
                  <a:moveTo>
                    <a:pt x="161290" y="58420"/>
                  </a:moveTo>
                  <a:cubicBezTo>
                    <a:pt x="158750" y="116840"/>
                    <a:pt x="133350" y="147320"/>
                    <a:pt x="116840" y="157480"/>
                  </a:cubicBezTo>
                  <a:cubicBezTo>
                    <a:pt x="104140" y="165100"/>
                    <a:pt x="91440" y="167640"/>
                    <a:pt x="77470" y="165100"/>
                  </a:cubicBezTo>
                  <a:cubicBezTo>
                    <a:pt x="58420" y="161290"/>
                    <a:pt x="24130" y="144780"/>
                    <a:pt x="12700" y="125730"/>
                  </a:cubicBezTo>
                  <a:cubicBezTo>
                    <a:pt x="0" y="105410"/>
                    <a:pt x="1270" y="67310"/>
                    <a:pt x="7620" y="48260"/>
                  </a:cubicBezTo>
                  <a:cubicBezTo>
                    <a:pt x="11430" y="34290"/>
                    <a:pt x="20320" y="25400"/>
                    <a:pt x="31750" y="17780"/>
                  </a:cubicBezTo>
                  <a:cubicBezTo>
                    <a:pt x="49530" y="7620"/>
                    <a:pt x="87630" y="0"/>
                    <a:pt x="107950" y="3810"/>
                  </a:cubicBezTo>
                  <a:cubicBezTo>
                    <a:pt x="121920" y="6350"/>
                    <a:pt x="140970" y="24130"/>
                    <a:pt x="140970" y="24130"/>
                  </a:cubicBezTo>
                </a:path>
              </a:pathLst>
            </a:custGeom>
            <a:solidFill>
              <a:srgbClr val="94AAB8"/>
            </a:solidFill>
            <a:ln cap="sq">
              <a:noFill/>
              <a:prstDash val="solid"/>
              <a:miter/>
            </a:ln>
          </p:spPr>
          <p:txBody>
            <a:bodyPr/>
            <a:lstStyle/>
            <a:p>
              <a:endParaRPr lang="en-IN"/>
            </a:p>
          </p:txBody>
        </p:sp>
      </p:grpSp>
      <p:grpSp>
        <p:nvGrpSpPr>
          <p:cNvPr id="14" name="Group 14"/>
          <p:cNvGrpSpPr/>
          <p:nvPr/>
        </p:nvGrpSpPr>
        <p:grpSpPr>
          <a:xfrm>
            <a:off x="12628943" y="7732559"/>
            <a:ext cx="4258628" cy="1927860"/>
            <a:chOff x="0" y="0"/>
            <a:chExt cx="5678170" cy="2570480"/>
          </a:xfrm>
        </p:grpSpPr>
        <p:sp>
          <p:nvSpPr>
            <p:cNvPr id="15" name="Freeform 15"/>
            <p:cNvSpPr/>
            <p:nvPr/>
          </p:nvSpPr>
          <p:spPr>
            <a:xfrm>
              <a:off x="46990" y="50800"/>
              <a:ext cx="5580380" cy="2473960"/>
            </a:xfrm>
            <a:custGeom>
              <a:avLst/>
              <a:gdLst/>
              <a:ahLst/>
              <a:cxnLst/>
              <a:rect l="l" t="t" r="r" b="b"/>
              <a:pathLst>
                <a:path w="5580380" h="2473960">
                  <a:moveTo>
                    <a:pt x="5580380" y="96520"/>
                  </a:moveTo>
                  <a:cubicBezTo>
                    <a:pt x="5561330" y="207010"/>
                    <a:pt x="5543550" y="257810"/>
                    <a:pt x="5525770" y="295910"/>
                  </a:cubicBezTo>
                  <a:cubicBezTo>
                    <a:pt x="5510530" y="331470"/>
                    <a:pt x="5499100" y="359410"/>
                    <a:pt x="5473700" y="394970"/>
                  </a:cubicBezTo>
                  <a:cubicBezTo>
                    <a:pt x="5436870" y="449580"/>
                    <a:pt x="5367020" y="521970"/>
                    <a:pt x="5307330" y="580390"/>
                  </a:cubicBezTo>
                  <a:cubicBezTo>
                    <a:pt x="5245100" y="638810"/>
                    <a:pt x="5179060" y="698500"/>
                    <a:pt x="5110480" y="748030"/>
                  </a:cubicBezTo>
                  <a:cubicBezTo>
                    <a:pt x="5043170" y="796290"/>
                    <a:pt x="4954270" y="834390"/>
                    <a:pt x="4900930" y="873760"/>
                  </a:cubicBezTo>
                  <a:cubicBezTo>
                    <a:pt x="4861560" y="902970"/>
                    <a:pt x="4851400" y="927100"/>
                    <a:pt x="4808220" y="956310"/>
                  </a:cubicBezTo>
                  <a:cubicBezTo>
                    <a:pt x="4728210" y="1010920"/>
                    <a:pt x="4563110" y="1083310"/>
                    <a:pt x="4436110" y="1141730"/>
                  </a:cubicBezTo>
                  <a:cubicBezTo>
                    <a:pt x="4306570" y="1202690"/>
                    <a:pt x="4184650" y="1254760"/>
                    <a:pt x="4036060" y="1315720"/>
                  </a:cubicBezTo>
                  <a:cubicBezTo>
                    <a:pt x="3853180" y="1390650"/>
                    <a:pt x="3582670" y="1503680"/>
                    <a:pt x="3422650" y="1554480"/>
                  </a:cubicBezTo>
                  <a:cubicBezTo>
                    <a:pt x="3323590" y="1586230"/>
                    <a:pt x="3266440" y="1590040"/>
                    <a:pt x="3177540" y="1615440"/>
                  </a:cubicBezTo>
                  <a:cubicBezTo>
                    <a:pt x="3069590" y="1647190"/>
                    <a:pt x="2952750" y="1694180"/>
                    <a:pt x="2819400" y="1733550"/>
                  </a:cubicBezTo>
                  <a:cubicBezTo>
                    <a:pt x="2656840" y="1781810"/>
                    <a:pt x="2487930" y="1816100"/>
                    <a:pt x="2269490" y="1878330"/>
                  </a:cubicBezTo>
                  <a:cubicBezTo>
                    <a:pt x="1943100" y="1969770"/>
                    <a:pt x="1376680" y="2153920"/>
                    <a:pt x="1055370" y="2244090"/>
                  </a:cubicBezTo>
                  <a:cubicBezTo>
                    <a:pt x="844550" y="2303780"/>
                    <a:pt x="662940" y="2355850"/>
                    <a:pt x="529590" y="2382520"/>
                  </a:cubicBezTo>
                  <a:cubicBezTo>
                    <a:pt x="448310" y="2399030"/>
                    <a:pt x="400050" y="2396490"/>
                    <a:pt x="332740" y="2409190"/>
                  </a:cubicBezTo>
                  <a:cubicBezTo>
                    <a:pt x="259080" y="2424430"/>
                    <a:pt x="161290" y="2467610"/>
                    <a:pt x="106680" y="2468880"/>
                  </a:cubicBezTo>
                  <a:cubicBezTo>
                    <a:pt x="74930" y="2468880"/>
                    <a:pt x="48260" y="2465070"/>
                    <a:pt x="30480" y="2449830"/>
                  </a:cubicBezTo>
                  <a:cubicBezTo>
                    <a:pt x="13970" y="2434590"/>
                    <a:pt x="0" y="2399030"/>
                    <a:pt x="3810" y="2377440"/>
                  </a:cubicBezTo>
                  <a:cubicBezTo>
                    <a:pt x="6350" y="2354580"/>
                    <a:pt x="27940" y="2324100"/>
                    <a:pt x="48260" y="2312670"/>
                  </a:cubicBezTo>
                  <a:cubicBezTo>
                    <a:pt x="69850" y="2302510"/>
                    <a:pt x="106680" y="2306320"/>
                    <a:pt x="127000" y="2315210"/>
                  </a:cubicBezTo>
                  <a:cubicBezTo>
                    <a:pt x="143510" y="2322830"/>
                    <a:pt x="156210" y="2339340"/>
                    <a:pt x="162560" y="2354580"/>
                  </a:cubicBezTo>
                  <a:cubicBezTo>
                    <a:pt x="168910" y="2369820"/>
                    <a:pt x="172720" y="2390140"/>
                    <a:pt x="167640" y="2407920"/>
                  </a:cubicBezTo>
                  <a:cubicBezTo>
                    <a:pt x="160020" y="2428240"/>
                    <a:pt x="137160" y="2457450"/>
                    <a:pt x="115570" y="2466340"/>
                  </a:cubicBezTo>
                  <a:cubicBezTo>
                    <a:pt x="93980" y="2473960"/>
                    <a:pt x="55880" y="2466340"/>
                    <a:pt x="38100" y="2456180"/>
                  </a:cubicBezTo>
                  <a:cubicBezTo>
                    <a:pt x="22860" y="2446020"/>
                    <a:pt x="11430" y="2428240"/>
                    <a:pt x="6350" y="2413000"/>
                  </a:cubicBezTo>
                  <a:cubicBezTo>
                    <a:pt x="1270" y="2396490"/>
                    <a:pt x="0" y="2376170"/>
                    <a:pt x="7620" y="2359660"/>
                  </a:cubicBezTo>
                  <a:cubicBezTo>
                    <a:pt x="16510" y="2339340"/>
                    <a:pt x="36830" y="2321560"/>
                    <a:pt x="66040" y="2307590"/>
                  </a:cubicBezTo>
                  <a:cubicBezTo>
                    <a:pt x="116840" y="2279650"/>
                    <a:pt x="234950" y="2263140"/>
                    <a:pt x="309880" y="2249170"/>
                  </a:cubicBezTo>
                  <a:cubicBezTo>
                    <a:pt x="372110" y="2237740"/>
                    <a:pt x="408940" y="2240280"/>
                    <a:pt x="483870" y="2225040"/>
                  </a:cubicBezTo>
                  <a:cubicBezTo>
                    <a:pt x="624840" y="2197100"/>
                    <a:pt x="909320" y="2118360"/>
                    <a:pt x="1093470" y="2063750"/>
                  </a:cubicBezTo>
                  <a:cubicBezTo>
                    <a:pt x="1247140" y="2016760"/>
                    <a:pt x="1336040" y="1977390"/>
                    <a:pt x="1513840" y="1922780"/>
                  </a:cubicBezTo>
                  <a:cubicBezTo>
                    <a:pt x="1819910" y="1830070"/>
                    <a:pt x="2473960" y="1668780"/>
                    <a:pt x="2764790" y="1577340"/>
                  </a:cubicBezTo>
                  <a:cubicBezTo>
                    <a:pt x="2922270" y="1529080"/>
                    <a:pt x="3020060" y="1483360"/>
                    <a:pt x="3126740" y="1451610"/>
                  </a:cubicBezTo>
                  <a:cubicBezTo>
                    <a:pt x="3210560" y="1426210"/>
                    <a:pt x="3261360" y="1422400"/>
                    <a:pt x="3352800" y="1393190"/>
                  </a:cubicBezTo>
                  <a:cubicBezTo>
                    <a:pt x="3506470" y="1343660"/>
                    <a:pt x="3755390" y="1242060"/>
                    <a:pt x="3953510" y="1158240"/>
                  </a:cubicBezTo>
                  <a:cubicBezTo>
                    <a:pt x="4151630" y="1074420"/>
                    <a:pt x="4392930" y="963930"/>
                    <a:pt x="4540250" y="890270"/>
                  </a:cubicBezTo>
                  <a:cubicBezTo>
                    <a:pt x="4631690" y="844550"/>
                    <a:pt x="4682490" y="820420"/>
                    <a:pt x="4758690" y="773430"/>
                  </a:cubicBezTo>
                  <a:cubicBezTo>
                    <a:pt x="4852670" y="715010"/>
                    <a:pt x="4975860" y="623570"/>
                    <a:pt x="5059680" y="560070"/>
                  </a:cubicBezTo>
                  <a:cubicBezTo>
                    <a:pt x="5120640" y="511810"/>
                    <a:pt x="5167630" y="476250"/>
                    <a:pt x="5215890" y="429260"/>
                  </a:cubicBezTo>
                  <a:cubicBezTo>
                    <a:pt x="5264150" y="381000"/>
                    <a:pt x="5317490" y="326390"/>
                    <a:pt x="5349240" y="274320"/>
                  </a:cubicBezTo>
                  <a:cubicBezTo>
                    <a:pt x="5375910" y="232410"/>
                    <a:pt x="5391150" y="187960"/>
                    <a:pt x="5402580" y="148590"/>
                  </a:cubicBezTo>
                  <a:cubicBezTo>
                    <a:pt x="5411470" y="115570"/>
                    <a:pt x="5405120" y="80010"/>
                    <a:pt x="5416550" y="54610"/>
                  </a:cubicBezTo>
                  <a:cubicBezTo>
                    <a:pt x="5425440" y="35560"/>
                    <a:pt x="5441950" y="19050"/>
                    <a:pt x="5455920" y="10160"/>
                  </a:cubicBezTo>
                  <a:cubicBezTo>
                    <a:pt x="5468620" y="2540"/>
                    <a:pt x="5481320" y="0"/>
                    <a:pt x="5495290" y="0"/>
                  </a:cubicBezTo>
                  <a:cubicBezTo>
                    <a:pt x="5513070" y="1270"/>
                    <a:pt x="5538470" y="11430"/>
                    <a:pt x="5552440" y="21590"/>
                  </a:cubicBezTo>
                  <a:cubicBezTo>
                    <a:pt x="5563870" y="30480"/>
                    <a:pt x="5570220" y="43180"/>
                    <a:pt x="5575300" y="55880"/>
                  </a:cubicBezTo>
                  <a:cubicBezTo>
                    <a:pt x="5580380" y="67310"/>
                    <a:pt x="5580380" y="96520"/>
                    <a:pt x="5580380" y="96520"/>
                  </a:cubicBezTo>
                </a:path>
              </a:pathLst>
            </a:custGeom>
            <a:solidFill>
              <a:srgbClr val="94AAB8"/>
            </a:solidFill>
            <a:ln cap="sq">
              <a:noFill/>
              <a:prstDash val="solid"/>
              <a:miter/>
            </a:ln>
          </p:spPr>
          <p:txBody>
            <a:bodyPr/>
            <a:lstStyle/>
            <a:p>
              <a:endParaRPr lang="en-IN"/>
            </a:p>
          </p:txBody>
        </p:sp>
      </p:grpSp>
      <p:grpSp>
        <p:nvGrpSpPr>
          <p:cNvPr id="16" name="Group 16"/>
          <p:cNvGrpSpPr/>
          <p:nvPr/>
        </p:nvGrpSpPr>
        <p:grpSpPr>
          <a:xfrm>
            <a:off x="3779520" y="9743122"/>
            <a:ext cx="194310" cy="192405"/>
            <a:chOff x="0" y="0"/>
            <a:chExt cx="259080" cy="256540"/>
          </a:xfrm>
        </p:grpSpPr>
        <p:sp>
          <p:nvSpPr>
            <p:cNvPr id="17" name="Freeform 17"/>
            <p:cNvSpPr/>
            <p:nvPr/>
          </p:nvSpPr>
          <p:spPr>
            <a:xfrm>
              <a:off x="44450" y="46990"/>
              <a:ext cx="160020" cy="166370"/>
            </a:xfrm>
            <a:custGeom>
              <a:avLst/>
              <a:gdLst/>
              <a:ahLst/>
              <a:cxnLst/>
              <a:rect l="l" t="t" r="r" b="b"/>
              <a:pathLst>
                <a:path w="160020" h="166370">
                  <a:moveTo>
                    <a:pt x="160020" y="58420"/>
                  </a:moveTo>
                  <a:cubicBezTo>
                    <a:pt x="156210" y="116840"/>
                    <a:pt x="135890" y="148590"/>
                    <a:pt x="115570" y="157480"/>
                  </a:cubicBezTo>
                  <a:cubicBezTo>
                    <a:pt x="93980" y="166370"/>
                    <a:pt x="57150" y="161290"/>
                    <a:pt x="38100" y="153670"/>
                  </a:cubicBezTo>
                  <a:cubicBezTo>
                    <a:pt x="25400" y="147320"/>
                    <a:pt x="16510" y="138430"/>
                    <a:pt x="10160" y="125730"/>
                  </a:cubicBezTo>
                  <a:cubicBezTo>
                    <a:pt x="2540" y="106680"/>
                    <a:pt x="0" y="67310"/>
                    <a:pt x="6350" y="48260"/>
                  </a:cubicBezTo>
                  <a:cubicBezTo>
                    <a:pt x="10160" y="34290"/>
                    <a:pt x="17780" y="25400"/>
                    <a:pt x="30480" y="17780"/>
                  </a:cubicBezTo>
                  <a:cubicBezTo>
                    <a:pt x="46990" y="7620"/>
                    <a:pt x="86360" y="0"/>
                    <a:pt x="105410" y="3810"/>
                  </a:cubicBezTo>
                  <a:cubicBezTo>
                    <a:pt x="119380" y="6350"/>
                    <a:pt x="139700" y="24130"/>
                    <a:pt x="139700" y="24130"/>
                  </a:cubicBezTo>
                </a:path>
              </a:pathLst>
            </a:custGeom>
            <a:solidFill>
              <a:srgbClr val="94AAB8"/>
            </a:solidFill>
            <a:ln cap="sq">
              <a:noFill/>
              <a:prstDash val="solid"/>
              <a:miter/>
            </a:ln>
          </p:spPr>
          <p:txBody>
            <a:bodyPr/>
            <a:lstStyle/>
            <a:p>
              <a:endParaRPr lang="en-IN"/>
            </a:p>
          </p:txBody>
        </p:sp>
      </p:grpSp>
      <p:grpSp>
        <p:nvGrpSpPr>
          <p:cNvPr id="18" name="Group 18"/>
          <p:cNvGrpSpPr/>
          <p:nvPr/>
        </p:nvGrpSpPr>
        <p:grpSpPr>
          <a:xfrm>
            <a:off x="9052305" y="5058892"/>
            <a:ext cx="1158240" cy="1030605"/>
            <a:chOff x="0" y="0"/>
            <a:chExt cx="1544320" cy="1374140"/>
          </a:xfrm>
        </p:grpSpPr>
        <p:sp>
          <p:nvSpPr>
            <p:cNvPr id="19" name="Freeform 19"/>
            <p:cNvSpPr/>
            <p:nvPr/>
          </p:nvSpPr>
          <p:spPr>
            <a:xfrm>
              <a:off x="48260" y="31750"/>
              <a:ext cx="1446530" cy="1291590"/>
            </a:xfrm>
            <a:custGeom>
              <a:avLst/>
              <a:gdLst/>
              <a:ahLst/>
              <a:cxnLst/>
              <a:rect l="l" t="t" r="r" b="b"/>
              <a:pathLst>
                <a:path w="1446530" h="1291590">
                  <a:moveTo>
                    <a:pt x="1360170" y="189230"/>
                  </a:moveTo>
                  <a:cubicBezTo>
                    <a:pt x="908050" y="203200"/>
                    <a:pt x="891540" y="218440"/>
                    <a:pt x="853440" y="246380"/>
                  </a:cubicBezTo>
                  <a:cubicBezTo>
                    <a:pt x="789940" y="290830"/>
                    <a:pt x="697230" y="393700"/>
                    <a:pt x="629920" y="450850"/>
                  </a:cubicBezTo>
                  <a:cubicBezTo>
                    <a:pt x="575310" y="496570"/>
                    <a:pt x="528320" y="525780"/>
                    <a:pt x="480060" y="566420"/>
                  </a:cubicBezTo>
                  <a:cubicBezTo>
                    <a:pt x="431800" y="608330"/>
                    <a:pt x="375920" y="659130"/>
                    <a:pt x="340360" y="699770"/>
                  </a:cubicBezTo>
                  <a:cubicBezTo>
                    <a:pt x="313690" y="730250"/>
                    <a:pt x="297180" y="753110"/>
                    <a:pt x="279400" y="783590"/>
                  </a:cubicBezTo>
                  <a:cubicBezTo>
                    <a:pt x="260350" y="812800"/>
                    <a:pt x="241300" y="847090"/>
                    <a:pt x="229870" y="880110"/>
                  </a:cubicBezTo>
                  <a:cubicBezTo>
                    <a:pt x="219710" y="908050"/>
                    <a:pt x="215900" y="930910"/>
                    <a:pt x="212090" y="966470"/>
                  </a:cubicBezTo>
                  <a:cubicBezTo>
                    <a:pt x="205740" y="1018540"/>
                    <a:pt x="223520" y="1107440"/>
                    <a:pt x="210820" y="1162050"/>
                  </a:cubicBezTo>
                  <a:cubicBezTo>
                    <a:pt x="199390" y="1205230"/>
                    <a:pt x="177800" y="1250950"/>
                    <a:pt x="153670" y="1272540"/>
                  </a:cubicBezTo>
                  <a:cubicBezTo>
                    <a:pt x="137160" y="1286510"/>
                    <a:pt x="115570" y="1291590"/>
                    <a:pt x="96520" y="1291590"/>
                  </a:cubicBezTo>
                  <a:cubicBezTo>
                    <a:pt x="77470" y="1291590"/>
                    <a:pt x="53340" y="1280160"/>
                    <a:pt x="39370" y="1271270"/>
                  </a:cubicBezTo>
                  <a:cubicBezTo>
                    <a:pt x="29210" y="1264920"/>
                    <a:pt x="24130" y="1259840"/>
                    <a:pt x="17780" y="1249680"/>
                  </a:cubicBezTo>
                  <a:cubicBezTo>
                    <a:pt x="10160" y="1235710"/>
                    <a:pt x="1270" y="1210310"/>
                    <a:pt x="2540" y="1191260"/>
                  </a:cubicBezTo>
                  <a:cubicBezTo>
                    <a:pt x="3810" y="1172210"/>
                    <a:pt x="12700" y="1149350"/>
                    <a:pt x="25400" y="1135380"/>
                  </a:cubicBezTo>
                  <a:cubicBezTo>
                    <a:pt x="36830" y="1120140"/>
                    <a:pt x="58420" y="1108710"/>
                    <a:pt x="76200" y="1103630"/>
                  </a:cubicBezTo>
                  <a:cubicBezTo>
                    <a:pt x="95250" y="1099820"/>
                    <a:pt x="119380" y="1102360"/>
                    <a:pt x="137160" y="1111250"/>
                  </a:cubicBezTo>
                  <a:cubicBezTo>
                    <a:pt x="153670" y="1118870"/>
                    <a:pt x="171450" y="1139190"/>
                    <a:pt x="180340" y="1151890"/>
                  </a:cubicBezTo>
                  <a:cubicBezTo>
                    <a:pt x="186690" y="1162050"/>
                    <a:pt x="189230" y="1169670"/>
                    <a:pt x="190500" y="1181100"/>
                  </a:cubicBezTo>
                  <a:cubicBezTo>
                    <a:pt x="191770" y="1197610"/>
                    <a:pt x="189230" y="1224280"/>
                    <a:pt x="180340" y="1240790"/>
                  </a:cubicBezTo>
                  <a:cubicBezTo>
                    <a:pt x="171450" y="1257300"/>
                    <a:pt x="149860" y="1275080"/>
                    <a:pt x="135890" y="1282700"/>
                  </a:cubicBezTo>
                  <a:cubicBezTo>
                    <a:pt x="125730" y="1287780"/>
                    <a:pt x="118110" y="1290320"/>
                    <a:pt x="106680" y="1290320"/>
                  </a:cubicBezTo>
                  <a:cubicBezTo>
                    <a:pt x="90170" y="1291590"/>
                    <a:pt x="63500" y="1287780"/>
                    <a:pt x="48260" y="1277620"/>
                  </a:cubicBezTo>
                  <a:cubicBezTo>
                    <a:pt x="31750" y="1267460"/>
                    <a:pt x="15240" y="1249680"/>
                    <a:pt x="8890" y="1231900"/>
                  </a:cubicBezTo>
                  <a:cubicBezTo>
                    <a:pt x="1270" y="1214120"/>
                    <a:pt x="0" y="1188720"/>
                    <a:pt x="5080" y="1170940"/>
                  </a:cubicBezTo>
                  <a:cubicBezTo>
                    <a:pt x="11430" y="1153160"/>
                    <a:pt x="38100" y="1120140"/>
                    <a:pt x="39370" y="1121410"/>
                  </a:cubicBezTo>
                  <a:cubicBezTo>
                    <a:pt x="40640" y="1121410"/>
                    <a:pt x="25400" y="1163320"/>
                    <a:pt x="21590" y="1162050"/>
                  </a:cubicBezTo>
                  <a:cubicBezTo>
                    <a:pt x="12700" y="1160780"/>
                    <a:pt x="17780" y="1013460"/>
                    <a:pt x="24130" y="960120"/>
                  </a:cubicBezTo>
                  <a:cubicBezTo>
                    <a:pt x="29210" y="924560"/>
                    <a:pt x="35560" y="901700"/>
                    <a:pt x="45720" y="871220"/>
                  </a:cubicBezTo>
                  <a:cubicBezTo>
                    <a:pt x="57150" y="838200"/>
                    <a:pt x="71120" y="802640"/>
                    <a:pt x="88900" y="767080"/>
                  </a:cubicBezTo>
                  <a:cubicBezTo>
                    <a:pt x="107950" y="727710"/>
                    <a:pt x="132080" y="688340"/>
                    <a:pt x="161290" y="646430"/>
                  </a:cubicBezTo>
                  <a:cubicBezTo>
                    <a:pt x="198120" y="595630"/>
                    <a:pt x="242570" y="535940"/>
                    <a:pt x="297180" y="483870"/>
                  </a:cubicBezTo>
                  <a:cubicBezTo>
                    <a:pt x="359410" y="424180"/>
                    <a:pt x="452120" y="374650"/>
                    <a:pt x="524510" y="313690"/>
                  </a:cubicBezTo>
                  <a:cubicBezTo>
                    <a:pt x="598170" y="251460"/>
                    <a:pt x="674370" y="160020"/>
                    <a:pt x="735330" y="115570"/>
                  </a:cubicBezTo>
                  <a:cubicBezTo>
                    <a:pt x="774700" y="86360"/>
                    <a:pt x="805180" y="71120"/>
                    <a:pt x="843280" y="54610"/>
                  </a:cubicBezTo>
                  <a:cubicBezTo>
                    <a:pt x="878840" y="39370"/>
                    <a:pt x="904240" y="26670"/>
                    <a:pt x="955040" y="19050"/>
                  </a:cubicBezTo>
                  <a:cubicBezTo>
                    <a:pt x="1054100" y="5080"/>
                    <a:pt x="1333500" y="0"/>
                    <a:pt x="1399540" y="30480"/>
                  </a:cubicBezTo>
                  <a:cubicBezTo>
                    <a:pt x="1423670" y="41910"/>
                    <a:pt x="1432560" y="59690"/>
                    <a:pt x="1438910" y="74930"/>
                  </a:cubicBezTo>
                  <a:cubicBezTo>
                    <a:pt x="1445260" y="87630"/>
                    <a:pt x="1446530" y="101600"/>
                    <a:pt x="1443990" y="115570"/>
                  </a:cubicBezTo>
                  <a:cubicBezTo>
                    <a:pt x="1441450" y="132080"/>
                    <a:pt x="1430020" y="156210"/>
                    <a:pt x="1416050" y="168910"/>
                  </a:cubicBezTo>
                  <a:cubicBezTo>
                    <a:pt x="1402080" y="180340"/>
                    <a:pt x="1360170" y="189230"/>
                    <a:pt x="1360170" y="189230"/>
                  </a:cubicBezTo>
                </a:path>
              </a:pathLst>
            </a:custGeom>
            <a:solidFill>
              <a:srgbClr val="94AAB8"/>
            </a:solidFill>
            <a:ln cap="sq">
              <a:noFill/>
              <a:prstDash val="solid"/>
              <a:miter/>
            </a:ln>
          </p:spPr>
          <p:txBody>
            <a:bodyPr/>
            <a:lstStyle/>
            <a:p>
              <a:endParaRPr lang="en-IN"/>
            </a:p>
          </p:txBody>
        </p:sp>
      </p:grpSp>
      <p:grpSp>
        <p:nvGrpSpPr>
          <p:cNvPr id="20" name="Group 20"/>
          <p:cNvGrpSpPr/>
          <p:nvPr/>
        </p:nvGrpSpPr>
        <p:grpSpPr>
          <a:xfrm>
            <a:off x="9009443" y="6124739"/>
            <a:ext cx="194310" cy="194310"/>
            <a:chOff x="0" y="0"/>
            <a:chExt cx="259080" cy="259080"/>
          </a:xfrm>
        </p:grpSpPr>
        <p:sp>
          <p:nvSpPr>
            <p:cNvPr id="21" name="Freeform 21"/>
            <p:cNvSpPr/>
            <p:nvPr/>
          </p:nvSpPr>
          <p:spPr>
            <a:xfrm>
              <a:off x="44450" y="50800"/>
              <a:ext cx="160020" cy="166370"/>
            </a:xfrm>
            <a:custGeom>
              <a:avLst/>
              <a:gdLst/>
              <a:ahLst/>
              <a:cxnLst/>
              <a:rect l="l" t="t" r="r" b="b"/>
              <a:pathLst>
                <a:path w="160020" h="166370">
                  <a:moveTo>
                    <a:pt x="160020" y="57150"/>
                  </a:moveTo>
                  <a:cubicBezTo>
                    <a:pt x="156210" y="115570"/>
                    <a:pt x="135890" y="147320"/>
                    <a:pt x="115570" y="157480"/>
                  </a:cubicBezTo>
                  <a:cubicBezTo>
                    <a:pt x="93980" y="166370"/>
                    <a:pt x="57150" y="160020"/>
                    <a:pt x="38100" y="152400"/>
                  </a:cubicBezTo>
                  <a:cubicBezTo>
                    <a:pt x="25400" y="146050"/>
                    <a:pt x="16510" y="137160"/>
                    <a:pt x="10160" y="124460"/>
                  </a:cubicBezTo>
                  <a:cubicBezTo>
                    <a:pt x="2540" y="106680"/>
                    <a:pt x="0" y="67310"/>
                    <a:pt x="6350" y="48260"/>
                  </a:cubicBezTo>
                  <a:cubicBezTo>
                    <a:pt x="10160" y="34290"/>
                    <a:pt x="20320" y="24130"/>
                    <a:pt x="30480" y="16510"/>
                  </a:cubicBezTo>
                  <a:cubicBezTo>
                    <a:pt x="40640" y="8890"/>
                    <a:pt x="52070" y="1270"/>
                    <a:pt x="66040" y="0"/>
                  </a:cubicBezTo>
                  <a:cubicBezTo>
                    <a:pt x="86360" y="0"/>
                    <a:pt x="139700" y="22860"/>
                    <a:pt x="139700" y="22860"/>
                  </a:cubicBezTo>
                </a:path>
              </a:pathLst>
            </a:custGeom>
            <a:solidFill>
              <a:srgbClr val="94AAB8"/>
            </a:solidFill>
            <a:ln cap="sq">
              <a:noFill/>
              <a:prstDash val="solid"/>
              <a:miter/>
            </a:ln>
          </p:spPr>
          <p:txBody>
            <a:bodyPr/>
            <a:lstStyle/>
            <a:p>
              <a:endParaRPr lang="en-IN"/>
            </a:p>
          </p:txBody>
        </p:sp>
      </p:grpSp>
      <p:sp>
        <p:nvSpPr>
          <p:cNvPr id="22" name="Freeform 22"/>
          <p:cNvSpPr/>
          <p:nvPr/>
        </p:nvSpPr>
        <p:spPr>
          <a:xfrm>
            <a:off x="3165139" y="142317"/>
            <a:ext cx="2826150" cy="1772767"/>
          </a:xfrm>
          <a:custGeom>
            <a:avLst/>
            <a:gdLst/>
            <a:ahLst/>
            <a:cxnLst/>
            <a:rect l="l" t="t" r="r" b="b"/>
            <a:pathLst>
              <a:path w="2826150" h="1772767">
                <a:moveTo>
                  <a:pt x="0" y="0"/>
                </a:moveTo>
                <a:lnTo>
                  <a:pt x="2826150" y="0"/>
                </a:lnTo>
                <a:lnTo>
                  <a:pt x="2826150" y="1772766"/>
                </a:lnTo>
                <a:lnTo>
                  <a:pt x="0" y="177276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23" name="Freeform 23"/>
          <p:cNvSpPr/>
          <p:nvPr/>
        </p:nvSpPr>
        <p:spPr>
          <a:xfrm>
            <a:off x="6760712" y="8439555"/>
            <a:ext cx="1828678" cy="1399770"/>
          </a:xfrm>
          <a:custGeom>
            <a:avLst/>
            <a:gdLst/>
            <a:ahLst/>
            <a:cxnLst/>
            <a:rect l="l" t="t" r="r" b="b"/>
            <a:pathLst>
              <a:path w="1828678" h="1399770">
                <a:moveTo>
                  <a:pt x="0" y="0"/>
                </a:moveTo>
                <a:lnTo>
                  <a:pt x="1828678" y="0"/>
                </a:lnTo>
                <a:lnTo>
                  <a:pt x="1828678" y="1399770"/>
                </a:lnTo>
                <a:lnTo>
                  <a:pt x="0" y="139977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28" name="TextBox 28"/>
          <p:cNvSpPr txBox="1"/>
          <p:nvPr/>
        </p:nvSpPr>
        <p:spPr>
          <a:xfrm>
            <a:off x="705040" y="4768368"/>
            <a:ext cx="8709761" cy="4014176"/>
          </a:xfrm>
          <a:prstGeom prst="rect">
            <a:avLst/>
          </a:prstGeom>
        </p:spPr>
        <p:txBody>
          <a:bodyPr wrap="square" lIns="0" tIns="0" rIns="0" bIns="0" rtlCol="0" anchor="t">
            <a:spAutoFit/>
          </a:bodyPr>
          <a:lstStyle/>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Frontline Staff: </a:t>
            </a:r>
            <a:r>
              <a:rPr lang="en-GB" sz="2499" dirty="0">
                <a:solidFill>
                  <a:srgbClr val="3B365F"/>
                </a:solidFill>
                <a:latin typeface="Coco Gothic"/>
                <a:ea typeface="Coco Gothic"/>
                <a:cs typeface="Coco Gothic"/>
                <a:sym typeface="Coco Gothic"/>
              </a:rPr>
              <a:t>Safety is promoted by better communication and workloads, which are manageable.</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Managers: </a:t>
            </a:r>
            <a:r>
              <a:rPr lang="en-GB" sz="2499" dirty="0">
                <a:solidFill>
                  <a:srgbClr val="3B365F"/>
                </a:solidFill>
                <a:latin typeface="Coco Gothic"/>
                <a:ea typeface="Coco Gothic"/>
                <a:cs typeface="Coco Gothic"/>
                <a:sym typeface="Coco Gothic"/>
              </a:rPr>
              <a:t>The accountability and clarity of the governance are enhanced.</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Regulators: </a:t>
            </a:r>
            <a:r>
              <a:rPr lang="en-GB" sz="2499" dirty="0">
                <a:solidFill>
                  <a:srgbClr val="3B365F"/>
                </a:solidFill>
                <a:latin typeface="Coco Gothic"/>
                <a:ea typeface="Coco Gothic"/>
                <a:cs typeface="Coco Gothic"/>
                <a:sym typeface="Coco Gothic"/>
              </a:rPr>
              <a:t>The implementation of proactive data-driven oversight.</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Patients: </a:t>
            </a:r>
            <a:r>
              <a:rPr lang="en-GB" sz="2499" dirty="0">
                <a:solidFill>
                  <a:srgbClr val="3B365F"/>
                </a:solidFill>
                <a:latin typeface="Coco Gothic"/>
                <a:ea typeface="Coco Gothic"/>
                <a:cs typeface="Coco Gothic"/>
                <a:sym typeface="Coco Gothic"/>
              </a:rPr>
              <a:t>Regained trust in NHS services due to compassion, openness and quality care delivery in a steady manner (Yardley et al., 2022).</a:t>
            </a:r>
          </a:p>
        </p:txBody>
      </p:sp>
      <p:sp>
        <p:nvSpPr>
          <p:cNvPr id="30" name="TextBox 30"/>
          <p:cNvSpPr txBox="1"/>
          <p:nvPr/>
        </p:nvSpPr>
        <p:spPr>
          <a:xfrm>
            <a:off x="1028700" y="2143986"/>
            <a:ext cx="7942834" cy="2273102"/>
          </a:xfrm>
          <a:prstGeom prst="rect">
            <a:avLst/>
          </a:prstGeom>
        </p:spPr>
        <p:txBody>
          <a:bodyPr lIns="0" tIns="0" rIns="0" bIns="0" rtlCol="0" anchor="t">
            <a:spAutoFit/>
          </a:bodyPr>
          <a:lstStyle/>
          <a:p>
            <a:pPr>
              <a:lnSpc>
                <a:spcPts val="9100"/>
              </a:lnSpc>
            </a:pPr>
            <a:r>
              <a:rPr lang="en-US" sz="6500" dirty="0">
                <a:solidFill>
                  <a:srgbClr val="3B365F"/>
                </a:solidFill>
                <a:latin typeface="TAN Headline"/>
                <a:ea typeface="TAN Headline"/>
                <a:cs typeface="TAN Headline"/>
                <a:sym typeface="TAN Headline"/>
              </a:rPr>
              <a:t>Implications for Practice</a:t>
            </a:r>
          </a:p>
        </p:txBody>
      </p:sp>
      <p:pic>
        <p:nvPicPr>
          <p:cNvPr id="31" name="Picture 30">
            <a:extLst>
              <a:ext uri="{FF2B5EF4-FFF2-40B4-BE49-F238E27FC236}">
                <a16:creationId xmlns:a16="http://schemas.microsoft.com/office/drawing/2014/main" id="{54E8C1B2-72D5-46B3-BA03-3D3BF8E5FF54}"/>
              </a:ext>
            </a:extLst>
          </p:cNvPr>
          <p:cNvPicPr>
            <a:picLocks noChangeAspect="1"/>
          </p:cNvPicPr>
          <p:nvPr/>
        </p:nvPicPr>
        <p:blipFill>
          <a:blip r:embed="rId11"/>
          <a:stretch>
            <a:fillRect/>
          </a:stretch>
        </p:blipFill>
        <p:spPr>
          <a:xfrm>
            <a:off x="10324487" y="3113851"/>
            <a:ext cx="7004591" cy="449012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755965">
            <a:off x="-2596635" y="-6569350"/>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2386301">
            <a:off x="10358985" y="-3230434"/>
            <a:ext cx="9743832" cy="10202966"/>
          </a:xfrm>
          <a:custGeom>
            <a:avLst/>
            <a:gdLst/>
            <a:ahLst/>
            <a:cxnLst/>
            <a:rect l="l" t="t" r="r" b="b"/>
            <a:pathLst>
              <a:path w="9743832" h="10202966">
                <a:moveTo>
                  <a:pt x="0" y="0"/>
                </a:moveTo>
                <a:lnTo>
                  <a:pt x="9743833" y="0"/>
                </a:lnTo>
                <a:lnTo>
                  <a:pt x="9743833"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441338" flipH="1">
            <a:off x="1608121" y="2015643"/>
            <a:ext cx="16065837" cy="10084176"/>
          </a:xfrm>
          <a:custGeom>
            <a:avLst/>
            <a:gdLst/>
            <a:ahLst/>
            <a:cxnLst/>
            <a:rect l="l" t="t" r="r" b="b"/>
            <a:pathLst>
              <a:path w="16065837" h="10084176">
                <a:moveTo>
                  <a:pt x="16065837" y="0"/>
                </a:moveTo>
                <a:lnTo>
                  <a:pt x="0" y="0"/>
                </a:lnTo>
                <a:lnTo>
                  <a:pt x="0" y="10084176"/>
                </a:lnTo>
                <a:lnTo>
                  <a:pt x="16065837" y="10084176"/>
                </a:lnTo>
                <a:lnTo>
                  <a:pt x="16065837"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flipH="1">
            <a:off x="14547103" y="3415779"/>
            <a:ext cx="3740897" cy="10287468"/>
          </a:xfrm>
          <a:custGeom>
            <a:avLst/>
            <a:gdLst/>
            <a:ahLst/>
            <a:cxnLst/>
            <a:rect l="l" t="t" r="r" b="b"/>
            <a:pathLst>
              <a:path w="3740897" h="10287468">
                <a:moveTo>
                  <a:pt x="3740897" y="0"/>
                </a:moveTo>
                <a:lnTo>
                  <a:pt x="0" y="0"/>
                </a:lnTo>
                <a:lnTo>
                  <a:pt x="0" y="10287467"/>
                </a:lnTo>
                <a:lnTo>
                  <a:pt x="3740897" y="10287467"/>
                </a:lnTo>
                <a:lnTo>
                  <a:pt x="3740897"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Freeform 6"/>
          <p:cNvSpPr/>
          <p:nvPr/>
        </p:nvSpPr>
        <p:spPr>
          <a:xfrm>
            <a:off x="582274" y="2956675"/>
            <a:ext cx="2273231" cy="7063711"/>
          </a:xfrm>
          <a:custGeom>
            <a:avLst/>
            <a:gdLst/>
            <a:ahLst/>
            <a:cxnLst/>
            <a:rect l="l" t="t" r="r" b="b"/>
            <a:pathLst>
              <a:path w="2273231" h="7063711">
                <a:moveTo>
                  <a:pt x="0" y="0"/>
                </a:moveTo>
                <a:lnTo>
                  <a:pt x="2273231" y="0"/>
                </a:lnTo>
                <a:lnTo>
                  <a:pt x="2273231" y="7063711"/>
                </a:lnTo>
                <a:lnTo>
                  <a:pt x="0" y="706371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7" name="TextBox 7"/>
          <p:cNvSpPr txBox="1"/>
          <p:nvPr/>
        </p:nvSpPr>
        <p:spPr>
          <a:xfrm>
            <a:off x="3485301" y="5316797"/>
            <a:ext cx="10432006" cy="3565335"/>
          </a:xfrm>
          <a:prstGeom prst="rect">
            <a:avLst/>
          </a:prstGeom>
        </p:spPr>
        <p:txBody>
          <a:bodyPr lIns="0" tIns="0" rIns="0" bIns="0" rtlCol="0" anchor="t">
            <a:spAutoFit/>
          </a:bodyPr>
          <a:lstStyle/>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Introduction: </a:t>
            </a:r>
            <a:r>
              <a:rPr lang="en-GB" sz="2499" dirty="0">
                <a:solidFill>
                  <a:srgbClr val="3B365F"/>
                </a:solidFill>
                <a:latin typeface="Coco Gothic"/>
                <a:ea typeface="Coco Gothic"/>
                <a:cs typeface="Coco Gothic"/>
                <a:sym typeface="Coco Gothic"/>
              </a:rPr>
              <a:t>Background and reason behind the Mid Staffordshire case.</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Literature Review: </a:t>
            </a:r>
            <a:r>
              <a:rPr lang="en-GB" sz="2499" dirty="0">
                <a:solidFill>
                  <a:srgbClr val="3B365F"/>
                </a:solidFill>
                <a:latin typeface="Coco Gothic"/>
                <a:ea typeface="Coco Gothic"/>
                <a:cs typeface="Coco Gothic"/>
                <a:sym typeface="Coco Gothic"/>
              </a:rPr>
              <a:t>Theories and past literature on healthcare failure.</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Approaches: </a:t>
            </a:r>
            <a:r>
              <a:rPr lang="en-GB" sz="2499" dirty="0">
                <a:solidFill>
                  <a:srgbClr val="3B365F"/>
                </a:solidFill>
                <a:latin typeface="Coco Gothic"/>
                <a:ea typeface="Coco Gothic"/>
                <a:cs typeface="Coco Gothic"/>
                <a:sym typeface="Coco Gothic"/>
              </a:rPr>
              <a:t>Systems analytical framework.</a:t>
            </a:r>
          </a:p>
          <a:p>
            <a:pPr>
              <a:lnSpc>
                <a:spcPts val="3499"/>
              </a:lnSpc>
            </a:pPr>
            <a:r>
              <a:rPr lang="en-GB" sz="2499" dirty="0">
                <a:solidFill>
                  <a:srgbClr val="3B365F"/>
                </a:solidFill>
                <a:latin typeface="Coco Gothic"/>
                <a:ea typeface="Coco Gothic"/>
                <a:cs typeface="Coco Gothic"/>
                <a:sym typeface="Coco Gothic"/>
              </a:rPr>
              <a:t>●	</a:t>
            </a:r>
            <a:r>
              <a:rPr lang="en-GB" sz="2499" b="1" dirty="0">
                <a:solidFill>
                  <a:srgbClr val="3B365F"/>
                </a:solidFill>
                <a:latin typeface="Coco Gothic"/>
                <a:ea typeface="Coco Gothic"/>
                <a:cs typeface="Coco Gothic"/>
                <a:sym typeface="Coco Gothic"/>
              </a:rPr>
              <a:t>Case Analysis: </a:t>
            </a:r>
            <a:r>
              <a:rPr lang="en-GB" sz="2499" dirty="0">
                <a:solidFill>
                  <a:srgbClr val="3B365F"/>
                </a:solidFill>
                <a:latin typeface="Coco Gothic"/>
                <a:ea typeface="Coco Gothic"/>
                <a:cs typeface="Coco Gothic"/>
                <a:sym typeface="Coco Gothic"/>
              </a:rPr>
              <a:t>Swiss Cheese and RCA model.</a:t>
            </a:r>
          </a:p>
          <a:p>
            <a:pPr>
              <a:lnSpc>
                <a:spcPts val="3499"/>
              </a:lnSpc>
            </a:pPr>
            <a:r>
              <a:rPr lang="en-GB" sz="2499" dirty="0">
                <a:solidFill>
                  <a:srgbClr val="3B365F"/>
                </a:solidFill>
                <a:latin typeface="Coco Gothic"/>
                <a:ea typeface="Coco Gothic"/>
                <a:cs typeface="Coco Gothic"/>
                <a:sym typeface="Coco Gothic"/>
              </a:rPr>
              <a:t>●	Critique of the Policy, Discussion, Recommendations, Conclusion and References (Francis, 2013). </a:t>
            </a:r>
          </a:p>
        </p:txBody>
      </p:sp>
      <p:sp>
        <p:nvSpPr>
          <p:cNvPr id="11" name="TextBox 11"/>
          <p:cNvSpPr txBox="1"/>
          <p:nvPr/>
        </p:nvSpPr>
        <p:spPr>
          <a:xfrm>
            <a:off x="3298201" y="567804"/>
            <a:ext cx="11691598" cy="3966599"/>
          </a:xfrm>
          <a:prstGeom prst="rect">
            <a:avLst/>
          </a:prstGeom>
        </p:spPr>
        <p:txBody>
          <a:bodyPr lIns="0" tIns="0" rIns="0" bIns="0" rtlCol="0" anchor="t">
            <a:spAutoFit/>
          </a:bodyPr>
          <a:lstStyle/>
          <a:p>
            <a:pPr algn="ctr">
              <a:lnSpc>
                <a:spcPts val="10500"/>
              </a:lnSpc>
            </a:pPr>
            <a:r>
              <a:rPr lang="en-GB" sz="7500" dirty="0">
                <a:solidFill>
                  <a:srgbClr val="3B365F"/>
                </a:solidFill>
                <a:latin typeface="TAN Headline"/>
                <a:ea typeface="TAN Headline"/>
                <a:cs typeface="TAN Headline"/>
                <a:sym typeface="TAN Headline"/>
              </a:rPr>
              <a:t>Outline of Component 2 (Report)</a:t>
            </a:r>
            <a:endParaRPr lang="en-US" sz="7500" dirty="0">
              <a:solidFill>
                <a:srgbClr val="3B365F"/>
              </a:solidFill>
              <a:latin typeface="TAN Headline"/>
              <a:ea typeface="TAN Headline"/>
              <a:cs typeface="TAN Headline"/>
              <a:sym typeface="TAN Headline"/>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755965">
            <a:off x="-2596635" y="-6569350"/>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flipH="1">
            <a:off x="1342464" y="399146"/>
            <a:ext cx="1907771" cy="4114800"/>
          </a:xfrm>
          <a:custGeom>
            <a:avLst/>
            <a:gdLst/>
            <a:ahLst/>
            <a:cxnLst/>
            <a:rect l="l" t="t" r="r" b="b"/>
            <a:pathLst>
              <a:path w="1907771" h="4114800">
                <a:moveTo>
                  <a:pt x="1907771" y="0"/>
                </a:moveTo>
                <a:lnTo>
                  <a:pt x="0" y="0"/>
                </a:lnTo>
                <a:lnTo>
                  <a:pt x="0" y="4114800"/>
                </a:lnTo>
                <a:lnTo>
                  <a:pt x="1907771" y="4114800"/>
                </a:lnTo>
                <a:lnTo>
                  <a:pt x="1907771"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4" name="Freeform 4"/>
          <p:cNvSpPr/>
          <p:nvPr/>
        </p:nvSpPr>
        <p:spPr>
          <a:xfrm rot="-441338" flipH="1">
            <a:off x="-3483382" y="1663163"/>
            <a:ext cx="13208272" cy="8290545"/>
          </a:xfrm>
          <a:custGeom>
            <a:avLst/>
            <a:gdLst/>
            <a:ahLst/>
            <a:cxnLst/>
            <a:rect l="l" t="t" r="r" b="b"/>
            <a:pathLst>
              <a:path w="13208272" h="8290545">
                <a:moveTo>
                  <a:pt x="13208272" y="0"/>
                </a:moveTo>
                <a:lnTo>
                  <a:pt x="0" y="0"/>
                </a:lnTo>
                <a:lnTo>
                  <a:pt x="0" y="8290545"/>
                </a:lnTo>
                <a:lnTo>
                  <a:pt x="13208272" y="8290545"/>
                </a:lnTo>
                <a:lnTo>
                  <a:pt x="13208272"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5" name="Freeform 5"/>
          <p:cNvSpPr/>
          <p:nvPr/>
        </p:nvSpPr>
        <p:spPr>
          <a:xfrm rot="10101395" flipH="1">
            <a:off x="11768248" y="-1647258"/>
            <a:ext cx="9743832" cy="10202966"/>
          </a:xfrm>
          <a:custGeom>
            <a:avLst/>
            <a:gdLst/>
            <a:ahLst/>
            <a:cxnLst/>
            <a:rect l="l" t="t" r="r" b="b"/>
            <a:pathLst>
              <a:path w="9743832" h="10202966">
                <a:moveTo>
                  <a:pt x="9743832" y="0"/>
                </a:moveTo>
                <a:lnTo>
                  <a:pt x="0" y="0"/>
                </a:lnTo>
                <a:lnTo>
                  <a:pt x="0" y="10202965"/>
                </a:lnTo>
                <a:lnTo>
                  <a:pt x="9743832" y="10202965"/>
                </a:lnTo>
                <a:lnTo>
                  <a:pt x="9743832"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6" name="Freeform 6"/>
          <p:cNvSpPr/>
          <p:nvPr/>
        </p:nvSpPr>
        <p:spPr>
          <a:xfrm>
            <a:off x="10838918" y="1904548"/>
            <a:ext cx="5237504" cy="3656730"/>
          </a:xfrm>
          <a:custGeom>
            <a:avLst/>
            <a:gdLst/>
            <a:ahLst/>
            <a:cxnLst/>
            <a:rect l="l" t="t" r="r" b="b"/>
            <a:pathLst>
              <a:path w="5237504" h="3656730">
                <a:moveTo>
                  <a:pt x="0" y="0"/>
                </a:moveTo>
                <a:lnTo>
                  <a:pt x="5237503" y="0"/>
                </a:lnTo>
                <a:lnTo>
                  <a:pt x="5237503" y="3656730"/>
                </a:lnTo>
                <a:lnTo>
                  <a:pt x="0" y="365673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7" name="Freeform 7"/>
          <p:cNvSpPr/>
          <p:nvPr/>
        </p:nvSpPr>
        <p:spPr>
          <a:xfrm rot="-441338">
            <a:off x="8747714" y="3739575"/>
            <a:ext cx="11462336" cy="7194659"/>
          </a:xfrm>
          <a:custGeom>
            <a:avLst/>
            <a:gdLst/>
            <a:ahLst/>
            <a:cxnLst/>
            <a:rect l="l" t="t" r="r" b="b"/>
            <a:pathLst>
              <a:path w="11462336" h="7194659">
                <a:moveTo>
                  <a:pt x="0" y="0"/>
                </a:moveTo>
                <a:lnTo>
                  <a:pt x="11462336" y="0"/>
                </a:lnTo>
                <a:lnTo>
                  <a:pt x="11462336" y="7194659"/>
                </a:lnTo>
                <a:lnTo>
                  <a:pt x="0" y="719465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8" name="Freeform 8"/>
          <p:cNvSpPr/>
          <p:nvPr/>
        </p:nvSpPr>
        <p:spPr>
          <a:xfrm rot="-1008282" flipH="1">
            <a:off x="6385779" y="7474558"/>
            <a:ext cx="2126607" cy="2791490"/>
          </a:xfrm>
          <a:custGeom>
            <a:avLst/>
            <a:gdLst/>
            <a:ahLst/>
            <a:cxnLst/>
            <a:rect l="l" t="t" r="r" b="b"/>
            <a:pathLst>
              <a:path w="2126607" h="2791490">
                <a:moveTo>
                  <a:pt x="2126607" y="0"/>
                </a:moveTo>
                <a:lnTo>
                  <a:pt x="0" y="0"/>
                </a:lnTo>
                <a:lnTo>
                  <a:pt x="0" y="2791490"/>
                </a:lnTo>
                <a:lnTo>
                  <a:pt x="2126607" y="2791490"/>
                </a:lnTo>
                <a:lnTo>
                  <a:pt x="2126607"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9" name="TextBox 9"/>
          <p:cNvSpPr txBox="1"/>
          <p:nvPr/>
        </p:nvSpPr>
        <p:spPr>
          <a:xfrm>
            <a:off x="10886089" y="5829056"/>
            <a:ext cx="6734147" cy="4150303"/>
          </a:xfrm>
          <a:prstGeom prst="rect">
            <a:avLst/>
          </a:prstGeom>
        </p:spPr>
        <p:txBody>
          <a:bodyPr lIns="0" tIns="0" rIns="0" bIns="0" rtlCol="0" anchor="t">
            <a:spAutoFit/>
          </a:bodyPr>
          <a:lstStyle/>
          <a:p>
            <a:pPr>
              <a:lnSpc>
                <a:spcPct val="200000"/>
              </a:lnSpc>
            </a:pPr>
            <a:r>
              <a:rPr lang="en-GB" sz="2300" dirty="0">
                <a:solidFill>
                  <a:srgbClr val="3B365F"/>
                </a:solidFill>
                <a:latin typeface="Coco Gothic"/>
                <a:ea typeface="Coco Gothic"/>
                <a:cs typeface="Coco Gothic"/>
                <a:sym typeface="Coco Gothic"/>
              </a:rPr>
              <a:t>●	Care was necessary when dealing with victims and families.</a:t>
            </a:r>
          </a:p>
          <a:p>
            <a:pPr>
              <a:lnSpc>
                <a:spcPct val="200000"/>
              </a:lnSpc>
            </a:pPr>
            <a:r>
              <a:rPr lang="en-GB" sz="2300" dirty="0">
                <a:solidFill>
                  <a:srgbClr val="3B365F"/>
                </a:solidFill>
                <a:latin typeface="Coco Gothic"/>
                <a:ea typeface="Coco Gothic"/>
                <a:cs typeface="Coco Gothic"/>
                <a:sym typeface="Coco Gothic"/>
              </a:rPr>
              <a:t>●	Adherence to ethical responsibility and professional neutrality during the analysis and presentation of the findings </a:t>
            </a:r>
            <a:r>
              <a:rPr lang="en-IN" sz="2400"/>
              <a:t>(Dixon-Woods, 2024).</a:t>
            </a:r>
          </a:p>
          <a:p>
            <a:pPr>
              <a:lnSpc>
                <a:spcPct val="200000"/>
              </a:lnSpc>
            </a:pPr>
            <a:endParaRPr lang="en-GB" sz="2300" dirty="0">
              <a:solidFill>
                <a:srgbClr val="3B365F"/>
              </a:solidFill>
              <a:latin typeface="Coco Gothic"/>
              <a:ea typeface="Coco Gothic"/>
              <a:cs typeface="Coco Gothic"/>
              <a:sym typeface="Coco Gothic"/>
            </a:endParaRPr>
          </a:p>
        </p:txBody>
      </p:sp>
      <p:sp>
        <p:nvSpPr>
          <p:cNvPr id="11" name="TextBox 11"/>
          <p:cNvSpPr txBox="1"/>
          <p:nvPr/>
        </p:nvSpPr>
        <p:spPr>
          <a:xfrm>
            <a:off x="1042794" y="4852705"/>
            <a:ext cx="6734147" cy="3442417"/>
          </a:xfrm>
          <a:prstGeom prst="rect">
            <a:avLst/>
          </a:prstGeom>
        </p:spPr>
        <p:txBody>
          <a:bodyPr lIns="0" tIns="0" rIns="0" bIns="0" rtlCol="0" anchor="t">
            <a:spAutoFit/>
          </a:bodyPr>
          <a:lstStyle/>
          <a:p>
            <a:pPr>
              <a:lnSpc>
                <a:spcPct val="200000"/>
              </a:lnSpc>
            </a:pPr>
            <a:r>
              <a:rPr lang="en-GB" sz="2300" dirty="0">
                <a:solidFill>
                  <a:srgbClr val="3B365F"/>
                </a:solidFill>
                <a:latin typeface="Coco Gothic"/>
                <a:ea typeface="Coco Gothic"/>
                <a:cs typeface="Coco Gothic"/>
                <a:sym typeface="Coco Gothic"/>
              </a:rPr>
              <a:t>●	Depending on secondary data like inquiry reports and press coverage.</a:t>
            </a:r>
          </a:p>
          <a:p>
            <a:pPr>
              <a:lnSpc>
                <a:spcPct val="200000"/>
              </a:lnSpc>
            </a:pPr>
            <a:r>
              <a:rPr lang="en-GB" sz="2300" dirty="0">
                <a:solidFill>
                  <a:srgbClr val="3B365F"/>
                </a:solidFill>
                <a:latin typeface="Coco Gothic"/>
                <a:ea typeface="Coco Gothic"/>
                <a:cs typeface="Coco Gothic"/>
                <a:sym typeface="Coco Gothic"/>
              </a:rPr>
              <a:t>●	There is a risk of bias in the testimony and interpretation of the data (Dixon-Woods, 2024).</a:t>
            </a:r>
          </a:p>
          <a:p>
            <a:pPr>
              <a:lnSpc>
                <a:spcPct val="200000"/>
              </a:lnSpc>
            </a:pPr>
            <a:endParaRPr lang="en-GB" sz="2300" dirty="0">
              <a:solidFill>
                <a:srgbClr val="3B365F"/>
              </a:solidFill>
              <a:latin typeface="Coco Gothic"/>
              <a:ea typeface="Coco Gothic"/>
              <a:cs typeface="Coco Gothic"/>
              <a:sym typeface="Coco Gothic"/>
            </a:endParaRPr>
          </a:p>
        </p:txBody>
      </p:sp>
      <p:sp>
        <p:nvSpPr>
          <p:cNvPr id="13" name="TextBox 13"/>
          <p:cNvSpPr txBox="1"/>
          <p:nvPr/>
        </p:nvSpPr>
        <p:spPr>
          <a:xfrm>
            <a:off x="4034836" y="609148"/>
            <a:ext cx="10218327" cy="3966599"/>
          </a:xfrm>
          <a:prstGeom prst="rect">
            <a:avLst/>
          </a:prstGeom>
        </p:spPr>
        <p:txBody>
          <a:bodyPr lIns="0" tIns="0" rIns="0" bIns="0" rtlCol="0" anchor="t">
            <a:spAutoFit/>
          </a:bodyPr>
          <a:lstStyle/>
          <a:p>
            <a:pPr algn="ctr">
              <a:lnSpc>
                <a:spcPts val="10500"/>
              </a:lnSpc>
            </a:pPr>
            <a:r>
              <a:rPr lang="en-US" sz="7500" dirty="0">
                <a:solidFill>
                  <a:srgbClr val="3B365F"/>
                </a:solidFill>
                <a:latin typeface="TAN Headline"/>
                <a:ea typeface="TAN Headline"/>
                <a:cs typeface="TAN Headline"/>
                <a:sym typeface="TAN Headline"/>
              </a:rPr>
              <a:t>Limitations &amp; Ethical Considerations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91004">
            <a:off x="10703618" y="144129"/>
            <a:ext cx="9743832" cy="10202966"/>
          </a:xfrm>
          <a:custGeom>
            <a:avLst/>
            <a:gdLst/>
            <a:ahLst/>
            <a:cxnLst/>
            <a:rect l="l" t="t" r="r" b="b"/>
            <a:pathLst>
              <a:path w="9743832" h="10202966">
                <a:moveTo>
                  <a:pt x="0" y="0"/>
                </a:moveTo>
                <a:lnTo>
                  <a:pt x="9743832" y="0"/>
                </a:lnTo>
                <a:lnTo>
                  <a:pt x="9743832" y="10202965"/>
                </a:lnTo>
                <a:lnTo>
                  <a:pt x="0" y="1020296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3" name="Freeform 3"/>
          <p:cNvSpPr/>
          <p:nvPr/>
        </p:nvSpPr>
        <p:spPr>
          <a:xfrm rot="2472354" flipH="1">
            <a:off x="-1634853" y="-810919"/>
            <a:ext cx="9743832" cy="10202966"/>
          </a:xfrm>
          <a:custGeom>
            <a:avLst/>
            <a:gdLst/>
            <a:ahLst/>
            <a:cxnLst/>
            <a:rect l="l" t="t" r="r" b="b"/>
            <a:pathLst>
              <a:path w="9743832" h="10202966">
                <a:moveTo>
                  <a:pt x="9743833" y="0"/>
                </a:moveTo>
                <a:lnTo>
                  <a:pt x="0" y="0"/>
                </a:lnTo>
                <a:lnTo>
                  <a:pt x="0" y="10202965"/>
                </a:lnTo>
                <a:lnTo>
                  <a:pt x="9743833" y="10202965"/>
                </a:lnTo>
                <a:lnTo>
                  <a:pt x="974383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IN"/>
          </a:p>
        </p:txBody>
      </p:sp>
      <p:sp>
        <p:nvSpPr>
          <p:cNvPr id="4" name="Freeform 4"/>
          <p:cNvSpPr/>
          <p:nvPr/>
        </p:nvSpPr>
        <p:spPr>
          <a:xfrm rot="-441338" flipH="1">
            <a:off x="2894074" y="1982517"/>
            <a:ext cx="12395216" cy="8597499"/>
          </a:xfrm>
          <a:custGeom>
            <a:avLst/>
            <a:gdLst/>
            <a:ahLst/>
            <a:cxnLst/>
            <a:rect l="l" t="t" r="r" b="b"/>
            <a:pathLst>
              <a:path w="12395216" h="7780208">
                <a:moveTo>
                  <a:pt x="12395216" y="0"/>
                </a:moveTo>
                <a:lnTo>
                  <a:pt x="0" y="0"/>
                </a:lnTo>
                <a:lnTo>
                  <a:pt x="0" y="7780208"/>
                </a:lnTo>
                <a:lnTo>
                  <a:pt x="12395216" y="7780208"/>
                </a:lnTo>
                <a:lnTo>
                  <a:pt x="12395216"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IN"/>
          </a:p>
        </p:txBody>
      </p:sp>
      <p:sp>
        <p:nvSpPr>
          <p:cNvPr id="5" name="Freeform 5"/>
          <p:cNvSpPr/>
          <p:nvPr/>
        </p:nvSpPr>
        <p:spPr>
          <a:xfrm flipH="1">
            <a:off x="13732019" y="4207014"/>
            <a:ext cx="4113256" cy="6538413"/>
          </a:xfrm>
          <a:custGeom>
            <a:avLst/>
            <a:gdLst/>
            <a:ahLst/>
            <a:cxnLst/>
            <a:rect l="l" t="t" r="r" b="b"/>
            <a:pathLst>
              <a:path w="4113256" h="6538413">
                <a:moveTo>
                  <a:pt x="4113256" y="0"/>
                </a:moveTo>
                <a:lnTo>
                  <a:pt x="0" y="0"/>
                </a:lnTo>
                <a:lnTo>
                  <a:pt x="0" y="6538413"/>
                </a:lnTo>
                <a:lnTo>
                  <a:pt x="4113256" y="6538413"/>
                </a:lnTo>
                <a:lnTo>
                  <a:pt x="4113256"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IN"/>
          </a:p>
        </p:txBody>
      </p:sp>
      <p:sp>
        <p:nvSpPr>
          <p:cNvPr id="6" name="Freeform 6"/>
          <p:cNvSpPr/>
          <p:nvPr/>
        </p:nvSpPr>
        <p:spPr>
          <a:xfrm>
            <a:off x="820399" y="2005164"/>
            <a:ext cx="3357908" cy="8281836"/>
          </a:xfrm>
          <a:custGeom>
            <a:avLst/>
            <a:gdLst/>
            <a:ahLst/>
            <a:cxnLst/>
            <a:rect l="l" t="t" r="r" b="b"/>
            <a:pathLst>
              <a:path w="3357908" h="8281836">
                <a:moveTo>
                  <a:pt x="0" y="0"/>
                </a:moveTo>
                <a:lnTo>
                  <a:pt x="3357908" y="0"/>
                </a:lnTo>
                <a:lnTo>
                  <a:pt x="3357908" y="8281836"/>
                </a:lnTo>
                <a:lnTo>
                  <a:pt x="0" y="828183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IN"/>
          </a:p>
        </p:txBody>
      </p:sp>
      <p:sp>
        <p:nvSpPr>
          <p:cNvPr id="7" name="Freeform 7"/>
          <p:cNvSpPr/>
          <p:nvPr/>
        </p:nvSpPr>
        <p:spPr>
          <a:xfrm flipH="1">
            <a:off x="14908788" y="2448585"/>
            <a:ext cx="2936487" cy="1841978"/>
          </a:xfrm>
          <a:custGeom>
            <a:avLst/>
            <a:gdLst/>
            <a:ahLst/>
            <a:cxnLst/>
            <a:rect l="l" t="t" r="r" b="b"/>
            <a:pathLst>
              <a:path w="2936487" h="1841978">
                <a:moveTo>
                  <a:pt x="2936487" y="0"/>
                </a:moveTo>
                <a:lnTo>
                  <a:pt x="0" y="0"/>
                </a:lnTo>
                <a:lnTo>
                  <a:pt x="0" y="1841979"/>
                </a:lnTo>
                <a:lnTo>
                  <a:pt x="2936487" y="1841979"/>
                </a:lnTo>
                <a:lnTo>
                  <a:pt x="2936487"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IN"/>
          </a:p>
        </p:txBody>
      </p:sp>
      <p:sp>
        <p:nvSpPr>
          <p:cNvPr id="8" name="TextBox 8"/>
          <p:cNvSpPr txBox="1"/>
          <p:nvPr/>
        </p:nvSpPr>
        <p:spPr>
          <a:xfrm>
            <a:off x="4178307" y="3607440"/>
            <a:ext cx="9470186" cy="5329472"/>
          </a:xfrm>
          <a:prstGeom prst="rect">
            <a:avLst/>
          </a:prstGeom>
        </p:spPr>
        <p:txBody>
          <a:bodyPr wrap="square" lIns="0" tIns="0" rIns="0" bIns="0" rtlCol="0" anchor="t">
            <a:spAutoFit/>
          </a:bodyPr>
          <a:lstStyle/>
          <a:p>
            <a:pPr marL="285750" indent="-285750">
              <a:lnSpc>
                <a:spcPts val="3499"/>
              </a:lnSpc>
              <a:buFont typeface="Arial" panose="020B0604020202020204" pitchFamily="34" charset="0"/>
              <a:buChar char="•"/>
            </a:pPr>
            <a:r>
              <a:rPr lang="en-GB" sz="1600" b="1" dirty="0">
                <a:solidFill>
                  <a:srgbClr val="3B365F"/>
                </a:solidFill>
                <a:latin typeface="Coco Gothic"/>
                <a:ea typeface="Coco Gothic"/>
                <a:cs typeface="Coco Gothic"/>
                <a:sym typeface="Coco Gothic"/>
              </a:rPr>
              <a:t>Case Study: </a:t>
            </a:r>
            <a:r>
              <a:rPr lang="en-GB" sz="1600" dirty="0">
                <a:solidFill>
                  <a:srgbClr val="3B365F"/>
                </a:solidFill>
                <a:latin typeface="Coco Gothic"/>
                <a:ea typeface="Coco Gothic"/>
                <a:cs typeface="Coco Gothic"/>
                <a:sym typeface="Coco Gothic"/>
              </a:rPr>
              <a:t>Francis, R. (2013). The Mid Staffordshire NHS Foundation Trust Public Inquiry Report of the Mid Staffordshire NHS Foundation Trust Public Inquiry Executive Summary HC 947. [online] GOV.UK. Available at: </a:t>
            </a:r>
            <a:r>
              <a:rPr lang="en-GB" sz="1600" dirty="0">
                <a:solidFill>
                  <a:srgbClr val="3B365F"/>
                </a:solidFill>
                <a:latin typeface="Coco Gothic"/>
                <a:ea typeface="Coco Gothic"/>
                <a:cs typeface="Coco Gothic"/>
                <a:sym typeface="Coco Gothic"/>
                <a:hlinkClick r:id="rId13"/>
              </a:rPr>
              <a:t>https://assets.publishing.service.gov.uk/government/uploads/system/uploads/attachment_data/file/279124/0947.pdf</a:t>
            </a:r>
            <a:r>
              <a:rPr lang="en-GB" sz="1600" dirty="0">
                <a:solidFill>
                  <a:srgbClr val="3B365F"/>
                </a:solidFill>
                <a:latin typeface="Coco Gothic"/>
                <a:ea typeface="Coco Gothic"/>
                <a:cs typeface="Coco Gothic"/>
                <a:sym typeface="Coco Gothic"/>
              </a:rPr>
              <a:t>.   </a:t>
            </a:r>
          </a:p>
          <a:p>
            <a:pPr marL="285750" indent="-285750">
              <a:lnSpc>
                <a:spcPts val="3499"/>
              </a:lnSpc>
              <a:buFont typeface="Arial" panose="020B0604020202020204" pitchFamily="34" charset="0"/>
              <a:buChar char="•"/>
            </a:pPr>
            <a:r>
              <a:rPr lang="en-GB" sz="1600" dirty="0">
                <a:solidFill>
                  <a:srgbClr val="3B365F"/>
                </a:solidFill>
                <a:latin typeface="Coco Gothic"/>
                <a:ea typeface="Coco Gothic"/>
                <a:cs typeface="Coco Gothic"/>
                <a:sym typeface="Coco Gothic"/>
              </a:rPr>
              <a:t>Anderson, M., O'Neill, C., Clark, J.M., Street, A., Woods, M., Johnston-Webber, C., Charlesworth, A., Whyte, M., Foster, M., Majeed, A. and </a:t>
            </a:r>
            <a:r>
              <a:rPr lang="en-GB" sz="1600" dirty="0" err="1">
                <a:solidFill>
                  <a:srgbClr val="3B365F"/>
                </a:solidFill>
                <a:latin typeface="Coco Gothic"/>
                <a:ea typeface="Coco Gothic"/>
                <a:cs typeface="Coco Gothic"/>
                <a:sym typeface="Coco Gothic"/>
              </a:rPr>
              <a:t>Pitchforth</a:t>
            </a:r>
            <a:r>
              <a:rPr lang="en-GB" sz="1600" dirty="0">
                <a:solidFill>
                  <a:srgbClr val="3B365F"/>
                </a:solidFill>
                <a:latin typeface="Coco Gothic"/>
                <a:ea typeface="Coco Gothic"/>
                <a:cs typeface="Coco Gothic"/>
                <a:sym typeface="Coco Gothic"/>
              </a:rPr>
              <a:t>, E., 2021. Securing a sustainable and fit-for-purpose UK health and care workforce. The Lancet, 397(10288), pp.1992-2011.  </a:t>
            </a:r>
            <a:r>
              <a:rPr lang="en-GB" sz="1600" dirty="0">
                <a:solidFill>
                  <a:srgbClr val="3B365F"/>
                </a:solidFill>
                <a:latin typeface="Coco Gothic"/>
                <a:ea typeface="Coco Gothic"/>
                <a:cs typeface="Coco Gothic"/>
                <a:sym typeface="Coco Gothic"/>
                <a:hlinkClick r:id="rId14"/>
              </a:rPr>
              <a:t>https://pmc.ncbi.nlm.nih.gov/articles/PMC9634455/pdf/main.pdf</a:t>
            </a:r>
            <a:r>
              <a:rPr lang="en-GB" sz="1600" dirty="0">
                <a:solidFill>
                  <a:srgbClr val="3B365F"/>
                </a:solidFill>
                <a:latin typeface="Coco Gothic"/>
                <a:ea typeface="Coco Gothic"/>
                <a:cs typeface="Coco Gothic"/>
                <a:sym typeface="Coco Gothic"/>
              </a:rPr>
              <a:t> </a:t>
            </a:r>
          </a:p>
          <a:p>
            <a:pPr marL="285750" indent="-285750">
              <a:lnSpc>
                <a:spcPts val="3499"/>
              </a:lnSpc>
              <a:buFont typeface="Arial" panose="020B0604020202020204" pitchFamily="34" charset="0"/>
              <a:buChar char="•"/>
            </a:pPr>
            <a:r>
              <a:rPr lang="en-GB" sz="1600" dirty="0">
                <a:solidFill>
                  <a:srgbClr val="3B365F"/>
                </a:solidFill>
                <a:latin typeface="Coco Gothic"/>
                <a:ea typeface="Coco Gothic"/>
                <a:cs typeface="Coco Gothic"/>
                <a:sym typeface="Coco Gothic"/>
              </a:rPr>
              <a:t>Brooks, C., Bridges, J., Frankland, J. and Myall, M., 2024. Proceedings of the 6th UK and Ireland implementation science research conference. Implementation Science, 19(Supplement 1), p.21. </a:t>
            </a:r>
            <a:r>
              <a:rPr lang="en-GB" sz="1600" dirty="0">
                <a:solidFill>
                  <a:srgbClr val="3B365F"/>
                </a:solidFill>
                <a:latin typeface="Coco Gothic"/>
                <a:ea typeface="Coco Gothic"/>
                <a:cs typeface="Coco Gothic"/>
                <a:sym typeface="Coco Gothic"/>
                <a:hlinkClick r:id="rId15"/>
              </a:rPr>
              <a:t>https://link.springer.com/content/pdf/10.1186/s13012-024-01341-3.pdf</a:t>
            </a:r>
            <a:r>
              <a:rPr lang="en-GB" sz="1600" dirty="0">
                <a:solidFill>
                  <a:srgbClr val="3B365F"/>
                </a:solidFill>
                <a:latin typeface="Coco Gothic"/>
                <a:ea typeface="Coco Gothic"/>
                <a:cs typeface="Coco Gothic"/>
                <a:sym typeface="Coco Gothic"/>
              </a:rPr>
              <a:t> </a:t>
            </a:r>
          </a:p>
        </p:txBody>
      </p:sp>
      <p:sp>
        <p:nvSpPr>
          <p:cNvPr id="10" name="TextBox 10"/>
          <p:cNvSpPr txBox="1"/>
          <p:nvPr/>
        </p:nvSpPr>
        <p:spPr>
          <a:xfrm>
            <a:off x="3527667" y="895350"/>
            <a:ext cx="11232665" cy="1103764"/>
          </a:xfrm>
          <a:prstGeom prst="rect">
            <a:avLst/>
          </a:prstGeom>
        </p:spPr>
        <p:txBody>
          <a:bodyPr lIns="0" tIns="0" rIns="0" bIns="0" rtlCol="0" anchor="t">
            <a:spAutoFit/>
          </a:bodyPr>
          <a:lstStyle/>
          <a:p>
            <a:pPr algn="ctr">
              <a:lnSpc>
                <a:spcPts val="9100"/>
              </a:lnSpc>
            </a:pPr>
            <a:r>
              <a:rPr lang="en-US" sz="6500" dirty="0">
                <a:solidFill>
                  <a:srgbClr val="3B365F"/>
                </a:solidFill>
                <a:latin typeface="TAN Headline"/>
                <a:ea typeface="TAN Headline"/>
                <a:cs typeface="TAN Headline"/>
                <a:sym typeface="TAN Headline"/>
              </a:rPr>
              <a:t>References </a:t>
            </a:r>
          </a:p>
        </p:txBody>
      </p:sp>
    </p:spTree>
    <p:extLst>
      <p:ext uri="{BB962C8B-B14F-4D97-AF65-F5344CB8AC3E}">
        <p14:creationId xmlns:p14="http://schemas.microsoft.com/office/powerpoint/2010/main" val="20540756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0F6FF"/>
        </a:solidFill>
        <a:effectLst/>
      </p:bgPr>
    </p:bg>
    <p:spTree>
      <p:nvGrpSpPr>
        <p:cNvPr id="1" name=""/>
        <p:cNvGrpSpPr/>
        <p:nvPr/>
      </p:nvGrpSpPr>
      <p:grpSpPr>
        <a:xfrm>
          <a:off x="0" y="0"/>
          <a:ext cx="0" cy="0"/>
          <a:chOff x="0" y="0"/>
          <a:chExt cx="0" cy="0"/>
        </a:xfrm>
      </p:grpSpPr>
      <p:sp>
        <p:nvSpPr>
          <p:cNvPr id="2" name="Freeform 2"/>
          <p:cNvSpPr/>
          <p:nvPr/>
        </p:nvSpPr>
        <p:spPr>
          <a:xfrm rot="-591004">
            <a:off x="9581993" y="1000174"/>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3" name="Freeform 3"/>
          <p:cNvSpPr/>
          <p:nvPr/>
        </p:nvSpPr>
        <p:spPr>
          <a:xfrm rot="5755965">
            <a:off x="-1305642" y="731692"/>
            <a:ext cx="9743832" cy="10202966"/>
          </a:xfrm>
          <a:custGeom>
            <a:avLst/>
            <a:gdLst/>
            <a:ahLst/>
            <a:cxnLst/>
            <a:rect l="l" t="t" r="r" b="b"/>
            <a:pathLst>
              <a:path w="9743832" h="10202966">
                <a:moveTo>
                  <a:pt x="0" y="0"/>
                </a:moveTo>
                <a:lnTo>
                  <a:pt x="9743832" y="0"/>
                </a:lnTo>
                <a:lnTo>
                  <a:pt x="9743832" y="10202966"/>
                </a:lnTo>
                <a:lnTo>
                  <a:pt x="0" y="102029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flipH="1">
            <a:off x="1844355" y="5705171"/>
            <a:ext cx="14599291" cy="9163657"/>
          </a:xfrm>
          <a:custGeom>
            <a:avLst/>
            <a:gdLst/>
            <a:ahLst/>
            <a:cxnLst/>
            <a:rect l="l" t="t" r="r" b="b"/>
            <a:pathLst>
              <a:path w="14599291" h="9163657">
                <a:moveTo>
                  <a:pt x="14599290" y="0"/>
                </a:moveTo>
                <a:lnTo>
                  <a:pt x="0" y="0"/>
                </a:lnTo>
                <a:lnTo>
                  <a:pt x="0" y="9163658"/>
                </a:lnTo>
                <a:lnTo>
                  <a:pt x="14599290" y="9163658"/>
                </a:lnTo>
                <a:lnTo>
                  <a:pt x="1459929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IN"/>
          </a:p>
        </p:txBody>
      </p:sp>
      <p:sp>
        <p:nvSpPr>
          <p:cNvPr id="5" name="Freeform 5"/>
          <p:cNvSpPr/>
          <p:nvPr/>
        </p:nvSpPr>
        <p:spPr>
          <a:xfrm>
            <a:off x="5216366" y="5042801"/>
            <a:ext cx="4127261" cy="5717869"/>
          </a:xfrm>
          <a:custGeom>
            <a:avLst/>
            <a:gdLst/>
            <a:ahLst/>
            <a:cxnLst/>
            <a:rect l="l" t="t" r="r" b="b"/>
            <a:pathLst>
              <a:path w="4127261" h="5717869">
                <a:moveTo>
                  <a:pt x="0" y="0"/>
                </a:moveTo>
                <a:lnTo>
                  <a:pt x="4127262" y="0"/>
                </a:lnTo>
                <a:lnTo>
                  <a:pt x="4127262" y="5717869"/>
                </a:lnTo>
                <a:lnTo>
                  <a:pt x="0" y="571786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IN"/>
          </a:p>
        </p:txBody>
      </p:sp>
      <p:sp>
        <p:nvSpPr>
          <p:cNvPr id="6" name="Freeform 6"/>
          <p:cNvSpPr/>
          <p:nvPr/>
        </p:nvSpPr>
        <p:spPr>
          <a:xfrm>
            <a:off x="9144000" y="4573289"/>
            <a:ext cx="4364916" cy="6187381"/>
          </a:xfrm>
          <a:custGeom>
            <a:avLst/>
            <a:gdLst/>
            <a:ahLst/>
            <a:cxnLst/>
            <a:rect l="l" t="t" r="r" b="b"/>
            <a:pathLst>
              <a:path w="4364916" h="6187381">
                <a:moveTo>
                  <a:pt x="0" y="0"/>
                </a:moveTo>
                <a:lnTo>
                  <a:pt x="4364916" y="0"/>
                </a:lnTo>
                <a:lnTo>
                  <a:pt x="4364916" y="6187381"/>
                </a:lnTo>
                <a:lnTo>
                  <a:pt x="0" y="618738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IN"/>
          </a:p>
        </p:txBody>
      </p:sp>
      <p:sp>
        <p:nvSpPr>
          <p:cNvPr id="7" name="Freeform 7"/>
          <p:cNvSpPr/>
          <p:nvPr/>
        </p:nvSpPr>
        <p:spPr>
          <a:xfrm>
            <a:off x="1487407" y="6174334"/>
            <a:ext cx="3531385" cy="3815463"/>
          </a:xfrm>
          <a:custGeom>
            <a:avLst/>
            <a:gdLst/>
            <a:ahLst/>
            <a:cxnLst/>
            <a:rect l="l" t="t" r="r" b="b"/>
            <a:pathLst>
              <a:path w="3531385" h="3815463">
                <a:moveTo>
                  <a:pt x="0" y="0"/>
                </a:moveTo>
                <a:lnTo>
                  <a:pt x="3531386" y="0"/>
                </a:lnTo>
                <a:lnTo>
                  <a:pt x="3531386" y="3815463"/>
                </a:lnTo>
                <a:lnTo>
                  <a:pt x="0" y="381546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8" name="Freeform 8"/>
          <p:cNvSpPr/>
          <p:nvPr/>
        </p:nvSpPr>
        <p:spPr>
          <a:xfrm flipH="1">
            <a:off x="12543402" y="6083768"/>
            <a:ext cx="3531385" cy="3815463"/>
          </a:xfrm>
          <a:custGeom>
            <a:avLst/>
            <a:gdLst/>
            <a:ahLst/>
            <a:cxnLst/>
            <a:rect l="l" t="t" r="r" b="b"/>
            <a:pathLst>
              <a:path w="3531385" h="3815463">
                <a:moveTo>
                  <a:pt x="3531386" y="0"/>
                </a:moveTo>
                <a:lnTo>
                  <a:pt x="0" y="0"/>
                </a:lnTo>
                <a:lnTo>
                  <a:pt x="0" y="3815463"/>
                </a:lnTo>
                <a:lnTo>
                  <a:pt x="3531386" y="3815463"/>
                </a:lnTo>
                <a:lnTo>
                  <a:pt x="3531386"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IN"/>
          </a:p>
        </p:txBody>
      </p:sp>
      <p:sp>
        <p:nvSpPr>
          <p:cNvPr id="9" name="Freeform 9"/>
          <p:cNvSpPr/>
          <p:nvPr/>
        </p:nvSpPr>
        <p:spPr>
          <a:xfrm>
            <a:off x="-436655" y="1657320"/>
            <a:ext cx="3778768" cy="3807323"/>
          </a:xfrm>
          <a:custGeom>
            <a:avLst/>
            <a:gdLst/>
            <a:ahLst/>
            <a:cxnLst/>
            <a:rect l="l" t="t" r="r" b="b"/>
            <a:pathLst>
              <a:path w="3778768" h="3807323">
                <a:moveTo>
                  <a:pt x="0" y="0"/>
                </a:moveTo>
                <a:lnTo>
                  <a:pt x="3778768" y="0"/>
                </a:lnTo>
                <a:lnTo>
                  <a:pt x="3778768" y="3807323"/>
                </a:lnTo>
                <a:lnTo>
                  <a:pt x="0" y="380732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IN"/>
          </a:p>
        </p:txBody>
      </p:sp>
      <p:sp>
        <p:nvSpPr>
          <p:cNvPr id="10" name="Freeform 10"/>
          <p:cNvSpPr/>
          <p:nvPr/>
        </p:nvSpPr>
        <p:spPr>
          <a:xfrm>
            <a:off x="538390" y="606533"/>
            <a:ext cx="1828678" cy="1399770"/>
          </a:xfrm>
          <a:custGeom>
            <a:avLst/>
            <a:gdLst/>
            <a:ahLst/>
            <a:cxnLst/>
            <a:rect l="l" t="t" r="r" b="b"/>
            <a:pathLst>
              <a:path w="1828678" h="1399770">
                <a:moveTo>
                  <a:pt x="0" y="0"/>
                </a:moveTo>
                <a:lnTo>
                  <a:pt x="1828678" y="0"/>
                </a:lnTo>
                <a:lnTo>
                  <a:pt x="1828678" y="1399770"/>
                </a:lnTo>
                <a:lnTo>
                  <a:pt x="0" y="1399770"/>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IN"/>
          </a:p>
        </p:txBody>
      </p:sp>
      <p:grpSp>
        <p:nvGrpSpPr>
          <p:cNvPr id="11" name="Group 11"/>
          <p:cNvGrpSpPr/>
          <p:nvPr/>
        </p:nvGrpSpPr>
        <p:grpSpPr>
          <a:xfrm>
            <a:off x="4460558" y="573066"/>
            <a:ext cx="627698" cy="634365"/>
            <a:chOff x="0" y="0"/>
            <a:chExt cx="836930" cy="845820"/>
          </a:xfrm>
        </p:grpSpPr>
        <p:sp>
          <p:nvSpPr>
            <p:cNvPr id="12" name="Freeform 12"/>
            <p:cNvSpPr/>
            <p:nvPr/>
          </p:nvSpPr>
          <p:spPr>
            <a:xfrm>
              <a:off x="45720" y="48260"/>
              <a:ext cx="746760" cy="748030"/>
            </a:xfrm>
            <a:custGeom>
              <a:avLst/>
              <a:gdLst/>
              <a:ahLst/>
              <a:cxnLst/>
              <a:rect l="l" t="t" r="r" b="b"/>
              <a:pathLst>
                <a:path w="746760" h="748030">
                  <a:moveTo>
                    <a:pt x="541020" y="712470"/>
                  </a:moveTo>
                  <a:cubicBezTo>
                    <a:pt x="17780" y="205740"/>
                    <a:pt x="15240" y="201930"/>
                    <a:pt x="10160" y="186690"/>
                  </a:cubicBezTo>
                  <a:cubicBezTo>
                    <a:pt x="3810" y="163830"/>
                    <a:pt x="0" y="124460"/>
                    <a:pt x="8890" y="99060"/>
                  </a:cubicBezTo>
                  <a:cubicBezTo>
                    <a:pt x="16510" y="72390"/>
                    <a:pt x="38100" y="44450"/>
                    <a:pt x="59690" y="27940"/>
                  </a:cubicBezTo>
                  <a:cubicBezTo>
                    <a:pt x="82550" y="11430"/>
                    <a:pt x="116840" y="1270"/>
                    <a:pt x="143510" y="2540"/>
                  </a:cubicBezTo>
                  <a:cubicBezTo>
                    <a:pt x="171450" y="3810"/>
                    <a:pt x="207010" y="20320"/>
                    <a:pt x="226060" y="33020"/>
                  </a:cubicBezTo>
                  <a:cubicBezTo>
                    <a:pt x="240030" y="43180"/>
                    <a:pt x="247650" y="52070"/>
                    <a:pt x="255270" y="66040"/>
                  </a:cubicBezTo>
                  <a:cubicBezTo>
                    <a:pt x="266700" y="87630"/>
                    <a:pt x="275590" y="128270"/>
                    <a:pt x="275590" y="151130"/>
                  </a:cubicBezTo>
                  <a:cubicBezTo>
                    <a:pt x="275590" y="168910"/>
                    <a:pt x="273050" y="180340"/>
                    <a:pt x="265430" y="194310"/>
                  </a:cubicBezTo>
                  <a:cubicBezTo>
                    <a:pt x="254000" y="215900"/>
                    <a:pt x="229870" y="246380"/>
                    <a:pt x="205740" y="259080"/>
                  </a:cubicBezTo>
                  <a:cubicBezTo>
                    <a:pt x="181610" y="273050"/>
                    <a:pt x="143510" y="276860"/>
                    <a:pt x="120650" y="275590"/>
                  </a:cubicBezTo>
                  <a:cubicBezTo>
                    <a:pt x="102870" y="274320"/>
                    <a:pt x="91440" y="270510"/>
                    <a:pt x="77470" y="261620"/>
                  </a:cubicBezTo>
                  <a:cubicBezTo>
                    <a:pt x="57150" y="250190"/>
                    <a:pt x="27940" y="224790"/>
                    <a:pt x="16510" y="199390"/>
                  </a:cubicBezTo>
                  <a:cubicBezTo>
                    <a:pt x="3810" y="175260"/>
                    <a:pt x="0" y="139700"/>
                    <a:pt x="5080" y="113030"/>
                  </a:cubicBezTo>
                  <a:cubicBezTo>
                    <a:pt x="10160" y="86360"/>
                    <a:pt x="27940" y="55880"/>
                    <a:pt x="48260" y="36830"/>
                  </a:cubicBezTo>
                  <a:cubicBezTo>
                    <a:pt x="69850" y="19050"/>
                    <a:pt x="105410" y="6350"/>
                    <a:pt x="129540" y="2540"/>
                  </a:cubicBezTo>
                  <a:cubicBezTo>
                    <a:pt x="146050" y="0"/>
                    <a:pt x="157480" y="1270"/>
                    <a:pt x="173990" y="6350"/>
                  </a:cubicBezTo>
                  <a:cubicBezTo>
                    <a:pt x="195580" y="13970"/>
                    <a:pt x="214630" y="27940"/>
                    <a:pt x="246380" y="54610"/>
                  </a:cubicBezTo>
                  <a:cubicBezTo>
                    <a:pt x="337820" y="129540"/>
                    <a:pt x="645160" y="457200"/>
                    <a:pt x="708660" y="537210"/>
                  </a:cubicBezTo>
                  <a:cubicBezTo>
                    <a:pt x="726440" y="560070"/>
                    <a:pt x="734060" y="566420"/>
                    <a:pt x="739140" y="585470"/>
                  </a:cubicBezTo>
                  <a:cubicBezTo>
                    <a:pt x="745490" y="609600"/>
                    <a:pt x="746760" y="646430"/>
                    <a:pt x="736600" y="671830"/>
                  </a:cubicBezTo>
                  <a:cubicBezTo>
                    <a:pt x="726440" y="695960"/>
                    <a:pt x="698500" y="722630"/>
                    <a:pt x="676910" y="734060"/>
                  </a:cubicBezTo>
                  <a:cubicBezTo>
                    <a:pt x="659130" y="744220"/>
                    <a:pt x="641350" y="748030"/>
                    <a:pt x="621030" y="746760"/>
                  </a:cubicBezTo>
                  <a:cubicBezTo>
                    <a:pt x="595630" y="744220"/>
                    <a:pt x="541020" y="712470"/>
                    <a:pt x="541020" y="712470"/>
                  </a:cubicBezTo>
                </a:path>
              </a:pathLst>
            </a:custGeom>
            <a:solidFill>
              <a:srgbClr val="88A3CE"/>
            </a:solidFill>
            <a:ln cap="sq">
              <a:noFill/>
              <a:prstDash val="solid"/>
              <a:miter/>
            </a:ln>
          </p:spPr>
          <p:txBody>
            <a:bodyPr/>
            <a:lstStyle/>
            <a:p>
              <a:endParaRPr lang="en-IN"/>
            </a:p>
          </p:txBody>
        </p:sp>
      </p:grpSp>
      <p:grpSp>
        <p:nvGrpSpPr>
          <p:cNvPr id="13" name="Group 13"/>
          <p:cNvGrpSpPr/>
          <p:nvPr/>
        </p:nvGrpSpPr>
        <p:grpSpPr>
          <a:xfrm>
            <a:off x="5068253" y="483531"/>
            <a:ext cx="296228" cy="615315"/>
            <a:chOff x="0" y="0"/>
            <a:chExt cx="394970" cy="820420"/>
          </a:xfrm>
        </p:grpSpPr>
        <p:sp>
          <p:nvSpPr>
            <p:cNvPr id="14" name="Freeform 14"/>
            <p:cNvSpPr/>
            <p:nvPr/>
          </p:nvSpPr>
          <p:spPr>
            <a:xfrm>
              <a:off x="48260" y="49530"/>
              <a:ext cx="311150" cy="722630"/>
            </a:xfrm>
            <a:custGeom>
              <a:avLst/>
              <a:gdLst/>
              <a:ahLst/>
              <a:cxnLst/>
              <a:rect l="l" t="t" r="r" b="b"/>
              <a:pathLst>
                <a:path w="311150" h="722630">
                  <a:moveTo>
                    <a:pt x="66040" y="626110"/>
                  </a:moveTo>
                  <a:cubicBezTo>
                    <a:pt x="2540" y="208280"/>
                    <a:pt x="11430" y="87630"/>
                    <a:pt x="33020" y="48260"/>
                  </a:cubicBezTo>
                  <a:cubicBezTo>
                    <a:pt x="40640" y="31750"/>
                    <a:pt x="49530" y="27940"/>
                    <a:pt x="63500" y="20320"/>
                  </a:cubicBezTo>
                  <a:cubicBezTo>
                    <a:pt x="83820" y="10160"/>
                    <a:pt x="118110" y="0"/>
                    <a:pt x="143510" y="2540"/>
                  </a:cubicBezTo>
                  <a:cubicBezTo>
                    <a:pt x="168910" y="5080"/>
                    <a:pt x="199390" y="19050"/>
                    <a:pt x="218440" y="36830"/>
                  </a:cubicBezTo>
                  <a:cubicBezTo>
                    <a:pt x="237490" y="53340"/>
                    <a:pt x="252730" y="82550"/>
                    <a:pt x="257810" y="107950"/>
                  </a:cubicBezTo>
                  <a:cubicBezTo>
                    <a:pt x="261620" y="133350"/>
                    <a:pt x="256540" y="166370"/>
                    <a:pt x="245110" y="189230"/>
                  </a:cubicBezTo>
                  <a:cubicBezTo>
                    <a:pt x="232410" y="212090"/>
                    <a:pt x="204470" y="234950"/>
                    <a:pt x="185420" y="246380"/>
                  </a:cubicBezTo>
                  <a:cubicBezTo>
                    <a:pt x="172720" y="254000"/>
                    <a:pt x="161290" y="256540"/>
                    <a:pt x="146050" y="257810"/>
                  </a:cubicBezTo>
                  <a:cubicBezTo>
                    <a:pt x="124460" y="257810"/>
                    <a:pt x="85090" y="250190"/>
                    <a:pt x="66040" y="240030"/>
                  </a:cubicBezTo>
                  <a:cubicBezTo>
                    <a:pt x="52070" y="233680"/>
                    <a:pt x="43180" y="226060"/>
                    <a:pt x="34290" y="214630"/>
                  </a:cubicBezTo>
                  <a:cubicBezTo>
                    <a:pt x="20320" y="196850"/>
                    <a:pt x="6350" y="160020"/>
                    <a:pt x="2540" y="138430"/>
                  </a:cubicBezTo>
                  <a:cubicBezTo>
                    <a:pt x="0" y="123190"/>
                    <a:pt x="1270" y="111760"/>
                    <a:pt x="7620" y="96520"/>
                  </a:cubicBezTo>
                  <a:cubicBezTo>
                    <a:pt x="13970" y="76200"/>
                    <a:pt x="31750" y="44450"/>
                    <a:pt x="52070" y="29210"/>
                  </a:cubicBezTo>
                  <a:cubicBezTo>
                    <a:pt x="72390" y="12700"/>
                    <a:pt x="107950" y="3810"/>
                    <a:pt x="129540" y="1270"/>
                  </a:cubicBezTo>
                  <a:cubicBezTo>
                    <a:pt x="146050" y="0"/>
                    <a:pt x="156210" y="2540"/>
                    <a:pt x="171450" y="7620"/>
                  </a:cubicBezTo>
                  <a:cubicBezTo>
                    <a:pt x="191770" y="16510"/>
                    <a:pt x="222250" y="35560"/>
                    <a:pt x="236220" y="57150"/>
                  </a:cubicBezTo>
                  <a:cubicBezTo>
                    <a:pt x="251460" y="78740"/>
                    <a:pt x="260350" y="110490"/>
                    <a:pt x="259080" y="135890"/>
                  </a:cubicBezTo>
                  <a:cubicBezTo>
                    <a:pt x="257810" y="161290"/>
                    <a:pt x="227330" y="210820"/>
                    <a:pt x="229870" y="212090"/>
                  </a:cubicBezTo>
                  <a:cubicBezTo>
                    <a:pt x="231140" y="213360"/>
                    <a:pt x="243840" y="182880"/>
                    <a:pt x="250190" y="185420"/>
                  </a:cubicBezTo>
                  <a:cubicBezTo>
                    <a:pt x="273050" y="191770"/>
                    <a:pt x="311150" y="562610"/>
                    <a:pt x="294640" y="636270"/>
                  </a:cubicBezTo>
                  <a:cubicBezTo>
                    <a:pt x="289560" y="661670"/>
                    <a:pt x="280670" y="670560"/>
                    <a:pt x="266700" y="684530"/>
                  </a:cubicBezTo>
                  <a:cubicBezTo>
                    <a:pt x="248920" y="701040"/>
                    <a:pt x="217170" y="717550"/>
                    <a:pt x="190500" y="720090"/>
                  </a:cubicBezTo>
                  <a:cubicBezTo>
                    <a:pt x="165100" y="722630"/>
                    <a:pt x="132080" y="712470"/>
                    <a:pt x="110490" y="695960"/>
                  </a:cubicBezTo>
                  <a:cubicBezTo>
                    <a:pt x="90170" y="680720"/>
                    <a:pt x="66040" y="626110"/>
                    <a:pt x="66040" y="626110"/>
                  </a:cubicBezTo>
                </a:path>
              </a:pathLst>
            </a:custGeom>
            <a:solidFill>
              <a:srgbClr val="88A3CE"/>
            </a:solidFill>
            <a:ln cap="sq">
              <a:noFill/>
              <a:prstDash val="solid"/>
              <a:miter/>
            </a:ln>
          </p:spPr>
          <p:txBody>
            <a:bodyPr/>
            <a:lstStyle/>
            <a:p>
              <a:endParaRPr lang="en-IN"/>
            </a:p>
          </p:txBody>
        </p:sp>
      </p:grpSp>
      <p:grpSp>
        <p:nvGrpSpPr>
          <p:cNvPr id="15" name="Group 15"/>
          <p:cNvGrpSpPr/>
          <p:nvPr/>
        </p:nvGrpSpPr>
        <p:grpSpPr>
          <a:xfrm>
            <a:off x="4470082" y="1228386"/>
            <a:ext cx="592455" cy="303847"/>
            <a:chOff x="0" y="0"/>
            <a:chExt cx="789940" cy="405130"/>
          </a:xfrm>
        </p:grpSpPr>
        <p:sp>
          <p:nvSpPr>
            <p:cNvPr id="16" name="Freeform 16"/>
            <p:cNvSpPr/>
            <p:nvPr/>
          </p:nvSpPr>
          <p:spPr>
            <a:xfrm>
              <a:off x="48260" y="48260"/>
              <a:ext cx="692150" cy="309880"/>
            </a:xfrm>
            <a:custGeom>
              <a:avLst/>
              <a:gdLst/>
              <a:ahLst/>
              <a:cxnLst/>
              <a:rect l="l" t="t" r="r" b="b"/>
              <a:pathLst>
                <a:path w="692150" h="309880">
                  <a:moveTo>
                    <a:pt x="553720" y="278130"/>
                  </a:moveTo>
                  <a:cubicBezTo>
                    <a:pt x="351790" y="256540"/>
                    <a:pt x="271780" y="250190"/>
                    <a:pt x="234950" y="262890"/>
                  </a:cubicBezTo>
                  <a:cubicBezTo>
                    <a:pt x="214630" y="270510"/>
                    <a:pt x="210820" y="288290"/>
                    <a:pt x="191770" y="294640"/>
                  </a:cubicBezTo>
                  <a:cubicBezTo>
                    <a:pt x="170180" y="303530"/>
                    <a:pt x="133350" y="309880"/>
                    <a:pt x="106680" y="303530"/>
                  </a:cubicBezTo>
                  <a:cubicBezTo>
                    <a:pt x="80010" y="297180"/>
                    <a:pt x="49530" y="275590"/>
                    <a:pt x="33020" y="259080"/>
                  </a:cubicBezTo>
                  <a:cubicBezTo>
                    <a:pt x="21590" y="246380"/>
                    <a:pt x="16510" y="234950"/>
                    <a:pt x="11430" y="220980"/>
                  </a:cubicBezTo>
                  <a:cubicBezTo>
                    <a:pt x="6350" y="207010"/>
                    <a:pt x="1270" y="194310"/>
                    <a:pt x="2540" y="177800"/>
                  </a:cubicBezTo>
                  <a:cubicBezTo>
                    <a:pt x="3810" y="154940"/>
                    <a:pt x="10160" y="118110"/>
                    <a:pt x="26670" y="95250"/>
                  </a:cubicBezTo>
                  <a:cubicBezTo>
                    <a:pt x="41910" y="73660"/>
                    <a:pt x="69850" y="52070"/>
                    <a:pt x="95250" y="44450"/>
                  </a:cubicBezTo>
                  <a:cubicBezTo>
                    <a:pt x="120650" y="35560"/>
                    <a:pt x="158750" y="39370"/>
                    <a:pt x="181610" y="45720"/>
                  </a:cubicBezTo>
                  <a:cubicBezTo>
                    <a:pt x="196850" y="49530"/>
                    <a:pt x="207010" y="54610"/>
                    <a:pt x="219710" y="66040"/>
                  </a:cubicBezTo>
                  <a:cubicBezTo>
                    <a:pt x="236220" y="81280"/>
                    <a:pt x="260350" y="111760"/>
                    <a:pt x="266700" y="137160"/>
                  </a:cubicBezTo>
                  <a:cubicBezTo>
                    <a:pt x="274320" y="163830"/>
                    <a:pt x="271780" y="198120"/>
                    <a:pt x="261620" y="223520"/>
                  </a:cubicBezTo>
                  <a:cubicBezTo>
                    <a:pt x="251460" y="248920"/>
                    <a:pt x="228600" y="274320"/>
                    <a:pt x="205740" y="288290"/>
                  </a:cubicBezTo>
                  <a:cubicBezTo>
                    <a:pt x="181610" y="302260"/>
                    <a:pt x="148590" y="309880"/>
                    <a:pt x="120650" y="306070"/>
                  </a:cubicBezTo>
                  <a:cubicBezTo>
                    <a:pt x="93980" y="303530"/>
                    <a:pt x="63500" y="288290"/>
                    <a:pt x="43180" y="269240"/>
                  </a:cubicBezTo>
                  <a:cubicBezTo>
                    <a:pt x="24130" y="250190"/>
                    <a:pt x="8890" y="215900"/>
                    <a:pt x="3810" y="193040"/>
                  </a:cubicBezTo>
                  <a:cubicBezTo>
                    <a:pt x="0" y="176530"/>
                    <a:pt x="0" y="165100"/>
                    <a:pt x="3810" y="148590"/>
                  </a:cubicBezTo>
                  <a:cubicBezTo>
                    <a:pt x="10160" y="127000"/>
                    <a:pt x="29210" y="93980"/>
                    <a:pt x="45720" y="73660"/>
                  </a:cubicBezTo>
                  <a:cubicBezTo>
                    <a:pt x="59690" y="55880"/>
                    <a:pt x="71120" y="43180"/>
                    <a:pt x="93980" y="31750"/>
                  </a:cubicBezTo>
                  <a:cubicBezTo>
                    <a:pt x="132080" y="13970"/>
                    <a:pt x="207010" y="6350"/>
                    <a:pt x="264160" y="2540"/>
                  </a:cubicBezTo>
                  <a:cubicBezTo>
                    <a:pt x="322580" y="0"/>
                    <a:pt x="383540" y="7620"/>
                    <a:pt x="441960" y="15240"/>
                  </a:cubicBezTo>
                  <a:cubicBezTo>
                    <a:pt x="501650" y="22860"/>
                    <a:pt x="575310" y="27940"/>
                    <a:pt x="617220" y="49530"/>
                  </a:cubicBezTo>
                  <a:cubicBezTo>
                    <a:pt x="645160" y="63500"/>
                    <a:pt x="666750" y="86360"/>
                    <a:pt x="678180" y="106680"/>
                  </a:cubicBezTo>
                  <a:cubicBezTo>
                    <a:pt x="688340" y="124460"/>
                    <a:pt x="692150" y="143510"/>
                    <a:pt x="690880" y="162560"/>
                  </a:cubicBezTo>
                  <a:cubicBezTo>
                    <a:pt x="688340" y="186690"/>
                    <a:pt x="674370" y="222250"/>
                    <a:pt x="657860" y="241300"/>
                  </a:cubicBezTo>
                  <a:cubicBezTo>
                    <a:pt x="645160" y="256540"/>
                    <a:pt x="627380" y="266700"/>
                    <a:pt x="610870" y="273050"/>
                  </a:cubicBezTo>
                  <a:cubicBezTo>
                    <a:pt x="593090" y="278130"/>
                    <a:pt x="553720" y="278130"/>
                    <a:pt x="553720" y="278130"/>
                  </a:cubicBezTo>
                </a:path>
              </a:pathLst>
            </a:custGeom>
            <a:solidFill>
              <a:srgbClr val="88A3CE"/>
            </a:solidFill>
            <a:ln cap="sq">
              <a:noFill/>
              <a:prstDash val="solid"/>
              <a:miter/>
            </a:ln>
          </p:spPr>
          <p:txBody>
            <a:bodyPr/>
            <a:lstStyle/>
            <a:p>
              <a:endParaRPr lang="en-IN"/>
            </a:p>
          </p:txBody>
        </p:sp>
      </p:grpSp>
      <p:grpSp>
        <p:nvGrpSpPr>
          <p:cNvPr id="17" name="Group 17"/>
          <p:cNvGrpSpPr/>
          <p:nvPr/>
        </p:nvGrpSpPr>
        <p:grpSpPr>
          <a:xfrm rot="-5466542">
            <a:off x="13171488" y="957477"/>
            <a:ext cx="552469" cy="522858"/>
            <a:chOff x="0" y="0"/>
            <a:chExt cx="900430" cy="852170"/>
          </a:xfrm>
        </p:grpSpPr>
        <p:sp>
          <p:nvSpPr>
            <p:cNvPr id="18" name="Freeform 18"/>
            <p:cNvSpPr/>
            <p:nvPr/>
          </p:nvSpPr>
          <p:spPr>
            <a:xfrm>
              <a:off x="45720" y="48260"/>
              <a:ext cx="807720" cy="755650"/>
            </a:xfrm>
            <a:custGeom>
              <a:avLst/>
              <a:gdLst/>
              <a:ahLst/>
              <a:cxnLst/>
              <a:rect l="l" t="t" r="r" b="b"/>
              <a:pathLst>
                <a:path w="807720" h="755650">
                  <a:moveTo>
                    <a:pt x="208280" y="41910"/>
                  </a:moveTo>
                  <a:cubicBezTo>
                    <a:pt x="571500" y="396240"/>
                    <a:pt x="746760" y="495300"/>
                    <a:pt x="786130" y="544830"/>
                  </a:cubicBezTo>
                  <a:cubicBezTo>
                    <a:pt x="798830" y="561340"/>
                    <a:pt x="800100" y="568960"/>
                    <a:pt x="802640" y="585470"/>
                  </a:cubicBezTo>
                  <a:cubicBezTo>
                    <a:pt x="806450" y="608330"/>
                    <a:pt x="805180" y="646430"/>
                    <a:pt x="795020" y="671830"/>
                  </a:cubicBezTo>
                  <a:cubicBezTo>
                    <a:pt x="783590" y="697230"/>
                    <a:pt x="759460" y="722630"/>
                    <a:pt x="735330" y="735330"/>
                  </a:cubicBezTo>
                  <a:cubicBezTo>
                    <a:pt x="711200" y="749300"/>
                    <a:pt x="676910" y="755650"/>
                    <a:pt x="650240" y="750570"/>
                  </a:cubicBezTo>
                  <a:cubicBezTo>
                    <a:pt x="622300" y="746760"/>
                    <a:pt x="591820" y="731520"/>
                    <a:pt x="572770" y="711200"/>
                  </a:cubicBezTo>
                  <a:cubicBezTo>
                    <a:pt x="553720" y="692150"/>
                    <a:pt x="539750" y="655320"/>
                    <a:pt x="534670" y="632460"/>
                  </a:cubicBezTo>
                  <a:cubicBezTo>
                    <a:pt x="532130" y="615950"/>
                    <a:pt x="533400" y="603250"/>
                    <a:pt x="537210" y="589280"/>
                  </a:cubicBezTo>
                  <a:cubicBezTo>
                    <a:pt x="539750" y="574040"/>
                    <a:pt x="543560" y="561340"/>
                    <a:pt x="552450" y="547370"/>
                  </a:cubicBezTo>
                  <a:cubicBezTo>
                    <a:pt x="566420" y="528320"/>
                    <a:pt x="593090" y="501650"/>
                    <a:pt x="618490" y="490220"/>
                  </a:cubicBezTo>
                  <a:cubicBezTo>
                    <a:pt x="643890" y="480060"/>
                    <a:pt x="681990" y="480060"/>
                    <a:pt x="704850" y="485140"/>
                  </a:cubicBezTo>
                  <a:cubicBezTo>
                    <a:pt x="721360" y="487680"/>
                    <a:pt x="731520" y="492760"/>
                    <a:pt x="745490" y="502920"/>
                  </a:cubicBezTo>
                  <a:cubicBezTo>
                    <a:pt x="763270" y="516890"/>
                    <a:pt x="789940" y="544830"/>
                    <a:pt x="798830" y="571500"/>
                  </a:cubicBezTo>
                  <a:cubicBezTo>
                    <a:pt x="807720" y="596900"/>
                    <a:pt x="807720" y="632460"/>
                    <a:pt x="800100" y="657860"/>
                  </a:cubicBezTo>
                  <a:cubicBezTo>
                    <a:pt x="791210" y="684530"/>
                    <a:pt x="770890" y="712470"/>
                    <a:pt x="748030" y="727710"/>
                  </a:cubicBezTo>
                  <a:cubicBezTo>
                    <a:pt x="725170" y="744220"/>
                    <a:pt x="688340" y="751840"/>
                    <a:pt x="664210" y="751840"/>
                  </a:cubicBezTo>
                  <a:cubicBezTo>
                    <a:pt x="647700" y="753110"/>
                    <a:pt x="638810" y="749300"/>
                    <a:pt x="621030" y="742950"/>
                  </a:cubicBezTo>
                  <a:cubicBezTo>
                    <a:pt x="594360" y="732790"/>
                    <a:pt x="552450" y="708660"/>
                    <a:pt x="518160" y="684530"/>
                  </a:cubicBezTo>
                  <a:cubicBezTo>
                    <a:pt x="481330" y="659130"/>
                    <a:pt x="450850" y="635000"/>
                    <a:pt x="407670" y="594360"/>
                  </a:cubicBezTo>
                  <a:cubicBezTo>
                    <a:pt x="335280" y="530860"/>
                    <a:pt x="210820" y="405130"/>
                    <a:pt x="139700" y="326390"/>
                  </a:cubicBezTo>
                  <a:cubicBezTo>
                    <a:pt x="87630" y="270510"/>
                    <a:pt x="33020" y="220980"/>
                    <a:pt x="13970" y="175260"/>
                  </a:cubicBezTo>
                  <a:cubicBezTo>
                    <a:pt x="1270" y="144780"/>
                    <a:pt x="0" y="115570"/>
                    <a:pt x="5080" y="91440"/>
                  </a:cubicBezTo>
                  <a:cubicBezTo>
                    <a:pt x="7620" y="72390"/>
                    <a:pt x="19050" y="54610"/>
                    <a:pt x="30480" y="41910"/>
                  </a:cubicBezTo>
                  <a:cubicBezTo>
                    <a:pt x="43180" y="27940"/>
                    <a:pt x="60960" y="16510"/>
                    <a:pt x="77470" y="10160"/>
                  </a:cubicBezTo>
                  <a:cubicBezTo>
                    <a:pt x="95250" y="2540"/>
                    <a:pt x="114300" y="0"/>
                    <a:pt x="134620" y="2540"/>
                  </a:cubicBezTo>
                  <a:cubicBezTo>
                    <a:pt x="157480" y="7620"/>
                    <a:pt x="208280" y="41910"/>
                    <a:pt x="208280" y="41910"/>
                  </a:cubicBezTo>
                </a:path>
              </a:pathLst>
            </a:custGeom>
            <a:solidFill>
              <a:srgbClr val="88A3CE"/>
            </a:solidFill>
            <a:ln cap="sq">
              <a:noFill/>
              <a:prstDash val="solid"/>
              <a:miter/>
            </a:ln>
          </p:spPr>
          <p:txBody>
            <a:bodyPr/>
            <a:lstStyle/>
            <a:p>
              <a:endParaRPr lang="en-IN"/>
            </a:p>
          </p:txBody>
        </p:sp>
      </p:grpSp>
      <p:grpSp>
        <p:nvGrpSpPr>
          <p:cNvPr id="19" name="Group 19"/>
          <p:cNvGrpSpPr/>
          <p:nvPr/>
        </p:nvGrpSpPr>
        <p:grpSpPr>
          <a:xfrm rot="-5466542">
            <a:off x="12755985" y="971838"/>
            <a:ext cx="621819" cy="241559"/>
            <a:chOff x="0" y="0"/>
            <a:chExt cx="1013460" cy="393700"/>
          </a:xfrm>
        </p:grpSpPr>
        <p:sp>
          <p:nvSpPr>
            <p:cNvPr id="20" name="Freeform 20"/>
            <p:cNvSpPr/>
            <p:nvPr/>
          </p:nvSpPr>
          <p:spPr>
            <a:xfrm>
              <a:off x="49530" y="46990"/>
              <a:ext cx="918210" cy="308610"/>
            </a:xfrm>
            <a:custGeom>
              <a:avLst/>
              <a:gdLst/>
              <a:ahLst/>
              <a:cxnLst/>
              <a:rect l="l" t="t" r="r" b="b"/>
              <a:pathLst>
                <a:path w="918210" h="308610">
                  <a:moveTo>
                    <a:pt x="124460" y="46990"/>
                  </a:moveTo>
                  <a:cubicBezTo>
                    <a:pt x="711200" y="30480"/>
                    <a:pt x="711200" y="19050"/>
                    <a:pt x="726440" y="13970"/>
                  </a:cubicBezTo>
                  <a:cubicBezTo>
                    <a:pt x="749300" y="6350"/>
                    <a:pt x="786130" y="0"/>
                    <a:pt x="812800" y="6350"/>
                  </a:cubicBezTo>
                  <a:cubicBezTo>
                    <a:pt x="839470" y="12700"/>
                    <a:pt x="869950" y="35560"/>
                    <a:pt x="885190" y="52070"/>
                  </a:cubicBezTo>
                  <a:cubicBezTo>
                    <a:pt x="896620" y="63500"/>
                    <a:pt x="902970" y="73660"/>
                    <a:pt x="906780" y="90170"/>
                  </a:cubicBezTo>
                  <a:cubicBezTo>
                    <a:pt x="913130" y="111760"/>
                    <a:pt x="918210" y="149860"/>
                    <a:pt x="909320" y="175260"/>
                  </a:cubicBezTo>
                  <a:cubicBezTo>
                    <a:pt x="901700" y="201930"/>
                    <a:pt x="881380" y="229870"/>
                    <a:pt x="859790" y="246380"/>
                  </a:cubicBezTo>
                  <a:cubicBezTo>
                    <a:pt x="838200" y="261620"/>
                    <a:pt x="801370" y="270510"/>
                    <a:pt x="777240" y="271780"/>
                  </a:cubicBezTo>
                  <a:cubicBezTo>
                    <a:pt x="760730" y="273050"/>
                    <a:pt x="749300" y="270510"/>
                    <a:pt x="735330" y="264160"/>
                  </a:cubicBezTo>
                  <a:cubicBezTo>
                    <a:pt x="713740" y="254000"/>
                    <a:pt x="681990" y="232410"/>
                    <a:pt x="668020" y="209550"/>
                  </a:cubicBezTo>
                  <a:cubicBezTo>
                    <a:pt x="652780" y="186690"/>
                    <a:pt x="643890" y="153670"/>
                    <a:pt x="646430" y="127000"/>
                  </a:cubicBezTo>
                  <a:cubicBezTo>
                    <a:pt x="648970" y="99060"/>
                    <a:pt x="661670" y="67310"/>
                    <a:pt x="679450" y="46990"/>
                  </a:cubicBezTo>
                  <a:cubicBezTo>
                    <a:pt x="698500" y="26670"/>
                    <a:pt x="732790" y="11430"/>
                    <a:pt x="754380" y="5080"/>
                  </a:cubicBezTo>
                  <a:cubicBezTo>
                    <a:pt x="770890" y="0"/>
                    <a:pt x="782320" y="0"/>
                    <a:pt x="798830" y="3810"/>
                  </a:cubicBezTo>
                  <a:cubicBezTo>
                    <a:pt x="820420" y="7620"/>
                    <a:pt x="857250" y="26670"/>
                    <a:pt x="875030" y="40640"/>
                  </a:cubicBezTo>
                  <a:cubicBezTo>
                    <a:pt x="887730" y="52070"/>
                    <a:pt x="895350" y="60960"/>
                    <a:pt x="901700" y="76200"/>
                  </a:cubicBezTo>
                  <a:cubicBezTo>
                    <a:pt x="909320" y="97790"/>
                    <a:pt x="918210" y="134620"/>
                    <a:pt x="913130" y="161290"/>
                  </a:cubicBezTo>
                  <a:cubicBezTo>
                    <a:pt x="908050" y="187960"/>
                    <a:pt x="896620" y="217170"/>
                    <a:pt x="871220" y="236220"/>
                  </a:cubicBezTo>
                  <a:cubicBezTo>
                    <a:pt x="829310" y="269240"/>
                    <a:pt x="735330" y="284480"/>
                    <a:pt x="651510" y="295910"/>
                  </a:cubicBezTo>
                  <a:cubicBezTo>
                    <a:pt x="544830" y="308610"/>
                    <a:pt x="383540" y="297180"/>
                    <a:pt x="279400" y="292100"/>
                  </a:cubicBezTo>
                  <a:cubicBezTo>
                    <a:pt x="204470" y="289560"/>
                    <a:pt x="132080" y="294640"/>
                    <a:pt x="85090" y="278130"/>
                  </a:cubicBezTo>
                  <a:cubicBezTo>
                    <a:pt x="55880" y="265430"/>
                    <a:pt x="33020" y="246380"/>
                    <a:pt x="19050" y="227330"/>
                  </a:cubicBezTo>
                  <a:cubicBezTo>
                    <a:pt x="7620" y="210820"/>
                    <a:pt x="2540" y="191770"/>
                    <a:pt x="1270" y="172720"/>
                  </a:cubicBezTo>
                  <a:cubicBezTo>
                    <a:pt x="0" y="154940"/>
                    <a:pt x="3810" y="134620"/>
                    <a:pt x="11430" y="118110"/>
                  </a:cubicBezTo>
                  <a:cubicBezTo>
                    <a:pt x="19050" y="100330"/>
                    <a:pt x="29210" y="83820"/>
                    <a:pt x="45720" y="72390"/>
                  </a:cubicBezTo>
                  <a:cubicBezTo>
                    <a:pt x="64770" y="58420"/>
                    <a:pt x="124460" y="46990"/>
                    <a:pt x="124460" y="46990"/>
                  </a:cubicBezTo>
                </a:path>
              </a:pathLst>
            </a:custGeom>
            <a:solidFill>
              <a:srgbClr val="88A3CE"/>
            </a:solidFill>
            <a:ln cap="sq">
              <a:noFill/>
              <a:prstDash val="solid"/>
              <a:miter/>
            </a:ln>
          </p:spPr>
          <p:txBody>
            <a:bodyPr/>
            <a:lstStyle/>
            <a:p>
              <a:endParaRPr lang="en-IN"/>
            </a:p>
          </p:txBody>
        </p:sp>
      </p:grpSp>
      <p:grpSp>
        <p:nvGrpSpPr>
          <p:cNvPr id="21" name="Group 21"/>
          <p:cNvGrpSpPr/>
          <p:nvPr/>
        </p:nvGrpSpPr>
        <p:grpSpPr>
          <a:xfrm rot="-5466542">
            <a:off x="13425147" y="1315976"/>
            <a:ext cx="287533" cy="490131"/>
            <a:chOff x="0" y="0"/>
            <a:chExt cx="468630" cy="798830"/>
          </a:xfrm>
        </p:grpSpPr>
        <p:sp>
          <p:nvSpPr>
            <p:cNvPr id="22" name="Freeform 22"/>
            <p:cNvSpPr/>
            <p:nvPr/>
          </p:nvSpPr>
          <p:spPr>
            <a:xfrm>
              <a:off x="44450" y="43180"/>
              <a:ext cx="379730" cy="706120"/>
            </a:xfrm>
            <a:custGeom>
              <a:avLst/>
              <a:gdLst/>
              <a:ahLst/>
              <a:cxnLst/>
              <a:rect l="l" t="t" r="r" b="b"/>
              <a:pathLst>
                <a:path w="379730" h="706120">
                  <a:moveTo>
                    <a:pt x="236220" y="106680"/>
                  </a:moveTo>
                  <a:cubicBezTo>
                    <a:pt x="299720" y="463550"/>
                    <a:pt x="356870" y="494030"/>
                    <a:pt x="369570" y="533400"/>
                  </a:cubicBezTo>
                  <a:cubicBezTo>
                    <a:pt x="379730" y="562610"/>
                    <a:pt x="377190" y="591820"/>
                    <a:pt x="369570" y="617220"/>
                  </a:cubicBezTo>
                  <a:cubicBezTo>
                    <a:pt x="360680" y="641350"/>
                    <a:pt x="339090" y="668020"/>
                    <a:pt x="317500" y="683260"/>
                  </a:cubicBezTo>
                  <a:cubicBezTo>
                    <a:pt x="295910" y="697230"/>
                    <a:pt x="262890" y="706120"/>
                    <a:pt x="236220" y="703580"/>
                  </a:cubicBezTo>
                  <a:cubicBezTo>
                    <a:pt x="210820" y="702310"/>
                    <a:pt x="179070" y="689610"/>
                    <a:pt x="160020" y="671830"/>
                  </a:cubicBezTo>
                  <a:cubicBezTo>
                    <a:pt x="139700" y="655320"/>
                    <a:pt x="121920" y="626110"/>
                    <a:pt x="116840" y="599440"/>
                  </a:cubicBezTo>
                  <a:cubicBezTo>
                    <a:pt x="111760" y="574040"/>
                    <a:pt x="119380" y="538480"/>
                    <a:pt x="127000" y="516890"/>
                  </a:cubicBezTo>
                  <a:cubicBezTo>
                    <a:pt x="133350" y="501650"/>
                    <a:pt x="139700" y="492760"/>
                    <a:pt x="151130" y="482600"/>
                  </a:cubicBezTo>
                  <a:cubicBezTo>
                    <a:pt x="168910" y="467360"/>
                    <a:pt x="203200" y="449580"/>
                    <a:pt x="226060" y="444500"/>
                  </a:cubicBezTo>
                  <a:cubicBezTo>
                    <a:pt x="241300" y="440690"/>
                    <a:pt x="252730" y="440690"/>
                    <a:pt x="267970" y="444500"/>
                  </a:cubicBezTo>
                  <a:cubicBezTo>
                    <a:pt x="289560" y="449580"/>
                    <a:pt x="325120" y="469900"/>
                    <a:pt x="341630" y="485140"/>
                  </a:cubicBezTo>
                  <a:cubicBezTo>
                    <a:pt x="353060" y="495300"/>
                    <a:pt x="359410" y="504190"/>
                    <a:pt x="364490" y="519430"/>
                  </a:cubicBezTo>
                  <a:cubicBezTo>
                    <a:pt x="372110" y="541020"/>
                    <a:pt x="375920" y="580390"/>
                    <a:pt x="373380" y="603250"/>
                  </a:cubicBezTo>
                  <a:cubicBezTo>
                    <a:pt x="370840" y="618490"/>
                    <a:pt x="365760" y="629920"/>
                    <a:pt x="356870" y="642620"/>
                  </a:cubicBezTo>
                  <a:cubicBezTo>
                    <a:pt x="342900" y="660400"/>
                    <a:pt x="312420" y="685800"/>
                    <a:pt x="292100" y="695960"/>
                  </a:cubicBezTo>
                  <a:cubicBezTo>
                    <a:pt x="278130" y="702310"/>
                    <a:pt x="266700" y="704850"/>
                    <a:pt x="251460" y="704850"/>
                  </a:cubicBezTo>
                  <a:cubicBezTo>
                    <a:pt x="228600" y="703580"/>
                    <a:pt x="198120" y="695960"/>
                    <a:pt x="170180" y="680720"/>
                  </a:cubicBezTo>
                  <a:cubicBezTo>
                    <a:pt x="135890" y="662940"/>
                    <a:pt x="90170" y="631190"/>
                    <a:pt x="67310" y="594360"/>
                  </a:cubicBezTo>
                  <a:cubicBezTo>
                    <a:pt x="43180" y="554990"/>
                    <a:pt x="41910" y="508000"/>
                    <a:pt x="31750" y="449580"/>
                  </a:cubicBezTo>
                  <a:cubicBezTo>
                    <a:pt x="19050" y="364490"/>
                    <a:pt x="0" y="200660"/>
                    <a:pt x="6350" y="130810"/>
                  </a:cubicBezTo>
                  <a:cubicBezTo>
                    <a:pt x="10160" y="95250"/>
                    <a:pt x="15240" y="71120"/>
                    <a:pt x="27940" y="52070"/>
                  </a:cubicBezTo>
                  <a:cubicBezTo>
                    <a:pt x="38100" y="35560"/>
                    <a:pt x="52070" y="22860"/>
                    <a:pt x="69850" y="15240"/>
                  </a:cubicBezTo>
                  <a:cubicBezTo>
                    <a:pt x="91440" y="6350"/>
                    <a:pt x="125730" y="0"/>
                    <a:pt x="151130" y="7620"/>
                  </a:cubicBezTo>
                  <a:cubicBezTo>
                    <a:pt x="175260" y="13970"/>
                    <a:pt x="203200" y="35560"/>
                    <a:pt x="217170" y="54610"/>
                  </a:cubicBezTo>
                  <a:cubicBezTo>
                    <a:pt x="228600" y="69850"/>
                    <a:pt x="236220" y="106680"/>
                    <a:pt x="236220" y="106680"/>
                  </a:cubicBezTo>
                </a:path>
              </a:pathLst>
            </a:custGeom>
            <a:solidFill>
              <a:srgbClr val="88A3CE"/>
            </a:solidFill>
            <a:ln cap="sq">
              <a:noFill/>
              <a:prstDash val="solid"/>
              <a:miter/>
            </a:ln>
          </p:spPr>
          <p:txBody>
            <a:bodyPr/>
            <a:lstStyle/>
            <a:p>
              <a:endParaRPr lang="en-IN"/>
            </a:p>
          </p:txBody>
        </p:sp>
      </p:grpSp>
      <p:sp>
        <p:nvSpPr>
          <p:cNvPr id="23" name="Freeform 23"/>
          <p:cNvSpPr/>
          <p:nvPr/>
        </p:nvSpPr>
        <p:spPr>
          <a:xfrm>
            <a:off x="15412853" y="-367037"/>
            <a:ext cx="3692894" cy="2316452"/>
          </a:xfrm>
          <a:custGeom>
            <a:avLst/>
            <a:gdLst/>
            <a:ahLst/>
            <a:cxnLst/>
            <a:rect l="l" t="t" r="r" b="b"/>
            <a:pathLst>
              <a:path w="3692894" h="2316452">
                <a:moveTo>
                  <a:pt x="0" y="0"/>
                </a:moveTo>
                <a:lnTo>
                  <a:pt x="3692894" y="0"/>
                </a:lnTo>
                <a:lnTo>
                  <a:pt x="3692894" y="2316451"/>
                </a:lnTo>
                <a:lnTo>
                  <a:pt x="0" y="231645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IN"/>
          </a:p>
        </p:txBody>
      </p:sp>
      <p:sp>
        <p:nvSpPr>
          <p:cNvPr id="24" name="Freeform 24"/>
          <p:cNvSpPr/>
          <p:nvPr/>
        </p:nvSpPr>
        <p:spPr>
          <a:xfrm rot="-1008282" flipH="1">
            <a:off x="15390590" y="2224730"/>
            <a:ext cx="2659752" cy="3491322"/>
          </a:xfrm>
          <a:custGeom>
            <a:avLst/>
            <a:gdLst/>
            <a:ahLst/>
            <a:cxnLst/>
            <a:rect l="l" t="t" r="r" b="b"/>
            <a:pathLst>
              <a:path w="2659752" h="3491322">
                <a:moveTo>
                  <a:pt x="2659753" y="0"/>
                </a:moveTo>
                <a:lnTo>
                  <a:pt x="0" y="0"/>
                </a:lnTo>
                <a:lnTo>
                  <a:pt x="0" y="3491322"/>
                </a:lnTo>
                <a:lnTo>
                  <a:pt x="2659753" y="3491322"/>
                </a:lnTo>
                <a:lnTo>
                  <a:pt x="2659753"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IN"/>
          </a:p>
        </p:txBody>
      </p:sp>
      <p:sp>
        <p:nvSpPr>
          <p:cNvPr id="25" name="TextBox 25"/>
          <p:cNvSpPr txBox="1"/>
          <p:nvPr/>
        </p:nvSpPr>
        <p:spPr>
          <a:xfrm>
            <a:off x="4335907" y="1216956"/>
            <a:ext cx="9616186" cy="2671180"/>
          </a:xfrm>
          <a:prstGeom prst="rect">
            <a:avLst/>
          </a:prstGeom>
        </p:spPr>
        <p:txBody>
          <a:bodyPr lIns="0" tIns="0" rIns="0" bIns="0" rtlCol="0" anchor="t">
            <a:spAutoFit/>
          </a:bodyPr>
          <a:lstStyle/>
          <a:p>
            <a:pPr algn="ctr">
              <a:lnSpc>
                <a:spcPts val="10780"/>
              </a:lnSpc>
            </a:pPr>
            <a:r>
              <a:rPr lang="en-US" sz="7700">
                <a:solidFill>
                  <a:srgbClr val="3B365F"/>
                </a:solidFill>
                <a:latin typeface="TAN Headline"/>
                <a:ea typeface="TAN Headline"/>
                <a:cs typeface="TAN Headline"/>
                <a:sym typeface="TAN Headline"/>
              </a:rPr>
              <a:t>Thank you for your attention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2608</Words>
  <Application>Microsoft Office PowerPoint</Application>
  <PresentationFormat>Custom</PresentationFormat>
  <Paragraphs>116</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Coco Gothic Bold</vt:lpstr>
      <vt:lpstr>Coco Gothic</vt:lpstr>
      <vt:lpstr>Calibri</vt:lpstr>
      <vt:lpstr>Arial</vt:lpstr>
      <vt:lpstr>TAN Headline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Illustrative Innovation in Medicine Presentation</dc:title>
  <dc:creator>XYZ XYZ</dc:creator>
  <cp:lastModifiedBy>XY XY</cp:lastModifiedBy>
  <cp:revision>5</cp:revision>
  <dcterms:created xsi:type="dcterms:W3CDTF">2006-08-16T00:00:00Z</dcterms:created>
  <dcterms:modified xsi:type="dcterms:W3CDTF">2025-11-14T21:53:31Z</dcterms:modified>
  <dc:identifier>DAG4YRFdxwg</dc:identifier>
</cp:coreProperties>
</file>