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y="5143500" cx="9144000"/>
  <p:notesSz cx="6858000" cy="9144000"/>
  <p:embeddedFontLst>
    <p:embeddedFont>
      <p:font typeface="Playfair Display"/>
      <p:regular r:id="rId12"/>
      <p:bold r:id="rId13"/>
      <p:italic r:id="rId14"/>
      <p:boldItalic r:id="rId15"/>
    </p:embeddedFont>
    <p:embeddedFont>
      <p:font typeface="Bree Serif"/>
      <p:regular r:id="rId1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font" Target="fonts/PlayfairDisplay-bold.fntdata"/><Relationship Id="rId12" Type="http://schemas.openxmlformats.org/officeDocument/2006/relationships/font" Target="fonts/PlayfairDisplay-regular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font" Target="fonts/PlayfairDisplay-boldItalic.fntdata"/><Relationship Id="rId14" Type="http://schemas.openxmlformats.org/officeDocument/2006/relationships/font" Target="fonts/PlayfairDisplay-italic.fntdata"/><Relationship Id="rId16" Type="http://schemas.openxmlformats.org/officeDocument/2006/relationships/font" Target="fonts/BreeSerif-regular.fntdata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Shape 7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2" name="Shape 7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Shape 7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Shape 8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Shape 8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slid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Shape 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x">
  <p:cSld name="Title and 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Shape 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Shape 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ColTx">
  <p:cSld name="Title and two 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Shape 2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Shape 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One column 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Shape 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Main 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ection title and 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Shape 3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Shape 38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Shape 3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aption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Shape 4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ig 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/>
          <p:nvPr>
            <p:ph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/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00">
                <a:solidFill>
                  <a:schemeClr val="lt2"/>
                </a:solidFill>
              </a:rPr>
              <a:t>‹#›</a:t>
            </a:fld>
            <a:endParaRPr sz="1000">
              <a:solidFill>
                <a:schemeClr val="lt2"/>
              </a:solidFill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/>
          <p:nvPr/>
        </p:nvSpPr>
        <p:spPr>
          <a:xfrm>
            <a:off x="713970" y="304788"/>
            <a:ext cx="7716055" cy="1294452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>
                  <a:noFill/>
                </a:ln>
                <a:solidFill>
                  <a:srgbClr val="F3F3F3"/>
                </a:solidFill>
                <a:latin typeface="Playfair Display"/>
              </a:rPr>
              <a:t>Ethnography</a:t>
            </a:r>
          </a:p>
        </p:txBody>
      </p:sp>
      <p:sp>
        <p:nvSpPr>
          <p:cNvPr id="55" name="Shape 55"/>
          <p:cNvSpPr txBox="1"/>
          <p:nvPr/>
        </p:nvSpPr>
        <p:spPr>
          <a:xfrm>
            <a:off x="815650" y="1781075"/>
            <a:ext cx="62256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Location: Masaka, Uganda</a:t>
            </a:r>
            <a:endParaRPr sz="1800">
              <a:solidFill>
                <a:schemeClr val="lt2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Duration: 2.5 months</a:t>
            </a:r>
            <a:endParaRPr sz="1800">
              <a:solidFill>
                <a:schemeClr val="lt2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Participants: Jajjas, Beartice Nabitiri and Sadie Gallant</a:t>
            </a:r>
            <a:endParaRPr sz="1800">
              <a:solidFill>
                <a:schemeClr val="lt2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800">
                <a:solidFill>
                  <a:schemeClr val="lt2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Research: Volunteering for Support the Elderly Persons (STEP), participating and observing at gatherings, visiting homes, academic research.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/>
          <p:nvPr/>
        </p:nvSpPr>
        <p:spPr>
          <a:xfrm>
            <a:off x="398525" y="1134000"/>
            <a:ext cx="4568400" cy="319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400"/>
              <a:buFont typeface="Playfair Display"/>
              <a:buChar char="-"/>
            </a:pPr>
            <a:r>
              <a:rPr lang="en-GB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Non-profit, Christian organisation founded in 1998. Became a registered charity in 2011</a:t>
            </a:r>
            <a:endParaRPr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400"/>
              <a:buFont typeface="Playfair Display"/>
              <a:buChar char="-"/>
            </a:pPr>
            <a:r>
              <a:rPr lang="en-GB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Founded by husband and wife team, Pr. Paul and Beatrice Nabitiri</a:t>
            </a:r>
            <a:endParaRPr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 algn="just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400"/>
              <a:buFont typeface="Playfair Display"/>
              <a:buChar char="-"/>
            </a:pPr>
            <a:r>
              <a:rPr lang="en-GB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Work with groups of elderly persons across the Masaka Municipality</a:t>
            </a:r>
            <a:endParaRPr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17500" lvl="0" marL="457200" rtl="0" algn="just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400"/>
              <a:buFont typeface="Playfair Display"/>
              <a:buChar char="-"/>
            </a:pPr>
            <a:r>
              <a:rPr lang="en-GB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Provide psycho-social support within the communities by advocating/lobbying for the rights of elderly persons, providing economic support, food security, and spiritual support</a:t>
            </a:r>
            <a:endParaRPr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04800" lvl="0" marL="457200" rtl="0" algn="just"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200"/>
              <a:buFont typeface="Bree Serif"/>
              <a:buChar char="-"/>
            </a:pPr>
            <a:r>
              <a:rPr lang="en-GB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Aim to acquire a 2 acre piece of land within Masaka, to establish a service center that will serve as a call in center and a place of refuge for the elderly persons.</a:t>
            </a:r>
            <a:r>
              <a:rPr lang="en-GB" sz="1200">
                <a:solidFill>
                  <a:srgbClr val="D9D9D9"/>
                </a:solidFill>
                <a:latin typeface="Bree Serif"/>
                <a:ea typeface="Bree Serif"/>
                <a:cs typeface="Bree Serif"/>
                <a:sym typeface="Bree Serif"/>
              </a:rPr>
              <a:t> </a:t>
            </a:r>
            <a:endParaRPr sz="1200">
              <a:solidFill>
                <a:srgbClr val="D9D9D9"/>
              </a:solidFill>
              <a:latin typeface="Bree Serif"/>
              <a:ea typeface="Bree Serif"/>
              <a:cs typeface="Bree Serif"/>
              <a:sym typeface="Bree Serif"/>
            </a:endParaRPr>
          </a:p>
        </p:txBody>
      </p:sp>
      <p:pic>
        <p:nvPicPr>
          <p:cNvPr id="61" name="Shape 61"/>
          <p:cNvPicPr preferRelativeResize="0"/>
          <p:nvPr/>
        </p:nvPicPr>
        <p:blipFill rotWithShape="1">
          <a:blip r:embed="rId3">
            <a:alphaModFix/>
          </a:blip>
          <a:srcRect b="20133" l="24824" r="43609" t="25155"/>
          <a:stretch/>
        </p:blipFill>
        <p:spPr>
          <a:xfrm>
            <a:off x="5129375" y="1095125"/>
            <a:ext cx="3313574" cy="3230326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Shape 62"/>
          <p:cNvSpPr txBox="1"/>
          <p:nvPr/>
        </p:nvSpPr>
        <p:spPr>
          <a:xfrm>
            <a:off x="1290150" y="231700"/>
            <a:ext cx="6563700" cy="57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STEP (Support The Elderly Persons)</a:t>
            </a:r>
            <a:endParaRPr sz="30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63" name="Shape 63"/>
          <p:cNvSpPr txBox="1"/>
          <p:nvPr/>
        </p:nvSpPr>
        <p:spPr>
          <a:xfrm>
            <a:off x="1243025" y="4325450"/>
            <a:ext cx="3313500" cy="577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“A Smile in the End”</a:t>
            </a:r>
            <a:endParaRPr sz="24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/>
          <p:nvPr/>
        </p:nvSpPr>
        <p:spPr>
          <a:xfrm>
            <a:off x="699308" y="330675"/>
            <a:ext cx="7745384" cy="1295785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>
                  <a:noFill/>
                </a:ln>
                <a:solidFill>
                  <a:srgbClr val="D9D9D9"/>
                </a:solidFill>
                <a:latin typeface="Playfair Display"/>
              </a:rPr>
              <a:t>Methodology</a:t>
            </a:r>
          </a:p>
        </p:txBody>
      </p:sp>
      <p:sp>
        <p:nvSpPr>
          <p:cNvPr id="69" name="Shape 69"/>
          <p:cNvSpPr txBox="1"/>
          <p:nvPr>
            <p:ph idx="1" type="body"/>
          </p:nvPr>
        </p:nvSpPr>
        <p:spPr>
          <a:xfrm>
            <a:off x="311700" y="2018050"/>
            <a:ext cx="8520600" cy="242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533400" lvl="0" marL="457200" rtl="0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Char char="-"/>
            </a:pPr>
            <a:r>
              <a:rPr lang="en-GB" sz="4800">
                <a:latin typeface="Playfair Display"/>
                <a:ea typeface="Playfair Display"/>
                <a:cs typeface="Playfair Display"/>
                <a:sym typeface="Playfair Display"/>
              </a:rPr>
              <a:t>Participant Observation</a:t>
            </a:r>
            <a:endParaRPr sz="4800"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533400" lvl="0" marL="457200" rtl="0" algn="ctr"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Char char="-"/>
            </a:pPr>
            <a:r>
              <a:rPr lang="en-GB" sz="4800">
                <a:latin typeface="Playfair Display"/>
                <a:ea typeface="Playfair Display"/>
                <a:cs typeface="Playfair Display"/>
                <a:sym typeface="Playfair Display"/>
              </a:rPr>
              <a:t>Informal Interviews</a:t>
            </a:r>
            <a:endParaRPr sz="4800"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/>
          <p:nvPr/>
        </p:nvSpPr>
        <p:spPr>
          <a:xfrm>
            <a:off x="2329033" y="1379863"/>
            <a:ext cx="4485924" cy="1285120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>
                  <a:noFill/>
                </a:ln>
                <a:solidFill>
                  <a:srgbClr val="CCCCCC"/>
                </a:solidFill>
                <a:latin typeface="Playfair Display"/>
              </a:rPr>
              <a:t>Kinship</a:t>
            </a:r>
          </a:p>
        </p:txBody>
      </p:sp>
      <p:sp>
        <p:nvSpPr>
          <p:cNvPr id="75" name="Shape 75"/>
          <p:cNvSpPr/>
          <p:nvPr/>
        </p:nvSpPr>
        <p:spPr>
          <a:xfrm>
            <a:off x="2329045" y="2469163"/>
            <a:ext cx="4229966" cy="1294452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>
                  <a:noFill/>
                </a:ln>
                <a:solidFill>
                  <a:srgbClr val="CCCCCC"/>
                </a:solidFill>
                <a:latin typeface="Playfair Display"/>
              </a:rPr>
              <a:t>Theory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 txBox="1"/>
          <p:nvPr>
            <p:ph idx="1" type="subTitle"/>
          </p:nvPr>
        </p:nvSpPr>
        <p:spPr>
          <a:xfrm>
            <a:off x="311700" y="187375"/>
            <a:ext cx="8520600" cy="4780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Robert Parkin (1997)</a:t>
            </a:r>
            <a:endParaRPr b="1" sz="24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u="sng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Kinship: An Introduction to the Basic Concepts</a:t>
            </a:r>
            <a:endParaRPr sz="2400" u="sng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 algn="just"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2400"/>
              <a:buFont typeface="Playfair Display"/>
              <a:buChar char="-"/>
            </a:pPr>
            <a:r>
              <a:rPr lang="en-GB" sz="24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The meaning of Kinship. How ethnicity and identity play a part through kinship.</a:t>
            </a:r>
            <a:endParaRPr sz="24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 u="sng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Nsimbi (1980)</a:t>
            </a:r>
            <a:endParaRPr b="1" sz="2400" u="sng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u="sng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Luganda clans, names and totems</a:t>
            </a:r>
            <a:endParaRPr sz="2400" u="sng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81000" lvl="0" marL="457200" rtl="0" algn="just"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2400"/>
              <a:buFont typeface="Playfair Display"/>
              <a:buChar char="-"/>
            </a:pPr>
            <a:r>
              <a:rPr lang="en-GB" sz="24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Historical background of Buganda clans in Uganda, lists names and their taboos</a:t>
            </a:r>
            <a:endParaRPr sz="24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just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 u="sng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Durkheim (1893)</a:t>
            </a:r>
            <a:endParaRPr b="1" sz="2400" u="sng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u="sng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Mechanical vs organic solidarity</a:t>
            </a:r>
            <a:endParaRPr sz="2400" u="sng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algn="l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 txBox="1"/>
          <p:nvPr>
            <p:ph idx="1" type="body"/>
          </p:nvPr>
        </p:nvSpPr>
        <p:spPr>
          <a:xfrm>
            <a:off x="311700" y="85800"/>
            <a:ext cx="8520600" cy="5057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 u="sng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Robert Parkin (1997)</a:t>
            </a:r>
            <a:endParaRPr u="sng"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When it comes to kinship;</a:t>
            </a:r>
            <a:endParaRPr sz="22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68300" lvl="0" marL="457200" rtl="0">
              <a:spcBef>
                <a:spcPts val="1600"/>
              </a:spcBef>
              <a:spcAft>
                <a:spcPts val="0"/>
              </a:spcAft>
              <a:buClr>
                <a:srgbClr val="CCCCCC"/>
              </a:buClr>
              <a:buSzPts val="2200"/>
              <a:buFont typeface="Playfair Display"/>
              <a:buChar char="-"/>
            </a:pPr>
            <a:r>
              <a:rPr lang="en-GB" sz="22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Different ideas concerning parenthood</a:t>
            </a:r>
            <a:endParaRPr sz="22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68300" lvl="0" marL="457200" rtl="0"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2200"/>
              <a:buFont typeface="Playfair Display"/>
              <a:buChar char="-"/>
            </a:pPr>
            <a:r>
              <a:rPr lang="en-GB" sz="22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The relations between the sexes</a:t>
            </a:r>
            <a:endParaRPr sz="22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68300" lvl="0" marL="457200" rtl="0"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2200"/>
              <a:buFont typeface="Playfair Display"/>
              <a:buChar char="-"/>
            </a:pPr>
            <a:r>
              <a:rPr lang="en-GB" sz="22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The nature of marriage relations</a:t>
            </a:r>
            <a:endParaRPr sz="22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68300" lvl="0" marL="457200" rtl="0"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2200"/>
              <a:buFont typeface="Playfair Display"/>
              <a:buChar char="-"/>
            </a:pPr>
            <a:r>
              <a:rPr lang="en-GB" sz="22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Particular symbols used to denote aspects of kinships</a:t>
            </a:r>
            <a:endParaRPr sz="22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68300" lvl="0" marL="457200" rtl="0">
              <a:spcBef>
                <a:spcPts val="0"/>
              </a:spcBef>
              <a:spcAft>
                <a:spcPts val="0"/>
              </a:spcAft>
              <a:buClr>
                <a:srgbClr val="CCCCCC"/>
              </a:buClr>
              <a:buSzPts val="2200"/>
              <a:buFont typeface="Playfair Display"/>
              <a:buChar char="-"/>
            </a:pPr>
            <a:r>
              <a:rPr lang="en-GB" sz="22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Different ways of rationalizing the existence of particular marriage or descent systems</a:t>
            </a:r>
            <a:endParaRPr sz="22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2200">
                <a:solidFill>
                  <a:srgbClr val="CCCCCC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‘These all promote variety rather than uniformity among cultures, and, at the level of greatest detail, they are likely to be culturally specific.’ pp. 6-7</a:t>
            </a:r>
            <a:endParaRPr sz="2200">
              <a:solidFill>
                <a:srgbClr val="CCCCCC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 txBox="1"/>
          <p:nvPr/>
        </p:nvSpPr>
        <p:spPr>
          <a:xfrm>
            <a:off x="2452500" y="122275"/>
            <a:ext cx="4239000" cy="57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Clans</a:t>
            </a:r>
            <a:endParaRPr sz="24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91" name="Shape 91"/>
          <p:cNvSpPr txBox="1"/>
          <p:nvPr/>
        </p:nvSpPr>
        <p:spPr>
          <a:xfrm>
            <a:off x="83525" y="693475"/>
            <a:ext cx="4418700" cy="4274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“Inze Nakasi owe embwa” = I am Nakasi, from the dog clan.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04800" lvl="0" marL="45720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200"/>
              <a:buFont typeface="Playfair Display"/>
              <a:buChar char="-"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Usually given at birth at a naming ceremony. Commonly, the child becomes a member of the paternal clan.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04800" lvl="0" marL="45720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200"/>
              <a:buFont typeface="Playfair Display"/>
              <a:buChar char="-"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Depending on where you are from in Uganda, you can belong to a clan that is named after an animal*, a plant, an object e.g. stone, or after an elder. 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*nambogo = buffalo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pologoma = lion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enjovu = elephant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enkima = monkey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ente = cow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ensenene = grasshopper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engo = leopard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04800" lvl="0" marL="45720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200"/>
              <a:buFont typeface="Playfair Display"/>
              <a:buChar char="-"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You cannot marry within the same clan, that would be incestual - they are your family.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indent="-304800" lvl="0" marL="45720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D9D9D9"/>
              </a:buClr>
              <a:buSzPts val="1200"/>
              <a:buFont typeface="Playfair Display"/>
              <a:buChar char="-"/>
            </a:pPr>
            <a:r>
              <a:rPr lang="en-GB" sz="1200">
                <a:solidFill>
                  <a:srgbClr val="D9D9D9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Important part of one’s identity, people introduce themselves using their clan name.</a:t>
            </a:r>
            <a:endParaRPr sz="1200">
              <a:solidFill>
                <a:srgbClr val="D9D9D9"/>
              </a:solidFill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pic>
        <p:nvPicPr>
          <p:cNvPr id="92" name="Shape 9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22025" y="1532250"/>
            <a:ext cx="4239000" cy="23844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