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70" r:id="rId4"/>
    <p:sldId id="257" r:id="rId5"/>
    <p:sldId id="258" r:id="rId6"/>
    <p:sldId id="265" r:id="rId7"/>
    <p:sldId id="266" r:id="rId8"/>
    <p:sldId id="267" r:id="rId9"/>
    <p:sldId id="261" r:id="rId10"/>
    <p:sldId id="262" r:id="rId11"/>
    <p:sldId id="263" r:id="rId12"/>
    <p:sldId id="264" r:id="rId13"/>
    <p:sldId id="268" r:id="rId14"/>
    <p:sldId id="269" r:id="rId15"/>
    <p:sldId id="26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6021" autoAdjust="0"/>
  </p:normalViewPr>
  <p:slideViewPr>
    <p:cSldViewPr>
      <p:cViewPr varScale="1">
        <p:scale>
          <a:sx n="58" d="100"/>
          <a:sy n="58" d="100"/>
        </p:scale>
        <p:origin x="1524"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9A369B-7716-481D-AE33-ADACD4D21206}" type="datetimeFigureOut">
              <a:rPr lang="en-US" smtClean="0"/>
              <a:t>2/25/2020</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550D1CF-FD55-47A1-93CF-C64A07910EC4}" type="slidenum">
              <a:rPr lang="en-US" smtClean="0"/>
              <a:t>‹#›</a:t>
            </a:fld>
            <a:endParaRPr lang="en-US"/>
          </a:p>
        </p:txBody>
      </p:sp>
    </p:spTree>
    <p:extLst>
      <p:ext uri="{BB962C8B-B14F-4D97-AF65-F5344CB8AC3E}">
        <p14:creationId xmlns:p14="http://schemas.microsoft.com/office/powerpoint/2010/main" val="4430634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solidFill>
                  <a:srgbClr val="DD4B39"/>
                </a:solidFill>
                <a:effectLst/>
              </a:rPr>
              <a:t>Quarries near </a:t>
            </a:r>
            <a:r>
              <a:rPr lang="en-US" b="0" dirty="0" err="1">
                <a:solidFill>
                  <a:srgbClr val="DD4B39"/>
                </a:solidFill>
                <a:effectLst/>
              </a:rPr>
              <a:t>Pwll</a:t>
            </a:r>
            <a:r>
              <a:rPr lang="en-US" b="0" dirty="0">
                <a:solidFill>
                  <a:srgbClr val="DD4B39"/>
                </a:solidFill>
                <a:effectLst/>
              </a:rPr>
              <a:t> Du: view to the north</a:t>
            </a:r>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a:t>
            </a:fld>
            <a:endParaRPr lang="en-US"/>
          </a:p>
        </p:txBody>
      </p:sp>
    </p:spTree>
    <p:extLst>
      <p:ext uri="{BB962C8B-B14F-4D97-AF65-F5344CB8AC3E}">
        <p14:creationId xmlns:p14="http://schemas.microsoft.com/office/powerpoint/2010/main" val="7784025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Limestone is a sedimentary rock, most of which originally formed by the accumulation of sediments rich in carbonate minerals, like calcite, underwater. These sediments, which were turned to limestone rock over millions of years after they were laid down, are composed of over 50 per cent carbonate minerals. There are several different types of limestone, which can be classified according to how they formed.</a:t>
            </a:r>
          </a:p>
        </p:txBody>
      </p:sp>
      <p:sp>
        <p:nvSpPr>
          <p:cNvPr id="4" name="Slide Number Placeholder 3"/>
          <p:cNvSpPr>
            <a:spLocks noGrp="1"/>
          </p:cNvSpPr>
          <p:nvPr>
            <p:ph type="sldNum" sz="quarter" idx="10"/>
          </p:nvPr>
        </p:nvSpPr>
        <p:spPr/>
        <p:txBody>
          <a:bodyPr/>
          <a:lstStyle/>
          <a:p>
            <a:fld id="{7550D1CF-FD55-47A1-93CF-C64A07910EC4}" type="slidenum">
              <a:rPr lang="en-US" smtClean="0"/>
              <a:t>2</a:t>
            </a:fld>
            <a:endParaRPr lang="en-US"/>
          </a:p>
        </p:txBody>
      </p:sp>
    </p:spTree>
    <p:extLst>
      <p:ext uri="{BB962C8B-B14F-4D97-AF65-F5344CB8AC3E}">
        <p14:creationId xmlns:p14="http://schemas.microsoft.com/office/powerpoint/2010/main" val="554674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r>
              <a:rPr lang="en-US" sz="1200" b="1" dirty="0">
                <a:solidFill>
                  <a:srgbClr val="000000"/>
                </a:solidFill>
                <a:effectLst/>
                <a:latin typeface="Arial"/>
                <a:ea typeface="Times New Roman"/>
              </a:rPr>
              <a:t>DEVONIAN RIVERS AND CARBONIFEROUS SWAMPS</a:t>
            </a:r>
            <a:br>
              <a:rPr lang="en-US" sz="1200" dirty="0">
                <a:solidFill>
                  <a:srgbClr val="000000"/>
                </a:solidFill>
                <a:effectLst/>
                <a:latin typeface="Arial"/>
                <a:ea typeface="Times New Roman"/>
              </a:rPr>
            </a:br>
            <a:r>
              <a:rPr lang="en-US" sz="1200" dirty="0">
                <a:solidFill>
                  <a:srgbClr val="000000"/>
                </a:solidFill>
                <a:effectLst/>
                <a:latin typeface="Arial"/>
                <a:ea typeface="Times New Roman"/>
              </a:rPr>
              <a:t>390-290 million years ago</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By the middle of the Devonian period, the former Welsh Basin had therefore become part of a range of mountains. The climate was arid, with occasional rainfall eroding the mountains away and generating new sediments in the process. Rivers carried debris away towards the Midlands and South Wales, depositing sands over the plains. The sands eventually consolidated, to form what is today called the Old Red Sandstone. These strata give the characteristic red </a:t>
            </a:r>
            <a:r>
              <a:rPr lang="en-US" sz="1200" dirty="0" err="1">
                <a:solidFill>
                  <a:srgbClr val="000000"/>
                </a:solidFill>
                <a:effectLst/>
                <a:latin typeface="Arial"/>
                <a:ea typeface="Times New Roman"/>
              </a:rPr>
              <a:t>colour</a:t>
            </a:r>
            <a:r>
              <a:rPr lang="en-US" sz="1200" dirty="0">
                <a:solidFill>
                  <a:srgbClr val="000000"/>
                </a:solidFill>
                <a:effectLst/>
                <a:latin typeface="Arial"/>
                <a:ea typeface="Times New Roman"/>
              </a:rPr>
              <a:t> to the soils of parts of South and East Wales.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The Devonian period has been called the "age of fishes". It marked the major evolutionary burst that established these creatures in their full diversity - bony fish, sharks, lungfish - in seas, lakes and rivers worldwide. And from the lungfish there evolved the first amphibians to crawl onto the land, where the </a:t>
            </a:r>
            <a:r>
              <a:rPr lang="en-US" sz="1200" dirty="0" err="1">
                <a:solidFill>
                  <a:srgbClr val="000000"/>
                </a:solidFill>
                <a:effectLst/>
                <a:latin typeface="Arial"/>
                <a:ea typeface="Times New Roman"/>
              </a:rPr>
              <a:t>colonisation</a:t>
            </a:r>
            <a:r>
              <a:rPr lang="en-US" sz="1200" dirty="0">
                <a:solidFill>
                  <a:srgbClr val="000000"/>
                </a:solidFill>
                <a:effectLst/>
                <a:latin typeface="Arial"/>
                <a:ea typeface="Times New Roman"/>
              </a:rPr>
              <a:t> by plants was already well underway. </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With the onset of the Carboniferous period, shallow warm seas invaded areas of NE and South Wales, once again allowing coral reefs to flourish and lay down the </a:t>
            </a:r>
            <a:r>
              <a:rPr lang="en-US" sz="1200" dirty="0" err="1">
                <a:solidFill>
                  <a:srgbClr val="000000"/>
                </a:solidFill>
                <a:effectLst/>
                <a:latin typeface="Arial"/>
                <a:ea typeface="Times New Roman"/>
              </a:rPr>
              <a:t>limestones</a:t>
            </a:r>
            <a:r>
              <a:rPr lang="en-US" sz="1200" dirty="0">
                <a:solidFill>
                  <a:srgbClr val="000000"/>
                </a:solidFill>
                <a:effectLst/>
                <a:latin typeface="Arial"/>
                <a:ea typeface="Times New Roman"/>
              </a:rPr>
              <a:t> in which Wale's caves were later formed. </a:t>
            </a:r>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But by the Upper Carboniferous, and particularly in South Wales, extensive coastal deltas and swamps dominated the landscape. These were dense with tree-sized club mosses while ferns, seed-ferns, and other plant life lived on the raised river levees. Great thicknesses of peaty matter accumulated in these swamps, which, under the higher pressures and temperatures of deeper and deeper burial, were slowly converted into coal seams. In South Wales, Rhondda Heritage Centre and Big Pit are places to find out everything you need to know about coal and coal mining. Some impressive mineral specimens are also known from cavities in coalfield ironstones.</a:t>
            </a:r>
          </a:p>
          <a:p>
            <a:pPr marL="0" marR="0"/>
            <a:endParaRPr lang="en-US" sz="1800" dirty="0">
              <a:solidFill>
                <a:srgbClr val="000000"/>
              </a:solidFill>
              <a:effectLst/>
              <a:latin typeface="Times New Roman"/>
              <a:ea typeface="Times New Roman"/>
            </a:endParaRPr>
          </a:p>
          <a:p>
            <a:pPr marL="0" marR="0"/>
            <a:r>
              <a:rPr lang="en-US" sz="1200" dirty="0">
                <a:solidFill>
                  <a:srgbClr val="000000"/>
                </a:solidFill>
                <a:effectLst/>
                <a:latin typeface="Arial"/>
                <a:ea typeface="Times New Roman"/>
              </a:rPr>
              <a:t>Later Carboniferous rocks in South Wales include river-deposited sandstones containing pellets of coal. These show that, by that time, the strata deposited in the coal-swamps had been uplifted and was already being eroded. This is evidence for the early phases of the next mountain-building episode - the </a:t>
            </a:r>
            <a:r>
              <a:rPr lang="en-US" sz="1200" dirty="0" err="1">
                <a:solidFill>
                  <a:srgbClr val="000000"/>
                </a:solidFill>
                <a:effectLst/>
                <a:latin typeface="Arial"/>
                <a:ea typeface="Times New Roman"/>
              </a:rPr>
              <a:t>Variscan</a:t>
            </a:r>
            <a:r>
              <a:rPr lang="en-US" sz="1200" dirty="0">
                <a:solidFill>
                  <a:srgbClr val="000000"/>
                </a:solidFill>
                <a:effectLst/>
                <a:latin typeface="Arial"/>
                <a:ea typeface="Times New Roman"/>
              </a:rPr>
              <a:t> orogeny. </a:t>
            </a:r>
            <a:endParaRPr lang="en-US" sz="1800" dirty="0">
              <a:solidFill>
                <a:srgbClr val="000000"/>
              </a:solidFill>
              <a:effectLst/>
              <a:latin typeface="Times New Roman"/>
              <a:ea typeface="Times New Roman"/>
            </a:endParaRPr>
          </a:p>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4</a:t>
            </a:fld>
            <a:endParaRPr lang="en-US"/>
          </a:p>
        </p:txBody>
      </p:sp>
    </p:spTree>
    <p:extLst>
      <p:ext uri="{BB962C8B-B14F-4D97-AF65-F5344CB8AC3E}">
        <p14:creationId xmlns:p14="http://schemas.microsoft.com/office/powerpoint/2010/main" val="1582995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5</a:t>
            </a:fld>
            <a:endParaRPr lang="en-US"/>
          </a:p>
        </p:txBody>
      </p:sp>
    </p:spTree>
    <p:extLst>
      <p:ext uri="{BB962C8B-B14F-4D97-AF65-F5344CB8AC3E}">
        <p14:creationId xmlns:p14="http://schemas.microsoft.com/office/powerpoint/2010/main" val="32225135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6</a:t>
            </a:fld>
            <a:endParaRPr lang="en-US"/>
          </a:p>
        </p:txBody>
      </p:sp>
    </p:spTree>
    <p:extLst>
      <p:ext uri="{BB962C8B-B14F-4D97-AF65-F5344CB8AC3E}">
        <p14:creationId xmlns:p14="http://schemas.microsoft.com/office/powerpoint/2010/main" val="275235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7</a:t>
            </a:fld>
            <a:endParaRPr lang="en-US"/>
          </a:p>
        </p:txBody>
      </p:sp>
    </p:spTree>
    <p:extLst>
      <p:ext uri="{BB962C8B-B14F-4D97-AF65-F5344CB8AC3E}">
        <p14:creationId xmlns:p14="http://schemas.microsoft.com/office/powerpoint/2010/main" val="20748168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8</a:t>
            </a:fld>
            <a:endParaRPr lang="en-US"/>
          </a:p>
        </p:txBody>
      </p:sp>
    </p:spTree>
    <p:extLst>
      <p:ext uri="{BB962C8B-B14F-4D97-AF65-F5344CB8AC3E}">
        <p14:creationId xmlns:p14="http://schemas.microsoft.com/office/powerpoint/2010/main" val="4180689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9</a:t>
            </a:fld>
            <a:endParaRPr lang="en-US"/>
          </a:p>
        </p:txBody>
      </p:sp>
    </p:spTree>
    <p:extLst>
      <p:ext uri="{BB962C8B-B14F-4D97-AF65-F5344CB8AC3E}">
        <p14:creationId xmlns:p14="http://schemas.microsoft.com/office/powerpoint/2010/main" val="9918363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10</a:t>
            </a:fld>
            <a:endParaRPr lang="en-US"/>
          </a:p>
        </p:txBody>
      </p:sp>
    </p:spTree>
    <p:extLst>
      <p:ext uri="{BB962C8B-B14F-4D97-AF65-F5344CB8AC3E}">
        <p14:creationId xmlns:p14="http://schemas.microsoft.com/office/powerpoint/2010/main" val="16370050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11</a:t>
            </a:fld>
            <a:endParaRPr lang="en-US"/>
          </a:p>
        </p:txBody>
      </p:sp>
    </p:spTree>
    <p:extLst>
      <p:ext uri="{BB962C8B-B14F-4D97-AF65-F5344CB8AC3E}">
        <p14:creationId xmlns:p14="http://schemas.microsoft.com/office/powerpoint/2010/main" val="15019904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12</a:t>
            </a:fld>
            <a:endParaRPr lang="en-US"/>
          </a:p>
        </p:txBody>
      </p:sp>
    </p:spTree>
    <p:extLst>
      <p:ext uri="{BB962C8B-B14F-4D97-AF65-F5344CB8AC3E}">
        <p14:creationId xmlns:p14="http://schemas.microsoft.com/office/powerpoint/2010/main" val="28229145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13</a:t>
            </a:fld>
            <a:endParaRPr lang="en-US"/>
          </a:p>
        </p:txBody>
      </p:sp>
    </p:spTree>
    <p:extLst>
      <p:ext uri="{BB962C8B-B14F-4D97-AF65-F5344CB8AC3E}">
        <p14:creationId xmlns:p14="http://schemas.microsoft.com/office/powerpoint/2010/main" val="8042644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550D1CF-FD55-47A1-93CF-C64A07910EC4}" type="slidenum">
              <a:rPr lang="en-US" smtClean="0"/>
              <a:t>15</a:t>
            </a:fld>
            <a:endParaRPr lang="en-US"/>
          </a:p>
        </p:txBody>
      </p:sp>
    </p:spTree>
    <p:extLst>
      <p:ext uri="{BB962C8B-B14F-4D97-AF65-F5344CB8AC3E}">
        <p14:creationId xmlns:p14="http://schemas.microsoft.com/office/powerpoint/2010/main" val="29052544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FBFC268A-8899-4E14-BF9C-7FD1E9BC2DA0}"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894173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9638649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BFC268A-8899-4E14-BF9C-7FD1E9BC2DA0}"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5427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BFC268A-8899-4E14-BF9C-7FD1E9BC2DA0}"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41863351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BFC268A-8899-4E14-BF9C-7FD1E9BC2DA0}" type="datetimeFigureOut">
              <a:rPr lang="en-US" smtClean="0"/>
              <a:t>2/25/2020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0091986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BFC268A-8899-4E14-BF9C-7FD1E9BC2DA0}" type="datetimeFigureOut">
              <a:rPr lang="en-US" smtClean="0"/>
              <a:t>2/25/2020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6158056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FC268A-8899-4E14-BF9C-7FD1E9BC2DA0}" type="datetimeFigureOut">
              <a:rPr lang="en-US" smtClean="0"/>
              <a:t>2/25/2020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997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595674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BFC268A-8899-4E14-BF9C-7FD1E9BC2DA0}" type="datetimeFigureOut">
              <a:rPr lang="en-US" smtClean="0"/>
              <a:t>2/25/2020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26593244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0044972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BFC268A-8899-4E14-BF9C-7FD1E9BC2DA0}" type="datetimeFigureOut">
              <a:rPr lang="en-US" smtClean="0"/>
              <a:t>2/25/2020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0580AFB-C802-42E9-9E04-413B52A9207B}" type="slidenum">
              <a:rPr lang="en-US" smtClean="0"/>
              <a:t>‹#›</a:t>
            </a:fld>
            <a:endParaRPr lang="en-US"/>
          </a:p>
        </p:txBody>
      </p:sp>
    </p:spTree>
    <p:extLst>
      <p:ext uri="{BB962C8B-B14F-4D97-AF65-F5344CB8AC3E}">
        <p14:creationId xmlns:p14="http://schemas.microsoft.com/office/powerpoint/2010/main" val="37206130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BFC268A-8899-4E14-BF9C-7FD1E9BC2DA0}" type="datetimeFigureOut">
              <a:rPr lang="en-US" smtClean="0"/>
              <a:t>2/25/2020</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0580AFB-C802-42E9-9E04-413B52A9207B}" type="slidenum">
              <a:rPr lang="en-US" smtClean="0"/>
              <a:t>‹#›</a:t>
            </a:fld>
            <a:endParaRPr lang="en-US"/>
          </a:p>
        </p:txBody>
      </p:sp>
    </p:spTree>
    <p:extLst>
      <p:ext uri="{BB962C8B-B14F-4D97-AF65-F5344CB8AC3E}">
        <p14:creationId xmlns:p14="http://schemas.microsoft.com/office/powerpoint/2010/main" val="105715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662426.jpg"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2" Type="http://schemas.openxmlformats.org/officeDocument/2006/relationships/hyperlink" Target="https://www.youtube.com/watch?v=NX4BTiCtuto"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500032.jpg"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210367.jpg"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6257.jp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9.jp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662.jpg"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bgs.ac.uk/discoveringGeology/geologyOfBritain/limestoneLandscapes/whatIsLimestone/images/P005581.jp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2" Type="http://schemas.openxmlformats.org/officeDocument/2006/relationships/hyperlink" Target="https://www.sciencelearn.org.nz/videos/1128-limestone-diagenesis"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2263" y="304800"/>
            <a:ext cx="7772400" cy="1470025"/>
          </a:xfrm>
        </p:spPr>
        <p:txBody>
          <a:bodyPr/>
          <a:lstStyle/>
          <a:p>
            <a:r>
              <a:rPr lang="en-GB" dirty="0" err="1"/>
              <a:t>Blaenafon</a:t>
            </a:r>
            <a:r>
              <a:rPr lang="en-GB" dirty="0"/>
              <a:t> limestone</a:t>
            </a:r>
            <a:endParaRPr lang="en-US" dirty="0"/>
          </a:p>
        </p:txBody>
      </p:sp>
      <p:sp>
        <p:nvSpPr>
          <p:cNvPr id="3" name="Subtitle 2"/>
          <p:cNvSpPr>
            <a:spLocks noGrp="1"/>
          </p:cNvSpPr>
          <p:nvPr>
            <p:ph type="subTitle" idx="1"/>
          </p:nvPr>
        </p:nvSpPr>
        <p:spPr/>
        <p:txBody>
          <a:bodyPr/>
          <a:lstStyle/>
          <a:p>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1999" y="1402332"/>
            <a:ext cx="7332663" cy="5419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498783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Limestone?</a:t>
            </a:r>
            <a:endParaRPr lang="en-US" dirty="0"/>
          </a:p>
        </p:txBody>
      </p:sp>
      <p:pic>
        <p:nvPicPr>
          <p:cNvPr id="4" name="Content Placeholder 3" descr="Limestone landscape around Llangollen, North Wales.">
            <a:hlinkClick r:id="rId3" tooltip="&quot;Limestone landscape around Llangollen, North Wales. © NERC P662426&quot;"/>
          </p:cNvPr>
          <p:cNvPicPr>
            <a:picLocks noGrp="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33400" y="1600200"/>
            <a:ext cx="7772400" cy="4114799"/>
          </a:xfrm>
          <a:prstGeom prst="rect">
            <a:avLst/>
          </a:prstGeom>
          <a:noFill/>
          <a:ln>
            <a:noFill/>
          </a:ln>
        </p:spPr>
      </p:pic>
      <p:sp>
        <p:nvSpPr>
          <p:cNvPr id="5" name="Rectangle 4"/>
          <p:cNvSpPr/>
          <p:nvPr/>
        </p:nvSpPr>
        <p:spPr>
          <a:xfrm>
            <a:off x="533400" y="5791200"/>
            <a:ext cx="4572000" cy="646331"/>
          </a:xfrm>
          <a:prstGeom prst="rect">
            <a:avLst/>
          </a:prstGeom>
        </p:spPr>
        <p:txBody>
          <a:bodyPr>
            <a:spAutoFit/>
          </a:bodyPr>
          <a:lstStyle/>
          <a:p>
            <a:r>
              <a:rPr lang="en-US" dirty="0"/>
              <a:t>Limestone landscape around </a:t>
            </a:r>
            <a:r>
              <a:rPr lang="en-US" dirty="0" err="1"/>
              <a:t>Llangollen</a:t>
            </a:r>
            <a:r>
              <a:rPr lang="en-US" dirty="0"/>
              <a:t>, North Wales. </a:t>
            </a:r>
          </a:p>
        </p:txBody>
      </p:sp>
    </p:spTree>
    <p:extLst>
      <p:ext uri="{BB962C8B-B14F-4D97-AF65-F5344CB8AC3E}">
        <p14:creationId xmlns:p14="http://schemas.microsoft.com/office/powerpoint/2010/main" val="2446708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shallows seas of UK in which limestone deposited</a:t>
            </a:r>
            <a:endParaRPr lang="en-US" dirty="0"/>
          </a:p>
        </p:txBody>
      </p:sp>
      <p:sp>
        <p:nvSpPr>
          <p:cNvPr id="3" name="Content Placeholder 2"/>
          <p:cNvSpPr>
            <a:spLocks noGrp="1"/>
          </p:cNvSpPr>
          <p:nvPr>
            <p:ph idx="1"/>
          </p:nvPr>
        </p:nvSpPr>
        <p:spPr/>
        <p:txBody>
          <a:bodyPr/>
          <a:lstStyle/>
          <a:p>
            <a:r>
              <a:rPr lang="en-GB" dirty="0">
                <a:hlinkClick r:id="rId2"/>
              </a:rPr>
              <a:t>Environment introduction to Limestone in the UK during Carboniferous period</a:t>
            </a:r>
            <a:endParaRPr lang="en-US" dirty="0"/>
          </a:p>
        </p:txBody>
      </p:sp>
    </p:spTree>
    <p:extLst>
      <p:ext uri="{BB962C8B-B14F-4D97-AF65-F5344CB8AC3E}">
        <p14:creationId xmlns:p14="http://schemas.microsoft.com/office/powerpoint/2010/main" val="28186348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The UK in </a:t>
            </a:r>
            <a:r>
              <a:rPr lang="en-US" dirty="0" err="1"/>
              <a:t>Carboniferious</a:t>
            </a:r>
            <a:r>
              <a:rPr lang="en-US" dirty="0"/>
              <a:t> times</a:t>
            </a:r>
          </a:p>
        </p:txBody>
      </p:sp>
      <p:sp>
        <p:nvSpPr>
          <p:cNvPr id="3" name="Content Placeholder 2"/>
          <p:cNvSpPr>
            <a:spLocks noGrp="1"/>
          </p:cNvSpPr>
          <p:nvPr>
            <p:ph idx="1"/>
          </p:nvPr>
        </p:nvSpPr>
        <p:spPr/>
        <p:txBody>
          <a:bodyPr/>
          <a:lstStyle/>
          <a:p>
            <a:endParaRPr lang="en-US" dirty="0"/>
          </a:p>
        </p:txBody>
      </p:sp>
      <p:pic>
        <p:nvPicPr>
          <p:cNvPr id="4" name="Picture 3" descr="C:\Users\se046\AppData\Local\Microsoft\Windows\Temporary Internet Files\Content.Word\New Picture (7).bmp"/>
          <p:cNvPicPr/>
          <p:nvPr/>
        </p:nvPicPr>
        <p:blipFill>
          <a:blip r:embed="rId3">
            <a:extLst>
              <a:ext uri="{28A0092B-C50C-407E-A947-70E740481C1C}">
                <a14:useLocalDpi xmlns:a14="http://schemas.microsoft.com/office/drawing/2010/main" val="0"/>
              </a:ext>
            </a:extLst>
          </a:blip>
          <a:srcRect/>
          <a:stretch>
            <a:fillRect/>
          </a:stretch>
        </p:blipFill>
        <p:spPr bwMode="auto">
          <a:xfrm>
            <a:off x="1143000" y="1143000"/>
            <a:ext cx="7239000" cy="5562600"/>
          </a:xfrm>
          <a:prstGeom prst="rect">
            <a:avLst/>
          </a:prstGeom>
          <a:noFill/>
          <a:ln>
            <a:noFill/>
          </a:ln>
        </p:spPr>
      </p:pic>
    </p:spTree>
    <p:extLst>
      <p:ext uri="{BB962C8B-B14F-4D97-AF65-F5344CB8AC3E}">
        <p14:creationId xmlns:p14="http://schemas.microsoft.com/office/powerpoint/2010/main" val="38796763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pic>
        <p:nvPicPr>
          <p:cNvPr id="4" name="Content Placeholder 3" descr="C:\Users\se046\AppData\Local\Microsoft\Windows\Temporary Internet Files\Content.Word\New Picture (2).bmp"/>
          <p:cNvPicPr>
            <a:picLocks noGrp="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100176" y="1600200"/>
            <a:ext cx="6943647" cy="4525963"/>
          </a:xfrm>
          <a:prstGeom prst="rect">
            <a:avLst/>
          </a:prstGeom>
          <a:noFill/>
          <a:ln>
            <a:noFill/>
          </a:ln>
        </p:spPr>
      </p:pic>
    </p:spTree>
    <p:extLst>
      <p:ext uri="{BB962C8B-B14F-4D97-AF65-F5344CB8AC3E}">
        <p14:creationId xmlns:p14="http://schemas.microsoft.com/office/powerpoint/2010/main" val="3611110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The calcareous material making up limestone could be organic, chemical or detrital in origin.</a:t>
            </a:r>
          </a:p>
          <a:p>
            <a:r>
              <a:rPr lang="en-GB" dirty="0"/>
              <a:t>Organic</a:t>
            </a:r>
          </a:p>
          <a:p>
            <a:pPr marL="0" indent="0">
              <a:buNone/>
            </a:pPr>
            <a:endParaRPr lang="en-US" dirty="0"/>
          </a:p>
        </p:txBody>
      </p:sp>
    </p:spTree>
    <p:extLst>
      <p:ext uri="{BB962C8B-B14F-4D97-AF65-F5344CB8AC3E}">
        <p14:creationId xmlns:p14="http://schemas.microsoft.com/office/powerpoint/2010/main" val="1745708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Chemical </a:t>
            </a:r>
            <a:r>
              <a:rPr lang="en-GB" dirty="0" err="1"/>
              <a:t>limestones</a:t>
            </a:r>
            <a:endParaRPr lang="en-GB" dirty="0"/>
          </a:p>
          <a:p>
            <a:pPr marL="0" indent="0">
              <a:buNone/>
            </a:pPr>
            <a:endParaRPr lang="en-US" dirty="0"/>
          </a:p>
        </p:txBody>
      </p:sp>
      <p:pic>
        <p:nvPicPr>
          <p:cNvPr id="4" name="Picture 3" descr="Ooidal thin section">
            <a:hlinkClick r:id="rId3" tooltip="&quot;Ooidal thin section. © NERC P50003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524000" y="2209800"/>
            <a:ext cx="5715000" cy="4164964"/>
          </a:xfrm>
          <a:prstGeom prst="rect">
            <a:avLst/>
          </a:prstGeom>
          <a:noFill/>
          <a:ln>
            <a:noFill/>
          </a:ln>
        </p:spPr>
      </p:pic>
      <p:sp>
        <p:nvSpPr>
          <p:cNvPr id="5" name="Rectangle 4"/>
          <p:cNvSpPr/>
          <p:nvPr/>
        </p:nvSpPr>
        <p:spPr>
          <a:xfrm>
            <a:off x="2318115" y="6454964"/>
            <a:ext cx="2063385" cy="369332"/>
          </a:xfrm>
          <a:prstGeom prst="rect">
            <a:avLst/>
          </a:prstGeom>
        </p:spPr>
        <p:txBody>
          <a:bodyPr wrap="none">
            <a:spAutoFit/>
          </a:bodyPr>
          <a:lstStyle/>
          <a:p>
            <a:r>
              <a:rPr lang="en-US" dirty="0" err="1"/>
              <a:t>Ooidal</a:t>
            </a:r>
            <a:r>
              <a:rPr lang="en-US" dirty="0"/>
              <a:t> thin section. </a:t>
            </a:r>
          </a:p>
        </p:txBody>
      </p:sp>
    </p:spTree>
    <p:extLst>
      <p:ext uri="{BB962C8B-B14F-4D97-AF65-F5344CB8AC3E}">
        <p14:creationId xmlns:p14="http://schemas.microsoft.com/office/powerpoint/2010/main" val="42268510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formation</a:t>
            </a:r>
            <a:endParaRPr lang="en-US" dirty="0"/>
          </a:p>
        </p:txBody>
      </p:sp>
      <p:sp>
        <p:nvSpPr>
          <p:cNvPr id="3" name="Content Placeholder 2"/>
          <p:cNvSpPr>
            <a:spLocks noGrp="1"/>
          </p:cNvSpPr>
          <p:nvPr>
            <p:ph idx="1"/>
          </p:nvPr>
        </p:nvSpPr>
        <p:spPr/>
        <p:txBody>
          <a:bodyPr/>
          <a:lstStyle/>
          <a:p>
            <a:pPr marL="0" indent="0">
              <a:buNone/>
            </a:pPr>
            <a:r>
              <a:rPr lang="en-GB" dirty="0"/>
              <a:t>Detrital </a:t>
            </a:r>
            <a:r>
              <a:rPr lang="en-GB" dirty="0" err="1"/>
              <a:t>limestones</a:t>
            </a:r>
            <a:endParaRPr lang="en-GB" dirty="0"/>
          </a:p>
        </p:txBody>
      </p:sp>
      <p:pic>
        <p:nvPicPr>
          <p:cNvPr id="4" name="Picture 3" descr="Standish Quarry, near Randwick, Gloucestershire">
            <a:hlinkClick r:id="rId3" tooltip="&quot;Standish Quarry, near Randwick, Gloucestershire. Pale pebbles of oolite occur in a darker ooidal and shelly detrital limestone. © NERC P21036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4953000" y="1600200"/>
            <a:ext cx="3933729" cy="5013301"/>
          </a:xfrm>
          <a:prstGeom prst="rect">
            <a:avLst/>
          </a:prstGeom>
          <a:noFill/>
          <a:ln>
            <a:noFill/>
          </a:ln>
        </p:spPr>
      </p:pic>
      <p:sp>
        <p:nvSpPr>
          <p:cNvPr id="5" name="Rectangle 4"/>
          <p:cNvSpPr/>
          <p:nvPr/>
        </p:nvSpPr>
        <p:spPr>
          <a:xfrm>
            <a:off x="15815" y="5917114"/>
            <a:ext cx="4572000" cy="923330"/>
          </a:xfrm>
          <a:prstGeom prst="rect">
            <a:avLst/>
          </a:prstGeom>
        </p:spPr>
        <p:txBody>
          <a:bodyPr>
            <a:spAutoFit/>
          </a:bodyPr>
          <a:lstStyle/>
          <a:p>
            <a:r>
              <a:rPr lang="en-US" dirty="0"/>
              <a:t>Standish Quarry, near </a:t>
            </a:r>
            <a:r>
              <a:rPr lang="en-US" dirty="0" err="1"/>
              <a:t>Randwick</a:t>
            </a:r>
            <a:r>
              <a:rPr lang="en-US" dirty="0"/>
              <a:t>, Gloucestershire. Pale pebbles of </a:t>
            </a:r>
            <a:r>
              <a:rPr lang="en-US" dirty="0" err="1"/>
              <a:t>oolite</a:t>
            </a:r>
            <a:r>
              <a:rPr lang="en-US" dirty="0"/>
              <a:t> occur in a darker </a:t>
            </a:r>
            <a:r>
              <a:rPr lang="en-US" dirty="0" err="1"/>
              <a:t>ooidal</a:t>
            </a:r>
            <a:r>
              <a:rPr lang="en-US" dirty="0"/>
              <a:t> and shelly detrital limestone. </a:t>
            </a:r>
          </a:p>
        </p:txBody>
      </p:sp>
    </p:spTree>
    <p:extLst>
      <p:ext uri="{BB962C8B-B14F-4D97-AF65-F5344CB8AC3E}">
        <p14:creationId xmlns:p14="http://schemas.microsoft.com/office/powerpoint/2010/main" val="22150175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There are three classifications of limestone</a:t>
            </a:r>
          </a:p>
          <a:p>
            <a:r>
              <a:rPr lang="en-GB" dirty="0"/>
              <a:t>Shelf </a:t>
            </a:r>
            <a:r>
              <a:rPr lang="en-GB" dirty="0" err="1"/>
              <a:t>limestones</a:t>
            </a:r>
            <a:endParaRPr lang="en-GB" dirty="0"/>
          </a:p>
          <a:p>
            <a:endParaRPr lang="en-US" dirty="0"/>
          </a:p>
        </p:txBody>
      </p:sp>
      <p:pic>
        <p:nvPicPr>
          <p:cNvPr id="4" name="Picture 3" descr="Shelf limestone">
            <a:hlinkClick r:id="rId3" tooltip="&quot;Shelf limestone. Hillhead Quarry, Buxton, Derbyshire. © NERC P006257&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447800" y="2667000"/>
            <a:ext cx="6477000" cy="3740784"/>
          </a:xfrm>
          <a:prstGeom prst="rect">
            <a:avLst/>
          </a:prstGeom>
          <a:noFill/>
          <a:ln>
            <a:noFill/>
          </a:ln>
        </p:spPr>
      </p:pic>
      <p:sp>
        <p:nvSpPr>
          <p:cNvPr id="5" name="Rectangle 4"/>
          <p:cNvSpPr/>
          <p:nvPr/>
        </p:nvSpPr>
        <p:spPr>
          <a:xfrm>
            <a:off x="609600" y="6407784"/>
            <a:ext cx="6096000" cy="369332"/>
          </a:xfrm>
          <a:prstGeom prst="rect">
            <a:avLst/>
          </a:prstGeom>
        </p:spPr>
        <p:txBody>
          <a:bodyPr wrap="square">
            <a:spAutoFit/>
          </a:bodyPr>
          <a:lstStyle/>
          <a:p>
            <a:r>
              <a:rPr lang="en-US" dirty="0"/>
              <a:t>Shelf limestone. </a:t>
            </a:r>
            <a:r>
              <a:rPr lang="en-US" dirty="0" err="1"/>
              <a:t>Hillhead</a:t>
            </a:r>
            <a:r>
              <a:rPr lang="en-US" dirty="0"/>
              <a:t> Quarry, Buxton, Derbyshire. </a:t>
            </a:r>
          </a:p>
        </p:txBody>
      </p:sp>
    </p:spTree>
    <p:extLst>
      <p:ext uri="{BB962C8B-B14F-4D97-AF65-F5344CB8AC3E}">
        <p14:creationId xmlns:p14="http://schemas.microsoft.com/office/powerpoint/2010/main" val="19629628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Basin </a:t>
            </a:r>
            <a:r>
              <a:rPr lang="en-GB" dirty="0" err="1"/>
              <a:t>Limestones</a:t>
            </a:r>
            <a:endParaRPr lang="en-US" dirty="0"/>
          </a:p>
        </p:txBody>
      </p:sp>
      <p:pic>
        <p:nvPicPr>
          <p:cNvPr id="4" name="Picture 3" descr="Basin limestone">
            <a:hlinkClick r:id="rId3" tooltip="&quot;Basin limestone. Rain Gill Limestones, Black House, Slaidburn. © NERC P005669&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990601" y="2209800"/>
            <a:ext cx="6934200" cy="4226044"/>
          </a:xfrm>
          <a:prstGeom prst="rect">
            <a:avLst/>
          </a:prstGeom>
          <a:noFill/>
          <a:ln>
            <a:noFill/>
          </a:ln>
        </p:spPr>
      </p:pic>
      <p:sp>
        <p:nvSpPr>
          <p:cNvPr id="5" name="Rectangle 4"/>
          <p:cNvSpPr/>
          <p:nvPr/>
        </p:nvSpPr>
        <p:spPr>
          <a:xfrm>
            <a:off x="1015044" y="6435844"/>
            <a:ext cx="6934199" cy="369332"/>
          </a:xfrm>
          <a:prstGeom prst="rect">
            <a:avLst/>
          </a:prstGeom>
        </p:spPr>
        <p:txBody>
          <a:bodyPr wrap="square">
            <a:spAutoFit/>
          </a:bodyPr>
          <a:lstStyle/>
          <a:p>
            <a:r>
              <a:rPr lang="en-US" dirty="0"/>
              <a:t>Basin limestone. Rain Gill </a:t>
            </a:r>
            <a:r>
              <a:rPr lang="en-US" dirty="0" err="1"/>
              <a:t>Limestones</a:t>
            </a:r>
            <a:r>
              <a:rPr lang="en-US" dirty="0"/>
              <a:t>, Black House, </a:t>
            </a:r>
            <a:r>
              <a:rPr lang="en-US" dirty="0" err="1"/>
              <a:t>Slaidburn</a:t>
            </a:r>
            <a:r>
              <a:rPr lang="en-US" dirty="0"/>
              <a:t>. </a:t>
            </a:r>
          </a:p>
        </p:txBody>
      </p:sp>
    </p:spTree>
    <p:extLst>
      <p:ext uri="{BB962C8B-B14F-4D97-AF65-F5344CB8AC3E}">
        <p14:creationId xmlns:p14="http://schemas.microsoft.com/office/powerpoint/2010/main" val="42282915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classification</a:t>
            </a:r>
            <a:endParaRPr lang="en-US" dirty="0"/>
          </a:p>
        </p:txBody>
      </p:sp>
      <p:sp>
        <p:nvSpPr>
          <p:cNvPr id="3" name="Content Placeholder 2"/>
          <p:cNvSpPr>
            <a:spLocks noGrp="1"/>
          </p:cNvSpPr>
          <p:nvPr>
            <p:ph idx="1"/>
          </p:nvPr>
        </p:nvSpPr>
        <p:spPr/>
        <p:txBody>
          <a:bodyPr/>
          <a:lstStyle/>
          <a:p>
            <a:pPr marL="0" indent="0">
              <a:buNone/>
            </a:pPr>
            <a:r>
              <a:rPr lang="en-GB" dirty="0"/>
              <a:t>Reef Limestone</a:t>
            </a:r>
            <a:endParaRPr lang="en-US" dirty="0"/>
          </a:p>
        </p:txBody>
      </p:sp>
      <p:pic>
        <p:nvPicPr>
          <p:cNvPr id="4" name="Picture 3" descr="Reef limestone">
            <a:hlinkClick r:id="rId3" tooltip="&quot;Reef limestone. Hammerton Hall, Slaidburn. © NERC P005662&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762000" y="2133600"/>
            <a:ext cx="6934200" cy="3886200"/>
          </a:xfrm>
          <a:prstGeom prst="rect">
            <a:avLst/>
          </a:prstGeom>
          <a:noFill/>
          <a:ln>
            <a:noFill/>
          </a:ln>
        </p:spPr>
      </p:pic>
      <p:sp>
        <p:nvSpPr>
          <p:cNvPr id="5" name="Rectangle 4"/>
          <p:cNvSpPr/>
          <p:nvPr/>
        </p:nvSpPr>
        <p:spPr>
          <a:xfrm>
            <a:off x="2448821" y="6172200"/>
            <a:ext cx="4246355" cy="369332"/>
          </a:xfrm>
          <a:prstGeom prst="rect">
            <a:avLst/>
          </a:prstGeom>
        </p:spPr>
        <p:txBody>
          <a:bodyPr wrap="none">
            <a:spAutoFit/>
          </a:bodyPr>
          <a:lstStyle/>
          <a:p>
            <a:r>
              <a:rPr lang="en-US" dirty="0"/>
              <a:t>Reef limestone. </a:t>
            </a:r>
            <a:r>
              <a:rPr lang="en-US" dirty="0" err="1"/>
              <a:t>Hammerton</a:t>
            </a:r>
            <a:r>
              <a:rPr lang="en-US" dirty="0"/>
              <a:t> Hall, </a:t>
            </a:r>
            <a:r>
              <a:rPr lang="en-US" dirty="0" err="1"/>
              <a:t>Slaidburn</a:t>
            </a:r>
            <a:endParaRPr lang="en-US" dirty="0"/>
          </a:p>
        </p:txBody>
      </p:sp>
    </p:spTree>
    <p:extLst>
      <p:ext uri="{BB962C8B-B14F-4D97-AF65-F5344CB8AC3E}">
        <p14:creationId xmlns:p14="http://schemas.microsoft.com/office/powerpoint/2010/main" val="1898869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 </a:t>
            </a:r>
            <a:endParaRPr lang="en-US" dirty="0"/>
          </a:p>
        </p:txBody>
      </p:sp>
      <p:sp>
        <p:nvSpPr>
          <p:cNvPr id="3" name="Content Placeholder 2"/>
          <p:cNvSpPr>
            <a:spLocks noGrp="1"/>
          </p:cNvSpPr>
          <p:nvPr>
            <p:ph idx="1"/>
          </p:nvPr>
        </p:nvSpPr>
        <p:spPr/>
        <p:txBody>
          <a:bodyPr/>
          <a:lstStyle/>
          <a:p>
            <a:r>
              <a:rPr lang="en-US" dirty="0" err="1"/>
              <a:t>Diagenesis</a:t>
            </a:r>
            <a:r>
              <a:rPr lang="en-US" dirty="0"/>
              <a:t> is the process by which soft sediments turn to rock. </a:t>
            </a:r>
          </a:p>
          <a:p>
            <a:r>
              <a:rPr lang="en-GB" dirty="0"/>
              <a:t>Soft muds, shells and other fragments buried and compacted</a:t>
            </a:r>
          </a:p>
          <a:p>
            <a:r>
              <a:rPr lang="en-GB" dirty="0"/>
              <a:t>Mineral grains reorganised chemically due to pressure</a:t>
            </a:r>
            <a:endParaRPr lang="en-US" dirty="0"/>
          </a:p>
        </p:txBody>
      </p:sp>
    </p:spTree>
    <p:extLst>
      <p:ext uri="{BB962C8B-B14F-4D97-AF65-F5344CB8AC3E}">
        <p14:creationId xmlns:p14="http://schemas.microsoft.com/office/powerpoint/2010/main" val="20635551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From sediment to rock</a:t>
            </a:r>
            <a:endParaRPr lang="en-US" dirty="0"/>
          </a:p>
        </p:txBody>
      </p:sp>
      <p:sp>
        <p:nvSpPr>
          <p:cNvPr id="3" name="Content Placeholder 2"/>
          <p:cNvSpPr>
            <a:spLocks noGrp="1"/>
          </p:cNvSpPr>
          <p:nvPr>
            <p:ph idx="1"/>
          </p:nvPr>
        </p:nvSpPr>
        <p:spPr/>
        <p:txBody>
          <a:bodyPr/>
          <a:lstStyle/>
          <a:p>
            <a:r>
              <a:rPr lang="en-GB" dirty="0"/>
              <a:t>Sediments deposited in horizontal layers called beds.</a:t>
            </a:r>
            <a:endParaRPr lang="en-US" dirty="0"/>
          </a:p>
        </p:txBody>
      </p:sp>
      <p:pic>
        <p:nvPicPr>
          <p:cNvPr id="4" name="Picture 3" descr="P005581">
            <a:hlinkClick r:id="rId3" tooltip="&quot;Bedding planes. © NERC P005581&quot;"/>
          </p:cNvPr>
          <p:cNvPicPr/>
          <p:nvPr/>
        </p:nvPicPr>
        <p:blipFill>
          <a:blip r:embed="rId4">
            <a:extLst>
              <a:ext uri="{28A0092B-C50C-407E-A947-70E740481C1C}">
                <a14:useLocalDpi xmlns:a14="http://schemas.microsoft.com/office/drawing/2010/main" val="0"/>
              </a:ext>
            </a:extLst>
          </a:blip>
          <a:srcRect/>
          <a:stretch>
            <a:fillRect/>
          </a:stretch>
        </p:blipFill>
        <p:spPr bwMode="auto">
          <a:xfrm>
            <a:off x="1066800" y="2664761"/>
            <a:ext cx="6248400" cy="3862863"/>
          </a:xfrm>
          <a:prstGeom prst="rect">
            <a:avLst/>
          </a:prstGeom>
          <a:noFill/>
          <a:ln>
            <a:noFill/>
          </a:ln>
        </p:spPr>
      </p:pic>
      <p:sp>
        <p:nvSpPr>
          <p:cNvPr id="5" name="Rectangle 4"/>
          <p:cNvSpPr/>
          <p:nvPr/>
        </p:nvSpPr>
        <p:spPr>
          <a:xfrm>
            <a:off x="304800" y="6488668"/>
            <a:ext cx="8839200" cy="369332"/>
          </a:xfrm>
          <a:prstGeom prst="rect">
            <a:avLst/>
          </a:prstGeom>
        </p:spPr>
        <p:txBody>
          <a:bodyPr wrap="square">
            <a:spAutoFit/>
          </a:bodyPr>
          <a:lstStyle/>
          <a:p>
            <a:r>
              <a:rPr lang="en-US" dirty="0" err="1"/>
              <a:t>Limestones</a:t>
            </a:r>
            <a:r>
              <a:rPr lang="en-US" dirty="0"/>
              <a:t> bedding planes are evident at </a:t>
            </a:r>
            <a:r>
              <a:rPr lang="en-US" dirty="0" err="1"/>
              <a:t>Scaleber</a:t>
            </a:r>
            <a:r>
              <a:rPr lang="en-US" dirty="0"/>
              <a:t> Quarry, near Settle, North Yorkshire.</a:t>
            </a:r>
          </a:p>
        </p:txBody>
      </p:sp>
    </p:spTree>
    <p:extLst>
      <p:ext uri="{BB962C8B-B14F-4D97-AF65-F5344CB8AC3E}">
        <p14:creationId xmlns:p14="http://schemas.microsoft.com/office/powerpoint/2010/main" val="3559847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Limestone </a:t>
            </a:r>
            <a:r>
              <a:rPr lang="en-GB"/>
              <a:t>diagenesis</a:t>
            </a:r>
            <a:r>
              <a:rPr lang="en-GB" dirty="0"/>
              <a:t> videos</a:t>
            </a:r>
            <a:endParaRPr lang="en-US" dirty="0"/>
          </a:p>
        </p:txBody>
      </p:sp>
      <p:sp>
        <p:nvSpPr>
          <p:cNvPr id="3" name="Content Placeholder 2"/>
          <p:cNvSpPr>
            <a:spLocks noGrp="1"/>
          </p:cNvSpPr>
          <p:nvPr>
            <p:ph idx="1"/>
          </p:nvPr>
        </p:nvSpPr>
        <p:spPr/>
        <p:txBody>
          <a:bodyPr/>
          <a:lstStyle/>
          <a:p>
            <a:r>
              <a:rPr lang="en-GB" dirty="0">
                <a:hlinkClick r:id="rId2"/>
              </a:rPr>
              <a:t>Video of </a:t>
            </a:r>
            <a:r>
              <a:rPr lang="en-GB" dirty="0" err="1">
                <a:hlinkClick r:id="rId2"/>
              </a:rPr>
              <a:t>diagenesis</a:t>
            </a:r>
            <a:endParaRPr lang="en-US" dirty="0"/>
          </a:p>
        </p:txBody>
      </p:sp>
    </p:spTree>
    <p:extLst>
      <p:ext uri="{BB962C8B-B14F-4D97-AF65-F5344CB8AC3E}">
        <p14:creationId xmlns:p14="http://schemas.microsoft.com/office/powerpoint/2010/main" val="3579084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Uses of Limestone</a:t>
            </a:r>
            <a:endParaRPr lang="en-US" dirty="0"/>
          </a:p>
        </p:txBody>
      </p:sp>
      <p:sp>
        <p:nvSpPr>
          <p:cNvPr id="3" name="Content Placeholder 2"/>
          <p:cNvSpPr>
            <a:spLocks noGrp="1"/>
          </p:cNvSpPr>
          <p:nvPr>
            <p:ph idx="1"/>
          </p:nvPr>
        </p:nvSpPr>
        <p:spPr/>
        <p:txBody>
          <a:bodyPr>
            <a:normAutofit fontScale="92500" lnSpcReduction="10000"/>
          </a:bodyPr>
          <a:lstStyle/>
          <a:p>
            <a:r>
              <a:rPr lang="en-GB" dirty="0"/>
              <a:t>At </a:t>
            </a:r>
            <a:r>
              <a:rPr lang="en-GB" dirty="0" err="1"/>
              <a:t>Blaenafon</a:t>
            </a:r>
            <a:r>
              <a:rPr lang="en-GB" dirty="0"/>
              <a:t> it was used as Flux in the iron smelting process to help deoxidise the iron ore to pig iron.</a:t>
            </a:r>
          </a:p>
          <a:p>
            <a:r>
              <a:rPr lang="en-GB" dirty="0"/>
              <a:t>Cement</a:t>
            </a:r>
          </a:p>
          <a:p>
            <a:r>
              <a:rPr lang="en-GB" dirty="0"/>
              <a:t>Glass</a:t>
            </a:r>
          </a:p>
          <a:p>
            <a:r>
              <a:rPr lang="en-GB" dirty="0"/>
              <a:t>Dimension stone</a:t>
            </a:r>
          </a:p>
          <a:p>
            <a:r>
              <a:rPr lang="en-GB" dirty="0"/>
              <a:t>Roofing granules</a:t>
            </a:r>
          </a:p>
          <a:p>
            <a:r>
              <a:rPr lang="en-GB" dirty="0"/>
              <a:t>Lime</a:t>
            </a:r>
          </a:p>
          <a:p>
            <a:r>
              <a:rPr lang="en-GB" dirty="0"/>
              <a:t>Animal feed filler</a:t>
            </a:r>
          </a:p>
          <a:p>
            <a:endParaRPr lang="en-US" dirty="0"/>
          </a:p>
        </p:txBody>
      </p:sp>
    </p:spTree>
    <p:extLst>
      <p:ext uri="{BB962C8B-B14F-4D97-AF65-F5344CB8AC3E}">
        <p14:creationId xmlns:p14="http://schemas.microsoft.com/office/powerpoint/2010/main" val="27527407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93</TotalTime>
  <Words>713</Words>
  <Application>Microsoft Office PowerPoint</Application>
  <PresentationFormat>On-screen Show (4:3)</PresentationFormat>
  <Paragraphs>67</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Times New Roman</vt:lpstr>
      <vt:lpstr>Office Theme</vt:lpstr>
      <vt:lpstr>Blaenafon limestone</vt:lpstr>
      <vt:lpstr>What is Limestone?</vt:lpstr>
      <vt:lpstr>The shallows seas of UK in which limestone deposited</vt:lpstr>
      <vt:lpstr>The UK in Carboniferious times</vt:lpstr>
      <vt:lpstr>Limestone formation</vt:lpstr>
      <vt:lpstr>Limestone formation</vt:lpstr>
      <vt:lpstr>Limestone formation</vt:lpstr>
      <vt:lpstr>Limestone formation</vt:lpstr>
      <vt:lpstr>Limestone classification</vt:lpstr>
      <vt:lpstr>Limestone classification</vt:lpstr>
      <vt:lpstr>Limestone classification</vt:lpstr>
      <vt:lpstr>From sediment to rock </vt:lpstr>
      <vt:lpstr>From sediment to rock</vt:lpstr>
      <vt:lpstr>Limestone diagenesis videos</vt:lpstr>
      <vt:lpstr>Uses of Limestone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Anthony Burns</cp:lastModifiedBy>
  <cp:revision>15</cp:revision>
  <dcterms:created xsi:type="dcterms:W3CDTF">2018-02-05T09:49:37Z</dcterms:created>
  <dcterms:modified xsi:type="dcterms:W3CDTF">2020-02-25T09:56:36Z</dcterms:modified>
</cp:coreProperties>
</file>