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6" r:id="rId4"/>
    <p:sldId id="259" r:id="rId5"/>
    <p:sldId id="260" r:id="rId6"/>
    <p:sldId id="265" r:id="rId7"/>
    <p:sldId id="267" r:id="rId8"/>
    <p:sldId id="268" r:id="rId9"/>
    <p:sldId id="269" r:id="rId10"/>
    <p:sldId id="270" r:id="rId11"/>
    <p:sldId id="271" r:id="rId12"/>
    <p:sldId id="272" r:id="rId13"/>
    <p:sldId id="257" r:id="rId14"/>
    <p:sldId id="261" r:id="rId15"/>
    <p:sldId id="262" r:id="rId16"/>
    <p:sldId id="26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2C41BB-2AD5-9FED-F655-CED08BC69768}" v="1121" dt="2023-03-27T07:46:43.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8" d="100"/>
          <a:sy n="78" d="100"/>
        </p:scale>
        <p:origin x="65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81662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15812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09105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18657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4/24/2023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5937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5817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80026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91287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3577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78382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572581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43381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30361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42455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14774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57797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20783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4/24/2023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83293337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2012" y="1447800"/>
            <a:ext cx="5222325" cy="3329581"/>
          </a:xfrm>
        </p:spPr>
        <p:txBody>
          <a:bodyPr>
            <a:normAutofit/>
          </a:bodyPr>
          <a:lstStyle/>
          <a:p>
            <a:pPr>
              <a:lnSpc>
                <a:spcPct val="90000"/>
              </a:lnSpc>
            </a:pPr>
            <a:r>
              <a:rPr lang="en-GB" sz="5600">
                <a:solidFill>
                  <a:srgbClr val="EBEBEB"/>
                </a:solidFill>
                <a:cs typeface="Calibri Light"/>
              </a:rPr>
              <a:t>Community Care and Development</a:t>
            </a:r>
            <a:endParaRPr lang="en-GB" sz="5600">
              <a:solidFill>
                <a:srgbClr val="EBEBEB"/>
              </a:solidFill>
            </a:endParaRPr>
          </a:p>
        </p:txBody>
      </p:sp>
      <p:sp>
        <p:nvSpPr>
          <p:cNvPr id="3" name="Subtitle 2"/>
          <p:cNvSpPr>
            <a:spLocks noGrp="1"/>
          </p:cNvSpPr>
          <p:nvPr>
            <p:ph type="subTitle" idx="1"/>
          </p:nvPr>
        </p:nvSpPr>
        <p:spPr>
          <a:xfrm>
            <a:off x="4872012" y="4777380"/>
            <a:ext cx="5222326" cy="861420"/>
          </a:xfrm>
        </p:spPr>
        <p:txBody>
          <a:bodyPr vert="horz" lIns="91440" tIns="45720" rIns="91440" bIns="45720" rtlCol="0">
            <a:normAutofit/>
          </a:bodyPr>
          <a:lstStyle/>
          <a:p>
            <a:r>
              <a:rPr lang="en-GB">
                <a:solidFill>
                  <a:schemeClr val="tx2">
                    <a:lumMod val="40000"/>
                    <a:lumOff val="60000"/>
                  </a:schemeClr>
                </a:solidFill>
                <a:cs typeface="Calibri"/>
              </a:rPr>
              <a:t>Morgan David John – 2015661 </a:t>
            </a:r>
          </a:p>
          <a:p>
            <a:r>
              <a:rPr lang="en-GB">
                <a:solidFill>
                  <a:schemeClr val="tx2">
                    <a:lumMod val="40000"/>
                    <a:lumOff val="60000"/>
                  </a:schemeClr>
                </a:solidFill>
                <a:cs typeface="Calibri"/>
              </a:rPr>
              <a:t>U.W.T.S.D.</a:t>
            </a: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Group">
            <a:extLst>
              <a:ext uri="{FF2B5EF4-FFF2-40B4-BE49-F238E27FC236}">
                <a16:creationId xmlns:a16="http://schemas.microsoft.com/office/drawing/2014/main" id="{69E2C76C-2828-0DEC-089E-F6093D5789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97228-F954-E242-D76B-5C709C3CB7B4}"/>
              </a:ext>
            </a:extLst>
          </p:cNvPr>
          <p:cNvSpPr>
            <a:spLocks noGrp="1"/>
          </p:cNvSpPr>
          <p:nvPr>
            <p:ph type="title"/>
          </p:nvPr>
        </p:nvSpPr>
        <p:spPr/>
        <p:txBody>
          <a:bodyPr/>
          <a:lstStyle/>
          <a:p>
            <a:r>
              <a:rPr lang="en-GB" dirty="0"/>
              <a:t>What is community?</a:t>
            </a:r>
          </a:p>
        </p:txBody>
      </p:sp>
      <p:sp>
        <p:nvSpPr>
          <p:cNvPr id="3" name="Content Placeholder 2">
            <a:extLst>
              <a:ext uri="{FF2B5EF4-FFF2-40B4-BE49-F238E27FC236}">
                <a16:creationId xmlns:a16="http://schemas.microsoft.com/office/drawing/2014/main" id="{254F3BD2-8A8F-B062-DB1B-59847D92BF25}"/>
              </a:ext>
            </a:extLst>
          </p:cNvPr>
          <p:cNvSpPr>
            <a:spLocks noGrp="1"/>
          </p:cNvSpPr>
          <p:nvPr>
            <p:ph idx="1"/>
          </p:nvPr>
        </p:nvSpPr>
        <p:spPr/>
        <p:txBody>
          <a:bodyPr vert="horz" lIns="91440" tIns="45720" rIns="91440" bIns="45720" rtlCol="0" anchor="t">
            <a:normAutofit/>
          </a:bodyPr>
          <a:lstStyle/>
          <a:p>
            <a:r>
              <a:rPr lang="en-GB" dirty="0"/>
              <a:t>A community is often defined as a group of people who share a common interest.</a:t>
            </a:r>
          </a:p>
          <a:p>
            <a:r>
              <a:rPr lang="en-GB" dirty="0"/>
              <a:t>This could be an ideology, a hobby, a location in which they reside and so on.</a:t>
            </a:r>
          </a:p>
          <a:p>
            <a:pPr>
              <a:buClr>
                <a:srgbClr val="8AD0D6"/>
              </a:buClr>
            </a:pPr>
            <a:r>
              <a:rPr lang="en-GB" dirty="0"/>
              <a:t>Communities have changed since the COVID-19 pandemic, often reaching a wider audience and relying less on location or language.</a:t>
            </a:r>
          </a:p>
          <a:p>
            <a:pPr>
              <a:buClr>
                <a:srgbClr val="8AD0D6"/>
              </a:buClr>
            </a:pPr>
            <a:endParaRPr lang="en-GB" dirty="0"/>
          </a:p>
        </p:txBody>
      </p:sp>
    </p:spTree>
    <p:extLst>
      <p:ext uri="{BB962C8B-B14F-4D97-AF65-F5344CB8AC3E}">
        <p14:creationId xmlns:p14="http://schemas.microsoft.com/office/powerpoint/2010/main" val="170596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A23A-D389-EFCE-7B7D-ED0B764B4878}"/>
              </a:ext>
            </a:extLst>
          </p:cNvPr>
          <p:cNvSpPr>
            <a:spLocks noGrp="1"/>
          </p:cNvSpPr>
          <p:nvPr>
            <p:ph type="title"/>
          </p:nvPr>
        </p:nvSpPr>
        <p:spPr/>
        <p:txBody>
          <a:bodyPr/>
          <a:lstStyle/>
          <a:p>
            <a:r>
              <a:rPr lang="en-GB" dirty="0"/>
              <a:t>Examples of Communities.</a:t>
            </a:r>
          </a:p>
        </p:txBody>
      </p:sp>
      <p:sp>
        <p:nvSpPr>
          <p:cNvPr id="3" name="Content Placeholder 2">
            <a:extLst>
              <a:ext uri="{FF2B5EF4-FFF2-40B4-BE49-F238E27FC236}">
                <a16:creationId xmlns:a16="http://schemas.microsoft.com/office/drawing/2014/main" id="{05474300-48B9-B407-F5CD-D2EF4D209285}"/>
              </a:ext>
            </a:extLst>
          </p:cNvPr>
          <p:cNvSpPr>
            <a:spLocks noGrp="1"/>
          </p:cNvSpPr>
          <p:nvPr>
            <p:ph idx="1"/>
          </p:nvPr>
        </p:nvSpPr>
        <p:spPr/>
        <p:txBody>
          <a:bodyPr/>
          <a:lstStyle/>
          <a:p>
            <a:r>
              <a:rPr lang="en-GB" dirty="0"/>
              <a:t>Social groups.</a:t>
            </a:r>
          </a:p>
          <a:p>
            <a:r>
              <a:rPr lang="en-GB" dirty="0"/>
              <a:t>Family and friends.</a:t>
            </a:r>
          </a:p>
          <a:p>
            <a:r>
              <a:rPr lang="en-GB" dirty="0"/>
              <a:t>Hobbyists.</a:t>
            </a:r>
          </a:p>
          <a:p>
            <a:r>
              <a:rPr lang="en-GB" dirty="0"/>
              <a:t>Religious groups.</a:t>
            </a:r>
          </a:p>
          <a:p>
            <a:r>
              <a:rPr lang="en-GB" dirty="0"/>
              <a:t>Education groups.</a:t>
            </a:r>
          </a:p>
          <a:p>
            <a:r>
              <a:rPr lang="en-GB" dirty="0"/>
              <a:t>Sport and entertainment groups.</a:t>
            </a:r>
          </a:p>
        </p:txBody>
      </p:sp>
    </p:spTree>
    <p:extLst>
      <p:ext uri="{BB962C8B-B14F-4D97-AF65-F5344CB8AC3E}">
        <p14:creationId xmlns:p14="http://schemas.microsoft.com/office/powerpoint/2010/main" val="2107971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E3D3-03EE-2170-A26D-D9890765A869}"/>
              </a:ext>
            </a:extLst>
          </p:cNvPr>
          <p:cNvSpPr>
            <a:spLocks noGrp="1"/>
          </p:cNvSpPr>
          <p:nvPr>
            <p:ph type="title"/>
          </p:nvPr>
        </p:nvSpPr>
        <p:spPr/>
        <p:txBody>
          <a:bodyPr/>
          <a:lstStyle/>
          <a:p>
            <a:r>
              <a:rPr lang="en-GB" dirty="0"/>
              <a:t>Why are Communities important?</a:t>
            </a:r>
          </a:p>
        </p:txBody>
      </p:sp>
      <p:sp>
        <p:nvSpPr>
          <p:cNvPr id="3" name="Content Placeholder 2">
            <a:extLst>
              <a:ext uri="{FF2B5EF4-FFF2-40B4-BE49-F238E27FC236}">
                <a16:creationId xmlns:a16="http://schemas.microsoft.com/office/drawing/2014/main" id="{EAA06229-C445-712E-7052-3788651D2F7A}"/>
              </a:ext>
            </a:extLst>
          </p:cNvPr>
          <p:cNvSpPr>
            <a:spLocks noGrp="1"/>
          </p:cNvSpPr>
          <p:nvPr>
            <p:ph idx="1"/>
          </p:nvPr>
        </p:nvSpPr>
        <p:spPr/>
        <p:txBody>
          <a:bodyPr vert="horz" lIns="91440" tIns="45720" rIns="91440" bIns="45720" rtlCol="0" anchor="t">
            <a:normAutofit/>
          </a:bodyPr>
          <a:lstStyle/>
          <a:p>
            <a:r>
              <a:rPr lang="en-GB" dirty="0">
                <a:ea typeface="+mj-lt"/>
                <a:cs typeface="+mj-lt"/>
              </a:rPr>
              <a:t>Communities are important as described within Maslow's hierarchy of needs theory; humans thrive to be belonging to something.</a:t>
            </a:r>
          </a:p>
          <a:p>
            <a:r>
              <a:rPr lang="en-GB" dirty="0">
                <a:ea typeface="+mj-lt"/>
                <a:cs typeface="+mj-lt"/>
              </a:rPr>
              <a:t>Failing to be involved within a community can cause loneliness, depressive episodes and a downward trend to someone's overall mental health.</a:t>
            </a:r>
          </a:p>
          <a:p>
            <a:pPr>
              <a:buClr>
                <a:srgbClr val="8AD0D6"/>
              </a:buClr>
            </a:pPr>
            <a:r>
              <a:rPr lang="en-GB" dirty="0"/>
              <a:t>Without a sense of community, humans will often feel alone, uninspired and will struggle to connect with individuals and develop relationships.</a:t>
            </a:r>
          </a:p>
        </p:txBody>
      </p:sp>
    </p:spTree>
    <p:extLst>
      <p:ext uri="{BB962C8B-B14F-4D97-AF65-F5344CB8AC3E}">
        <p14:creationId xmlns:p14="http://schemas.microsoft.com/office/powerpoint/2010/main" val="2439355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DEACE-074A-3732-1EDF-3E39742709C0}"/>
              </a:ext>
            </a:extLst>
          </p:cNvPr>
          <p:cNvSpPr>
            <a:spLocks noGrp="1"/>
          </p:cNvSpPr>
          <p:nvPr>
            <p:ph type="title"/>
          </p:nvPr>
        </p:nvSpPr>
        <p:spPr/>
        <p:txBody>
          <a:bodyPr/>
          <a:lstStyle/>
          <a:p>
            <a:r>
              <a:rPr lang="en-GB" dirty="0"/>
              <a:t>Communities Before the COVID-19 Pandemic.</a:t>
            </a:r>
          </a:p>
        </p:txBody>
      </p:sp>
      <p:sp>
        <p:nvSpPr>
          <p:cNvPr id="3" name="Content Placeholder 2">
            <a:extLst>
              <a:ext uri="{FF2B5EF4-FFF2-40B4-BE49-F238E27FC236}">
                <a16:creationId xmlns:a16="http://schemas.microsoft.com/office/drawing/2014/main" id="{C1D66081-5871-C3AE-B70D-7E0BDEEF9F31}"/>
              </a:ext>
            </a:extLst>
          </p:cNvPr>
          <p:cNvSpPr>
            <a:spLocks noGrp="1"/>
          </p:cNvSpPr>
          <p:nvPr>
            <p:ph idx="1"/>
          </p:nvPr>
        </p:nvSpPr>
        <p:spPr/>
        <p:txBody>
          <a:bodyPr vert="horz" lIns="91440" tIns="45720" rIns="91440" bIns="45720" rtlCol="0" anchor="t">
            <a:normAutofit/>
          </a:bodyPr>
          <a:lstStyle/>
          <a:p>
            <a:r>
              <a:rPr lang="en-GB" dirty="0"/>
              <a:t>Before the COVID-19 pandemic, Communities were often quite localised, small and robust.</a:t>
            </a:r>
          </a:p>
          <a:p>
            <a:pPr>
              <a:buClr>
                <a:srgbClr val="8AD0D6"/>
              </a:buClr>
            </a:pPr>
            <a:r>
              <a:rPr lang="en-GB" dirty="0"/>
              <a:t>Communities were mostly in person and usually would have a set gathering location; a community centre, a social or sports club, a religious building etc.</a:t>
            </a:r>
          </a:p>
          <a:p>
            <a:pPr>
              <a:buClr>
                <a:srgbClr val="8AD0D6"/>
              </a:buClr>
            </a:pPr>
            <a:r>
              <a:rPr lang="en-GB" dirty="0"/>
              <a:t>Typically, the more disconnected a community was from the online world, the more tightknit the community would be.</a:t>
            </a:r>
          </a:p>
        </p:txBody>
      </p:sp>
    </p:spTree>
    <p:extLst>
      <p:ext uri="{BB962C8B-B14F-4D97-AF65-F5344CB8AC3E}">
        <p14:creationId xmlns:p14="http://schemas.microsoft.com/office/powerpoint/2010/main" val="1606237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EBC4-2D83-2154-EFC7-4AC24B14C6FD}"/>
              </a:ext>
            </a:extLst>
          </p:cNvPr>
          <p:cNvSpPr>
            <a:spLocks noGrp="1"/>
          </p:cNvSpPr>
          <p:nvPr>
            <p:ph type="title"/>
          </p:nvPr>
        </p:nvSpPr>
        <p:spPr/>
        <p:txBody>
          <a:bodyPr/>
          <a:lstStyle/>
          <a:p>
            <a:r>
              <a:rPr lang="en-GB" dirty="0"/>
              <a:t>Communities During and After the COVID-19 Pandemic.</a:t>
            </a:r>
          </a:p>
        </p:txBody>
      </p:sp>
      <p:sp>
        <p:nvSpPr>
          <p:cNvPr id="3" name="Content Placeholder 2">
            <a:extLst>
              <a:ext uri="{FF2B5EF4-FFF2-40B4-BE49-F238E27FC236}">
                <a16:creationId xmlns:a16="http://schemas.microsoft.com/office/drawing/2014/main" id="{146518EE-19FD-C31E-5B01-2EA9EE25D074}"/>
              </a:ext>
            </a:extLst>
          </p:cNvPr>
          <p:cNvSpPr>
            <a:spLocks noGrp="1"/>
          </p:cNvSpPr>
          <p:nvPr>
            <p:ph idx="1"/>
          </p:nvPr>
        </p:nvSpPr>
        <p:spPr/>
        <p:txBody>
          <a:bodyPr vert="horz" lIns="91440" tIns="45720" rIns="91440" bIns="45720" rtlCol="0" anchor="t">
            <a:normAutofit/>
          </a:bodyPr>
          <a:lstStyle/>
          <a:p>
            <a:r>
              <a:rPr lang="en-GB" dirty="0"/>
              <a:t>During the COVID-19 pandemic, communities were forced to seek alternative methods in order to stay connected.</a:t>
            </a:r>
          </a:p>
          <a:p>
            <a:pPr>
              <a:buClr>
                <a:srgbClr val="8AD0D6"/>
              </a:buClr>
            </a:pPr>
            <a:r>
              <a:rPr lang="en-GB" dirty="0"/>
              <a:t>Many communities utilised the ability to host mass gatherings online, using software applications such as Microsoft Teams or Zoom, as well as existing online social medias outlets communities such as Facebook or Twitter.</a:t>
            </a:r>
          </a:p>
          <a:p>
            <a:pPr>
              <a:buClr>
                <a:srgbClr val="8AD0D6"/>
              </a:buClr>
            </a:pPr>
            <a:r>
              <a:rPr lang="en-GB" dirty="0"/>
              <a:t>Since the pandemic, a lot of communities have returned to physical gatherings, but have also implemented methods of online use as well as hybrid methods.</a:t>
            </a:r>
          </a:p>
        </p:txBody>
      </p:sp>
    </p:spTree>
    <p:extLst>
      <p:ext uri="{BB962C8B-B14F-4D97-AF65-F5344CB8AC3E}">
        <p14:creationId xmlns:p14="http://schemas.microsoft.com/office/powerpoint/2010/main" val="1266842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7994A-F45C-440F-FC93-C3B57DD0BF0B}"/>
              </a:ext>
            </a:extLst>
          </p:cNvPr>
          <p:cNvSpPr>
            <a:spLocks noGrp="1"/>
          </p:cNvSpPr>
          <p:nvPr>
            <p:ph type="title"/>
          </p:nvPr>
        </p:nvSpPr>
        <p:spPr/>
        <p:txBody>
          <a:bodyPr/>
          <a:lstStyle/>
          <a:p>
            <a:r>
              <a:rPr lang="en-GB" dirty="0"/>
              <a:t>Examples of Technology used.</a:t>
            </a:r>
          </a:p>
        </p:txBody>
      </p:sp>
      <p:sp>
        <p:nvSpPr>
          <p:cNvPr id="3" name="Content Placeholder 2">
            <a:extLst>
              <a:ext uri="{FF2B5EF4-FFF2-40B4-BE49-F238E27FC236}">
                <a16:creationId xmlns:a16="http://schemas.microsoft.com/office/drawing/2014/main" id="{8AB03779-EBD0-CE7E-CD9B-0B5CE46558F2}"/>
              </a:ext>
            </a:extLst>
          </p:cNvPr>
          <p:cNvSpPr>
            <a:spLocks noGrp="1"/>
          </p:cNvSpPr>
          <p:nvPr>
            <p:ph idx="1"/>
          </p:nvPr>
        </p:nvSpPr>
        <p:spPr/>
        <p:txBody>
          <a:bodyPr/>
          <a:lstStyle/>
          <a:p>
            <a:r>
              <a:rPr lang="en-GB" dirty="0"/>
              <a:t>Social media.</a:t>
            </a:r>
          </a:p>
          <a:p>
            <a:r>
              <a:rPr lang="en-GB" dirty="0"/>
              <a:t>Online applications.</a:t>
            </a:r>
          </a:p>
          <a:p>
            <a:r>
              <a:rPr lang="en-GB" dirty="0"/>
              <a:t>Radio.</a:t>
            </a:r>
          </a:p>
          <a:p>
            <a:r>
              <a:rPr lang="en-GB" dirty="0"/>
              <a:t>Email.</a:t>
            </a:r>
          </a:p>
          <a:p>
            <a:r>
              <a:rPr lang="en-GB" dirty="0"/>
              <a:t>Digital conferencing. </a:t>
            </a:r>
          </a:p>
        </p:txBody>
      </p:sp>
    </p:spTree>
    <p:extLst>
      <p:ext uri="{BB962C8B-B14F-4D97-AF65-F5344CB8AC3E}">
        <p14:creationId xmlns:p14="http://schemas.microsoft.com/office/powerpoint/2010/main" val="3765271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E06EB-52AF-0303-442C-93082A485FA0}"/>
              </a:ext>
            </a:extLst>
          </p:cNvPr>
          <p:cNvSpPr>
            <a:spLocks noGrp="1"/>
          </p:cNvSpPr>
          <p:nvPr>
            <p:ph type="title"/>
          </p:nvPr>
        </p:nvSpPr>
        <p:spPr/>
        <p:txBody>
          <a:bodyPr/>
          <a:lstStyle/>
          <a:p>
            <a:r>
              <a:rPr lang="en-GB" dirty="0"/>
              <a:t>How were Technologies Developed as a Result of the COVID-19 Pandemic?</a:t>
            </a:r>
          </a:p>
        </p:txBody>
      </p:sp>
      <p:sp>
        <p:nvSpPr>
          <p:cNvPr id="3" name="Content Placeholder 2">
            <a:extLst>
              <a:ext uri="{FF2B5EF4-FFF2-40B4-BE49-F238E27FC236}">
                <a16:creationId xmlns:a16="http://schemas.microsoft.com/office/drawing/2014/main" id="{223AE7A1-CD27-925B-6DD7-CADC0B7F6E69}"/>
              </a:ext>
            </a:extLst>
          </p:cNvPr>
          <p:cNvSpPr>
            <a:spLocks noGrp="1"/>
          </p:cNvSpPr>
          <p:nvPr>
            <p:ph idx="1"/>
          </p:nvPr>
        </p:nvSpPr>
        <p:spPr>
          <a:xfrm>
            <a:off x="1103312" y="2649196"/>
            <a:ext cx="8946541" cy="3599203"/>
          </a:xfrm>
        </p:spPr>
        <p:txBody>
          <a:bodyPr/>
          <a:lstStyle/>
          <a:p>
            <a:r>
              <a:rPr lang="en-GB" dirty="0"/>
              <a:t>Mass zoom meetings within the formal office environment, as well as other events, such as the entertainment industry were developed to withhold a much greater participation amount due to the lack of ability to access these events in person.</a:t>
            </a:r>
          </a:p>
          <a:p>
            <a:r>
              <a:rPr lang="en-GB" dirty="0"/>
              <a:t>Technologies within social services were also developed to safeguard individuals who are more venerable than others.</a:t>
            </a:r>
          </a:p>
          <a:p>
            <a:r>
              <a:rPr lang="en-GB" dirty="0"/>
              <a:t>The government funded COVID-19 Tracking app was a key element in the fight against the pandemic.</a:t>
            </a:r>
          </a:p>
        </p:txBody>
      </p:sp>
    </p:spTree>
    <p:extLst>
      <p:ext uri="{BB962C8B-B14F-4D97-AF65-F5344CB8AC3E}">
        <p14:creationId xmlns:p14="http://schemas.microsoft.com/office/powerpoint/2010/main" val="1612889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FF361-F6DB-E929-9562-223D5565F11E}"/>
              </a:ext>
            </a:extLst>
          </p:cNvPr>
          <p:cNvSpPr>
            <a:spLocks noGrp="1"/>
          </p:cNvSpPr>
          <p:nvPr>
            <p:ph type="title"/>
          </p:nvPr>
        </p:nvSpPr>
        <p:spPr/>
        <p:txBody>
          <a:bodyPr/>
          <a:lstStyle/>
          <a:p>
            <a:r>
              <a:rPr lang="en-GB" dirty="0"/>
              <a:t>My Experience within My Community.</a:t>
            </a:r>
          </a:p>
        </p:txBody>
      </p:sp>
      <p:sp>
        <p:nvSpPr>
          <p:cNvPr id="3" name="Content Placeholder 2">
            <a:extLst>
              <a:ext uri="{FF2B5EF4-FFF2-40B4-BE49-F238E27FC236}">
                <a16:creationId xmlns:a16="http://schemas.microsoft.com/office/drawing/2014/main" id="{14EEE6CF-9633-1AD1-CA7D-3BF8F4965EE4}"/>
              </a:ext>
            </a:extLst>
          </p:cNvPr>
          <p:cNvSpPr>
            <a:spLocks noGrp="1"/>
          </p:cNvSpPr>
          <p:nvPr>
            <p:ph idx="1"/>
          </p:nvPr>
        </p:nvSpPr>
        <p:spPr/>
        <p:txBody>
          <a:bodyPr/>
          <a:lstStyle/>
          <a:p>
            <a:r>
              <a:rPr lang="en-GB" dirty="0"/>
              <a:t>During the COVID-19 pandemic my caring role was drastically altered from a large group setting within a daycentre to isolated household setting.</a:t>
            </a:r>
          </a:p>
          <a:p>
            <a:r>
              <a:rPr lang="en-GB" dirty="0"/>
              <a:t>Technology was a lifeline within my working community to provide a service of care and social connection, when physical interaction was not an option.</a:t>
            </a:r>
          </a:p>
          <a:p>
            <a:r>
              <a:rPr lang="en-GB" dirty="0"/>
              <a:t>Without my mobile phone, these interactions would not have been possible.</a:t>
            </a:r>
          </a:p>
          <a:p>
            <a:r>
              <a:rPr lang="en-GB" dirty="0"/>
              <a:t>This is a perfect example of my working community utilising the available technologies to support the individuals that accessed this community.</a:t>
            </a:r>
          </a:p>
        </p:txBody>
      </p:sp>
    </p:spTree>
    <p:extLst>
      <p:ext uri="{BB962C8B-B14F-4D97-AF65-F5344CB8AC3E}">
        <p14:creationId xmlns:p14="http://schemas.microsoft.com/office/powerpoint/2010/main" val="1186012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661A-C5D5-2523-D936-C4141B87866F}"/>
              </a:ext>
            </a:extLst>
          </p:cNvPr>
          <p:cNvSpPr>
            <a:spLocks noGrp="1"/>
          </p:cNvSpPr>
          <p:nvPr>
            <p:ph type="title"/>
          </p:nvPr>
        </p:nvSpPr>
        <p:spPr/>
        <p:txBody>
          <a:bodyPr/>
          <a:lstStyle/>
          <a:p>
            <a:r>
              <a:rPr lang="en-GB" dirty="0"/>
              <a:t>Advantages of Technologies.</a:t>
            </a:r>
          </a:p>
        </p:txBody>
      </p:sp>
      <p:sp>
        <p:nvSpPr>
          <p:cNvPr id="3" name="Content Placeholder 2">
            <a:extLst>
              <a:ext uri="{FF2B5EF4-FFF2-40B4-BE49-F238E27FC236}">
                <a16:creationId xmlns:a16="http://schemas.microsoft.com/office/drawing/2014/main" id="{31C88A2F-0EDC-A377-E059-88C3ACD1500E}"/>
              </a:ext>
            </a:extLst>
          </p:cNvPr>
          <p:cNvSpPr>
            <a:spLocks noGrp="1"/>
          </p:cNvSpPr>
          <p:nvPr>
            <p:ph idx="1"/>
          </p:nvPr>
        </p:nvSpPr>
        <p:spPr/>
        <p:txBody>
          <a:bodyPr/>
          <a:lstStyle/>
          <a:p>
            <a:r>
              <a:rPr lang="en-GB" dirty="0"/>
              <a:t>The ability to stay connected 24/7.</a:t>
            </a:r>
          </a:p>
          <a:p>
            <a:r>
              <a:rPr lang="en-GB" dirty="0"/>
              <a:t>Widespread to a global reach.</a:t>
            </a:r>
          </a:p>
          <a:p>
            <a:r>
              <a:rPr lang="en-GB" dirty="0"/>
              <a:t>Can prevent anxiety.</a:t>
            </a:r>
          </a:p>
          <a:p>
            <a:r>
              <a:rPr lang="en-GB" dirty="0"/>
              <a:t>Offer constant connection, support and safeguarding.</a:t>
            </a:r>
          </a:p>
          <a:p>
            <a:r>
              <a:rPr lang="en-GB" dirty="0"/>
              <a:t>Can be monitored.</a:t>
            </a:r>
          </a:p>
        </p:txBody>
      </p:sp>
    </p:spTree>
    <p:extLst>
      <p:ext uri="{BB962C8B-B14F-4D97-AF65-F5344CB8AC3E}">
        <p14:creationId xmlns:p14="http://schemas.microsoft.com/office/powerpoint/2010/main" val="84101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4F278-3D11-9816-C730-FABCA2556D73}"/>
              </a:ext>
            </a:extLst>
          </p:cNvPr>
          <p:cNvSpPr>
            <a:spLocks noGrp="1"/>
          </p:cNvSpPr>
          <p:nvPr>
            <p:ph type="title"/>
          </p:nvPr>
        </p:nvSpPr>
        <p:spPr/>
        <p:txBody>
          <a:bodyPr/>
          <a:lstStyle/>
          <a:p>
            <a:r>
              <a:rPr lang="en-GB" dirty="0"/>
              <a:t>Disadvantages of Technologies.</a:t>
            </a:r>
          </a:p>
        </p:txBody>
      </p:sp>
      <p:sp>
        <p:nvSpPr>
          <p:cNvPr id="3" name="Content Placeholder 2">
            <a:extLst>
              <a:ext uri="{FF2B5EF4-FFF2-40B4-BE49-F238E27FC236}">
                <a16:creationId xmlns:a16="http://schemas.microsoft.com/office/drawing/2014/main" id="{2F13AF76-BE49-4015-A310-6235AEC620DF}"/>
              </a:ext>
            </a:extLst>
          </p:cNvPr>
          <p:cNvSpPr>
            <a:spLocks noGrp="1"/>
          </p:cNvSpPr>
          <p:nvPr>
            <p:ph idx="1"/>
          </p:nvPr>
        </p:nvSpPr>
        <p:spPr/>
        <p:txBody>
          <a:bodyPr/>
          <a:lstStyle/>
          <a:p>
            <a:r>
              <a:rPr lang="en-GB" dirty="0"/>
              <a:t>Excludes elderly groups and individuals who struggle to operate technologies.</a:t>
            </a:r>
          </a:p>
          <a:p>
            <a:r>
              <a:rPr lang="en-GB" dirty="0"/>
              <a:t>Monitoring can be easily avoided.</a:t>
            </a:r>
          </a:p>
          <a:p>
            <a:r>
              <a:rPr lang="en-GB" dirty="0"/>
              <a:t>Individuals can be exposed to misinformation.</a:t>
            </a:r>
          </a:p>
          <a:p>
            <a:r>
              <a:rPr lang="en-GB" dirty="0"/>
              <a:t>Excludes individuals without internet access.</a:t>
            </a:r>
          </a:p>
          <a:p>
            <a:r>
              <a:rPr lang="en-GB" dirty="0"/>
              <a:t>Could potentially promote reclusiveness and isolation.</a:t>
            </a:r>
          </a:p>
        </p:txBody>
      </p:sp>
    </p:spTree>
    <p:extLst>
      <p:ext uri="{BB962C8B-B14F-4D97-AF65-F5344CB8AC3E}">
        <p14:creationId xmlns:p14="http://schemas.microsoft.com/office/powerpoint/2010/main" val="849226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4782E-3424-EC3B-9B1D-2E9575C65DDA}"/>
              </a:ext>
            </a:extLst>
          </p:cNvPr>
          <p:cNvSpPr>
            <a:spLocks noGrp="1"/>
          </p:cNvSpPr>
          <p:nvPr>
            <p:ph type="title"/>
          </p:nvPr>
        </p:nvSpPr>
        <p:spPr/>
        <p:txBody>
          <a:bodyPr/>
          <a:lstStyle/>
          <a:p>
            <a:r>
              <a:rPr lang="en-GB" dirty="0"/>
              <a:t>How can these Technologies be Further Advanced to Continue to Support Communities?</a:t>
            </a:r>
          </a:p>
        </p:txBody>
      </p:sp>
      <p:sp>
        <p:nvSpPr>
          <p:cNvPr id="3" name="Content Placeholder 2">
            <a:extLst>
              <a:ext uri="{FF2B5EF4-FFF2-40B4-BE49-F238E27FC236}">
                <a16:creationId xmlns:a16="http://schemas.microsoft.com/office/drawing/2014/main" id="{E6B1E8F8-ABB1-CFA6-5CBA-48DD5155209F}"/>
              </a:ext>
            </a:extLst>
          </p:cNvPr>
          <p:cNvSpPr>
            <a:spLocks noGrp="1"/>
          </p:cNvSpPr>
          <p:nvPr>
            <p:ph idx="1"/>
          </p:nvPr>
        </p:nvSpPr>
        <p:spPr>
          <a:xfrm>
            <a:off x="1103312" y="2606467"/>
            <a:ext cx="8946541" cy="3641932"/>
          </a:xfrm>
        </p:spPr>
        <p:txBody>
          <a:bodyPr/>
          <a:lstStyle/>
          <a:p>
            <a:r>
              <a:rPr lang="en-GB" dirty="0"/>
              <a:t>Make the technologies more accessible.</a:t>
            </a:r>
          </a:p>
          <a:p>
            <a:r>
              <a:rPr lang="en-GB" dirty="0"/>
              <a:t>Tighten restriction to avoid misinformation spreading.</a:t>
            </a:r>
          </a:p>
          <a:p>
            <a:r>
              <a:rPr lang="en-GB" dirty="0"/>
              <a:t>Creating more user-friendly software.</a:t>
            </a:r>
          </a:p>
          <a:p>
            <a:r>
              <a:rPr lang="en-GB" dirty="0"/>
              <a:t>Foster a hybrid approach that is both inclusive and promotes physical interaction.</a:t>
            </a:r>
          </a:p>
          <a:p>
            <a:r>
              <a:rPr lang="en-GB" dirty="0"/>
              <a:t>Bring back internet cafes to include those without access to the internet. This can also promote social interactions.</a:t>
            </a:r>
          </a:p>
          <a:p>
            <a:pPr marL="0" indent="0">
              <a:buNone/>
            </a:pPr>
            <a:endParaRPr lang="en-GB" dirty="0"/>
          </a:p>
        </p:txBody>
      </p:sp>
    </p:spTree>
    <p:extLst>
      <p:ext uri="{BB962C8B-B14F-4D97-AF65-F5344CB8AC3E}">
        <p14:creationId xmlns:p14="http://schemas.microsoft.com/office/powerpoint/2010/main" val="3135929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198A4-4B91-5695-6ED8-CA0B4CB15B5B}"/>
              </a:ext>
            </a:extLst>
          </p:cNvPr>
          <p:cNvSpPr>
            <a:spLocks noGrp="1"/>
          </p:cNvSpPr>
          <p:nvPr>
            <p:ph type="title"/>
          </p:nvPr>
        </p:nvSpPr>
        <p:spPr>
          <a:xfrm>
            <a:off x="653143" y="1645920"/>
            <a:ext cx="3522879" cy="4470821"/>
          </a:xfrm>
        </p:spPr>
        <p:txBody>
          <a:bodyPr>
            <a:normAutofit/>
          </a:bodyPr>
          <a:lstStyle/>
          <a:p>
            <a:pPr algn="r"/>
            <a:r>
              <a:rPr lang="en-GB">
                <a:solidFill>
                  <a:schemeClr val="tx1"/>
                </a:solidFill>
                <a:cs typeface="Calibri Light"/>
              </a:rPr>
              <a:t>Reference List, pp.01</a:t>
            </a:r>
            <a:endParaRPr lang="en-GB">
              <a:solidFill>
                <a:schemeClr val="tx1"/>
              </a:solidFill>
            </a:endParaRPr>
          </a:p>
        </p:txBody>
      </p:sp>
      <p:sp>
        <p:nvSpPr>
          <p:cNvPr id="28" name="Rectangle 27">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76DD849-B143-24D0-6B96-5AE96CE67262}"/>
              </a:ext>
            </a:extLst>
          </p:cNvPr>
          <p:cNvSpPr>
            <a:spLocks noGrp="1"/>
          </p:cNvSpPr>
          <p:nvPr>
            <p:ph idx="1"/>
          </p:nvPr>
        </p:nvSpPr>
        <p:spPr>
          <a:xfrm>
            <a:off x="4829164" y="1645920"/>
            <a:ext cx="6294448" cy="4470821"/>
          </a:xfrm>
        </p:spPr>
        <p:txBody>
          <a:bodyPr vert="horz" lIns="91440" tIns="45720" rIns="91440" bIns="45720" rtlCol="0">
            <a:normAutofit/>
          </a:bodyPr>
          <a:lstStyle/>
          <a:p>
            <a:pPr>
              <a:lnSpc>
                <a:spcPct val="90000"/>
              </a:lnSpc>
            </a:pPr>
            <a:r>
              <a:rPr lang="en-GB" sz="1700" dirty="0">
                <a:ea typeface="+mn-lt"/>
                <a:cs typeface="+mn-lt"/>
              </a:rPr>
              <a:t>Ahmad, A.R. and Murad, H.R., 2020. The impact of social media on panic during the COVID-19 pandemic in Iraqi Kurdistan: online questionnaire study. </a:t>
            </a:r>
            <a:r>
              <a:rPr lang="en-GB" sz="1700" i="1" dirty="0">
                <a:ea typeface="+mn-lt"/>
                <a:cs typeface="+mn-lt"/>
              </a:rPr>
              <a:t>Journal of medical Internet research</a:t>
            </a:r>
            <a:r>
              <a:rPr lang="en-GB" sz="1700" dirty="0">
                <a:ea typeface="+mn-lt"/>
                <a:cs typeface="+mn-lt"/>
              </a:rPr>
              <a:t>, </a:t>
            </a:r>
            <a:r>
              <a:rPr lang="en-GB" sz="1700" i="1" dirty="0">
                <a:ea typeface="+mn-lt"/>
                <a:cs typeface="+mn-lt"/>
              </a:rPr>
              <a:t>22</a:t>
            </a:r>
            <a:r>
              <a:rPr lang="en-GB" sz="1700" dirty="0">
                <a:ea typeface="+mn-lt"/>
                <a:cs typeface="+mn-lt"/>
              </a:rPr>
              <a:t>(5), p.e19556.</a:t>
            </a:r>
          </a:p>
          <a:p>
            <a:pPr>
              <a:lnSpc>
                <a:spcPct val="90000"/>
              </a:lnSpc>
            </a:pPr>
            <a:r>
              <a:rPr lang="en-GB" sz="1700" dirty="0" err="1">
                <a:ea typeface="+mn-lt"/>
                <a:cs typeface="+mn-lt"/>
              </a:rPr>
              <a:t>Delanty</a:t>
            </a:r>
            <a:r>
              <a:rPr lang="en-GB" sz="1700" dirty="0">
                <a:ea typeface="+mn-lt"/>
                <a:cs typeface="+mn-lt"/>
              </a:rPr>
              <a:t>, G., 2013. Community.</a:t>
            </a:r>
          </a:p>
          <a:p>
            <a:pPr>
              <a:lnSpc>
                <a:spcPct val="90000"/>
              </a:lnSpc>
            </a:pPr>
            <a:r>
              <a:rPr lang="en-GB" sz="1700" dirty="0">
                <a:ea typeface="+mn-lt"/>
                <a:cs typeface="+mn-lt"/>
              </a:rPr>
              <a:t>Gao, J., Zheng, P., Jia, Y., Chen, H., Mao, Y., Chen, S., Wang, Y., Fu, H. and Dai, J., 2020. Mental health problems and social media exposure during COVID-19 outbreak. </a:t>
            </a:r>
            <a:r>
              <a:rPr lang="en-GB" sz="1700" i="1" dirty="0" err="1">
                <a:ea typeface="+mn-lt"/>
                <a:cs typeface="+mn-lt"/>
              </a:rPr>
              <a:t>Plos</a:t>
            </a:r>
            <a:r>
              <a:rPr lang="en-GB" sz="1700" i="1" dirty="0">
                <a:ea typeface="+mn-lt"/>
                <a:cs typeface="+mn-lt"/>
              </a:rPr>
              <a:t> one</a:t>
            </a:r>
            <a:r>
              <a:rPr lang="en-GB" sz="1700" dirty="0">
                <a:ea typeface="+mn-lt"/>
                <a:cs typeface="+mn-lt"/>
              </a:rPr>
              <a:t>, </a:t>
            </a:r>
            <a:r>
              <a:rPr lang="en-GB" sz="1700" i="1" dirty="0">
                <a:ea typeface="+mn-lt"/>
                <a:cs typeface="+mn-lt"/>
              </a:rPr>
              <a:t>15</a:t>
            </a:r>
            <a:r>
              <a:rPr lang="en-GB" sz="1700" dirty="0">
                <a:ea typeface="+mn-lt"/>
                <a:cs typeface="+mn-lt"/>
              </a:rPr>
              <a:t>(4), p.e0231924.</a:t>
            </a:r>
            <a:endParaRPr lang="en-GB" sz="1700" dirty="0"/>
          </a:p>
          <a:p>
            <a:pPr>
              <a:lnSpc>
                <a:spcPct val="90000"/>
              </a:lnSpc>
            </a:pPr>
            <a:r>
              <a:rPr lang="en-GB" sz="1700" dirty="0">
                <a:ea typeface="+mn-lt"/>
                <a:cs typeface="+mn-lt"/>
              </a:rPr>
              <a:t>Goel, A. and Gupta, L., 2020. Social media in the times of COVID-19. </a:t>
            </a:r>
            <a:r>
              <a:rPr lang="en-GB" sz="1700" i="1" dirty="0">
                <a:ea typeface="+mn-lt"/>
                <a:cs typeface="+mn-lt"/>
              </a:rPr>
              <a:t>Journal of clinical rheumatology</a:t>
            </a:r>
            <a:r>
              <a:rPr lang="en-GB" sz="1700" dirty="0">
                <a:ea typeface="+mn-lt"/>
                <a:cs typeface="+mn-lt"/>
              </a:rPr>
              <a:t>.</a:t>
            </a:r>
            <a:endParaRPr lang="en-GB" sz="1700" dirty="0"/>
          </a:p>
          <a:p>
            <a:pPr>
              <a:lnSpc>
                <a:spcPct val="90000"/>
              </a:lnSpc>
            </a:pPr>
            <a:endParaRPr lang="en-GB" sz="1700" dirty="0">
              <a:ea typeface="+mn-lt"/>
              <a:cs typeface="+mn-lt"/>
            </a:endParaRPr>
          </a:p>
          <a:p>
            <a:pPr>
              <a:lnSpc>
                <a:spcPct val="90000"/>
              </a:lnSpc>
            </a:pPr>
            <a:endParaRPr lang="en-GB" sz="1700" dirty="0">
              <a:ea typeface="+mn-lt"/>
              <a:cs typeface="+mn-lt"/>
            </a:endParaRPr>
          </a:p>
          <a:p>
            <a:pPr>
              <a:lnSpc>
                <a:spcPct val="90000"/>
              </a:lnSpc>
            </a:pPr>
            <a:endParaRPr lang="en-GB" sz="1700" dirty="0">
              <a:cs typeface="Calibri"/>
            </a:endParaRPr>
          </a:p>
        </p:txBody>
      </p:sp>
    </p:spTree>
    <p:extLst>
      <p:ext uri="{BB962C8B-B14F-4D97-AF65-F5344CB8AC3E}">
        <p14:creationId xmlns:p14="http://schemas.microsoft.com/office/powerpoint/2010/main" val="3773839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7C331-FC64-7F96-961F-46D4A9D60662}"/>
              </a:ext>
            </a:extLst>
          </p:cNvPr>
          <p:cNvSpPr>
            <a:spLocks noGrp="1"/>
          </p:cNvSpPr>
          <p:nvPr>
            <p:ph type="title"/>
          </p:nvPr>
        </p:nvSpPr>
        <p:spPr>
          <a:xfrm>
            <a:off x="653143" y="1645920"/>
            <a:ext cx="3522879" cy="4470821"/>
          </a:xfrm>
        </p:spPr>
        <p:txBody>
          <a:bodyPr>
            <a:normAutofit/>
          </a:bodyPr>
          <a:lstStyle/>
          <a:p>
            <a:pPr algn="r"/>
            <a:r>
              <a:rPr lang="en-GB">
                <a:solidFill>
                  <a:schemeClr val="tx1"/>
                </a:solidFill>
                <a:cs typeface="Calibri Light"/>
              </a:rPr>
              <a:t>Reference List, pp.02</a:t>
            </a:r>
            <a:endParaRPr lang="en-GB">
              <a:solidFill>
                <a:schemeClr val="tx1"/>
              </a:solidFill>
            </a:endParaRPr>
          </a:p>
        </p:txBody>
      </p:sp>
      <p:sp>
        <p:nvSpPr>
          <p:cNvPr id="10" name="Rectangle 9">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EBB4AA0-FD8F-C19C-EF0B-C1F5A7C450AB}"/>
              </a:ext>
            </a:extLst>
          </p:cNvPr>
          <p:cNvSpPr>
            <a:spLocks noGrp="1"/>
          </p:cNvSpPr>
          <p:nvPr>
            <p:ph idx="1"/>
          </p:nvPr>
        </p:nvSpPr>
        <p:spPr>
          <a:xfrm>
            <a:off x="4829164" y="1645920"/>
            <a:ext cx="6294448" cy="4470821"/>
          </a:xfrm>
        </p:spPr>
        <p:txBody>
          <a:bodyPr vert="horz" lIns="91440" tIns="45720" rIns="91440" bIns="45720" rtlCol="0" anchor="t">
            <a:normAutofit/>
          </a:bodyPr>
          <a:lstStyle/>
          <a:p>
            <a:pPr>
              <a:lnSpc>
                <a:spcPct val="90000"/>
              </a:lnSpc>
            </a:pPr>
            <a:r>
              <a:rPr lang="en-GB" sz="1700" dirty="0">
                <a:cs typeface="Calibri"/>
              </a:rPr>
              <a:t>González-Padilla, D.A. and </a:t>
            </a:r>
            <a:r>
              <a:rPr lang="en-GB" sz="1700" dirty="0" err="1">
                <a:cs typeface="Calibri"/>
              </a:rPr>
              <a:t>Tortolero</a:t>
            </a:r>
            <a:r>
              <a:rPr lang="en-GB" sz="1700" dirty="0">
                <a:cs typeface="Calibri"/>
              </a:rPr>
              <a:t>-Blanco, L., 2020. Social media influence in the COVID-19 Pandemic. International </a:t>
            </a:r>
            <a:r>
              <a:rPr lang="en-GB" sz="1700" dirty="0" err="1">
                <a:cs typeface="Calibri"/>
              </a:rPr>
              <a:t>braz</a:t>
            </a:r>
            <a:r>
              <a:rPr lang="en-GB" sz="1700" dirty="0">
                <a:cs typeface="Calibri"/>
              </a:rPr>
              <a:t> j </a:t>
            </a:r>
            <a:r>
              <a:rPr lang="en-GB" sz="1700" dirty="0" err="1">
                <a:cs typeface="Calibri"/>
              </a:rPr>
              <a:t>urol</a:t>
            </a:r>
            <a:r>
              <a:rPr lang="en-GB" sz="1700" dirty="0">
                <a:cs typeface="Calibri"/>
              </a:rPr>
              <a:t>, 46, pp.120-124.</a:t>
            </a:r>
          </a:p>
          <a:p>
            <a:pPr>
              <a:lnSpc>
                <a:spcPct val="90000"/>
              </a:lnSpc>
            </a:pPr>
            <a:r>
              <a:rPr lang="en-GB" sz="1700" dirty="0">
                <a:cs typeface="Calibri"/>
              </a:rPr>
              <a:t>Gottlieb, M. and Dyer, S., 2020. Information and disinformation: social media in the COVID‐19 crisis. </a:t>
            </a:r>
            <a:r>
              <a:rPr lang="en-GB" sz="1700" i="1" dirty="0">
                <a:cs typeface="Calibri"/>
              </a:rPr>
              <a:t>Academic emergency medicine</a:t>
            </a:r>
            <a:r>
              <a:rPr lang="en-GB" sz="1700" dirty="0">
                <a:cs typeface="Calibri"/>
              </a:rPr>
              <a:t>, </a:t>
            </a:r>
            <a:r>
              <a:rPr lang="en-GB" sz="1700" i="1" dirty="0">
                <a:cs typeface="Calibri"/>
              </a:rPr>
              <a:t>27</a:t>
            </a:r>
            <a:r>
              <a:rPr lang="en-GB" sz="1700" dirty="0">
                <a:cs typeface="Calibri"/>
              </a:rPr>
              <a:t>(7), p.640.</a:t>
            </a:r>
          </a:p>
          <a:p>
            <a:pPr>
              <a:lnSpc>
                <a:spcPct val="90000"/>
              </a:lnSpc>
            </a:pPr>
            <a:r>
              <a:rPr lang="en-GB" sz="1700" dirty="0">
                <a:cs typeface="Calibri"/>
              </a:rPr>
              <a:t>Hussain, W., 2020. Role of social media in COVID-19 pandemic. </a:t>
            </a:r>
            <a:r>
              <a:rPr lang="en-GB" sz="1700" i="1" dirty="0">
                <a:cs typeface="Calibri"/>
              </a:rPr>
              <a:t>The International Journal of Frontier Sciences</a:t>
            </a:r>
            <a:r>
              <a:rPr lang="en-GB" sz="1700" dirty="0">
                <a:cs typeface="Calibri"/>
              </a:rPr>
              <a:t>, </a:t>
            </a:r>
            <a:r>
              <a:rPr lang="en-GB" sz="1700" i="1" dirty="0">
                <a:cs typeface="Calibri"/>
              </a:rPr>
              <a:t>4</a:t>
            </a:r>
            <a:r>
              <a:rPr lang="en-GB" sz="1700" dirty="0">
                <a:cs typeface="Calibri"/>
              </a:rPr>
              <a:t>(2), pp.59-60.</a:t>
            </a:r>
            <a:endParaRPr lang="en-US" sz="1700" dirty="0">
              <a:ea typeface="+mn-lt"/>
              <a:cs typeface="+mn-lt"/>
            </a:endParaRPr>
          </a:p>
          <a:p>
            <a:pPr>
              <a:lnSpc>
                <a:spcPct val="90000"/>
              </a:lnSpc>
              <a:buClr>
                <a:srgbClr val="8AD0D6"/>
              </a:buClr>
            </a:pPr>
            <a:r>
              <a:rPr lang="en-GB" sz="1700" dirty="0">
                <a:ea typeface="+mj-lt"/>
                <a:cs typeface="+mj-lt"/>
              </a:rPr>
              <a:t>McLeod, S., 2007. Maslow's hierarchy of needs. </a:t>
            </a:r>
            <a:r>
              <a:rPr lang="en-GB" sz="1700" i="1" dirty="0">
                <a:ea typeface="+mj-lt"/>
                <a:cs typeface="+mj-lt"/>
              </a:rPr>
              <a:t>Simply psychology</a:t>
            </a:r>
            <a:r>
              <a:rPr lang="en-GB" sz="1700" dirty="0">
                <a:ea typeface="+mj-lt"/>
                <a:cs typeface="+mj-lt"/>
              </a:rPr>
              <a:t>, </a:t>
            </a:r>
            <a:r>
              <a:rPr lang="en-GB" sz="1700" i="1" dirty="0">
                <a:ea typeface="+mj-lt"/>
                <a:cs typeface="+mj-lt"/>
              </a:rPr>
              <a:t>1</a:t>
            </a:r>
            <a:r>
              <a:rPr lang="en-GB" sz="1700" dirty="0">
                <a:ea typeface="+mj-lt"/>
                <a:cs typeface="+mj-lt"/>
              </a:rPr>
              <a:t>(1-18).</a:t>
            </a:r>
            <a:endParaRPr lang="en-GB" sz="1700" dirty="0">
              <a:ea typeface="+mj-lt"/>
              <a:cs typeface="Calibri"/>
            </a:endParaRPr>
          </a:p>
          <a:p>
            <a:pPr>
              <a:lnSpc>
                <a:spcPct val="90000"/>
              </a:lnSpc>
            </a:pPr>
            <a:endParaRPr lang="en-GB" sz="1700" dirty="0">
              <a:cs typeface="Calibri"/>
            </a:endParaRPr>
          </a:p>
          <a:p>
            <a:pPr>
              <a:lnSpc>
                <a:spcPct val="90000"/>
              </a:lnSpc>
            </a:pPr>
            <a:endParaRPr lang="en-GB" sz="1700" dirty="0">
              <a:cs typeface="Calibri"/>
            </a:endParaRPr>
          </a:p>
          <a:p>
            <a:pPr>
              <a:lnSpc>
                <a:spcPct val="90000"/>
              </a:lnSpc>
            </a:pPr>
            <a:endParaRPr lang="en-GB" sz="1700" dirty="0">
              <a:cs typeface="Calibri"/>
            </a:endParaRPr>
          </a:p>
        </p:txBody>
      </p:sp>
    </p:spTree>
    <p:extLst>
      <p:ext uri="{BB962C8B-B14F-4D97-AF65-F5344CB8AC3E}">
        <p14:creationId xmlns:p14="http://schemas.microsoft.com/office/powerpoint/2010/main" val="2364813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B0DDD-95B8-314E-5B67-BA960E5A3714}"/>
              </a:ext>
            </a:extLst>
          </p:cNvPr>
          <p:cNvSpPr>
            <a:spLocks noGrp="1"/>
          </p:cNvSpPr>
          <p:nvPr>
            <p:ph type="title"/>
          </p:nvPr>
        </p:nvSpPr>
        <p:spPr>
          <a:xfrm>
            <a:off x="653143" y="1645920"/>
            <a:ext cx="3522879" cy="4470821"/>
          </a:xfrm>
        </p:spPr>
        <p:txBody>
          <a:bodyPr>
            <a:normAutofit/>
          </a:bodyPr>
          <a:lstStyle/>
          <a:p>
            <a:pPr algn="r"/>
            <a:r>
              <a:rPr lang="en-GB">
                <a:solidFill>
                  <a:schemeClr val="tx1"/>
                </a:solidFill>
                <a:cs typeface="Calibri Light"/>
              </a:rPr>
              <a:t>Reference List, pp.03</a:t>
            </a:r>
            <a:endParaRPr lang="en-GB">
              <a:solidFill>
                <a:schemeClr val="tx1"/>
              </a:solidFill>
            </a:endParaRPr>
          </a:p>
        </p:txBody>
      </p:sp>
      <p:sp>
        <p:nvSpPr>
          <p:cNvPr id="10" name="Rectangle 9">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DC19DD-6F85-DADC-0092-96F159B7D27A}"/>
              </a:ext>
            </a:extLst>
          </p:cNvPr>
          <p:cNvSpPr>
            <a:spLocks noGrp="1"/>
          </p:cNvSpPr>
          <p:nvPr>
            <p:ph idx="1"/>
          </p:nvPr>
        </p:nvSpPr>
        <p:spPr>
          <a:xfrm>
            <a:off x="4829164" y="1645920"/>
            <a:ext cx="6294448" cy="4470821"/>
          </a:xfrm>
        </p:spPr>
        <p:txBody>
          <a:bodyPr vert="horz" lIns="91440" tIns="45720" rIns="91440" bIns="45720" rtlCol="0" anchor="t">
            <a:normAutofit fontScale="92500" lnSpcReduction="10000"/>
          </a:bodyPr>
          <a:lstStyle/>
          <a:p>
            <a:r>
              <a:rPr lang="en-GB" dirty="0">
                <a:ea typeface="+mj-lt"/>
                <a:cs typeface="+mj-lt"/>
              </a:rPr>
              <a:t>Nisbet, R., 2014. The quest for community. Open Road Media.</a:t>
            </a:r>
          </a:p>
          <a:p>
            <a:r>
              <a:rPr lang="en-GB" dirty="0">
                <a:ea typeface="+mj-lt"/>
                <a:cs typeface="+mj-lt"/>
              </a:rPr>
              <a:t>Smith, M.K., </a:t>
            </a:r>
            <a:r>
              <a:rPr lang="en-GB" dirty="0" err="1">
                <a:ea typeface="+mj-lt"/>
                <a:cs typeface="+mj-lt"/>
              </a:rPr>
              <a:t>Muhajarine</a:t>
            </a:r>
            <a:r>
              <a:rPr lang="en-GB" dirty="0">
                <a:ea typeface="+mj-lt"/>
                <a:cs typeface="+mj-lt"/>
              </a:rPr>
              <a:t>, N., Smith, J.A. and </a:t>
            </a:r>
            <a:r>
              <a:rPr lang="en-GB" dirty="0" err="1">
                <a:ea typeface="+mj-lt"/>
                <a:cs typeface="+mj-lt"/>
              </a:rPr>
              <a:t>Delanoy</a:t>
            </a:r>
            <a:r>
              <a:rPr lang="en-GB" dirty="0">
                <a:ea typeface="+mj-lt"/>
                <a:cs typeface="+mj-lt"/>
              </a:rPr>
              <a:t>, S., 2011. Community. the SPHERU KT Casebook, p.23.</a:t>
            </a:r>
          </a:p>
          <a:p>
            <a:r>
              <a:rPr lang="en-GB" dirty="0">
                <a:ea typeface="+mj-lt"/>
                <a:cs typeface="+mj-lt"/>
              </a:rPr>
              <a:t>Srivastava, K.C., Shrivastava, D., Chhabra, K.G., Naqvi, W. and Sahu, A., 2020. Facade of media and social media during COVID-19: A review. </a:t>
            </a:r>
            <a:r>
              <a:rPr lang="en-GB" i="1" dirty="0">
                <a:ea typeface="+mj-lt"/>
                <a:cs typeface="+mj-lt"/>
              </a:rPr>
              <a:t>Int. J. Res. Pharm. Sci.</a:t>
            </a:r>
            <a:r>
              <a:rPr lang="en-GB" dirty="0">
                <a:ea typeface="+mj-lt"/>
                <a:cs typeface="+mj-lt"/>
              </a:rPr>
              <a:t>, pp.142-149.</a:t>
            </a:r>
          </a:p>
          <a:p>
            <a:pPr>
              <a:buClr>
                <a:srgbClr val="8AD0D6"/>
              </a:buClr>
            </a:pPr>
            <a:r>
              <a:rPr lang="en-GB" dirty="0">
                <a:ea typeface="+mj-lt"/>
                <a:cs typeface="+mj-lt"/>
              </a:rPr>
              <a:t>Tsao, S.F., Chen, H., </a:t>
            </a:r>
            <a:r>
              <a:rPr lang="en-GB" dirty="0" err="1">
                <a:ea typeface="+mj-lt"/>
                <a:cs typeface="+mj-lt"/>
              </a:rPr>
              <a:t>Tisseverasinghe</a:t>
            </a:r>
            <a:r>
              <a:rPr lang="en-GB" dirty="0">
                <a:ea typeface="+mj-lt"/>
                <a:cs typeface="+mj-lt"/>
              </a:rPr>
              <a:t>, T., Yang, Y., Li, L. and Butt, Z.A., 2021. What social media told us in the time of COVID-19: a scoping review. </a:t>
            </a:r>
            <a:r>
              <a:rPr lang="en-GB" i="1" dirty="0">
                <a:ea typeface="+mj-lt"/>
                <a:cs typeface="+mj-lt"/>
              </a:rPr>
              <a:t>The Lancet Digital Health</a:t>
            </a:r>
            <a:r>
              <a:rPr lang="en-GB" dirty="0">
                <a:ea typeface="+mj-lt"/>
                <a:cs typeface="+mj-lt"/>
              </a:rPr>
              <a:t>, </a:t>
            </a:r>
            <a:r>
              <a:rPr lang="en-GB" i="1" dirty="0">
                <a:ea typeface="+mj-lt"/>
                <a:cs typeface="+mj-lt"/>
              </a:rPr>
              <a:t>3</a:t>
            </a:r>
            <a:r>
              <a:rPr lang="en-GB" dirty="0">
                <a:ea typeface="+mj-lt"/>
                <a:cs typeface="+mj-lt"/>
              </a:rPr>
              <a:t>(3), pp.e175-e194.</a:t>
            </a:r>
            <a:endParaRPr lang="en-GB" dirty="0">
              <a:ea typeface="+mn-lt"/>
              <a:cs typeface="+mn-lt"/>
            </a:endParaRPr>
          </a:p>
        </p:txBody>
      </p:sp>
    </p:spTree>
    <p:extLst>
      <p:ext uri="{BB962C8B-B14F-4D97-AF65-F5344CB8AC3E}">
        <p14:creationId xmlns:p14="http://schemas.microsoft.com/office/powerpoint/2010/main" val="746952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5F086-F084-A04F-F8A4-B8DC18D2C7EC}"/>
              </a:ext>
            </a:extLst>
          </p:cNvPr>
          <p:cNvSpPr>
            <a:spLocks noGrp="1"/>
          </p:cNvSpPr>
          <p:nvPr>
            <p:ph type="title"/>
          </p:nvPr>
        </p:nvSpPr>
        <p:spPr>
          <a:xfrm>
            <a:off x="653143" y="1645920"/>
            <a:ext cx="3522879" cy="4470821"/>
          </a:xfrm>
        </p:spPr>
        <p:txBody>
          <a:bodyPr>
            <a:normAutofit/>
          </a:bodyPr>
          <a:lstStyle/>
          <a:p>
            <a:pPr algn="r"/>
            <a:r>
              <a:rPr lang="en-GB">
                <a:solidFill>
                  <a:schemeClr val="tx1"/>
                </a:solidFill>
                <a:cs typeface="Calibri Light"/>
              </a:rPr>
              <a:t>Reference List, pp.04</a:t>
            </a:r>
            <a:endParaRPr lang="en-GB">
              <a:solidFill>
                <a:schemeClr val="tx1"/>
              </a:solidFill>
            </a:endParaRPr>
          </a:p>
        </p:txBody>
      </p:sp>
      <p:sp>
        <p:nvSpPr>
          <p:cNvPr id="10" name="Rectangle 9">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458692-8203-EBC8-3031-8EF7EA3E2A09}"/>
              </a:ext>
            </a:extLst>
          </p:cNvPr>
          <p:cNvSpPr>
            <a:spLocks noGrp="1"/>
          </p:cNvSpPr>
          <p:nvPr>
            <p:ph idx="1"/>
          </p:nvPr>
        </p:nvSpPr>
        <p:spPr>
          <a:xfrm>
            <a:off x="4829164" y="1645920"/>
            <a:ext cx="6294448" cy="4470821"/>
          </a:xfrm>
        </p:spPr>
        <p:txBody>
          <a:bodyPr>
            <a:normAutofit/>
          </a:bodyPr>
          <a:lstStyle/>
          <a:p>
            <a:r>
              <a:rPr lang="en-GB" dirty="0"/>
              <a:t>Venegas-Vera, A.V., Colbert, G.B. and Lerma, E.V., 2020. Positive and negative impact of social media in the COVID-19 era. Reviews in cardiovascular medicine, 21(4), pp.561-564.</a:t>
            </a:r>
          </a:p>
          <a:p>
            <a:r>
              <a:rPr lang="en-GB" dirty="0"/>
              <a:t>Wong, A., Ho, S., </a:t>
            </a:r>
            <a:r>
              <a:rPr lang="en-GB" dirty="0" err="1"/>
              <a:t>Olusanya</a:t>
            </a:r>
            <a:r>
              <a:rPr lang="en-GB" dirty="0"/>
              <a:t>, O., </a:t>
            </a:r>
            <a:r>
              <a:rPr lang="en-GB" dirty="0" err="1"/>
              <a:t>Antonini</a:t>
            </a:r>
            <a:r>
              <a:rPr lang="en-GB" dirty="0"/>
              <a:t>, M.V. and </a:t>
            </a:r>
            <a:r>
              <a:rPr lang="en-GB" dirty="0" err="1"/>
              <a:t>Lyness</a:t>
            </a:r>
            <a:r>
              <a:rPr lang="en-GB" dirty="0"/>
              <a:t>, D., 2021. The use of social media and online communications in times of pandemic COVID-19. Journal of the Intensive Care Society, 22(3), pp.255-260.</a:t>
            </a:r>
          </a:p>
          <a:p>
            <a:endParaRPr lang="en-GB" dirty="0"/>
          </a:p>
        </p:txBody>
      </p:sp>
    </p:spTree>
    <p:extLst>
      <p:ext uri="{BB962C8B-B14F-4D97-AF65-F5344CB8AC3E}">
        <p14:creationId xmlns:p14="http://schemas.microsoft.com/office/powerpoint/2010/main" val="18534988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62</TotalTime>
  <Words>1195</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vt:lpstr>
      <vt:lpstr>Community Care and Development</vt:lpstr>
      <vt:lpstr>What is community?</vt:lpstr>
      <vt:lpstr>Examples of Communities.</vt:lpstr>
      <vt:lpstr>Why are Communities important?</vt:lpstr>
      <vt:lpstr>Communities Before the COVID-19 Pandemic.</vt:lpstr>
      <vt:lpstr>Communities During and After the COVID-19 Pandemic.</vt:lpstr>
      <vt:lpstr>Examples of Technology used.</vt:lpstr>
      <vt:lpstr>How were Technologies Developed as a Result of the COVID-19 Pandemic?</vt:lpstr>
      <vt:lpstr>My Experience within My Community.</vt:lpstr>
      <vt:lpstr>Advantages of Technologies.</vt:lpstr>
      <vt:lpstr>Disadvantages of Technologies.</vt:lpstr>
      <vt:lpstr>How can these Technologies be Further Advanced to Continue to Support Communities?</vt:lpstr>
      <vt:lpstr>Reference List, pp.01</vt:lpstr>
      <vt:lpstr>Reference List, pp.02</vt:lpstr>
      <vt:lpstr>Reference List, pp.03</vt:lpstr>
      <vt:lpstr>Reference List, pp.04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NAV K</dc:creator>
  <cp:lastModifiedBy>NAV K</cp:lastModifiedBy>
  <cp:revision>268</cp:revision>
  <dcterms:created xsi:type="dcterms:W3CDTF">2023-03-26T04:26:54Z</dcterms:created>
  <dcterms:modified xsi:type="dcterms:W3CDTF">2023-04-24T12:22:18Z</dcterms:modified>
</cp:coreProperties>
</file>