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12dc03ebd29_0_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12dc03ebd29_0_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2dc03ebd29_0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2dc03ebd29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1300f2e6e4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1300f2e6e4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1300f2e6e47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1300f2e6e47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1300f2e6e47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1300f2e6e47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12dc03ebd29_0_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12dc03ebd29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12dc03ebd29_0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12dc03ebd29_0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12dc03ebd29_0_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12dc03ebd29_0_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1300f2e6e47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1300f2e6e47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12dc03ebd29_0_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12dc03ebd29_0_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ELS lecture will be released today.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 algn="r">
              <a:buNone/>
              <a:defRPr sz="1000">
                <a:solidFill>
                  <a:schemeClr val="dk2"/>
                </a:solidFill>
              </a:defRPr>
            </a:lvl1pPr>
            <a:lvl2pPr lvl="1" rtl="0" algn="r">
              <a:buNone/>
              <a:defRPr sz="1000">
                <a:solidFill>
                  <a:schemeClr val="dk2"/>
                </a:solidFill>
              </a:defRPr>
            </a:lvl2pPr>
            <a:lvl3pPr lvl="2" rtl="0" algn="r">
              <a:buNone/>
              <a:defRPr sz="1000">
                <a:solidFill>
                  <a:schemeClr val="dk2"/>
                </a:solidFill>
              </a:defRPr>
            </a:lvl3pPr>
            <a:lvl4pPr lvl="3" rtl="0" algn="r">
              <a:buNone/>
              <a:defRPr sz="1000">
                <a:solidFill>
                  <a:schemeClr val="dk2"/>
                </a:solidFill>
              </a:defRPr>
            </a:lvl4pPr>
            <a:lvl5pPr lvl="4" rtl="0" algn="r">
              <a:buNone/>
              <a:defRPr sz="1000">
                <a:solidFill>
                  <a:schemeClr val="dk2"/>
                </a:solidFill>
              </a:defRPr>
            </a:lvl5pPr>
            <a:lvl6pPr lvl="5" rtl="0" algn="r">
              <a:buNone/>
              <a:defRPr sz="1000">
                <a:solidFill>
                  <a:schemeClr val="dk2"/>
                </a:solidFill>
              </a:defRPr>
            </a:lvl6pPr>
            <a:lvl7pPr lvl="6" rtl="0" algn="r">
              <a:buNone/>
              <a:defRPr sz="1000">
                <a:solidFill>
                  <a:schemeClr val="dk2"/>
                </a:solidFill>
              </a:defRPr>
            </a:lvl7pPr>
            <a:lvl8pPr lvl="7" rtl="0" algn="r">
              <a:buNone/>
              <a:defRPr sz="1000">
                <a:solidFill>
                  <a:schemeClr val="dk2"/>
                </a:solidFill>
              </a:defRPr>
            </a:lvl8pPr>
            <a:lvl9pPr lvl="8" rtl="0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7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hyperlink" Target="https://www.youtube.com/watch?v=RAMbIz3Y2JA" TargetMode="External"/><Relationship Id="rId4" Type="http://schemas.openxmlformats.org/officeDocument/2006/relationships/hyperlink" Target="https://www.youtube.com/watch?v=yJk8-I88IAE" TargetMode="External"/><Relationship Id="rId5" Type="http://schemas.openxmlformats.org/officeDocument/2006/relationships/hyperlink" Target="https://www.youtube.com/watch?v=g5CJNLRqZXs&amp;t=26s" TargetMode="External"/><Relationship Id="rId6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www.youtube.com/watch?v=iM4CKYCrW7Y" TargetMode="External"/><Relationship Id="rId4" Type="http://schemas.openxmlformats.org/officeDocument/2006/relationships/hyperlink" Target="https://www.youtube.com/watch?v=g5CJNLRqZXs" TargetMode="External"/><Relationship Id="rId5" Type="http://schemas.openxmlformats.org/officeDocument/2006/relationships/image" Target="../media/image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u="sng"/>
              <a:t>Makers of Law</a:t>
            </a:r>
            <a:endParaRPr b="1" i="1" u="sng"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1"/>
                </a:solidFill>
              </a:rPr>
              <a:t>By Zita Draper 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2409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4688" u="sng"/>
              <a:t>Aims and Learning Objectives</a:t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The aim of today’s session is to recap the lecture content.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By the end of today’s session students should be able to apply what has been learnt to the activities set. 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317172">
            <a:off x="6199771" y="2796250"/>
            <a:ext cx="2321725" cy="18369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type="title"/>
          </p:nvPr>
        </p:nvSpPr>
        <p:spPr>
          <a:xfrm>
            <a:off x="311700" y="776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4220" u="sng"/>
              <a:t>Only for those who attend legal process on a Thursday</a:t>
            </a:r>
            <a:endParaRPr b="1" i="1" sz="4220" u="sng"/>
          </a:p>
        </p:txBody>
      </p:sp>
      <p:sp>
        <p:nvSpPr>
          <p:cNvPr id="68" name="Google Shape;68;p15"/>
          <p:cNvSpPr txBox="1"/>
          <p:nvPr>
            <p:ph idx="1" type="body"/>
          </p:nvPr>
        </p:nvSpPr>
        <p:spPr>
          <a:xfrm>
            <a:off x="311700" y="14790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There is no online class today. 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Instead you are required to complete the following tasks in preparation for next week’s workshop. 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Ensure that you have completed the tasks to feedback to the class for next week. 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title"/>
          </p:nvPr>
        </p:nvSpPr>
        <p:spPr>
          <a:xfrm>
            <a:off x="311700" y="2409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620" u="sng"/>
              <a:t>Who makes the law?</a:t>
            </a:r>
            <a:endParaRPr b="1" i="1" sz="3620" u="sng"/>
          </a:p>
        </p:txBody>
      </p:sp>
      <p:sp>
        <p:nvSpPr>
          <p:cNvPr id="74" name="Google Shape;74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92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-"/>
            </a:pPr>
            <a:r>
              <a:rPr lang="en" sz="1900">
                <a:solidFill>
                  <a:schemeClr val="dk1"/>
                </a:solidFill>
              </a:rPr>
              <a:t>Separation of powers </a:t>
            </a:r>
            <a:endParaRPr sz="1900">
              <a:solidFill>
                <a:schemeClr val="dk1"/>
              </a:solidFill>
            </a:endParaRPr>
          </a:p>
          <a:p>
            <a:pPr indent="-3492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-"/>
            </a:pPr>
            <a:r>
              <a:rPr lang="en" sz="1900">
                <a:solidFill>
                  <a:schemeClr val="dk1"/>
                </a:solidFill>
              </a:rPr>
              <a:t>Parliamentary Sovereignty</a:t>
            </a:r>
            <a:endParaRPr sz="1900">
              <a:solidFill>
                <a:schemeClr val="dk1"/>
              </a:solidFill>
            </a:endParaRPr>
          </a:p>
          <a:p>
            <a:pPr indent="-3492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-"/>
            </a:pPr>
            <a:r>
              <a:rPr lang="en" sz="1900">
                <a:solidFill>
                  <a:schemeClr val="dk1"/>
                </a:solidFill>
              </a:rPr>
              <a:t>Independence of the judiciary</a:t>
            </a:r>
            <a:endParaRPr sz="1900">
              <a:solidFill>
                <a:schemeClr val="dk1"/>
              </a:solidFill>
            </a:endParaRPr>
          </a:p>
          <a:p>
            <a:pPr indent="-3492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-"/>
            </a:pPr>
            <a:r>
              <a:rPr lang="en" sz="1900">
                <a:solidFill>
                  <a:schemeClr val="dk1"/>
                </a:solidFill>
              </a:rPr>
              <a:t>Rule of law. </a:t>
            </a:r>
            <a:endParaRPr sz="1900">
              <a:solidFill>
                <a:schemeClr val="dk1"/>
              </a:solidFill>
            </a:endParaRPr>
          </a:p>
        </p:txBody>
      </p:sp>
      <p:pic>
        <p:nvPicPr>
          <p:cNvPr id="75" name="Google Shape;75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18826" y="439875"/>
            <a:ext cx="3625175" cy="47036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620" u="sng"/>
              <a:t>Separation</a:t>
            </a:r>
            <a:r>
              <a:rPr b="1" i="1" lang="en" sz="3620" u="sng"/>
              <a:t> of Powers ?</a:t>
            </a:r>
            <a:endParaRPr b="1" i="1" sz="3620" u="sng"/>
          </a:p>
        </p:txBody>
      </p:sp>
      <p:sp>
        <p:nvSpPr>
          <p:cNvPr id="81" name="Google Shape;81;p17"/>
          <p:cNvSpPr txBox="1"/>
          <p:nvPr>
            <p:ph idx="1" type="body"/>
          </p:nvPr>
        </p:nvSpPr>
        <p:spPr>
          <a:xfrm>
            <a:off x="311700" y="13542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Parliament - Create the law.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Government</a:t>
            </a:r>
            <a:r>
              <a:rPr lang="en">
                <a:solidFill>
                  <a:schemeClr val="dk1"/>
                </a:solidFill>
              </a:rPr>
              <a:t>- enforce the law.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Judiciary - Apply the law.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82" name="Google Shape;82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21572" y="1354275"/>
            <a:ext cx="4540800" cy="3728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/>
          <p:nvPr>
            <p:ph type="title"/>
          </p:nvPr>
        </p:nvSpPr>
        <p:spPr>
          <a:xfrm>
            <a:off x="311700" y="2205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620" u="sng"/>
              <a:t>Parliamentary </a:t>
            </a:r>
            <a:r>
              <a:rPr b="1" i="1" lang="en" sz="3620" u="sng"/>
              <a:t>Sovereignty</a:t>
            </a:r>
            <a:endParaRPr b="1" i="1" sz="3620" u="sng"/>
          </a:p>
        </p:txBody>
      </p:sp>
      <p:sp>
        <p:nvSpPr>
          <p:cNvPr id="88" name="Google Shape;88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Parliament is supreme.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Let’s watch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https://www.youtube.com/watch?v=RAMbIz3Y2JA</a:t>
            </a:r>
            <a:r>
              <a:rPr lang="en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u="sng">
                <a:solidFill>
                  <a:schemeClr val="hlink"/>
                </a:solidFill>
                <a:hlinkClick r:id="rId4"/>
              </a:rPr>
              <a:t>https://www.youtube.com/watch?v=yJk8-I88IAE</a:t>
            </a:r>
            <a:r>
              <a:rPr lang="en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 u="sng">
                <a:solidFill>
                  <a:schemeClr val="hlink"/>
                </a:solidFill>
                <a:hlinkClick r:id="rId5"/>
              </a:rPr>
              <a:t>https://www.youtube.com/watch?v=g5CJNLRqZXs&amp;t=26s</a:t>
            </a:r>
            <a:r>
              <a:rPr lang="en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89" name="Google Shape;89;p1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885777" y="1845275"/>
            <a:ext cx="1890825" cy="32573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9"/>
          <p:cNvSpPr txBox="1"/>
          <p:nvPr>
            <p:ph type="title"/>
          </p:nvPr>
        </p:nvSpPr>
        <p:spPr>
          <a:xfrm>
            <a:off x="311700" y="189900"/>
            <a:ext cx="8520600" cy="82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4220" u="sng"/>
              <a:t>Law Makers</a:t>
            </a:r>
            <a:r>
              <a:rPr lang="en" sz="4220"/>
              <a:t> </a:t>
            </a:r>
            <a:endParaRPr sz="4220"/>
          </a:p>
        </p:txBody>
      </p:sp>
      <p:sp>
        <p:nvSpPr>
          <p:cNvPr id="95" name="Google Shape;95;p1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Listen to the following video’s;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AutoNum type="arabicPeriod"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https://www.youtube.com/watch?v=iM4CKYCrW7Y</a:t>
            </a:r>
            <a:r>
              <a:rPr lang="en"/>
              <a:t>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 u="sng">
                <a:solidFill>
                  <a:schemeClr val="hlink"/>
                </a:solidFill>
                <a:hlinkClick r:id="rId4"/>
              </a:rPr>
              <a:t>https://www.youtube.com/watch?v=g5CJNLRqZXs</a:t>
            </a:r>
            <a:r>
              <a:rPr lang="en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96" name="Google Shape;96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885777" y="1845275"/>
            <a:ext cx="1890825" cy="32573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620" u="sng"/>
              <a:t>Activity 1 </a:t>
            </a:r>
            <a:endParaRPr b="1" i="1" sz="3620" u="sng"/>
          </a:p>
        </p:txBody>
      </p:sp>
      <p:sp>
        <p:nvSpPr>
          <p:cNvPr id="102" name="Google Shape;102;p20"/>
          <p:cNvSpPr txBox="1"/>
          <p:nvPr>
            <p:ph idx="1" type="body"/>
          </p:nvPr>
        </p:nvSpPr>
        <p:spPr>
          <a:xfrm>
            <a:off x="311700" y="120350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➔"/>
            </a:pPr>
            <a:r>
              <a:rPr lang="en">
                <a:solidFill>
                  <a:schemeClr val="dk1"/>
                </a:solidFill>
              </a:rPr>
              <a:t>Answer the following questions: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➔"/>
            </a:pPr>
            <a:r>
              <a:rPr lang="en">
                <a:solidFill>
                  <a:schemeClr val="dk1"/>
                </a:solidFill>
              </a:rPr>
              <a:t>What is law?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➔"/>
            </a:pPr>
            <a:r>
              <a:rPr lang="en">
                <a:solidFill>
                  <a:schemeClr val="dk1"/>
                </a:solidFill>
              </a:rPr>
              <a:t>How are laws made in the United Kingdom?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➔"/>
            </a:pPr>
            <a:r>
              <a:rPr lang="en">
                <a:solidFill>
                  <a:schemeClr val="dk1"/>
                </a:solidFill>
              </a:rPr>
              <a:t>What are the constitutional principles?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➔"/>
            </a:pPr>
            <a:r>
              <a:rPr lang="en">
                <a:solidFill>
                  <a:schemeClr val="dk1"/>
                </a:solidFill>
              </a:rPr>
              <a:t>What is the separation of theories?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➔"/>
            </a:pPr>
            <a:r>
              <a:rPr lang="en">
                <a:solidFill>
                  <a:schemeClr val="dk1"/>
                </a:solidFill>
              </a:rPr>
              <a:t>What are the law making institutions in the United Kingdom?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03" name="Google Shape;103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07450" y="953625"/>
            <a:ext cx="2824851" cy="3138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620" u="sng"/>
              <a:t>Activity two </a:t>
            </a:r>
            <a:endParaRPr b="1" i="1" sz="3620" u="sng"/>
          </a:p>
        </p:txBody>
      </p:sp>
      <p:sp>
        <p:nvSpPr>
          <p:cNvPr id="109" name="Google Shape;109;p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➔"/>
            </a:pPr>
            <a:r>
              <a:rPr lang="en" sz="2000">
                <a:solidFill>
                  <a:schemeClr val="dk1"/>
                </a:solidFill>
              </a:rPr>
              <a:t>Create a presentation regarding ‘ law makers’.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➔"/>
            </a:pPr>
            <a:r>
              <a:rPr lang="en" sz="2000">
                <a:solidFill>
                  <a:schemeClr val="dk1"/>
                </a:solidFill>
              </a:rPr>
              <a:t>Within this explain: What is law?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➔"/>
            </a:pPr>
            <a:r>
              <a:rPr lang="en" sz="2000">
                <a:solidFill>
                  <a:schemeClr val="dk1"/>
                </a:solidFill>
              </a:rPr>
              <a:t>                               How is the law made?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➔"/>
            </a:pPr>
            <a:r>
              <a:rPr lang="en" sz="2000">
                <a:solidFill>
                  <a:schemeClr val="dk1"/>
                </a:solidFill>
              </a:rPr>
              <a:t>                               Examples.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110" name="Google Shape;110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07450" y="953625"/>
            <a:ext cx="2824851" cy="3138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5D0D0"/>
            </a:gs>
            <a:gs pos="100000">
              <a:srgbClr val="D96868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620" u="sng"/>
              <a:t>Activity 3</a:t>
            </a:r>
            <a:endParaRPr b="1" i="1" sz="3620" u="sng"/>
          </a:p>
        </p:txBody>
      </p:sp>
      <p:sp>
        <p:nvSpPr>
          <p:cNvPr id="116" name="Google Shape;116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Who is your Mp?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What party are they? (Labour, Conservative, ect)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What is their area of concern?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17" name="Google Shape;117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07450" y="953625"/>
            <a:ext cx="2824851" cy="3138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