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45" r:id="rId2"/>
  </p:sldMasterIdLst>
  <p:notesMasterIdLst>
    <p:notesMasterId r:id="rId20"/>
  </p:notesMasterIdLst>
  <p:sldIdLst>
    <p:sldId id="364" r:id="rId3"/>
    <p:sldId id="409" r:id="rId4"/>
    <p:sldId id="365" r:id="rId5"/>
    <p:sldId id="402" r:id="rId6"/>
    <p:sldId id="404" r:id="rId7"/>
    <p:sldId id="405" r:id="rId8"/>
    <p:sldId id="406" r:id="rId9"/>
    <p:sldId id="407" r:id="rId10"/>
    <p:sldId id="408" r:id="rId11"/>
    <p:sldId id="278" r:id="rId12"/>
    <p:sldId id="399" r:id="rId13"/>
    <p:sldId id="400" r:id="rId14"/>
    <p:sldId id="411" r:id="rId15"/>
    <p:sldId id="412" r:id="rId16"/>
    <p:sldId id="410" r:id="rId17"/>
    <p:sldId id="398" r:id="rId18"/>
    <p:sldId id="36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409"/>
            <p14:sldId id="365"/>
            <p14:sldId id="402"/>
            <p14:sldId id="404"/>
            <p14:sldId id="405"/>
            <p14:sldId id="406"/>
            <p14:sldId id="407"/>
            <p14:sldId id="408"/>
            <p14:sldId id="278"/>
            <p14:sldId id="399"/>
            <p14:sldId id="400"/>
            <p14:sldId id="411"/>
            <p14:sldId id="412"/>
            <p14:sldId id="410"/>
            <p14:sldId id="398"/>
            <p14:sldId id="3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114" autoAdjust="0"/>
    <p:restoredTop sz="94660"/>
  </p:normalViewPr>
  <p:slideViewPr>
    <p:cSldViewPr snapToGrid="0">
      <p:cViewPr varScale="1">
        <p:scale>
          <a:sx n="86" d="100"/>
          <a:sy n="86" d="100"/>
        </p:scale>
        <p:origin x="207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4941D-40EE-4ACB-B0DD-9F90DC2B7B3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769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4941D-40EE-4ACB-B0DD-9F90DC2B7B3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8380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E63C5-7BA6-5539-B039-9E4047E24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A2C0DE-0DFD-B711-B0A6-F9B2CCBDE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EEA2-5538-4643-A859-5F64BE6B1DFB}" type="datetimeFigureOut">
              <a:rPr lang="en-US" smtClean="0"/>
              <a:pPr/>
              <a:t>10/5/2026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9B93F7-78D3-F7A6-E38A-6CE56E034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CEE7B1-12BC-4851-EA22-A639869D0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8B5D6-F264-9642-A3A4-A88B0F7DC37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4620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lyw.cymru/patrymau-cyrhaeddiad-mewn-darllen-rhifedd-medi-2018-i-awst-2024-atodiad-technegol-html" TargetMode="External"/><Relationship Id="rId7" Type="http://schemas.openxmlformats.org/officeDocument/2006/relationships/hyperlink" Target="https://www.gov.wales/statement-intent-teaching-early-reading-html" TargetMode="External"/><Relationship Id="rId2" Type="http://schemas.openxmlformats.org/officeDocument/2006/relationships/hyperlink" Target="https://educationendowmentfoundation.org.uk/news/biggest-challenges-to-disadvantaged-pupils-attainment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gov.wales/patterns-attainment-reading-and-numeracy-september-2018-august-2024-technical-annex-html" TargetMode="External"/><Relationship Id="rId5" Type="http://schemas.openxmlformats.org/officeDocument/2006/relationships/hyperlink" Target="https://www.oecd.org/en/publications/adults-with-low-proficiency-in-literacy-or-numeracy_5jm0v44bnmnx-en.html" TargetMode="External"/><Relationship Id="rId4" Type="http://schemas.openxmlformats.org/officeDocument/2006/relationships/hyperlink" Target="https://www.llyw.cymru/datganiad-o-fwriad-addysgu-darllen-cynnar-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F30170-A59E-5394-21DA-74DE71DDB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cy-GB" sz="2400" i="1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ECIE5012 </a:t>
            </a:r>
            <a:r>
              <a:rPr lang="en-GB" sz="800" dirty="0">
                <a:solidFill>
                  <a:schemeClr val="bg1"/>
                </a:solidFill>
              </a:rPr>
              <a:t>Mae </a:t>
            </a:r>
            <a:r>
              <a:rPr lang="en-GB" sz="800" dirty="0" err="1">
                <a:solidFill>
                  <a:schemeClr val="bg1"/>
                </a:solidFill>
              </a:rPr>
              <a:t>rhai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sleidiau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wedi'u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cyfieithu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gan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ddefnyddio</a:t>
            </a:r>
            <a:r>
              <a:rPr lang="en-GB" sz="800" dirty="0">
                <a:solidFill>
                  <a:schemeClr val="bg1"/>
                </a:solidFill>
              </a:rPr>
              <a:t> Microsoft Translate/ Some slides have been translated using </a:t>
            </a:r>
            <a:r>
              <a:rPr lang="en-GB" sz="800" dirty="0" err="1">
                <a:solidFill>
                  <a:schemeClr val="bg1"/>
                </a:solidFill>
              </a:rPr>
              <a:t>Microsfoft</a:t>
            </a:r>
            <a:r>
              <a:rPr lang="en-GB" sz="800" dirty="0">
                <a:solidFill>
                  <a:schemeClr val="bg1"/>
                </a:solidFill>
              </a:rPr>
              <a:t> Translate</a:t>
            </a:r>
            <a:endParaRPr lang="en-US" sz="800" b="1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/>
          <a:p>
            <a:r>
              <a:rPr lang="en-GB" i="1" dirty="0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Language, Literacy, Theory &amp; Practice: A School </a:t>
            </a:r>
            <a:r>
              <a:rPr lang="en-GB" i="1" dirty="0" err="1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Perspecive</a:t>
            </a:r>
            <a:endParaRPr lang="en-GB" i="1" dirty="0">
              <a:solidFill>
                <a:srgbClr val="002060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  <a:p>
            <a:r>
              <a:rPr lang="en-GB" i="1" dirty="0" err="1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Darlith</a:t>
            </a:r>
            <a:r>
              <a:rPr lang="en-GB" i="1" dirty="0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3/ Lecture 3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9DAF2-257A-A753-D8CC-45F39C834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/>
              <a:t>Aseiniad</a:t>
            </a:r>
            <a:r>
              <a:rPr lang="en-GB" b="1" dirty="0"/>
              <a:t>: 2 </a:t>
            </a:r>
            <a:r>
              <a:rPr lang="en-GB" b="1" dirty="0" err="1"/>
              <a:t>cyfansoddiad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Assignment: 2 components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77401-115F-EB1C-9A3E-2BB65EF909C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342900" indent="-342900"/>
            <a:endParaRPr lang="cy-GB" dirty="0"/>
          </a:p>
          <a:p>
            <a:r>
              <a:rPr lang="en-GB" b="1" i="1" dirty="0"/>
              <a:t>Cydran 1 (50%): </a:t>
            </a:r>
            <a:endParaRPr lang="en-GB" dirty="0"/>
          </a:p>
          <a:p>
            <a:pPr marL="0" indent="0">
              <a:buNone/>
            </a:pPr>
            <a:r>
              <a:rPr lang="en-GB" b="1" i="1" dirty="0" err="1"/>
              <a:t>Cyflwyniad</a:t>
            </a:r>
            <a:r>
              <a:rPr lang="en-GB" b="1" i="1" dirty="0"/>
              <a:t> Fideo </a:t>
            </a:r>
            <a:r>
              <a:rPr lang="en-GB" b="1" i="1" dirty="0" err="1"/>
              <a:t>Unigol</a:t>
            </a:r>
            <a:r>
              <a:rPr lang="en-GB" b="1" i="1" dirty="0"/>
              <a:t> 5 </a:t>
            </a:r>
            <a:r>
              <a:rPr lang="en-GB" b="1" i="1" dirty="0" err="1"/>
              <a:t>munud</a:t>
            </a:r>
            <a:r>
              <a:rPr lang="en-GB" b="1" i="1" dirty="0"/>
              <a:t> (+/-10%)</a:t>
            </a:r>
            <a:endParaRPr lang="en-GB" dirty="0"/>
          </a:p>
          <a:p>
            <a:pPr lvl="0"/>
            <a:r>
              <a:rPr lang="en-GB" b="1" i="1" dirty="0"/>
              <a:t> Cydran 2 (50%):</a:t>
            </a:r>
            <a:endParaRPr lang="en-GB" dirty="0"/>
          </a:p>
          <a:p>
            <a:pPr marL="0" indent="0">
              <a:buNone/>
            </a:pPr>
            <a:r>
              <a:rPr lang="en-GB" b="1" i="1" dirty="0" err="1"/>
              <a:t>Sylwebaeth</a:t>
            </a:r>
            <a:r>
              <a:rPr lang="en-GB" b="1" i="1" dirty="0"/>
              <a:t> </a:t>
            </a:r>
            <a:r>
              <a:rPr lang="en-GB" b="1" i="1" dirty="0" err="1"/>
              <a:t>fyfyriol</a:t>
            </a:r>
            <a:r>
              <a:rPr lang="en-GB" b="1" i="1" dirty="0"/>
              <a:t> 2000 o </a:t>
            </a:r>
            <a:r>
              <a:rPr lang="en-GB" b="1" i="1" dirty="0" err="1"/>
              <a:t>eiriau</a:t>
            </a:r>
            <a:r>
              <a:rPr lang="en-GB" b="1" i="1" dirty="0"/>
              <a:t> </a:t>
            </a:r>
            <a:endParaRPr lang="en-GB" dirty="0"/>
          </a:p>
          <a:p>
            <a:pPr marL="0" indent="0">
              <a:buNone/>
            </a:pPr>
            <a:r>
              <a:rPr lang="en-GB" b="1" i="1" dirty="0"/>
              <a:t>(+/-10%)</a:t>
            </a:r>
            <a:endParaRPr lang="cy-GB" dirty="0"/>
          </a:p>
          <a:p>
            <a:pPr marL="342900" indent="-342900"/>
            <a:endParaRPr lang="cy-GB" dirty="0"/>
          </a:p>
          <a:p>
            <a:pPr marL="342900" indent="-342900"/>
            <a:r>
              <a:rPr lang="cy-GB" dirty="0"/>
              <a:t>Dyddiad cyflwyno 25/04/2027   23.59 drwy </a:t>
            </a:r>
            <a:r>
              <a:rPr lang="cy-GB" dirty="0" err="1"/>
              <a:t>Turnitin</a:t>
            </a:r>
            <a:r>
              <a:rPr lang="cy-GB" dirty="0"/>
              <a:t>.</a:t>
            </a:r>
          </a:p>
          <a:p>
            <a:endParaRPr lang="cy-GB" dirty="0"/>
          </a:p>
          <a:p>
            <a:pPr marL="342900" indent="-342900"/>
            <a:r>
              <a:rPr lang="cy-GB" dirty="0"/>
              <a:t>Rhoddir Arweiniad ar Aseiniadau bob wythnos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F48B29-9046-2278-FE9D-F5D99FE8CA8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Component 1 (50%): 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Individual Video Presentation 5 mins </a:t>
            </a:r>
            <a:r>
              <a:rPr lang="en-GB" sz="1600" b="1" i="1" dirty="0">
                <a:solidFill>
                  <a:schemeClr val="accent1">
                    <a:lumMod val="75000"/>
                  </a:schemeClr>
                </a:solidFill>
              </a:rPr>
              <a:t>(+/-10%)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Component 2 (50%):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Reflective commentary 2000 words </a:t>
            </a:r>
          </a:p>
          <a:p>
            <a:pPr marL="0" indent="0">
              <a:buNone/>
            </a:pPr>
            <a:r>
              <a:rPr lang="en-GB" sz="1600" b="1" i="1" dirty="0">
                <a:solidFill>
                  <a:schemeClr val="accent1">
                    <a:lumMod val="75000"/>
                  </a:schemeClr>
                </a:solidFill>
              </a:rPr>
              <a:t>(+/-10%)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Submission date  25/04/2027   23.59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Submit Reflective Commentary and link to your presentation 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via Turnitin.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Assignment Guidance will be given each week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878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D14F2-EF8A-47A5-90EA-C67929234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cy-GB" sz="4800" b="1" dirty="0"/>
            </a:br>
            <a:r>
              <a:rPr lang="cy-GB" sz="4800" b="1" dirty="0"/>
              <a:t>Deilliannau Dysgu</a:t>
            </a:r>
            <a:br>
              <a:rPr lang="cy-GB" sz="4800" b="1" dirty="0"/>
            </a:br>
            <a:r>
              <a:rPr lang="cy-GB" sz="4800" b="1" i="1" dirty="0" err="1">
                <a:solidFill>
                  <a:schemeClr val="accent1">
                    <a:lumMod val="75000"/>
                  </a:schemeClr>
                </a:solidFill>
              </a:rPr>
              <a:t>Learning</a:t>
            </a:r>
            <a:r>
              <a:rPr lang="cy-GB" sz="4800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y-GB" sz="4800" b="1" i="1" dirty="0" err="1">
                <a:solidFill>
                  <a:schemeClr val="accent1">
                    <a:lumMod val="75000"/>
                  </a:schemeClr>
                </a:solidFill>
              </a:rPr>
              <a:t>Outcomes</a:t>
            </a:r>
            <a:br>
              <a:rPr lang="cy-GB" sz="4800" b="1" u="sng" dirty="0"/>
            </a:br>
            <a:endParaRPr lang="en-GB" sz="48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3CFAD-BC7B-45CC-A58E-3FFAF8938B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lvl="0"/>
            <a:r>
              <a:rPr lang="en-GB" dirty="0" err="1"/>
              <a:t>gwerthuso'n</a:t>
            </a:r>
            <a:r>
              <a:rPr lang="en-GB" dirty="0"/>
              <a:t> </a:t>
            </a:r>
            <a:r>
              <a:rPr lang="en-GB" dirty="0" err="1"/>
              <a:t>feirniadol</a:t>
            </a:r>
            <a:r>
              <a:rPr lang="en-GB" dirty="0"/>
              <a:t> </a:t>
            </a:r>
            <a:r>
              <a:rPr lang="en-GB" dirty="0" err="1"/>
              <a:t>ddamcaniaethau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sail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ddatblygiad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;</a:t>
            </a:r>
          </a:p>
          <a:p>
            <a:pPr lvl="0"/>
            <a:r>
              <a:rPr lang="en-GB" dirty="0" err="1"/>
              <a:t>nodi'r</a:t>
            </a:r>
            <a:r>
              <a:rPr lang="en-GB" dirty="0"/>
              <a:t> </a:t>
            </a:r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llafaredd</a:t>
            </a:r>
            <a:r>
              <a:rPr lang="en-GB" dirty="0"/>
              <a:t> a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, </a:t>
            </a:r>
            <a:r>
              <a:rPr lang="en-GB" dirty="0" err="1"/>
              <a:t>ysgrifennu</a:t>
            </a:r>
            <a:r>
              <a:rPr lang="en-GB" dirty="0"/>
              <a:t> a </a:t>
            </a:r>
            <a:r>
              <a:rPr lang="en-GB" dirty="0" err="1"/>
              <a:t>gwybyddiaeth</a:t>
            </a:r>
            <a:r>
              <a:rPr lang="en-GB" dirty="0"/>
              <a:t>;</a:t>
            </a:r>
          </a:p>
          <a:p>
            <a:r>
              <a:rPr lang="en-GB" dirty="0"/>
              <a:t> </a:t>
            </a:r>
          </a:p>
          <a:p>
            <a:pPr lvl="0"/>
            <a:r>
              <a:rPr lang="en-GB" dirty="0" err="1"/>
              <a:t>myfyrio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strategaethau</a:t>
            </a:r>
            <a:r>
              <a:rPr lang="en-GB" dirty="0"/>
              <a:t> a </a:t>
            </a:r>
            <a:r>
              <a:rPr lang="en-GB" dirty="0" err="1"/>
              <a:t>dulliau</a:t>
            </a:r>
            <a:r>
              <a:rPr lang="en-GB" dirty="0"/>
              <a:t> o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F05590-5DCE-4214-9B66-9B78A81BB5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critically evaluate key theories that underpin language development;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identify the links between oracy skills and the development of reading, writing and cognition;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 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reflect on strategies and approaches to support literacy skills</a:t>
            </a:r>
            <a:r>
              <a:rPr lang="en-GB" sz="36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3149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8E803-6158-F02C-606C-DE8EDD2FD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>
                <a:latin typeface="+mn-lt"/>
              </a:rPr>
            </a:br>
            <a:r>
              <a:rPr lang="en-GB" b="1" dirty="0" err="1">
                <a:latin typeface="+mn-lt"/>
              </a:rPr>
              <a:t>Patrymau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cyrhaeddiad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mewn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darllen</a:t>
            </a:r>
            <a:r>
              <a:rPr lang="en-GB" b="1" dirty="0">
                <a:latin typeface="+mn-lt"/>
              </a:rPr>
              <a:t> a </a:t>
            </a:r>
            <a:r>
              <a:rPr lang="en-GB" b="1" dirty="0" err="1">
                <a:latin typeface="+mn-lt"/>
              </a:rPr>
              <a:t>rhifedd</a:t>
            </a:r>
            <a:br>
              <a:rPr lang="en-GB" b="1" dirty="0">
                <a:latin typeface="+mn-lt"/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Patterns of attainment in reading and numeracy</a:t>
            </a:r>
            <a:br>
              <a:rPr lang="en-GB" dirty="0">
                <a:latin typeface="+mn-lt"/>
              </a:rPr>
            </a:b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03CB52-53E7-9BC2-33B6-F9879597D0F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dirty="0" err="1"/>
              <a:t>Dangosodd</a:t>
            </a:r>
            <a:r>
              <a:rPr lang="en-GB" dirty="0"/>
              <a:t> data o </a:t>
            </a:r>
            <a:r>
              <a:rPr lang="en-GB" dirty="0" err="1"/>
              <a:t>asesiadau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</a:t>
            </a:r>
            <a:r>
              <a:rPr lang="en-GB" dirty="0" err="1"/>
              <a:t>Llywodraeth</a:t>
            </a:r>
            <a:r>
              <a:rPr lang="en-GB" dirty="0"/>
              <a:t> Cymru </a:t>
            </a:r>
            <a:r>
              <a:rPr lang="en-GB" dirty="0" err="1"/>
              <a:t>fwlch</a:t>
            </a:r>
            <a:r>
              <a:rPr lang="en-GB" dirty="0"/>
              <a:t> </a:t>
            </a:r>
            <a:r>
              <a:rPr lang="en-GB" dirty="0" err="1"/>
              <a:t>cyrhaeddiad</a:t>
            </a:r>
            <a:r>
              <a:rPr lang="en-GB" dirty="0"/>
              <a:t> </a:t>
            </a:r>
            <a:r>
              <a:rPr lang="en-GB" dirty="0" err="1"/>
              <a:t>parhaus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gymwys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Prydau</a:t>
            </a:r>
            <a:r>
              <a:rPr lang="en-GB" dirty="0"/>
              <a:t> Ysgol Am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cyfoedion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Blynyddoedd</a:t>
            </a:r>
            <a:r>
              <a:rPr lang="en-GB" dirty="0"/>
              <a:t> 2-9. </a:t>
            </a:r>
          </a:p>
          <a:p>
            <a:pPr lvl="0"/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o </a:t>
            </a:r>
            <a:r>
              <a:rPr lang="en-GB" dirty="0" err="1"/>
              <a:t>gefndiroedd</a:t>
            </a:r>
            <a:r>
              <a:rPr lang="en-GB" dirty="0"/>
              <a:t> </a:t>
            </a:r>
            <a:r>
              <a:rPr lang="en-GB" dirty="0" err="1"/>
              <a:t>difreintiedig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cyflawni</a:t>
            </a:r>
            <a:r>
              <a:rPr lang="en-GB" dirty="0"/>
              <a:t> </a:t>
            </a:r>
            <a:r>
              <a:rPr lang="en-GB" dirty="0" err="1"/>
              <a:t>sgoriau</a:t>
            </a:r>
            <a:r>
              <a:rPr lang="en-GB" dirty="0"/>
              <a:t> </a:t>
            </a:r>
            <a:r>
              <a:rPr lang="en-GB" dirty="0" err="1"/>
              <a:t>cyrhaeddiad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 is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gyson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dynnu</a:t>
            </a:r>
            <a:r>
              <a:rPr lang="en-GB" dirty="0"/>
              <a:t> </a:t>
            </a:r>
            <a:r>
              <a:rPr lang="en-GB" dirty="0" err="1"/>
              <a:t>sylw</a:t>
            </a:r>
            <a:r>
              <a:rPr lang="en-GB" dirty="0"/>
              <a:t> at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barhaus</a:t>
            </a:r>
            <a:r>
              <a:rPr lang="en-GB" dirty="0"/>
              <a:t> </a:t>
            </a:r>
            <a:r>
              <a:rPr lang="en-GB" dirty="0" err="1"/>
              <a:t>anfantais</a:t>
            </a:r>
            <a:r>
              <a:rPr lang="en-GB" dirty="0"/>
              <a:t> </a:t>
            </a:r>
            <a:r>
              <a:rPr lang="en-GB" dirty="0" err="1"/>
              <a:t>economaidd-gymdeithasol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ddatblygiad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                                     </a:t>
            </a:r>
            <a:r>
              <a:rPr lang="en-GB" sz="1000" dirty="0"/>
              <a:t>(</a:t>
            </a:r>
            <a:r>
              <a:rPr lang="en-GB" sz="1000" dirty="0" err="1"/>
              <a:t>LlC</a:t>
            </a:r>
            <a:r>
              <a:rPr lang="en-GB" sz="1000" dirty="0"/>
              <a:t>, 2025)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CAEA3D-32C9-08D2-02C0-D82058CE380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Data from the Welsh Government's personalised assessments indicated a persistent attainment gap in reading between learners eligible for Free School Meals and their peers across Years 2-9.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Pupils from disadvantaged backgrounds consistently achieved lower reading attainment scores, highlighting the ongoing impact of socio-economic disadvantage on literacy development in Wales    </a:t>
            </a: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(W.G., 2025)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6950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D00DE-4DDF-017A-3252-94D552455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>
                <a:latin typeface="+mn-lt"/>
              </a:rPr>
              <a:t>Effaith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yn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oedran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ysgol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gynradd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Impact at primary school 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28BD1-DDB7-E5B6-36B5-B0C3E1C32D9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pPr lvl="0"/>
            <a:r>
              <a:rPr lang="en-GB" sz="4500" dirty="0" err="1"/>
              <a:t>Oedi</a:t>
            </a:r>
            <a:r>
              <a:rPr lang="en-GB" sz="4500" dirty="0"/>
              <a:t> </a:t>
            </a:r>
            <a:r>
              <a:rPr lang="en-GB" sz="4500" dirty="0" err="1"/>
              <a:t>sgiliau</a:t>
            </a:r>
            <a:r>
              <a:rPr lang="en-GB" sz="4500" dirty="0"/>
              <a:t> </a:t>
            </a:r>
            <a:r>
              <a:rPr lang="en-GB" sz="4500" dirty="0" err="1"/>
              <a:t>darllen</a:t>
            </a:r>
            <a:r>
              <a:rPr lang="en-GB" sz="4500" dirty="0"/>
              <a:t> ac </a:t>
            </a:r>
            <a:r>
              <a:rPr lang="en-GB" sz="4500" dirty="0" err="1"/>
              <a:t>ysgrifennu</a:t>
            </a:r>
            <a:r>
              <a:rPr lang="en-GB" sz="4500" dirty="0"/>
              <a:t> </a:t>
            </a:r>
            <a:r>
              <a:rPr lang="en-GB" sz="4500" dirty="0" err="1"/>
              <a:t>o'i</a:t>
            </a:r>
            <a:r>
              <a:rPr lang="en-GB" sz="4500" dirty="0"/>
              <a:t> </a:t>
            </a:r>
            <a:r>
              <a:rPr lang="en-GB" sz="4500" dirty="0" err="1"/>
              <a:t>gymharu</a:t>
            </a:r>
            <a:r>
              <a:rPr lang="en-GB" sz="4500" dirty="0"/>
              <a:t> â </a:t>
            </a:r>
            <a:r>
              <a:rPr lang="en-GB" sz="4500" dirty="0" err="1"/>
              <a:t>chyfoedion</a:t>
            </a:r>
            <a:r>
              <a:rPr lang="en-GB" sz="4500" dirty="0"/>
              <a:t>.</a:t>
            </a:r>
          </a:p>
          <a:p>
            <a:pPr lvl="0"/>
            <a:r>
              <a:rPr lang="en-GB" sz="4500" dirty="0" err="1"/>
              <a:t>Anhawster</a:t>
            </a:r>
            <a:r>
              <a:rPr lang="en-GB" sz="4500" dirty="0"/>
              <a:t> </a:t>
            </a:r>
            <a:r>
              <a:rPr lang="en-GB" sz="4500" dirty="0" err="1"/>
              <a:t>deall</a:t>
            </a:r>
            <a:r>
              <a:rPr lang="en-GB" sz="4500" dirty="0"/>
              <a:t> </a:t>
            </a:r>
            <a:r>
              <a:rPr lang="en-GB" sz="4500" dirty="0" err="1"/>
              <a:t>cyfarwyddiadau</a:t>
            </a:r>
            <a:r>
              <a:rPr lang="en-GB" sz="4500" dirty="0"/>
              <a:t> a </a:t>
            </a:r>
            <a:r>
              <a:rPr lang="en-GB" sz="4500" dirty="0" err="1"/>
              <a:t>chynnwys</a:t>
            </a:r>
            <a:r>
              <a:rPr lang="en-GB" sz="4500" dirty="0"/>
              <a:t> y </a:t>
            </a:r>
            <a:r>
              <a:rPr lang="en-GB" sz="4500" dirty="0" err="1"/>
              <a:t>cwricwlwm</a:t>
            </a:r>
            <a:r>
              <a:rPr lang="en-GB" sz="4500" dirty="0"/>
              <a:t>.</a:t>
            </a:r>
          </a:p>
          <a:p>
            <a:pPr lvl="0"/>
            <a:r>
              <a:rPr lang="pt-PT" sz="4500" dirty="0" err="1"/>
              <a:t>Llai</a:t>
            </a:r>
            <a:r>
              <a:rPr lang="pt-PT" sz="4500" dirty="0"/>
              <a:t> o </a:t>
            </a:r>
            <a:r>
              <a:rPr lang="pt-PT" sz="4500" dirty="0" err="1"/>
              <a:t>eirfa</a:t>
            </a:r>
            <a:r>
              <a:rPr lang="pt-PT" sz="4500" dirty="0"/>
              <a:t> a </a:t>
            </a:r>
            <a:r>
              <a:rPr lang="pt-PT" sz="4500" dirty="0" err="1"/>
              <a:t>datblygiad</a:t>
            </a:r>
            <a:r>
              <a:rPr lang="pt-PT" sz="4500" dirty="0"/>
              <a:t> </a:t>
            </a:r>
            <a:r>
              <a:rPr lang="pt-PT" sz="4500" dirty="0" err="1"/>
              <a:t>iaith</a:t>
            </a:r>
            <a:r>
              <a:rPr lang="pt-PT" sz="4500" dirty="0"/>
              <a:t>.</a:t>
            </a:r>
            <a:endParaRPr lang="en-GB" sz="4500" dirty="0"/>
          </a:p>
          <a:p>
            <a:pPr lvl="0"/>
            <a:r>
              <a:rPr lang="en-GB" sz="4500" dirty="0"/>
              <a:t>Is o </a:t>
            </a:r>
            <a:r>
              <a:rPr lang="en-GB" sz="4500" dirty="0" err="1"/>
              <a:t>hyder</a:t>
            </a:r>
            <a:r>
              <a:rPr lang="en-GB" sz="4500" dirty="0"/>
              <a:t> a </a:t>
            </a:r>
            <a:r>
              <a:rPr lang="en-GB" sz="4500" dirty="0" err="1"/>
              <a:t>hunan-barch</a:t>
            </a:r>
            <a:r>
              <a:rPr lang="en-GB" sz="4500" dirty="0"/>
              <a:t> </a:t>
            </a:r>
            <a:r>
              <a:rPr lang="en-GB" sz="4500" dirty="0" err="1"/>
              <a:t>mewn</a:t>
            </a:r>
            <a:r>
              <a:rPr lang="en-GB" sz="4500" dirty="0"/>
              <a:t> </a:t>
            </a:r>
            <a:r>
              <a:rPr lang="en-GB" sz="4500" dirty="0" err="1"/>
              <a:t>sefyllfaoedd</a:t>
            </a:r>
            <a:r>
              <a:rPr lang="en-GB" sz="4500" dirty="0"/>
              <a:t> </a:t>
            </a:r>
            <a:r>
              <a:rPr lang="en-GB" sz="4500" dirty="0" err="1"/>
              <a:t>dysgu</a:t>
            </a:r>
            <a:r>
              <a:rPr lang="en-GB" sz="4500" dirty="0"/>
              <a:t>.</a:t>
            </a:r>
          </a:p>
          <a:p>
            <a:pPr lvl="0"/>
            <a:r>
              <a:rPr lang="en-GB" sz="4500" dirty="0"/>
              <a:t>Mwy o </a:t>
            </a:r>
            <a:r>
              <a:rPr lang="en-GB" sz="4500" dirty="0" err="1"/>
              <a:t>rwystredigaeth</a:t>
            </a:r>
            <a:r>
              <a:rPr lang="en-GB" sz="4500" dirty="0"/>
              <a:t>, </a:t>
            </a:r>
            <a:r>
              <a:rPr lang="en-GB" sz="4500" dirty="0" err="1"/>
              <a:t>gorbryder</a:t>
            </a:r>
            <a:r>
              <a:rPr lang="en-GB" sz="4500" dirty="0"/>
              <a:t> a </a:t>
            </a:r>
            <a:r>
              <a:rPr lang="en-GB" sz="4500" dirty="0" err="1"/>
              <a:t>datgysylltiad</a:t>
            </a:r>
            <a:r>
              <a:rPr lang="en-GB" sz="4500" dirty="0"/>
              <a:t> </a:t>
            </a:r>
            <a:r>
              <a:rPr lang="en-GB" sz="4500" dirty="0" err="1"/>
              <a:t>o'r</a:t>
            </a:r>
            <a:r>
              <a:rPr lang="en-GB" sz="4500" dirty="0"/>
              <a:t> </a:t>
            </a:r>
            <a:r>
              <a:rPr lang="en-GB" sz="4500" dirty="0" err="1"/>
              <a:t>ysgol</a:t>
            </a:r>
            <a:r>
              <a:rPr lang="en-GB" sz="4500" dirty="0"/>
              <a:t>.</a:t>
            </a:r>
          </a:p>
          <a:p>
            <a:pPr lvl="0"/>
            <a:r>
              <a:rPr lang="en-GB" sz="4500" dirty="0" err="1"/>
              <a:t>Heriau</a:t>
            </a:r>
            <a:r>
              <a:rPr lang="en-GB" sz="4500" dirty="0"/>
              <a:t> </a:t>
            </a:r>
            <a:r>
              <a:rPr lang="en-GB" sz="4500" dirty="0" err="1"/>
              <a:t>gyda</a:t>
            </a:r>
            <a:r>
              <a:rPr lang="en-GB" sz="4500" dirty="0"/>
              <a:t> </a:t>
            </a:r>
            <a:r>
              <a:rPr lang="en-GB" sz="4500" dirty="0" err="1"/>
              <a:t>sillafu</a:t>
            </a:r>
            <a:r>
              <a:rPr lang="en-GB" sz="4500" dirty="0"/>
              <a:t>, </a:t>
            </a:r>
            <a:r>
              <a:rPr lang="en-GB" sz="4500" dirty="0" err="1"/>
              <a:t>llawysgrifen</a:t>
            </a:r>
            <a:r>
              <a:rPr lang="en-GB" sz="4500" dirty="0"/>
              <a:t> a </a:t>
            </a:r>
            <a:r>
              <a:rPr lang="en-GB" sz="4500" dirty="0" err="1"/>
              <a:t>dealltwriaeth</a:t>
            </a:r>
            <a:r>
              <a:rPr lang="en-GB" sz="4500" dirty="0"/>
              <a:t>.</a:t>
            </a:r>
          </a:p>
          <a:p>
            <a:pPr lvl="0"/>
            <a:r>
              <a:rPr lang="en-GB" sz="4500" dirty="0" err="1"/>
              <a:t>Llai</a:t>
            </a:r>
            <a:r>
              <a:rPr lang="en-GB" sz="4500" dirty="0"/>
              <a:t> o </a:t>
            </a:r>
            <a:r>
              <a:rPr lang="en-GB" sz="4500" dirty="0" err="1"/>
              <a:t>gyfranogiad</a:t>
            </a:r>
            <a:r>
              <a:rPr lang="en-GB" sz="4500" dirty="0"/>
              <a:t> </a:t>
            </a:r>
            <a:r>
              <a:rPr lang="en-GB" sz="4500" dirty="0" err="1"/>
              <a:t>mewn</a:t>
            </a:r>
            <a:r>
              <a:rPr lang="en-GB" sz="4500" dirty="0"/>
              <a:t> </a:t>
            </a:r>
            <a:r>
              <a:rPr lang="en-GB" sz="4500" dirty="0" err="1"/>
              <a:t>trafodaethau</a:t>
            </a:r>
            <a:r>
              <a:rPr lang="en-GB" sz="4500" dirty="0"/>
              <a:t> a </a:t>
            </a:r>
            <a:r>
              <a:rPr lang="en-GB" sz="4500" dirty="0" err="1"/>
              <a:t>gweithgareddau</a:t>
            </a:r>
            <a:r>
              <a:rPr lang="en-GB" sz="4500" dirty="0"/>
              <a:t> </a:t>
            </a:r>
            <a:r>
              <a:rPr lang="en-GB" sz="4500" dirty="0" err="1"/>
              <a:t>yn</a:t>
            </a:r>
            <a:r>
              <a:rPr lang="en-GB" sz="4500" dirty="0"/>
              <a:t> yr </a:t>
            </a:r>
            <a:r>
              <a:rPr lang="en-GB" sz="4500" dirty="0" err="1"/>
              <a:t>ystafell</a:t>
            </a:r>
            <a:r>
              <a:rPr lang="en-GB" sz="4500" dirty="0"/>
              <a:t> </a:t>
            </a:r>
            <a:r>
              <a:rPr lang="en-GB" sz="4500" dirty="0" err="1"/>
              <a:t>ddosbarth</a:t>
            </a:r>
            <a:r>
              <a:rPr lang="en-GB" sz="4500" dirty="0"/>
              <a:t>.</a:t>
            </a:r>
          </a:p>
          <a:p>
            <a:pPr lvl="0"/>
            <a:r>
              <a:rPr lang="en-GB" sz="4500" dirty="0"/>
              <a:t>Mwy o </a:t>
            </a:r>
            <a:r>
              <a:rPr lang="en-GB" sz="4500" dirty="0" err="1"/>
              <a:t>risg</a:t>
            </a:r>
            <a:r>
              <a:rPr lang="en-GB" sz="4500" dirty="0"/>
              <a:t> o </a:t>
            </a:r>
            <a:r>
              <a:rPr lang="en-GB" sz="4500" dirty="0" err="1"/>
              <a:t>anawsterau</a:t>
            </a:r>
            <a:r>
              <a:rPr lang="en-GB" sz="4500" dirty="0"/>
              <a:t> </a:t>
            </a:r>
            <a:r>
              <a:rPr lang="en-GB" sz="4500" dirty="0" err="1"/>
              <a:t>ymddygiad</a:t>
            </a:r>
            <a:r>
              <a:rPr lang="en-GB" sz="4500" dirty="0"/>
              <a:t> </a:t>
            </a:r>
            <a:r>
              <a:rPr lang="en-GB" sz="4500" dirty="0" err="1"/>
              <a:t>sy'n</a:t>
            </a:r>
            <a:r>
              <a:rPr lang="en-GB" sz="4500" dirty="0"/>
              <a:t> </a:t>
            </a:r>
            <a:r>
              <a:rPr lang="en-GB" sz="4500" dirty="0" err="1"/>
              <a:t>gysylltiedig</a:t>
            </a:r>
            <a:r>
              <a:rPr lang="en-GB" sz="4500" dirty="0"/>
              <a:t> â </a:t>
            </a:r>
            <a:r>
              <a:rPr lang="en-GB" sz="4500" dirty="0" err="1"/>
              <a:t>brwydrau</a:t>
            </a:r>
            <a:r>
              <a:rPr lang="en-GB" sz="4500" dirty="0"/>
              <a:t> </a:t>
            </a:r>
            <a:r>
              <a:rPr lang="en-GB" sz="4500" dirty="0" err="1"/>
              <a:t>academaidd</a:t>
            </a:r>
            <a:r>
              <a:rPr lang="en-GB" sz="4500" dirty="0"/>
              <a:t>            </a:t>
            </a:r>
            <a:r>
              <a:rPr lang="en-GB" sz="2500" dirty="0"/>
              <a:t> (EEF, 2025)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510696-0FA6-D56F-6349-052516360B3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0000" lnSpcReduction="20000"/>
          </a:bodyPr>
          <a:lstStyle/>
          <a:p>
            <a:pPr lvl="0"/>
            <a:r>
              <a:rPr lang="en-GB" sz="4200" i="1" dirty="0">
                <a:solidFill>
                  <a:schemeClr val="accent1">
                    <a:lumMod val="75000"/>
                  </a:schemeClr>
                </a:solidFill>
              </a:rPr>
              <a:t>Delayed reading and writing skills compared to peers.</a:t>
            </a:r>
          </a:p>
          <a:p>
            <a:pPr lvl="0"/>
            <a:r>
              <a:rPr lang="en-GB" sz="4200" i="1" dirty="0">
                <a:solidFill>
                  <a:schemeClr val="accent1">
                    <a:lumMod val="75000"/>
                  </a:schemeClr>
                </a:solidFill>
              </a:rPr>
              <a:t>Difficulty understanding instructions and curriculum content.</a:t>
            </a:r>
          </a:p>
          <a:p>
            <a:pPr lvl="0"/>
            <a:r>
              <a:rPr lang="en-GB" sz="4200" i="1" dirty="0">
                <a:solidFill>
                  <a:schemeClr val="accent1">
                    <a:lumMod val="75000"/>
                  </a:schemeClr>
                </a:solidFill>
              </a:rPr>
              <a:t>Reduced vocabulary and language development.</a:t>
            </a:r>
          </a:p>
          <a:p>
            <a:pPr lvl="0"/>
            <a:r>
              <a:rPr lang="en-GB" sz="4200" i="1" dirty="0">
                <a:solidFill>
                  <a:schemeClr val="accent1">
                    <a:lumMod val="75000"/>
                  </a:schemeClr>
                </a:solidFill>
              </a:rPr>
              <a:t>Lower confidence and self-esteem in learning situations.</a:t>
            </a:r>
          </a:p>
          <a:p>
            <a:pPr lvl="0"/>
            <a:r>
              <a:rPr lang="en-GB" sz="4200" i="1" dirty="0">
                <a:solidFill>
                  <a:schemeClr val="accent1">
                    <a:lumMod val="75000"/>
                  </a:schemeClr>
                </a:solidFill>
              </a:rPr>
              <a:t>Increased frustration, anxiety and disengagement from school.</a:t>
            </a:r>
          </a:p>
          <a:p>
            <a:pPr lvl="0"/>
            <a:r>
              <a:rPr lang="en-GB" sz="4200" i="1" dirty="0">
                <a:solidFill>
                  <a:schemeClr val="accent1">
                    <a:lumMod val="75000"/>
                  </a:schemeClr>
                </a:solidFill>
              </a:rPr>
              <a:t>Challenges with spelling, handwriting and comprehension.</a:t>
            </a:r>
          </a:p>
          <a:p>
            <a:pPr lvl="0"/>
            <a:r>
              <a:rPr lang="en-GB" sz="4200" i="1" dirty="0">
                <a:solidFill>
                  <a:schemeClr val="accent1">
                    <a:lumMod val="75000"/>
                  </a:schemeClr>
                </a:solidFill>
              </a:rPr>
              <a:t>Less participation in classroom discussions and activities.</a:t>
            </a:r>
          </a:p>
          <a:p>
            <a:pPr lvl="0"/>
            <a:r>
              <a:rPr lang="en-GB" sz="4200" i="1" dirty="0">
                <a:solidFill>
                  <a:schemeClr val="accent1">
                    <a:lumMod val="75000"/>
                  </a:schemeClr>
                </a:solidFill>
              </a:rPr>
              <a:t>Greater risk of behavioural difficulties linked to academic struggles.</a:t>
            </a:r>
          </a:p>
          <a:p>
            <a:pPr marL="0" indent="0" algn="r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(Education Endowment Fund, 2025)</a:t>
            </a:r>
          </a:p>
        </p:txBody>
      </p:sp>
    </p:spTree>
    <p:extLst>
      <p:ext uri="{BB962C8B-B14F-4D97-AF65-F5344CB8AC3E}">
        <p14:creationId xmlns:p14="http://schemas.microsoft.com/office/powerpoint/2010/main" val="3956230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F456DD-BCB5-F2E9-7BD8-24880B4CC8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80E2E-3321-C5C9-3A64-D86497208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>
                <a:latin typeface="+mn-lt"/>
              </a:rPr>
              <a:t>Effaith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yn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oedran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ysgol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uwchradd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Impact at secondary school 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D4CBC-3AA2-1DB1-EADB-6884DE313C1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en-GB" sz="7200" dirty="0" err="1"/>
              <a:t>Anhawster</a:t>
            </a:r>
            <a:r>
              <a:rPr lang="en-GB" sz="7200" dirty="0"/>
              <a:t> </a:t>
            </a:r>
            <a:r>
              <a:rPr lang="en-GB" sz="7200" dirty="0" err="1"/>
              <a:t>cyrchu</a:t>
            </a:r>
            <a:r>
              <a:rPr lang="en-GB" sz="7200" dirty="0"/>
              <a:t> </a:t>
            </a:r>
            <a:r>
              <a:rPr lang="en-GB" sz="7200" dirty="0" err="1"/>
              <a:t>cynnwys</a:t>
            </a:r>
            <a:r>
              <a:rPr lang="en-GB" sz="7200" dirty="0"/>
              <a:t> </a:t>
            </a:r>
            <a:r>
              <a:rPr lang="en-GB" sz="7200" dirty="0" err="1"/>
              <a:t>pwnc</a:t>
            </a:r>
            <a:r>
              <a:rPr lang="en-GB" sz="7200" dirty="0"/>
              <a:t> </a:t>
            </a:r>
            <a:r>
              <a:rPr lang="en-GB" sz="7200" dirty="0" err="1"/>
              <a:t>ar</a:t>
            </a:r>
            <a:r>
              <a:rPr lang="en-GB" sz="7200" dirty="0"/>
              <a:t> draws y </a:t>
            </a:r>
            <a:r>
              <a:rPr lang="en-GB" sz="7200" dirty="0" err="1"/>
              <a:t>cwricwlwm</a:t>
            </a:r>
            <a:r>
              <a:rPr lang="en-GB" sz="7200" dirty="0"/>
              <a:t>.</a:t>
            </a:r>
          </a:p>
          <a:p>
            <a:pPr lvl="0"/>
            <a:r>
              <a:rPr lang="en-GB" sz="7200" dirty="0" err="1"/>
              <a:t>Cyflawniad</a:t>
            </a:r>
            <a:r>
              <a:rPr lang="en-GB" sz="7200" dirty="0"/>
              <a:t> </a:t>
            </a:r>
            <a:r>
              <a:rPr lang="en-GB" sz="7200" dirty="0" err="1"/>
              <a:t>academaidd</a:t>
            </a:r>
            <a:r>
              <a:rPr lang="en-GB" sz="7200" dirty="0"/>
              <a:t> is a </a:t>
            </a:r>
            <a:r>
              <a:rPr lang="en-GB" sz="7200" dirty="0" err="1"/>
              <a:t>pherfformiad</a:t>
            </a:r>
            <a:r>
              <a:rPr lang="en-GB" sz="7200" dirty="0"/>
              <a:t> </a:t>
            </a:r>
            <a:r>
              <a:rPr lang="en-GB" sz="7200" dirty="0" err="1"/>
              <a:t>arholiadau</a:t>
            </a:r>
            <a:r>
              <a:rPr lang="en-GB" sz="7200" dirty="0"/>
              <a:t>.</a:t>
            </a:r>
          </a:p>
          <a:p>
            <a:pPr lvl="0"/>
            <a:r>
              <a:rPr lang="en-GB" sz="7200" dirty="0" err="1"/>
              <a:t>Sgiliau</a:t>
            </a:r>
            <a:r>
              <a:rPr lang="en-GB" sz="7200" dirty="0"/>
              <a:t> </a:t>
            </a:r>
            <a:r>
              <a:rPr lang="en-GB" sz="7200" dirty="0" err="1"/>
              <a:t>dealltwriaeth</a:t>
            </a:r>
            <a:r>
              <a:rPr lang="en-GB" sz="7200" dirty="0"/>
              <a:t> wan </a:t>
            </a:r>
            <a:r>
              <a:rPr lang="en-GB" sz="7200" dirty="0" err="1"/>
              <a:t>sy'n</a:t>
            </a:r>
            <a:r>
              <a:rPr lang="en-GB" sz="7200" dirty="0"/>
              <a:t> </a:t>
            </a:r>
            <a:r>
              <a:rPr lang="en-GB" sz="7200" dirty="0" err="1"/>
              <a:t>effeithio</a:t>
            </a:r>
            <a:r>
              <a:rPr lang="en-GB" sz="7200" dirty="0"/>
              <a:t> </a:t>
            </a:r>
            <a:r>
              <a:rPr lang="en-GB" sz="7200" dirty="0" err="1"/>
              <a:t>ar</a:t>
            </a:r>
            <a:r>
              <a:rPr lang="en-GB" sz="7200" dirty="0"/>
              <a:t> </a:t>
            </a:r>
            <a:r>
              <a:rPr lang="en-GB" sz="7200" dirty="0" err="1"/>
              <a:t>ddysgu</a:t>
            </a:r>
            <a:r>
              <a:rPr lang="en-GB" sz="7200" dirty="0"/>
              <a:t> </a:t>
            </a:r>
            <a:r>
              <a:rPr lang="en-GB" sz="7200" dirty="0" err="1"/>
              <a:t>ym</a:t>
            </a:r>
            <a:r>
              <a:rPr lang="en-GB" sz="7200" dirty="0"/>
              <a:t> </a:t>
            </a:r>
            <a:r>
              <a:rPr lang="en-GB" sz="7200" dirty="0" err="1"/>
              <a:t>mhob</a:t>
            </a:r>
            <a:r>
              <a:rPr lang="en-GB" sz="7200" dirty="0"/>
              <a:t> </a:t>
            </a:r>
            <a:r>
              <a:rPr lang="en-GB" sz="7200" dirty="0" err="1"/>
              <a:t>pwnc</a:t>
            </a:r>
            <a:r>
              <a:rPr lang="en-GB" sz="7200" dirty="0"/>
              <a:t>.</a:t>
            </a:r>
          </a:p>
          <a:p>
            <a:pPr lvl="0"/>
            <a:r>
              <a:rPr lang="en-GB" sz="7200" dirty="0" err="1"/>
              <a:t>Llai</a:t>
            </a:r>
            <a:r>
              <a:rPr lang="en-GB" sz="7200" dirty="0"/>
              <a:t> o </a:t>
            </a:r>
            <a:r>
              <a:rPr lang="en-GB" sz="7200" dirty="0" err="1"/>
              <a:t>gymhelliant</a:t>
            </a:r>
            <a:r>
              <a:rPr lang="en-GB" sz="7200" dirty="0"/>
              <a:t> a </a:t>
            </a:r>
            <a:r>
              <a:rPr lang="en-GB" sz="7200" dirty="0" err="1"/>
              <a:t>chynyddu</a:t>
            </a:r>
            <a:r>
              <a:rPr lang="en-GB" sz="7200" dirty="0"/>
              <a:t> </a:t>
            </a:r>
            <a:r>
              <a:rPr lang="en-GB" sz="7200" dirty="0" err="1"/>
              <a:t>ymddieithrio</a:t>
            </a:r>
            <a:r>
              <a:rPr lang="en-GB" sz="7200" dirty="0"/>
              <a:t> </a:t>
            </a:r>
            <a:r>
              <a:rPr lang="en-GB" sz="7200" dirty="0" err="1"/>
              <a:t>ysgolion</a:t>
            </a:r>
            <a:r>
              <a:rPr lang="en-GB" sz="7200" dirty="0"/>
              <a:t>.</a:t>
            </a:r>
          </a:p>
          <a:p>
            <a:pPr lvl="0"/>
            <a:r>
              <a:rPr lang="en-GB" sz="7200" dirty="0" err="1"/>
              <a:t>Anawsterau</a:t>
            </a:r>
            <a:r>
              <a:rPr lang="en-GB" sz="7200" dirty="0"/>
              <a:t> </a:t>
            </a:r>
            <a:r>
              <a:rPr lang="en-GB" sz="7200" dirty="0" err="1"/>
              <a:t>gyda</a:t>
            </a:r>
            <a:r>
              <a:rPr lang="en-GB" sz="7200" dirty="0"/>
              <a:t> </a:t>
            </a:r>
            <a:r>
              <a:rPr lang="en-GB" sz="7200" dirty="0" err="1"/>
              <a:t>threfniadaeth</a:t>
            </a:r>
            <a:r>
              <a:rPr lang="en-GB" sz="7200" dirty="0"/>
              <a:t> a </a:t>
            </a:r>
            <a:r>
              <a:rPr lang="en-GB" sz="7200" dirty="0" err="1"/>
              <a:t>chymryd</a:t>
            </a:r>
            <a:r>
              <a:rPr lang="en-GB" sz="7200" dirty="0"/>
              <a:t> </a:t>
            </a:r>
            <a:r>
              <a:rPr lang="en-GB" sz="7200" dirty="0" err="1"/>
              <a:t>nodiadau</a:t>
            </a:r>
            <a:r>
              <a:rPr lang="en-GB" sz="7200" dirty="0"/>
              <a:t> ac </a:t>
            </a:r>
            <a:r>
              <a:rPr lang="en-GB" sz="7200" dirty="0" err="1"/>
              <a:t>astudiaeth</a:t>
            </a:r>
            <a:r>
              <a:rPr lang="en-GB" sz="7200" dirty="0"/>
              <a:t> </a:t>
            </a:r>
            <a:r>
              <a:rPr lang="en-GB" sz="7200" dirty="0" err="1"/>
              <a:t>annibynnol</a:t>
            </a:r>
            <a:r>
              <a:rPr lang="en-GB" sz="7200" dirty="0"/>
              <a:t>.</a:t>
            </a:r>
          </a:p>
          <a:p>
            <a:pPr lvl="0"/>
            <a:r>
              <a:rPr lang="en-GB" sz="7200" dirty="0" err="1"/>
              <a:t>Risg</a:t>
            </a:r>
            <a:r>
              <a:rPr lang="en-GB" sz="7200" dirty="0"/>
              <a:t> </a:t>
            </a:r>
            <a:r>
              <a:rPr lang="en-GB" sz="7200" dirty="0" err="1"/>
              <a:t>uwch</a:t>
            </a:r>
            <a:r>
              <a:rPr lang="en-GB" sz="7200" dirty="0"/>
              <a:t> o </a:t>
            </a:r>
            <a:r>
              <a:rPr lang="en-GB" sz="7200" dirty="0" err="1"/>
              <a:t>bresenoldeb</a:t>
            </a:r>
            <a:r>
              <a:rPr lang="en-GB" sz="7200" dirty="0"/>
              <a:t> </a:t>
            </a:r>
            <a:r>
              <a:rPr lang="en-GB" sz="7200" dirty="0" err="1"/>
              <a:t>gwael</a:t>
            </a:r>
            <a:r>
              <a:rPr lang="en-GB" sz="7200" dirty="0"/>
              <a:t> ac </a:t>
            </a:r>
            <a:r>
              <a:rPr lang="en-GB" sz="7200" dirty="0" err="1"/>
              <a:t>allgáu</a:t>
            </a:r>
            <a:r>
              <a:rPr lang="en-GB" sz="7200" dirty="0"/>
              <a:t> </a:t>
            </a:r>
            <a:r>
              <a:rPr lang="en-GB" sz="7200" dirty="0" err="1"/>
              <a:t>ysgolion</a:t>
            </a:r>
            <a:r>
              <a:rPr lang="en-GB" sz="7200" dirty="0"/>
              <a:t>.</a:t>
            </a:r>
          </a:p>
          <a:p>
            <a:pPr lvl="0"/>
            <a:r>
              <a:rPr lang="en-GB" sz="7200" dirty="0" err="1"/>
              <a:t>Mynediad</a:t>
            </a:r>
            <a:r>
              <a:rPr lang="en-GB" sz="7200" dirty="0"/>
              <a:t> </a:t>
            </a:r>
            <a:r>
              <a:rPr lang="en-GB" sz="7200" dirty="0" err="1"/>
              <a:t>cyfyngedig</a:t>
            </a:r>
            <a:r>
              <a:rPr lang="en-GB" sz="7200" dirty="0"/>
              <a:t> </a:t>
            </a:r>
            <a:r>
              <a:rPr lang="en-GB" sz="7200" dirty="0" err="1"/>
              <a:t>i</a:t>
            </a:r>
            <a:r>
              <a:rPr lang="en-GB" sz="7200" dirty="0"/>
              <a:t> </a:t>
            </a:r>
            <a:r>
              <a:rPr lang="en-GB" sz="7200" dirty="0" err="1"/>
              <a:t>gyrsiau</a:t>
            </a:r>
            <a:r>
              <a:rPr lang="en-GB" sz="7200" dirty="0"/>
              <a:t> a </a:t>
            </a:r>
            <a:r>
              <a:rPr lang="en-GB" sz="7200" dirty="0" err="1"/>
              <a:t>chymwysterau</a:t>
            </a:r>
            <a:r>
              <a:rPr lang="en-GB" sz="7200" dirty="0"/>
              <a:t> </a:t>
            </a:r>
            <a:r>
              <a:rPr lang="en-GB" sz="7200" dirty="0" err="1"/>
              <a:t>lefel</a:t>
            </a:r>
            <a:r>
              <a:rPr lang="en-GB" sz="7200" dirty="0"/>
              <a:t> </a:t>
            </a:r>
            <a:r>
              <a:rPr lang="en-GB" sz="7200" dirty="0" err="1"/>
              <a:t>uwch</a:t>
            </a:r>
            <a:r>
              <a:rPr lang="en-GB" sz="7200" dirty="0"/>
              <a:t>.</a:t>
            </a:r>
          </a:p>
          <a:p>
            <a:r>
              <a:rPr lang="en-GB" sz="7200" dirty="0"/>
              <a:t>Mwy o </a:t>
            </a:r>
            <a:r>
              <a:rPr lang="en-GB" sz="7200" dirty="0" err="1"/>
              <a:t>debygolrwydd</a:t>
            </a:r>
            <a:r>
              <a:rPr lang="en-GB" sz="7200" dirty="0"/>
              <a:t> o </a:t>
            </a:r>
            <a:r>
              <a:rPr lang="en-GB" sz="7200" dirty="0" err="1"/>
              <a:t>brofi</a:t>
            </a:r>
            <a:r>
              <a:rPr lang="en-GB" sz="7200" dirty="0"/>
              <a:t> </a:t>
            </a:r>
            <a:r>
              <a:rPr lang="en-GB" sz="7200" dirty="0" err="1"/>
              <a:t>anawsterau</a:t>
            </a:r>
            <a:r>
              <a:rPr lang="en-GB" sz="7200" dirty="0"/>
              <a:t> </a:t>
            </a:r>
            <a:r>
              <a:rPr lang="en-GB" sz="7200" dirty="0" err="1"/>
              <a:t>cymdeithasol</a:t>
            </a:r>
            <a:r>
              <a:rPr lang="en-GB" sz="7200" dirty="0"/>
              <a:t> ac </a:t>
            </a:r>
            <a:r>
              <a:rPr lang="en-GB" sz="7200" dirty="0" err="1"/>
              <a:t>emosiynol</a:t>
            </a:r>
            <a:r>
              <a:rPr lang="en-GB" sz="7200" dirty="0"/>
              <a:t>.         </a:t>
            </a:r>
            <a:r>
              <a:rPr lang="en-GB" sz="4000" dirty="0"/>
              <a:t>(EEF, 2025)       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2FA95F-8F0D-957C-0E7B-BE55BB25D46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en-GB" sz="7200" i="1" dirty="0">
                <a:solidFill>
                  <a:schemeClr val="accent1">
                    <a:lumMod val="75000"/>
                  </a:schemeClr>
                </a:solidFill>
              </a:rPr>
              <a:t>Difficulty accessing subject content across the curriculum.</a:t>
            </a:r>
          </a:p>
          <a:p>
            <a:pPr lvl="0"/>
            <a:r>
              <a:rPr lang="en-GB" sz="7200" i="1" dirty="0">
                <a:solidFill>
                  <a:schemeClr val="accent1">
                    <a:lumMod val="75000"/>
                  </a:schemeClr>
                </a:solidFill>
              </a:rPr>
              <a:t>Lower academic achievement and examination performance.</a:t>
            </a:r>
          </a:p>
          <a:p>
            <a:pPr lvl="0"/>
            <a:r>
              <a:rPr lang="en-GB" sz="7200" i="1" dirty="0">
                <a:solidFill>
                  <a:schemeClr val="accent1">
                    <a:lumMod val="75000"/>
                  </a:schemeClr>
                </a:solidFill>
              </a:rPr>
              <a:t>Weak comprehension skills affecting learning in all subjects.</a:t>
            </a:r>
          </a:p>
          <a:p>
            <a:pPr lvl="0"/>
            <a:r>
              <a:rPr lang="en-GB" sz="7200" i="1" dirty="0">
                <a:solidFill>
                  <a:schemeClr val="accent1">
                    <a:lumMod val="75000"/>
                  </a:schemeClr>
                </a:solidFill>
              </a:rPr>
              <a:t>Reduced motivation and increasing school disengagement.</a:t>
            </a:r>
          </a:p>
          <a:p>
            <a:pPr lvl="0"/>
            <a:r>
              <a:rPr lang="en-GB" sz="7200" i="1" dirty="0">
                <a:solidFill>
                  <a:schemeClr val="accent1">
                    <a:lumMod val="75000"/>
                  </a:schemeClr>
                </a:solidFill>
              </a:rPr>
              <a:t>Difficulties with organisation, note-taking and independent study.</a:t>
            </a:r>
          </a:p>
          <a:p>
            <a:pPr lvl="0"/>
            <a:r>
              <a:rPr lang="en-GB" sz="7200" i="1" dirty="0">
                <a:solidFill>
                  <a:schemeClr val="accent1">
                    <a:lumMod val="75000"/>
                  </a:schemeClr>
                </a:solidFill>
              </a:rPr>
              <a:t>Increased risk of poor attendance and school exclusion.</a:t>
            </a:r>
          </a:p>
          <a:p>
            <a:pPr lvl="0"/>
            <a:r>
              <a:rPr lang="en-GB" sz="7200" i="1" dirty="0">
                <a:solidFill>
                  <a:schemeClr val="accent1">
                    <a:lumMod val="75000"/>
                  </a:schemeClr>
                </a:solidFill>
              </a:rPr>
              <a:t>Limited access to higher-level courses and qualifications.</a:t>
            </a:r>
          </a:p>
          <a:p>
            <a:r>
              <a:rPr lang="en-GB" sz="7200" i="1" dirty="0">
                <a:solidFill>
                  <a:schemeClr val="accent1">
                    <a:lumMod val="75000"/>
                  </a:schemeClr>
                </a:solidFill>
              </a:rPr>
              <a:t>Greater likelihood of experiencing social and emotional difficulties</a:t>
            </a: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.                 (Education Endowment Fund, 2025)</a:t>
            </a:r>
          </a:p>
          <a:p>
            <a:pPr lvl="0"/>
            <a:endParaRPr lang="en-GB" sz="7200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1279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8D089A-5EAA-58A7-EA15-45601796D2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ECB49-ACBE-D190-CA28-D77AC0660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3600" b="1" dirty="0" err="1">
                <a:latin typeface="+mn-lt"/>
              </a:rPr>
              <a:t>Effaith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ar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addysg</a:t>
            </a:r>
            <a:r>
              <a:rPr lang="en-GB" sz="3600" b="1" dirty="0">
                <a:latin typeface="+mn-lt"/>
              </a:rPr>
              <a:t> a </a:t>
            </a:r>
            <a:r>
              <a:rPr lang="en-GB" sz="3600" b="1" dirty="0" err="1">
                <a:latin typeface="+mn-lt"/>
              </a:rPr>
              <a:t>chyflogaeth</a:t>
            </a:r>
            <a:r>
              <a:rPr lang="en-GB" sz="3600" b="1" dirty="0">
                <a:latin typeface="+mn-lt"/>
              </a:rPr>
              <a:t> ôl-16</a:t>
            </a:r>
            <a:br>
              <a:rPr lang="en-GB" sz="3600" b="1" dirty="0">
                <a:latin typeface="+mn-lt"/>
              </a:rPr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Impact on post-16 education &amp; employment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B9807-F010-EC39-83D1-18752B85CB4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gyfleoedd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bellach</a:t>
            </a:r>
            <a:r>
              <a:rPr lang="en-GB" dirty="0"/>
              <a:t> ac </a:t>
            </a:r>
            <a:r>
              <a:rPr lang="en-GB" dirty="0" err="1"/>
              <a:t>uwch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Anhawster</a:t>
            </a:r>
            <a:r>
              <a:rPr lang="en-GB" dirty="0"/>
              <a:t> </a:t>
            </a:r>
            <a:r>
              <a:rPr lang="en-GB" dirty="0" err="1"/>
              <a:t>cwblhau</a:t>
            </a:r>
            <a:r>
              <a:rPr lang="en-GB" dirty="0"/>
              <a:t> </a:t>
            </a:r>
            <a:r>
              <a:rPr lang="en-GB" dirty="0" err="1"/>
              <a:t>ceisiadau</a:t>
            </a:r>
            <a:r>
              <a:rPr lang="en-GB" dirty="0"/>
              <a:t>,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cwrs</a:t>
            </a:r>
            <a:r>
              <a:rPr lang="en-GB" dirty="0"/>
              <a:t> ac </a:t>
            </a:r>
            <a:r>
              <a:rPr lang="en-GB" dirty="0" err="1"/>
              <a:t>asesiadau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Mynediad</a:t>
            </a:r>
            <a:r>
              <a:rPr lang="en-GB" dirty="0"/>
              <a:t> </a:t>
            </a:r>
            <a:r>
              <a:rPr lang="en-GB" dirty="0" err="1"/>
              <a:t>cyfyngedig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gyfleoedd</a:t>
            </a:r>
            <a:r>
              <a:rPr lang="en-GB" dirty="0"/>
              <a:t> </a:t>
            </a:r>
            <a:r>
              <a:rPr lang="en-GB" dirty="0" err="1"/>
              <a:t>hyfforddi</a:t>
            </a:r>
            <a:r>
              <a:rPr lang="en-GB" dirty="0"/>
              <a:t> a </a:t>
            </a:r>
            <a:r>
              <a:rPr lang="en-GB" dirty="0" err="1"/>
              <a:t>phrentisiaeth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dogfennau</a:t>
            </a:r>
            <a:r>
              <a:rPr lang="en-GB" dirty="0"/>
              <a:t>, </a:t>
            </a:r>
            <a:r>
              <a:rPr lang="en-GB" dirty="0" err="1"/>
              <a:t>polisïau</a:t>
            </a:r>
            <a:r>
              <a:rPr lang="en-GB" dirty="0"/>
              <a:t> a </a:t>
            </a:r>
            <a:r>
              <a:rPr lang="en-GB" dirty="0" err="1"/>
              <a:t>chyfarwyddiadau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gweithle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Rhagolygon</a:t>
            </a:r>
            <a:r>
              <a:rPr lang="en-GB" dirty="0"/>
              <a:t> </a:t>
            </a:r>
            <a:r>
              <a:rPr lang="en-GB" dirty="0" err="1"/>
              <a:t>cyflogadwyedd</a:t>
            </a:r>
            <a:r>
              <a:rPr lang="en-GB" dirty="0"/>
              <a:t> a </a:t>
            </a:r>
            <a:r>
              <a:rPr lang="en-GB" dirty="0" err="1"/>
              <a:t>dilyniant</a:t>
            </a:r>
            <a:r>
              <a:rPr lang="en-GB" dirty="0"/>
              <a:t> </a:t>
            </a:r>
            <a:r>
              <a:rPr lang="en-GB" dirty="0" err="1"/>
              <a:t>gyrfa</a:t>
            </a:r>
            <a:r>
              <a:rPr lang="en-GB" dirty="0"/>
              <a:t> is.</a:t>
            </a:r>
          </a:p>
          <a:p>
            <a:pPr lvl="0"/>
            <a:r>
              <a:rPr lang="en-GB" dirty="0"/>
              <a:t>Mwy o </a:t>
            </a:r>
            <a:r>
              <a:rPr lang="en-GB" dirty="0" err="1"/>
              <a:t>ddibyniaeth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gymorth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â </a:t>
            </a:r>
            <a:r>
              <a:rPr lang="en-GB" dirty="0" err="1"/>
              <a:t>llythrennedd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445553-2D54-0A6C-7CDE-025A8D9425F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Reduced opportunities for further and higher education.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Difficulty completing applications, coursework, and assessments.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Limited access to training and apprenticeship opportunities.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Challenges understanding workplace documents, policies and instructions.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Lower employability and career progression prospects.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Increased dependence on support from others for literacy-related tasks.</a:t>
            </a:r>
          </a:p>
          <a:p>
            <a:pPr marL="0" lvl="0" indent="0" algn="r">
              <a:buNone/>
            </a:pPr>
            <a:r>
              <a:rPr lang="en-GB" sz="800" i="1" dirty="0">
                <a:solidFill>
                  <a:schemeClr val="accent1">
                    <a:lumMod val="75000"/>
                  </a:schemeClr>
                </a:solidFill>
              </a:rPr>
              <a:t>(Education Endowment Fund, 2025)</a:t>
            </a:r>
            <a:endParaRPr lang="en-GB" sz="900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49371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362E9-1FE6-2FF8-6AC6-2E189C1B4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b="1" dirty="0" err="1">
                <a:latin typeface="+mn-lt"/>
              </a:rPr>
              <a:t>Effaith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ar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oedolion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Impact on adulthood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BAA50-9375-1373-78D2-63FDB0CB588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en-GB" dirty="0"/>
              <a:t>Mwy o </a:t>
            </a:r>
            <a:r>
              <a:rPr lang="en-GB" dirty="0" err="1"/>
              <a:t>debygolrwydd</a:t>
            </a:r>
            <a:r>
              <a:rPr lang="en-GB" dirty="0"/>
              <a:t> o </a:t>
            </a:r>
            <a:r>
              <a:rPr lang="en-GB" dirty="0" err="1"/>
              <a:t>ddiweithdra</a:t>
            </a:r>
            <a:r>
              <a:rPr lang="en-GB" dirty="0"/>
              <a:t> neu </a:t>
            </a:r>
            <a:r>
              <a:rPr lang="en-GB" dirty="0" err="1"/>
              <a:t>gyflogaeth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gyflog</a:t>
            </a:r>
            <a:r>
              <a:rPr lang="en-GB" dirty="0"/>
              <a:t> </a:t>
            </a:r>
            <a:r>
              <a:rPr lang="en-GB" dirty="0" err="1"/>
              <a:t>isel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botensial</a:t>
            </a:r>
            <a:r>
              <a:rPr lang="en-GB" dirty="0"/>
              <a:t> </a:t>
            </a:r>
            <a:r>
              <a:rPr lang="en-GB" dirty="0" err="1"/>
              <a:t>ennill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cyllid</a:t>
            </a:r>
            <a:r>
              <a:rPr lang="en-GB" dirty="0"/>
              <a:t>, </a:t>
            </a:r>
            <a:r>
              <a:rPr lang="en-GB" dirty="0" err="1"/>
              <a:t>ffurflenni</a:t>
            </a:r>
            <a:r>
              <a:rPr lang="en-GB" dirty="0"/>
              <a:t>, </a:t>
            </a:r>
            <a:r>
              <a:rPr lang="en-GB" dirty="0" err="1"/>
              <a:t>contractau</a:t>
            </a:r>
            <a:r>
              <a:rPr lang="en-GB" dirty="0"/>
              <a:t> a </a:t>
            </a:r>
            <a:r>
              <a:rPr lang="en-GB" dirty="0" err="1"/>
              <a:t>dogfennau</a:t>
            </a:r>
            <a:r>
              <a:rPr lang="en-GB" dirty="0"/>
              <a:t> </a:t>
            </a:r>
            <a:r>
              <a:rPr lang="en-GB" dirty="0" err="1"/>
              <a:t>swyddogol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a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plant.</a:t>
            </a:r>
          </a:p>
          <a:p>
            <a:pPr lvl="0"/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hyder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lleoliadau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, </a:t>
            </a:r>
            <a:r>
              <a:rPr lang="en-GB" dirty="0" err="1"/>
              <a:t>cymunedol</a:t>
            </a:r>
            <a:r>
              <a:rPr lang="en-GB" dirty="0"/>
              <a:t> a </a:t>
            </a:r>
            <a:r>
              <a:rPr lang="en-GB" dirty="0" err="1"/>
              <a:t>gweithle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Mwy o </a:t>
            </a:r>
            <a:r>
              <a:rPr lang="en-GB" dirty="0" err="1"/>
              <a:t>risg</a:t>
            </a:r>
            <a:r>
              <a:rPr lang="en-GB" dirty="0"/>
              <a:t> o </a:t>
            </a:r>
            <a:r>
              <a:rPr lang="en-GB" dirty="0" err="1"/>
              <a:t>allgáu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a </a:t>
            </a:r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gyfranogiad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cymdeithas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negyddol</a:t>
            </a:r>
            <a:r>
              <a:rPr lang="en-GB" dirty="0"/>
              <a:t> </a:t>
            </a:r>
            <a:r>
              <a:rPr lang="en-GB" dirty="0" err="1"/>
              <a:t>bosibl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iechyd </a:t>
            </a:r>
            <a:r>
              <a:rPr lang="en-GB" dirty="0" err="1"/>
              <a:t>meddwl</a:t>
            </a:r>
            <a:r>
              <a:rPr lang="en-GB" dirty="0"/>
              <a:t> a </a:t>
            </a:r>
            <a:r>
              <a:rPr lang="en-GB" dirty="0" err="1"/>
              <a:t>lles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fynediad</a:t>
            </a:r>
            <a:r>
              <a:rPr lang="en-GB" dirty="0"/>
              <a:t> at </a:t>
            </a:r>
            <a:r>
              <a:rPr lang="en-GB" dirty="0" err="1"/>
              <a:t>gyfleoedd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a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.                                                             </a:t>
            </a:r>
            <a:r>
              <a:rPr lang="en-GB" sz="1800" dirty="0"/>
              <a:t>(OECD,</a:t>
            </a:r>
            <a:r>
              <a:rPr lang="en-GB" sz="1800" i="1" dirty="0"/>
              <a:t> 2016)</a:t>
            </a:r>
            <a:endParaRPr lang="en-GB" sz="1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F83126-F308-68A3-5583-69DAC412D6B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Greater likelihood of unemployment or low-paid employment.</a:t>
            </a:r>
          </a:p>
          <a:p>
            <a:pPr lvl="0"/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Reduced earning potential over a lifetime.</a:t>
            </a:r>
          </a:p>
          <a:p>
            <a:pPr lvl="0"/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Difficulties managing finances, forms, contracts and official documents.</a:t>
            </a:r>
          </a:p>
          <a:p>
            <a:pPr lvl="0"/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Challenges supporting their children's literacy and educational development.</a:t>
            </a:r>
          </a:p>
          <a:p>
            <a:pPr lvl="0"/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Lower confidence in social, community and workplace settings.</a:t>
            </a:r>
          </a:p>
          <a:p>
            <a:pPr lvl="0"/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Increased risk of social exclusion and reduced participation in society.</a:t>
            </a:r>
          </a:p>
          <a:p>
            <a:pPr lvl="0"/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Potential negative impact on mental health and wellbeing.</a:t>
            </a:r>
          </a:p>
          <a:p>
            <a:pPr lvl="0"/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Reduced access to lifelong learning and professional development opportunities.                                           </a:t>
            </a: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(OECD, 2016)</a:t>
            </a:r>
            <a:endParaRPr lang="en-GB" sz="2900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6308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2A662-1E86-2454-1B7F-B2E4B4886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3200" b="1" i="1" dirty="0">
                <a:latin typeface="+mn-lt"/>
              </a:rPr>
            </a:br>
            <a:r>
              <a:rPr lang="en-GB" sz="3200" b="1" dirty="0" err="1">
                <a:latin typeface="+mn-lt"/>
              </a:rPr>
              <a:t>Effaith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>
                <a:latin typeface="+mn-lt"/>
              </a:rPr>
              <a:t>gronnol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>
                <a:latin typeface="+mn-lt"/>
              </a:rPr>
              <a:t>hirdymor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>
                <a:latin typeface="+mn-lt"/>
              </a:rPr>
              <a:t>anawsterau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>
                <a:latin typeface="+mn-lt"/>
              </a:rPr>
              <a:t>llythrennedd</a:t>
            </a:r>
            <a:br>
              <a:rPr lang="en-GB" sz="3200" dirty="0"/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Long term cumulative effect of literacy difficulties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F28D4-60A6-0EB6-1597-B2FD9F314E7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Gall </a:t>
            </a:r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parhaus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cylch</a:t>
            </a:r>
            <a:r>
              <a:rPr lang="en-GB" dirty="0"/>
              <a:t> o </a:t>
            </a:r>
            <a:r>
              <a:rPr lang="en-GB" dirty="0" err="1"/>
              <a:t>anfantais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Mae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gwael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â </a:t>
            </a:r>
            <a:r>
              <a:rPr lang="en-GB" dirty="0" err="1"/>
              <a:t>chyrhaeddiad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is, </a:t>
            </a:r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ragolygon</a:t>
            </a:r>
            <a:r>
              <a:rPr lang="en-GB" dirty="0"/>
              <a:t> </a:t>
            </a:r>
            <a:r>
              <a:rPr lang="en-GB" dirty="0" err="1"/>
              <a:t>cyflogaeth</a:t>
            </a:r>
            <a:r>
              <a:rPr lang="en-GB" dirty="0"/>
              <a:t> a </a:t>
            </a:r>
            <a:r>
              <a:rPr lang="en-GB" dirty="0" err="1"/>
              <a:t>chanlyniadau</a:t>
            </a:r>
            <a:r>
              <a:rPr lang="en-GB" dirty="0"/>
              <a:t> iechyd </a:t>
            </a:r>
            <a:r>
              <a:rPr lang="en-GB" dirty="0" err="1"/>
              <a:t>gwael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Gall </a:t>
            </a:r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annibyniaeth</a:t>
            </a:r>
            <a:r>
              <a:rPr lang="en-GB" dirty="0"/>
              <a:t>, </a:t>
            </a:r>
            <a:r>
              <a:rPr lang="en-GB" dirty="0" err="1"/>
              <a:t>hyder</a:t>
            </a:r>
            <a:r>
              <a:rPr lang="en-GB" dirty="0"/>
              <a:t>, </a:t>
            </a:r>
            <a:r>
              <a:rPr lang="en-GB" dirty="0" err="1"/>
              <a:t>symudedd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ac </a:t>
            </a:r>
            <a:r>
              <a:rPr lang="en-GB" dirty="0" err="1"/>
              <a:t>ansawdd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.                  </a:t>
            </a:r>
            <a:r>
              <a:rPr lang="en-GB" sz="1000" dirty="0"/>
              <a:t>(OECD, 2016)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B96EC4-C730-FBFE-CBDC-59572382E15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Persistent literacy difficulties can create a cycle of educational disadvantage.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Poor literacy is associated with lower educational attainment, reduced employment prospects and poorer health outcomes.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Literacy challenges can affect independence, confidence, social mobility and overall quality of life.</a:t>
            </a:r>
          </a:p>
          <a:p>
            <a:pPr marL="0" lvl="0" indent="0" algn="r">
              <a:buNone/>
            </a:pPr>
            <a:r>
              <a:rPr lang="en-GB" sz="800" i="1" dirty="0">
                <a:solidFill>
                  <a:schemeClr val="accent1">
                    <a:lumMod val="75000"/>
                  </a:schemeClr>
                </a:solidFill>
              </a:rPr>
              <a:t>(OECD, 2016)</a:t>
            </a:r>
            <a:endParaRPr lang="en-GB" sz="900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93569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US" i="1" dirty="0">
                <a:solidFill>
                  <a:schemeClr val="accent1">
                    <a:lumMod val="75000"/>
                  </a:schemeClr>
                </a:solidFill>
                <a:ea typeface="+mj-ea"/>
                <a:cs typeface="+mj-cs"/>
              </a:rPr>
              <a:t>‘The emotional keyboard’</a:t>
            </a:r>
          </a:p>
        </p:txBody>
      </p:sp>
      <p:pic>
        <p:nvPicPr>
          <p:cNvPr id="16387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5887" y="1293097"/>
            <a:ext cx="6178550" cy="23448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TextBox 3"/>
          <p:cNvSpPr txBox="1">
            <a:spLocks noChangeArrowheads="1"/>
          </p:cNvSpPr>
          <p:nvPr/>
        </p:nvSpPr>
        <p:spPr bwMode="auto">
          <a:xfrm>
            <a:off x="2089356" y="3780886"/>
            <a:ext cx="7527925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600"/>
              </a:spcBef>
              <a:buClr>
                <a:schemeClr val="tx2"/>
              </a:buClr>
              <a:buSzPct val="73000"/>
              <a:buFont typeface="Wingdings 2" panose="05020102010507070707" pitchFamily="18" charset="2"/>
              <a:buChar char=""/>
              <a:defRPr sz="2600"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ts val="500"/>
              </a:spcBef>
              <a:buClr>
                <a:srgbClr val="F9B639"/>
              </a:buClr>
              <a:buSzPct val="80000"/>
              <a:buFont typeface="Wingdings 2" panose="05020102010507070707" pitchFamily="18" charset="2"/>
              <a:buChar char=""/>
              <a:defRPr sz="2300">
                <a:solidFill>
                  <a:srgbClr val="6C6C6C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2pPr>
            <a:lvl3pPr marL="758825" indent="-228600">
              <a:spcBef>
                <a:spcPts val="400"/>
              </a:spcBef>
              <a:buClr>
                <a:srgbClr val="F9B639"/>
              </a:buClr>
              <a:buSzPct val="60000"/>
              <a:buFont typeface="Wingdings" panose="05000000000000000000" pitchFamily="2" charset="2"/>
              <a:buChar char=""/>
              <a:defRPr sz="2000"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3pPr>
            <a:lvl4pPr marL="1004888" indent="-228600">
              <a:spcBef>
                <a:spcPct val="20000"/>
              </a:spcBef>
              <a:buClr>
                <a:srgbClr val="F9B639"/>
              </a:buClr>
              <a:buSzPct val="80000"/>
              <a:buFont typeface="Wingdings 2" panose="05020102010507070707" pitchFamily="18" charset="2"/>
              <a:buChar char=""/>
              <a:defRPr sz="2000">
                <a:solidFill>
                  <a:srgbClr val="6C6C6C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4pPr>
            <a:lvl5pPr marL="1279525" indent="-228600">
              <a:spcBef>
                <a:spcPts val="400"/>
              </a:spcBef>
              <a:buClr>
                <a:srgbClr val="F9B639"/>
              </a:buClr>
              <a:buSzPct val="70000"/>
              <a:buFont typeface="Wingdings" panose="05000000000000000000" pitchFamily="2" charset="2"/>
              <a:buChar char=""/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5pPr>
            <a:lvl6pPr marL="1736725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F9B639"/>
              </a:buClr>
              <a:buSzPct val="70000"/>
              <a:buFont typeface="Wingdings" panose="05000000000000000000" pitchFamily="2" charset="2"/>
              <a:buChar char=""/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6pPr>
            <a:lvl7pPr marL="2193925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F9B639"/>
              </a:buClr>
              <a:buSzPct val="70000"/>
              <a:buFont typeface="Wingdings" panose="05000000000000000000" pitchFamily="2" charset="2"/>
              <a:buChar char=""/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7pPr>
            <a:lvl8pPr marL="2651125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F9B639"/>
              </a:buClr>
              <a:buSzPct val="70000"/>
              <a:buFont typeface="Wingdings" panose="05000000000000000000" pitchFamily="2" charset="2"/>
              <a:buChar char=""/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8pPr>
            <a:lvl9pPr marL="3108325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F9B639"/>
              </a:buClr>
              <a:buSzPct val="70000"/>
              <a:buFont typeface="Wingdings" panose="05000000000000000000" pitchFamily="2" charset="2"/>
              <a:buChar char=""/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400" i="1" dirty="0">
                <a:solidFill>
                  <a:schemeClr val="accent1">
                    <a:lumMod val="75000"/>
                  </a:schemeClr>
                </a:solidFill>
              </a:rPr>
              <a:t>‘…children from poverty use fewer keys than well-off children’ </a:t>
            </a:r>
            <a:r>
              <a:rPr lang="en-US" altLang="en-US" sz="1200" i="1" dirty="0">
                <a:solidFill>
                  <a:schemeClr val="accent1">
                    <a:lumMod val="75000"/>
                  </a:schemeClr>
                </a:solidFill>
              </a:rPr>
              <a:t>(Jensen, 2009:p.18)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400" i="1" dirty="0">
                <a:solidFill>
                  <a:schemeClr val="accent1">
                    <a:lumMod val="75000"/>
                  </a:schemeClr>
                </a:solidFill>
              </a:rPr>
              <a:t>The ‘black notes’ are hardwired in children’s DNA, the ‘white notes’ are skills that have to be taught. </a:t>
            </a:r>
          </a:p>
        </p:txBody>
      </p:sp>
    </p:spTree>
    <p:extLst>
      <p:ext uri="{BB962C8B-B14F-4D97-AF65-F5344CB8AC3E}">
        <p14:creationId xmlns:p14="http://schemas.microsoft.com/office/powerpoint/2010/main" val="41175213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C8D46-4C6E-16F7-199F-0D74F01C7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200" b="1" dirty="0">
                <a:latin typeface="+mn-lt"/>
              </a:rPr>
              <a:t>Felly, </a:t>
            </a:r>
            <a:r>
              <a:rPr lang="en-GB" sz="3200" b="1" dirty="0" err="1">
                <a:latin typeface="+mn-lt"/>
              </a:rPr>
              <a:t>Datganiad</a:t>
            </a:r>
            <a:r>
              <a:rPr lang="en-GB" sz="3200" b="1" dirty="0">
                <a:latin typeface="+mn-lt"/>
              </a:rPr>
              <a:t> o </a:t>
            </a:r>
            <a:r>
              <a:rPr lang="en-GB" sz="3200" b="1" dirty="0" err="1">
                <a:latin typeface="+mn-lt"/>
              </a:rPr>
              <a:t>fwriad</a:t>
            </a:r>
            <a:r>
              <a:rPr lang="en-GB" sz="3200" b="1" dirty="0">
                <a:latin typeface="+mn-lt"/>
              </a:rPr>
              <a:t>: </a:t>
            </a:r>
            <a:r>
              <a:rPr lang="en-GB" sz="3200" b="1" dirty="0" err="1">
                <a:latin typeface="+mn-lt"/>
              </a:rPr>
              <a:t>addysgu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>
                <a:latin typeface="+mn-lt"/>
              </a:rPr>
              <a:t>darllen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>
                <a:latin typeface="+mn-lt"/>
              </a:rPr>
              <a:t>cynnar</a:t>
            </a:r>
            <a:r>
              <a:rPr lang="en-GB" sz="3200" b="1" dirty="0">
                <a:latin typeface="+mn-lt"/>
              </a:rPr>
              <a:t> (L.C., 2026)</a:t>
            </a:r>
            <a:br>
              <a:rPr lang="en-GB" sz="3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So, Statement of intent: Teaching Early Reading (W.G., 2026)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5C2FB9-8F60-AC34-087C-549D21785D1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/>
              <a:t>Mae'r</a:t>
            </a:r>
            <a:r>
              <a:rPr lang="en-GB" dirty="0"/>
              <a:t> Panel </a:t>
            </a:r>
            <a:r>
              <a:rPr lang="en-GB" dirty="0" err="1"/>
              <a:t>Arbenigol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datblygu'r</a:t>
            </a:r>
            <a:r>
              <a:rPr lang="en-GB" dirty="0"/>
              <a:t>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o </a:t>
            </a:r>
            <a:r>
              <a:rPr lang="en-GB" dirty="0" err="1"/>
              <a:t>fwriad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gefnogi'r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o </a:t>
            </a:r>
            <a:r>
              <a:rPr lang="en-GB" dirty="0" err="1"/>
              <a:t>gyflwyno</a:t>
            </a:r>
            <a:r>
              <a:rPr lang="en-GB" dirty="0"/>
              <a:t> </a:t>
            </a:r>
            <a:r>
              <a:rPr lang="en-GB" dirty="0" err="1"/>
              <a:t>hyfforddiant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o </a:t>
            </a:r>
            <a:r>
              <a:rPr lang="en-GB" dirty="0" err="1"/>
              <a:t>ansawdd</a:t>
            </a:r>
            <a:r>
              <a:rPr lang="en-GB" dirty="0"/>
              <a:t> </a:t>
            </a:r>
            <a:r>
              <a:rPr lang="en-GB" dirty="0" err="1"/>
              <a:t>uchel</a:t>
            </a:r>
            <a:r>
              <a:rPr lang="en-GB" dirty="0"/>
              <a:t>, </a:t>
            </a:r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lywio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dystiolaeth</a:t>
            </a:r>
            <a:r>
              <a:rPr lang="en-GB" dirty="0"/>
              <a:t>, </a:t>
            </a:r>
            <a:r>
              <a:rPr lang="en-GB" dirty="0" err="1"/>
              <a:t>ledled</a:t>
            </a:r>
            <a:r>
              <a:rPr lang="en-GB" dirty="0"/>
              <a:t> Cymru. </a:t>
            </a:r>
          </a:p>
          <a:p>
            <a:r>
              <a:rPr lang="en-GB" dirty="0"/>
              <a:t>Y </a:t>
            </a:r>
            <a:r>
              <a:rPr lang="en-GB" dirty="0" err="1"/>
              <a:t>bwriad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ategu’r</a:t>
            </a:r>
            <a:r>
              <a:rPr lang="en-GB" dirty="0"/>
              <a:t> </a:t>
            </a:r>
            <a:r>
              <a:rPr lang="en-GB" dirty="0" err="1"/>
              <a:t>canllawiau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eisoes</a:t>
            </a:r>
            <a:r>
              <a:rPr lang="en-GB" dirty="0"/>
              <a:t> a </a:t>
            </a:r>
            <a:r>
              <a:rPr lang="en-GB" dirty="0" err="1"/>
              <a:t>llywio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, </a:t>
            </a:r>
            <a:r>
              <a:rPr lang="en-GB" dirty="0" err="1"/>
              <a:t>cynllunio'r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ac </a:t>
            </a:r>
            <a:r>
              <a:rPr lang="en-GB" dirty="0" err="1"/>
              <a:t>arferion</a:t>
            </a:r>
            <a:r>
              <a:rPr lang="en-GB" dirty="0"/>
              <a:t> </a:t>
            </a:r>
            <a:r>
              <a:rPr lang="en-GB" dirty="0" err="1"/>
              <a:t>addysgeg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unol</a:t>
            </a:r>
            <a:r>
              <a:rPr lang="en-GB" dirty="0"/>
              <a:t> â </a:t>
            </a:r>
            <a:r>
              <a:rPr lang="en-GB" dirty="0" err="1"/>
              <a:t>blaenoriaethau</a:t>
            </a:r>
            <a:r>
              <a:rPr lang="en-GB" dirty="0"/>
              <a:t> </a:t>
            </a:r>
            <a:r>
              <a:rPr lang="en-GB" dirty="0" err="1"/>
              <a:t>strategol</a:t>
            </a:r>
            <a:r>
              <a:rPr lang="en-GB" dirty="0"/>
              <a:t> </a:t>
            </a:r>
            <a:r>
              <a:rPr lang="en-GB" dirty="0" err="1"/>
              <a:t>Llywodraeth</a:t>
            </a:r>
            <a:r>
              <a:rPr lang="en-GB" dirty="0"/>
              <a:t> Cymru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.             </a:t>
            </a:r>
            <a:r>
              <a:rPr lang="en-GB" sz="1000" dirty="0"/>
              <a:t>(L.C., 2026)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83C0BC-8B8E-77D3-78C9-EC68E8731A7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Literacy Expert Panel has developed this statement of intent to support the implementation of high-quality, evidence-informed early reading instruction across Wales.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It is intended to complement existing guidance and inform professional learning, curriculum design, and pedagogical practice in line with the strategic priorities of the Welsh Government and the Curriculum for Wales.                                 </a:t>
            </a: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(W.G., 2026)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68688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3917C-D2FB-3C2E-E147-74BE58B5A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b="1" dirty="0">
                <a:latin typeface="+mn-lt"/>
              </a:rPr>
              <a:t>Hyfforddiant </a:t>
            </a:r>
            <a:r>
              <a:rPr lang="en-GB" b="1" dirty="0" err="1">
                <a:latin typeface="+mn-lt"/>
              </a:rPr>
              <a:t>Darllen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Cynnar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Effeithiol</a:t>
            </a:r>
            <a:br>
              <a:rPr lang="en-GB" dirty="0"/>
            </a:br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Fundamentals of Effective Early Reading Instruction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EFA86-8318-01C5-2248-ECC7FE66F82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/>
              <a:t>Ymwybyddiaeth</a:t>
            </a:r>
            <a:r>
              <a:rPr lang="en-GB" dirty="0"/>
              <a:t> </a:t>
            </a:r>
            <a:r>
              <a:rPr lang="en-GB" dirty="0" err="1"/>
              <a:t>ffonolegol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gyfrwng</a:t>
            </a:r>
            <a:r>
              <a:rPr lang="en-GB" dirty="0"/>
              <a:t> </a:t>
            </a:r>
            <a:r>
              <a:rPr lang="en-GB" dirty="0" err="1"/>
              <a:t>cyfoeth</a:t>
            </a:r>
            <a:r>
              <a:rPr lang="en-GB" dirty="0"/>
              <a:t> o </a:t>
            </a:r>
            <a:r>
              <a:rPr lang="en-GB" dirty="0" err="1"/>
              <a:t>brofiadau</a:t>
            </a:r>
            <a:r>
              <a:rPr lang="en-GB" dirty="0"/>
              <a:t> </a:t>
            </a:r>
            <a:r>
              <a:rPr lang="en-GB" dirty="0" err="1"/>
              <a:t>llafar</a:t>
            </a:r>
            <a:endParaRPr lang="en-GB" dirty="0"/>
          </a:p>
          <a:p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ffoneg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strwythuredig</a:t>
            </a:r>
            <a:r>
              <a:rPr lang="en-GB" dirty="0"/>
              <a:t> a </a:t>
            </a:r>
            <a:r>
              <a:rPr lang="en-GB" dirty="0" err="1"/>
              <a:t>phenodol</a:t>
            </a:r>
            <a:endParaRPr lang="en-GB" dirty="0"/>
          </a:p>
          <a:p>
            <a:r>
              <a:rPr lang="it-IT" dirty="0" err="1"/>
              <a:t>Darllen</a:t>
            </a:r>
            <a:r>
              <a:rPr lang="it-IT" dirty="0"/>
              <a:t>, </a:t>
            </a:r>
            <a:r>
              <a:rPr lang="it-IT" dirty="0" err="1"/>
              <a:t>ysgrifennu</a:t>
            </a:r>
            <a:r>
              <a:rPr lang="it-IT" dirty="0"/>
              <a:t>, </a:t>
            </a:r>
            <a:r>
              <a:rPr lang="it-IT" dirty="0" err="1"/>
              <a:t>siarad</a:t>
            </a:r>
            <a:r>
              <a:rPr lang="it-IT" dirty="0"/>
              <a:t> a </a:t>
            </a:r>
            <a:r>
              <a:rPr lang="it-IT" dirty="0" err="1"/>
              <a:t>gwrando</a:t>
            </a:r>
            <a:r>
              <a:rPr lang="it-IT" dirty="0"/>
              <a:t> </a:t>
            </a:r>
            <a:r>
              <a:rPr lang="it-IT" dirty="0" err="1"/>
              <a:t>integredig</a:t>
            </a:r>
            <a:endParaRPr lang="en-GB" dirty="0"/>
          </a:p>
          <a:p>
            <a:r>
              <a:rPr lang="it-IT" dirty="0" err="1"/>
              <a:t>Mynediad</a:t>
            </a:r>
            <a:r>
              <a:rPr lang="it-IT" dirty="0"/>
              <a:t> </a:t>
            </a:r>
            <a:r>
              <a:rPr lang="it-IT" dirty="0" err="1"/>
              <a:t>at</a:t>
            </a:r>
            <a:r>
              <a:rPr lang="it-IT" dirty="0"/>
              <a:t> </a:t>
            </a:r>
            <a:r>
              <a:rPr lang="it-IT" dirty="0" err="1"/>
              <a:t>destunau</a:t>
            </a:r>
            <a:r>
              <a:rPr lang="it-IT" dirty="0"/>
              <a:t> </a:t>
            </a:r>
            <a:r>
              <a:rPr lang="it-IT" dirty="0" err="1"/>
              <a:t>amrywiol</a:t>
            </a:r>
            <a:r>
              <a:rPr lang="it-IT" dirty="0"/>
              <a:t> </a:t>
            </a:r>
            <a:r>
              <a:rPr lang="it-IT" dirty="0" err="1"/>
              <a:t>sy'n</a:t>
            </a:r>
            <a:r>
              <a:rPr lang="it-IT" dirty="0"/>
              <a:t> </a:t>
            </a:r>
            <a:r>
              <a:rPr lang="it-IT" dirty="0" err="1"/>
              <a:t>briodol</a:t>
            </a:r>
            <a:r>
              <a:rPr lang="it-IT" dirty="0"/>
              <a:t> </a:t>
            </a:r>
            <a:r>
              <a:rPr lang="it-IT" dirty="0" err="1"/>
              <a:t>yn</a:t>
            </a:r>
            <a:r>
              <a:rPr lang="it-IT" dirty="0"/>
              <a:t> </a:t>
            </a:r>
            <a:r>
              <a:rPr lang="it-IT" dirty="0" err="1"/>
              <a:t>ddatblygiadol</a:t>
            </a:r>
            <a:r>
              <a:rPr lang="it-IT" dirty="0"/>
              <a:t> </a:t>
            </a:r>
            <a:r>
              <a:rPr lang="it-IT" sz="800" dirty="0"/>
              <a:t>(L.C.,2026)</a:t>
            </a:r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  <a:p>
            <a:r>
              <a:rPr lang="en-GB" dirty="0"/>
              <a:t>Sut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o </a:t>
            </a:r>
            <a:r>
              <a:rPr lang="en-GB" dirty="0" err="1"/>
              <a:t>stori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cefnogi'r</a:t>
            </a:r>
            <a:r>
              <a:rPr lang="en-GB" dirty="0"/>
              <a:t> </a:t>
            </a:r>
            <a:r>
              <a:rPr lang="en-GB" dirty="0" err="1"/>
              <a:t>rhain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98EAD2-0424-2B2A-4B2B-FC4D057DF7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Phonological awareness through rich oral experiences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Explicit and structured teaching of phonics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Integrated reading, writing, speaking and listening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Access to diverse and developmentally appropriate texts                                       </a:t>
            </a: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(W.G., 2026)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does your choice of story support these?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14895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A55BA-7FE4-6F6E-B213-856BFA383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>
                <a:latin typeface="+mn-lt"/>
              </a:rPr>
              <a:t>Cysylltu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theori</a:t>
            </a:r>
            <a:r>
              <a:rPr lang="en-GB" b="1" dirty="0">
                <a:latin typeface="+mn-lt"/>
              </a:rPr>
              <a:t> ag </a:t>
            </a:r>
            <a:r>
              <a:rPr lang="en-GB" b="1" dirty="0" err="1">
                <a:latin typeface="+mn-lt"/>
              </a:rPr>
              <a:t>ymarfer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Linking theory to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ECE8B-24AA-13C1-8057-1CAC269A535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Vygotsky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Sut gall </a:t>
            </a:r>
            <a:r>
              <a:rPr lang="en-GB" dirty="0" err="1"/>
              <a:t>oedolyn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sgaffaldiau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b="1" dirty="0" err="1"/>
              <a:t>Cartref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Sut </a:t>
            </a:r>
            <a:r>
              <a:rPr lang="en-GB" dirty="0" err="1"/>
              <a:t>allai</a:t>
            </a:r>
            <a:r>
              <a:rPr lang="en-GB" dirty="0"/>
              <a:t> </a:t>
            </a:r>
            <a:r>
              <a:rPr lang="en-GB" dirty="0" err="1"/>
              <a:t>adrodd</a:t>
            </a:r>
            <a:r>
              <a:rPr lang="en-GB" dirty="0"/>
              <a:t> </a:t>
            </a:r>
            <a:r>
              <a:rPr lang="en-GB" dirty="0" err="1"/>
              <a:t>straeon</a:t>
            </a:r>
            <a:r>
              <a:rPr lang="en-GB" dirty="0"/>
              <a:t> </a:t>
            </a:r>
            <a:r>
              <a:rPr lang="en-GB" dirty="0" err="1"/>
              <a:t>ddarparu</a:t>
            </a:r>
            <a:r>
              <a:rPr lang="en-GB" dirty="0"/>
              <a:t> System </a:t>
            </a:r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Caffael</a:t>
            </a:r>
            <a:r>
              <a:rPr lang="en-GB" dirty="0"/>
              <a:t> Iaith?</a:t>
            </a:r>
          </a:p>
          <a:p>
            <a:pPr marL="0" indent="0">
              <a:buNone/>
            </a:pPr>
            <a:r>
              <a:rPr lang="en-GB" b="1" dirty="0"/>
              <a:t>Chomsky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Pa </a:t>
            </a:r>
            <a:r>
              <a:rPr lang="en-GB" dirty="0" err="1"/>
              <a:t>strwythurau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y </a:t>
            </a:r>
            <a:r>
              <a:rPr lang="en-GB" dirty="0" err="1"/>
              <a:t>mae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straeon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b="1" dirty="0" err="1"/>
              <a:t>Rhyngweithio</a:t>
            </a:r>
            <a:r>
              <a:rPr lang="en-GB" b="1" dirty="0"/>
              <a:t> </a:t>
            </a:r>
            <a:r>
              <a:rPr lang="en-GB" b="1" dirty="0" err="1"/>
              <a:t>Cymdeithasol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Pam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sgwrs</a:t>
            </a:r>
            <a:r>
              <a:rPr lang="en-GB" dirty="0"/>
              <a:t> o </a:t>
            </a:r>
            <a:r>
              <a:rPr lang="en-GB" dirty="0" err="1"/>
              <a:t>amgylch</a:t>
            </a:r>
            <a:r>
              <a:rPr lang="en-GB" dirty="0"/>
              <a:t> y </a:t>
            </a:r>
            <a:r>
              <a:rPr lang="en-GB" dirty="0" err="1"/>
              <a:t>stori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bwysicach</a:t>
            </a:r>
            <a:r>
              <a:rPr lang="en-GB" dirty="0"/>
              <a:t> </a:t>
            </a:r>
            <a:r>
              <a:rPr lang="en-GB" dirty="0" err="1"/>
              <a:t>na'r</a:t>
            </a:r>
            <a:r>
              <a:rPr lang="en-GB" dirty="0"/>
              <a:t> </a:t>
            </a:r>
            <a:r>
              <a:rPr lang="en-GB" dirty="0" err="1"/>
              <a:t>stori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01945A-99EB-B832-2668-3D4F4CB606D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fontAlgn="t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Vygotsky</a:t>
            </a:r>
          </a:p>
          <a:p>
            <a:pPr fontAlgn="t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can an adult support literacy through scaffolding?</a:t>
            </a:r>
          </a:p>
          <a:p>
            <a:pPr fontAlgn="t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Bruner</a:t>
            </a:r>
          </a:p>
          <a:p>
            <a:pPr fontAlgn="t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might storytelling provide a Language Acquisition Support System?</a:t>
            </a:r>
          </a:p>
          <a:p>
            <a:pPr fontAlgn="t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Chomsky</a:t>
            </a:r>
          </a:p>
          <a:p>
            <a:pPr fontAlgn="t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What language structures are children exposed to through stories?</a:t>
            </a:r>
          </a:p>
          <a:p>
            <a:pPr fontAlgn="t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Other Social Constructivists</a:t>
            </a:r>
          </a:p>
          <a:p>
            <a:pPr fontAlgn="t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Why is the conversation around the story often more important than the story itself?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34394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30FF1-4718-F3D3-0F95-A4F3B4EDB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>
                <a:latin typeface="+mn-lt"/>
              </a:rPr>
              <a:t>Adrodd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straeon</a:t>
            </a:r>
            <a:r>
              <a:rPr lang="en-GB" b="1" dirty="0">
                <a:latin typeface="+mn-lt"/>
              </a:rPr>
              <a:t> 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Storytelling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8F9BE1-0003-03C0-F44F-E7106708FF1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err="1"/>
              <a:t>Gwrandewch</a:t>
            </a:r>
            <a:r>
              <a:rPr lang="en-GB" dirty="0"/>
              <a:t> am:</a:t>
            </a:r>
          </a:p>
          <a:p>
            <a:pPr lvl="0"/>
            <a:r>
              <a:rPr lang="en-GB" dirty="0"/>
              <a:t>Intonation</a:t>
            </a:r>
          </a:p>
          <a:p>
            <a:pPr lvl="0"/>
            <a:r>
              <a:rPr lang="en-GB" dirty="0" err="1"/>
              <a:t>Seibio</a:t>
            </a:r>
            <a:endParaRPr lang="en-GB" dirty="0"/>
          </a:p>
          <a:p>
            <a:pPr lvl="0"/>
            <a:r>
              <a:rPr lang="en-GB" dirty="0" err="1"/>
              <a:t>Cwestiynau</a:t>
            </a:r>
            <a:endParaRPr lang="en-GB" dirty="0"/>
          </a:p>
          <a:p>
            <a:pPr lvl="0"/>
            <a:r>
              <a:rPr lang="en-GB" dirty="0" err="1"/>
              <a:t>Rhagfynegiad</a:t>
            </a:r>
            <a:endParaRPr lang="en-GB" dirty="0"/>
          </a:p>
          <a:p>
            <a:pPr lvl="0"/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esbonio</a:t>
            </a:r>
            <a:r>
              <a:rPr lang="en-GB" dirty="0"/>
              <a:t> </a:t>
            </a:r>
            <a:r>
              <a:rPr lang="en-GB" dirty="0" err="1"/>
              <a:t>geirfa</a:t>
            </a:r>
            <a:endParaRPr lang="en-GB" dirty="0"/>
          </a:p>
          <a:p>
            <a:pPr lvl="0"/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gyfranogiad</a:t>
            </a:r>
            <a:r>
              <a:rPr lang="en-GB" dirty="0"/>
              <a:t> y </a:t>
            </a:r>
            <a:r>
              <a:rPr lang="en-GB" dirty="0" err="1"/>
              <a:t>gynulleidfa</a:t>
            </a:r>
            <a:endParaRPr lang="en-GB" dirty="0"/>
          </a:p>
          <a:p>
            <a:pPr marL="0" lv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gyfer</a:t>
            </a:r>
            <a:r>
              <a:rPr lang="en-GB" b="1" dirty="0"/>
              <a:t> </a:t>
            </a:r>
            <a:r>
              <a:rPr lang="en-GB" b="1" dirty="0" err="1"/>
              <a:t>pwy</a:t>
            </a:r>
            <a:r>
              <a:rPr lang="en-GB" b="1" dirty="0"/>
              <a:t> </a:t>
            </a:r>
            <a:r>
              <a:rPr lang="en-GB" b="1" dirty="0" err="1"/>
              <a:t>fyddai</a:t>
            </a:r>
            <a:r>
              <a:rPr lang="en-GB" b="1" dirty="0"/>
              <a:t> </a:t>
            </a:r>
            <a:r>
              <a:rPr lang="en-GB" b="1" dirty="0" err="1"/>
              <a:t>fy</a:t>
            </a:r>
            <a:r>
              <a:rPr lang="en-GB" b="1" dirty="0"/>
              <a:t> </a:t>
            </a:r>
            <a:r>
              <a:rPr lang="en-GB" b="1" dirty="0" err="1"/>
              <a:t>newis</a:t>
            </a:r>
            <a:r>
              <a:rPr lang="en-GB" b="1" dirty="0"/>
              <a:t> </a:t>
            </a:r>
            <a:r>
              <a:rPr lang="en-GB" b="1" dirty="0" err="1"/>
              <a:t>stori</a:t>
            </a:r>
            <a:r>
              <a:rPr lang="en-GB" b="1" dirty="0"/>
              <a:t> </a:t>
            </a:r>
            <a:r>
              <a:rPr lang="en-GB" b="1" dirty="0" err="1"/>
              <a:t>fwyaf</a:t>
            </a:r>
            <a:r>
              <a:rPr lang="en-GB" b="1" dirty="0"/>
              <a:t> addas? </a:t>
            </a:r>
            <a:endParaRPr lang="en-GB" dirty="0"/>
          </a:p>
          <a:p>
            <a:pPr marL="0" indent="0" algn="ctr">
              <a:buNone/>
            </a:pPr>
            <a:r>
              <a:rPr lang="fi-FI" b="1" dirty="0" err="1"/>
              <a:t>Sut</a:t>
            </a:r>
            <a:r>
              <a:rPr lang="fi-FI" b="1" dirty="0"/>
              <a:t> y </a:t>
            </a:r>
            <a:r>
              <a:rPr lang="fi-FI" b="1" dirty="0" err="1"/>
              <a:t>gellid</a:t>
            </a:r>
            <a:r>
              <a:rPr lang="fi-FI" b="1" dirty="0"/>
              <a:t> </a:t>
            </a:r>
            <a:r>
              <a:rPr lang="fi-FI" b="1" dirty="0" err="1"/>
              <a:t>ymestyn</a:t>
            </a:r>
            <a:r>
              <a:rPr lang="fi-FI" b="1" dirty="0"/>
              <a:t> ei </a:t>
            </a:r>
            <a:r>
              <a:rPr lang="fi-FI" b="1" dirty="0" err="1"/>
              <a:t>ddefnydd</a:t>
            </a:r>
            <a:r>
              <a:rPr lang="fi-FI" b="1" dirty="0"/>
              <a:t>?</a:t>
            </a:r>
            <a:endParaRPr lang="en-GB" dirty="0"/>
          </a:p>
          <a:p>
            <a:pPr algn="ctr"/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BDFFE9-0F25-FCEA-5E5E-141D84DEEA7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Listen out for: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Intonation</a:t>
            </a:r>
          </a:p>
          <a:p>
            <a:pPr marL="342900" lvl="0" indent="-342900" fontAlgn="t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Pauses</a:t>
            </a:r>
          </a:p>
          <a:p>
            <a:pPr marL="342900" lvl="0" indent="-342900" fontAlgn="t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Questions</a:t>
            </a:r>
          </a:p>
          <a:p>
            <a:pPr marL="342900" lvl="0" indent="-342900" fontAlgn="t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Prediction</a:t>
            </a:r>
          </a:p>
          <a:p>
            <a:pPr marL="342900" lvl="0" indent="-342900" fontAlgn="t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Opportunity for vocabulary explanation</a:t>
            </a:r>
          </a:p>
          <a:p>
            <a:pPr marL="342900" lvl="0" indent="-342900" fontAlgn="t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Opportunity for audience participation</a:t>
            </a:r>
          </a:p>
          <a:p>
            <a:pPr marL="0" lvl="0" indent="0" fontAlgn="t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 algn="ctr" fontAlgn="t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Who would my story choice be most suitable for? </a:t>
            </a:r>
          </a:p>
          <a:p>
            <a:pPr marL="0" lvl="0" indent="0" algn="ctr" fontAlgn="t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How could its use be extended?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31990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1B682-D033-93A9-BA30-F1E6E3C83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sz="4000" b="1" dirty="0">
                <a:latin typeface="+mn-lt"/>
              </a:rPr>
              <a:t>Cydran 1: </a:t>
            </a:r>
            <a:r>
              <a:rPr lang="en-GB" sz="4000" b="1" dirty="0" err="1">
                <a:latin typeface="+mn-lt"/>
              </a:rPr>
              <a:t>Cyflwyniad</a:t>
            </a:r>
            <a:r>
              <a:rPr lang="en-GB" sz="4000" b="1" dirty="0">
                <a:latin typeface="+mn-lt"/>
              </a:rPr>
              <a:t> Fideo (5 </a:t>
            </a:r>
            <a:r>
              <a:rPr lang="en-GB" sz="4000" b="1" dirty="0" err="1">
                <a:latin typeface="+mn-lt"/>
              </a:rPr>
              <a:t>munud</a:t>
            </a:r>
            <a:r>
              <a:rPr lang="en-GB" sz="4000" b="1" dirty="0">
                <a:latin typeface="+mn-lt"/>
              </a:rPr>
              <a:t>) 50%   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Component 1: Video Presentation (5 minutes)  50%</a:t>
            </a:r>
            <a:br>
              <a:rPr lang="en-GB" sz="4000" b="1" dirty="0">
                <a:solidFill>
                  <a:srgbClr val="0070C0"/>
                </a:solidFill>
                <a:latin typeface="+mn-lt"/>
              </a:rPr>
            </a:br>
            <a:endParaRPr lang="en-GB" sz="40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6BBD4-AC8D-9CBA-F578-6E5FBA699D7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dirty="0"/>
              <a:t>Cydran 1:</a:t>
            </a:r>
            <a:endParaRPr lang="en-GB" dirty="0"/>
          </a:p>
          <a:p>
            <a:pPr lvl="0"/>
            <a:r>
              <a:rPr lang="es-ES" dirty="0" err="1"/>
              <a:t>Recordiwch</a:t>
            </a:r>
            <a:r>
              <a:rPr lang="es-ES" dirty="0"/>
              <a:t> </a:t>
            </a:r>
            <a:r>
              <a:rPr lang="es-ES" dirty="0" err="1"/>
              <a:t>eich</a:t>
            </a:r>
            <a:r>
              <a:rPr lang="es-ES" dirty="0"/>
              <a:t> </a:t>
            </a:r>
            <a:r>
              <a:rPr lang="es-ES" dirty="0" err="1"/>
              <a:t>hun</a:t>
            </a:r>
            <a:r>
              <a:rPr lang="es-ES" dirty="0"/>
              <a:t> </a:t>
            </a:r>
            <a:r>
              <a:rPr lang="es-ES" dirty="0" err="1"/>
              <a:t>yn</a:t>
            </a:r>
            <a:r>
              <a:rPr lang="es-ES" dirty="0"/>
              <a:t> </a:t>
            </a:r>
            <a:r>
              <a:rPr lang="es-ES" dirty="0" err="1"/>
              <a:t>cyflwyno</a:t>
            </a:r>
            <a:r>
              <a:rPr lang="es-ES" dirty="0"/>
              <a:t> </a:t>
            </a:r>
            <a:r>
              <a:rPr lang="es-ES" dirty="0" err="1"/>
              <a:t>stori</a:t>
            </a:r>
            <a:r>
              <a:rPr lang="es-ES" dirty="0"/>
              <a:t> i </a:t>
            </a:r>
            <a:r>
              <a:rPr lang="es-ES" dirty="0" err="1"/>
              <a:t>grŵp</a:t>
            </a:r>
            <a:r>
              <a:rPr lang="es-ES" dirty="0"/>
              <a:t> o </a:t>
            </a:r>
            <a:r>
              <a:rPr lang="es-ES" dirty="0" err="1"/>
              <a:t>blant</a:t>
            </a:r>
            <a:r>
              <a:rPr lang="es-ES" dirty="0"/>
              <a:t> </a:t>
            </a:r>
            <a:r>
              <a:rPr lang="es-ES" dirty="0" err="1"/>
              <a:t>neu</a:t>
            </a:r>
            <a:r>
              <a:rPr lang="es-ES" dirty="0"/>
              <a:t> </a:t>
            </a:r>
            <a:r>
              <a:rPr lang="es-ES" dirty="0" err="1"/>
              <a:t>bobl</a:t>
            </a:r>
            <a:r>
              <a:rPr lang="es-ES" dirty="0"/>
              <a:t> </a:t>
            </a:r>
            <a:r>
              <a:rPr lang="es-ES" dirty="0" err="1"/>
              <a:t>ifanc</a:t>
            </a:r>
            <a:r>
              <a:rPr lang="es-ES" dirty="0"/>
              <a:t> o </a:t>
            </a:r>
            <a:r>
              <a:rPr lang="es-ES" dirty="0" err="1"/>
              <a:t>ystod</a:t>
            </a:r>
            <a:r>
              <a:rPr lang="es-ES" dirty="0"/>
              <a:t> </a:t>
            </a:r>
            <a:r>
              <a:rPr lang="es-ES" dirty="0" err="1"/>
              <a:t>oedran</a:t>
            </a:r>
            <a:r>
              <a:rPr lang="es-ES" dirty="0"/>
              <a:t> a / </a:t>
            </a:r>
            <a:r>
              <a:rPr lang="es-ES" dirty="0" err="1"/>
              <a:t>neu</a:t>
            </a:r>
            <a:r>
              <a:rPr lang="es-ES" dirty="0"/>
              <a:t> </a:t>
            </a:r>
            <a:r>
              <a:rPr lang="es-ES" dirty="0" err="1"/>
              <a:t>allu</a:t>
            </a:r>
            <a:r>
              <a:rPr lang="es-ES" dirty="0"/>
              <a:t> </a:t>
            </a:r>
            <a:r>
              <a:rPr lang="es-ES" dirty="0" err="1"/>
              <a:t>penodol</a:t>
            </a:r>
            <a:r>
              <a:rPr lang="es-ES" dirty="0"/>
              <a:t>. Dylai </a:t>
            </a:r>
            <a:r>
              <a:rPr lang="es-ES" dirty="0" err="1"/>
              <a:t>eich</a:t>
            </a:r>
            <a:r>
              <a:rPr lang="es-ES" dirty="0"/>
              <a:t> </a:t>
            </a:r>
            <a:r>
              <a:rPr lang="es-ES" dirty="0" err="1"/>
              <a:t>recordiad</a:t>
            </a:r>
            <a:r>
              <a:rPr lang="es-ES" dirty="0"/>
              <a:t> </a:t>
            </a:r>
            <a:r>
              <a:rPr lang="es-ES" dirty="0" err="1"/>
              <a:t>ddangos</a:t>
            </a:r>
            <a:r>
              <a:rPr lang="es-ES" dirty="0"/>
              <a:t> sut y </a:t>
            </a:r>
            <a:r>
              <a:rPr lang="es-ES" dirty="0" err="1"/>
              <a:t>byddech</a:t>
            </a:r>
            <a:r>
              <a:rPr lang="es-ES" dirty="0"/>
              <a:t> </a:t>
            </a:r>
            <a:r>
              <a:rPr lang="es-ES" dirty="0" err="1"/>
              <a:t>chi'n</a:t>
            </a:r>
            <a:r>
              <a:rPr lang="es-ES" dirty="0"/>
              <a:t> </a:t>
            </a:r>
            <a:r>
              <a:rPr lang="es-ES" dirty="0" err="1"/>
              <a:t>ymgysylltu</a:t>
            </a:r>
            <a:r>
              <a:rPr lang="es-ES" dirty="0"/>
              <a:t> </a:t>
            </a:r>
            <a:r>
              <a:rPr lang="es-ES" dirty="0" err="1"/>
              <a:t>â'r</a:t>
            </a:r>
            <a:r>
              <a:rPr lang="es-ES" dirty="0"/>
              <a:t> </a:t>
            </a:r>
            <a:r>
              <a:rPr lang="es-ES" dirty="0" err="1"/>
              <a:t>gynulleidfa</a:t>
            </a:r>
            <a:r>
              <a:rPr lang="es-ES" dirty="0"/>
              <a:t>, </a:t>
            </a:r>
            <a:r>
              <a:rPr lang="es-ES" dirty="0" err="1"/>
              <a:t>gan</a:t>
            </a:r>
            <a:r>
              <a:rPr lang="es-ES" dirty="0"/>
              <a:t> </a:t>
            </a:r>
            <a:r>
              <a:rPr lang="es-ES" dirty="0" err="1"/>
              <a:t>ddefnyddio</a:t>
            </a:r>
            <a:r>
              <a:rPr lang="es-ES" dirty="0"/>
              <a:t> </a:t>
            </a:r>
            <a:r>
              <a:rPr lang="es-ES" dirty="0" err="1"/>
              <a:t>technegau</a:t>
            </a:r>
            <a:r>
              <a:rPr lang="es-ES" dirty="0"/>
              <a:t> </a:t>
            </a:r>
            <a:r>
              <a:rPr lang="es-ES" dirty="0" err="1"/>
              <a:t>adrodd</a:t>
            </a:r>
            <a:r>
              <a:rPr lang="es-ES" dirty="0"/>
              <a:t> </a:t>
            </a:r>
            <a:r>
              <a:rPr lang="es-ES" dirty="0" err="1"/>
              <a:t>straeon</a:t>
            </a:r>
            <a:r>
              <a:rPr lang="es-ES" dirty="0"/>
              <a:t> a </a:t>
            </a:r>
            <a:r>
              <a:rPr lang="es-ES" dirty="0" err="1"/>
              <a:t>dulliau</a:t>
            </a:r>
            <a:r>
              <a:rPr lang="es-ES" dirty="0"/>
              <a:t> </a:t>
            </a:r>
            <a:r>
              <a:rPr lang="es-ES" dirty="0" err="1"/>
              <a:t>cyfathrebu</a:t>
            </a:r>
            <a:r>
              <a:rPr lang="es-ES" dirty="0"/>
              <a:t> </a:t>
            </a:r>
            <a:r>
              <a:rPr lang="es-ES" dirty="0" err="1"/>
              <a:t>priodol</a:t>
            </a:r>
            <a:r>
              <a:rPr lang="es-ES" dirty="0"/>
              <a:t> ar </a:t>
            </a:r>
            <a:r>
              <a:rPr lang="es-ES" dirty="0" err="1"/>
              <a:t>gyfer</a:t>
            </a:r>
            <a:r>
              <a:rPr lang="es-ES" dirty="0"/>
              <a:t> y </a:t>
            </a:r>
            <a:r>
              <a:rPr lang="es-ES" dirty="0" err="1"/>
              <a:t>grŵp</a:t>
            </a:r>
            <a:r>
              <a:rPr lang="es-ES" dirty="0"/>
              <a:t> </a:t>
            </a:r>
            <a:r>
              <a:rPr lang="es-ES" dirty="0" err="1"/>
              <a:t>oedran</a:t>
            </a:r>
            <a:r>
              <a:rPr lang="es-ES" dirty="0"/>
              <a:t> a </a:t>
            </a:r>
            <a:r>
              <a:rPr lang="es-ES" dirty="0" err="1"/>
              <a:t>ddewiswyd</a:t>
            </a:r>
            <a:r>
              <a:rPr lang="es-ES" dirty="0"/>
              <a:t>.</a:t>
            </a:r>
            <a:endParaRPr lang="en-GB" dirty="0"/>
          </a:p>
          <a:p>
            <a:pPr lvl="0"/>
            <a:r>
              <a:rPr lang="es-ES" b="1" dirty="0" err="1"/>
              <a:t>Sylwer</a:t>
            </a:r>
            <a:r>
              <a:rPr lang="es-ES" b="1" dirty="0"/>
              <a:t>:</a:t>
            </a:r>
            <a:r>
              <a:rPr lang="es-ES" dirty="0"/>
              <a:t> </a:t>
            </a:r>
            <a:r>
              <a:rPr lang="es-ES" dirty="0" err="1"/>
              <a:t>Gallwch</a:t>
            </a:r>
            <a:r>
              <a:rPr lang="es-ES" dirty="0"/>
              <a:t> </a:t>
            </a:r>
            <a:r>
              <a:rPr lang="es-ES" dirty="0" err="1"/>
              <a:t>ddefnyddio</a:t>
            </a:r>
            <a:r>
              <a:rPr lang="es-ES" dirty="0"/>
              <a:t> </a:t>
            </a:r>
            <a:r>
              <a:rPr lang="es-ES" dirty="0" err="1"/>
              <a:t>propiau</a:t>
            </a:r>
            <a:r>
              <a:rPr lang="es-ES" dirty="0"/>
              <a:t> ac </a:t>
            </a:r>
            <a:r>
              <a:rPr lang="es-ES" dirty="0" err="1"/>
              <a:t>adnoddau</a:t>
            </a:r>
            <a:r>
              <a:rPr lang="es-ES" dirty="0"/>
              <a:t> i </a:t>
            </a:r>
            <a:r>
              <a:rPr lang="es-ES" dirty="0" err="1"/>
              <a:t>gefnogi</a:t>
            </a:r>
            <a:r>
              <a:rPr lang="es-ES" dirty="0"/>
              <a:t> </a:t>
            </a:r>
            <a:r>
              <a:rPr lang="es-ES" dirty="0" err="1"/>
              <a:t>eich</a:t>
            </a:r>
            <a:r>
              <a:rPr lang="es-ES" dirty="0"/>
              <a:t> </a:t>
            </a:r>
            <a:r>
              <a:rPr lang="es-ES" dirty="0" err="1"/>
              <a:t>adrodd</a:t>
            </a:r>
            <a:r>
              <a:rPr lang="es-ES" dirty="0"/>
              <a:t> </a:t>
            </a:r>
            <a:r>
              <a:rPr lang="es-ES" dirty="0" err="1"/>
              <a:t>straeon</a:t>
            </a:r>
            <a:r>
              <a:rPr lang="es-ES" dirty="0"/>
              <a:t>. </a:t>
            </a:r>
            <a:r>
              <a:rPr lang="es-ES" dirty="0" err="1"/>
              <a:t>Fodd</a:t>
            </a:r>
            <a:r>
              <a:rPr lang="es-ES" dirty="0"/>
              <a:t> </a:t>
            </a:r>
            <a:r>
              <a:rPr lang="es-ES" dirty="0" err="1"/>
              <a:t>bynnag</a:t>
            </a:r>
            <a:r>
              <a:rPr lang="es-ES" dirty="0"/>
              <a:t>, </a:t>
            </a:r>
            <a:r>
              <a:rPr lang="es-ES" b="1" dirty="0"/>
              <a:t>ni </a:t>
            </a:r>
            <a:r>
              <a:rPr lang="es-ES" b="1" dirty="0" err="1"/>
              <a:t>ddylai</a:t>
            </a:r>
            <a:r>
              <a:rPr lang="es-ES" b="1" dirty="0"/>
              <a:t> </a:t>
            </a:r>
            <a:r>
              <a:rPr lang="es-ES" b="1" dirty="0" err="1"/>
              <a:t>unrhyw</a:t>
            </a:r>
            <a:r>
              <a:rPr lang="es-ES" b="1" dirty="0"/>
              <a:t> </a:t>
            </a:r>
            <a:r>
              <a:rPr lang="es-ES" b="1" dirty="0" err="1"/>
              <a:t>blant</a:t>
            </a:r>
            <a:r>
              <a:rPr lang="es-ES" b="1" dirty="0"/>
              <a:t> </a:t>
            </a:r>
            <a:r>
              <a:rPr lang="es-ES" b="1" dirty="0" err="1"/>
              <a:t>neu</a:t>
            </a:r>
            <a:r>
              <a:rPr lang="es-ES" b="1" dirty="0"/>
              <a:t> </a:t>
            </a:r>
            <a:r>
              <a:rPr lang="es-ES" b="1" dirty="0" err="1"/>
              <a:t>bobl</a:t>
            </a:r>
            <a:r>
              <a:rPr lang="es-ES" b="1" dirty="0"/>
              <a:t> </a:t>
            </a:r>
            <a:r>
              <a:rPr lang="es-ES" b="1" dirty="0" err="1"/>
              <a:t>ifanc</a:t>
            </a:r>
            <a:r>
              <a:rPr lang="es-ES" b="1" dirty="0"/>
              <a:t> </a:t>
            </a:r>
            <a:r>
              <a:rPr lang="es-ES" b="1" dirty="0" err="1"/>
              <a:t>ymddangos</a:t>
            </a:r>
            <a:r>
              <a:rPr lang="es-ES" b="1" dirty="0"/>
              <a:t> </a:t>
            </a:r>
            <a:r>
              <a:rPr lang="es-ES" b="1" dirty="0" err="1"/>
              <a:t>yn</a:t>
            </a:r>
            <a:r>
              <a:rPr lang="es-ES" b="1" dirty="0"/>
              <a:t> y </a:t>
            </a:r>
            <a:r>
              <a:rPr lang="es-ES" b="1" dirty="0" err="1"/>
              <a:t>recordiad</a:t>
            </a:r>
            <a:r>
              <a:rPr lang="es-ES" dirty="0"/>
              <a:t> am </a:t>
            </a:r>
            <a:r>
              <a:rPr lang="es-ES" dirty="0" err="1"/>
              <a:t>resymau</a:t>
            </a:r>
            <a:r>
              <a:rPr lang="es-ES" dirty="0"/>
              <a:t> </a:t>
            </a:r>
            <a:r>
              <a:rPr lang="es-ES" dirty="0" err="1"/>
              <a:t>moesegol</a:t>
            </a:r>
            <a:r>
              <a:rPr lang="es-ES" dirty="0"/>
              <a:t> a </a:t>
            </a:r>
            <a:r>
              <a:rPr lang="es-ES" dirty="0" err="1"/>
              <a:t>diogelwch</a:t>
            </a:r>
            <a:r>
              <a:rPr lang="es-ES" dirty="0"/>
              <a:t>.</a:t>
            </a:r>
            <a:endParaRPr lang="en-GB" dirty="0"/>
          </a:p>
          <a:p>
            <a:pPr lvl="0"/>
            <a:r>
              <a:rPr lang="en-GB" b="1" dirty="0" err="1"/>
              <a:t>Dyddiad</a:t>
            </a:r>
            <a:r>
              <a:rPr lang="en-GB" b="1" dirty="0"/>
              <a:t> </a:t>
            </a:r>
            <a:r>
              <a:rPr lang="en-GB" b="1" dirty="0" err="1"/>
              <a:t>cyflwyno</a:t>
            </a:r>
            <a:r>
              <a:rPr lang="en-GB" b="1" dirty="0"/>
              <a:t>: 25/04/2027</a:t>
            </a:r>
            <a:endParaRPr lang="en-GB" dirty="0"/>
          </a:p>
          <a:p>
            <a:pPr lvl="0"/>
            <a:r>
              <a:rPr lang="en-GB" b="1" dirty="0"/>
              <a:t>Dolen </a:t>
            </a:r>
            <a:r>
              <a:rPr lang="en-GB" b="1" dirty="0" err="1"/>
              <a:t>i'ch</a:t>
            </a:r>
            <a:r>
              <a:rPr lang="en-GB" b="1" dirty="0"/>
              <a:t> </a:t>
            </a:r>
            <a:r>
              <a:rPr lang="en-GB" b="1" dirty="0" err="1"/>
              <a:t>recordiad</a:t>
            </a:r>
            <a:r>
              <a:rPr lang="en-GB" b="1" dirty="0"/>
              <a:t> </a:t>
            </a:r>
            <a:r>
              <a:rPr lang="en-GB" b="1" dirty="0" err="1"/>
              <a:t>i'w</a:t>
            </a:r>
            <a:r>
              <a:rPr lang="en-GB" b="1" dirty="0"/>
              <a:t> </a:t>
            </a:r>
            <a:r>
              <a:rPr lang="en-GB" b="1" dirty="0" err="1"/>
              <a:t>chyflwyno</a:t>
            </a:r>
            <a:r>
              <a:rPr lang="en-GB" b="1" dirty="0"/>
              <a:t> </a:t>
            </a:r>
            <a:r>
              <a:rPr lang="en-GB" b="1" dirty="0" err="1"/>
              <a:t>trwy</a:t>
            </a:r>
            <a:r>
              <a:rPr lang="en-GB" b="1" dirty="0"/>
              <a:t> Turnitin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C56190-C7F1-8AC6-FEA3-AE2F7E1A8E4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marL="0" indent="0" hangingPunct="0">
              <a:buNone/>
            </a:pPr>
            <a:r>
              <a:rPr lang="en-US" sz="1800" b="1" i="1" dirty="0">
                <a:solidFill>
                  <a:schemeClr val="accent1">
                    <a:lumMod val="75000"/>
                  </a:schemeClr>
                </a:solidFill>
              </a:rPr>
              <a:t>Component 1:</a:t>
            </a:r>
            <a:endParaRPr lang="en-GB" sz="1800" b="1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Record yourself presenting a story to a group of children or young people from a specific age and/or ability range. Your recording should demonstrate how you would engage the audience, using appropriate storytelling techniques and communication methods for the chosen age group.</a:t>
            </a:r>
          </a:p>
          <a:p>
            <a:r>
              <a:rPr lang="en-GB" sz="1600" b="1" i="1" dirty="0">
                <a:solidFill>
                  <a:schemeClr val="accent1">
                    <a:lumMod val="75000"/>
                  </a:schemeClr>
                </a:solidFill>
              </a:rPr>
              <a:t>Please note: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 You may use props and resources to support your storytelling. However, </a:t>
            </a:r>
            <a:r>
              <a:rPr lang="en-GB" sz="1600" b="1" i="1" dirty="0">
                <a:solidFill>
                  <a:schemeClr val="accent1">
                    <a:lumMod val="75000"/>
                  </a:schemeClr>
                </a:solidFill>
              </a:rPr>
              <a:t>no children or young people should appear in the recording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 for ethical and safeguarding reasons.</a:t>
            </a:r>
            <a:endParaRPr lang="en-GB" sz="18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hangingPunct="0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Submission date 25/04/2027</a:t>
            </a:r>
          </a:p>
          <a:p>
            <a:pPr hangingPunct="0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Link to your recording to be submitted via Turnitin</a:t>
            </a:r>
            <a:endParaRPr lang="en-GB" sz="1800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36640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0895E-1991-9386-A191-1381F418D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200" b="1" dirty="0">
                <a:latin typeface="+mn-lt"/>
              </a:rPr>
              <a:t>Cydran 2: </a:t>
            </a:r>
            <a:r>
              <a:rPr lang="en-GB" sz="3200" b="1" dirty="0" err="1">
                <a:latin typeface="+mn-lt"/>
              </a:rPr>
              <a:t>Sylwebaeth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>
                <a:latin typeface="+mn-lt"/>
              </a:rPr>
              <a:t>fyfyriol</a:t>
            </a:r>
            <a:r>
              <a:rPr lang="en-GB" sz="3200" b="1" dirty="0">
                <a:latin typeface="+mn-lt"/>
              </a:rPr>
              <a:t> (2000 words) 50%</a:t>
            </a:r>
            <a:br>
              <a:rPr lang="en-GB" sz="3200" dirty="0"/>
            </a:br>
            <a:br>
              <a:rPr lang="en-GB" sz="3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Component 2: Reflective Commentary (2000 words) 50%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97577A-04E0-3E3F-5EEC-C5EDE7F866D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b="1" dirty="0"/>
              <a:t>Cydran 2: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sylwebaeth</a:t>
            </a:r>
            <a:r>
              <a:rPr lang="en-GB" dirty="0"/>
              <a:t> </a:t>
            </a:r>
            <a:r>
              <a:rPr lang="en-GB" dirty="0" err="1"/>
              <a:t>fyfyriol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gwerthuso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adrodd</a:t>
            </a:r>
            <a:r>
              <a:rPr lang="en-GB" dirty="0"/>
              <a:t> </a:t>
            </a:r>
            <a:r>
              <a:rPr lang="en-GB" dirty="0" err="1"/>
              <a:t>straeon</a:t>
            </a:r>
            <a:r>
              <a:rPr lang="en-GB" dirty="0"/>
              <a:t> </a:t>
            </a:r>
            <a:r>
              <a:rPr lang="en-GB" dirty="0" err="1"/>
              <a:t>a'ch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plant neu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Dylai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myfyrdod</a:t>
            </a:r>
            <a:r>
              <a:rPr lang="en-GB" dirty="0"/>
              <a:t>:</a:t>
            </a:r>
          </a:p>
          <a:p>
            <a:pPr lvl="0"/>
            <a:r>
              <a:rPr lang="en-GB" dirty="0" err="1"/>
              <a:t>Gwerthuso</a:t>
            </a:r>
            <a:r>
              <a:rPr lang="en-GB" dirty="0"/>
              <a:t> </a:t>
            </a:r>
            <a:r>
              <a:rPr lang="en-GB" dirty="0" err="1"/>
              <a:t>effeithiolrwydd</a:t>
            </a:r>
            <a:r>
              <a:rPr lang="en-GB" dirty="0"/>
              <a:t> y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technegau</a:t>
            </a:r>
            <a:r>
              <a:rPr lang="en-GB" dirty="0"/>
              <a:t> a </a:t>
            </a:r>
            <a:r>
              <a:rPr lang="en-GB" dirty="0" err="1"/>
              <a:t>ddefnyddir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fideo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Esboniwch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dull </a:t>
            </a:r>
            <a:r>
              <a:rPr lang="en-GB" dirty="0" err="1"/>
              <a:t>adrodd</a:t>
            </a:r>
            <a:r>
              <a:rPr lang="en-GB" dirty="0"/>
              <a:t> </a:t>
            </a:r>
            <a:r>
              <a:rPr lang="en-GB" dirty="0" err="1"/>
              <a:t>straeon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Myfyriwch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cryfderau</a:t>
            </a:r>
            <a:r>
              <a:rPr lang="en-GB" dirty="0"/>
              <a:t> </a:t>
            </a:r>
            <a:r>
              <a:rPr lang="en-GB" dirty="0" err="1"/>
              <a:t>a'ch</a:t>
            </a:r>
            <a:r>
              <a:rPr lang="en-GB" dirty="0"/>
              <a:t>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i'w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Tynnwch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theori</a:t>
            </a:r>
            <a:r>
              <a:rPr lang="en-GB" dirty="0"/>
              <a:t>, </a:t>
            </a:r>
            <a:r>
              <a:rPr lang="en-GB" dirty="0" err="1"/>
              <a:t>ymchwil</a:t>
            </a:r>
            <a:r>
              <a:rPr lang="en-GB" dirty="0"/>
              <a:t> a </a:t>
            </a:r>
            <a:r>
              <a:rPr lang="en-GB" dirty="0" err="1"/>
              <a:t>pholisi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gefnogi'ch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a </a:t>
            </a:r>
            <a:r>
              <a:rPr lang="en-GB" dirty="0" err="1"/>
              <a:t>ddangosir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fideo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Dylai'r</a:t>
            </a:r>
            <a:r>
              <a:rPr lang="en-GB" dirty="0"/>
              <a:t> </a:t>
            </a:r>
            <a:r>
              <a:rPr lang="en-GB" dirty="0" err="1"/>
              <a:t>sylwebaeth</a:t>
            </a:r>
            <a:r>
              <a:rPr lang="en-GB" dirty="0"/>
              <a:t> hon </a:t>
            </a:r>
            <a:r>
              <a:rPr lang="en-GB" dirty="0" err="1"/>
              <a:t>ddangos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o </a:t>
            </a:r>
            <a:r>
              <a:rPr lang="en-GB" dirty="0" err="1"/>
              <a:t>sut</a:t>
            </a:r>
            <a:r>
              <a:rPr lang="en-GB" dirty="0"/>
              <a:t> y gall </a:t>
            </a:r>
            <a:r>
              <a:rPr lang="en-GB" dirty="0" err="1"/>
              <a:t>ymarferwyr</a:t>
            </a:r>
            <a:r>
              <a:rPr lang="en-GB" dirty="0"/>
              <a:t>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adrodd</a:t>
            </a:r>
            <a:r>
              <a:rPr lang="en-GB" dirty="0"/>
              <a:t> </a:t>
            </a:r>
            <a:r>
              <a:rPr lang="en-GB" dirty="0" err="1"/>
              <a:t>straeon</a:t>
            </a:r>
            <a:r>
              <a:rPr lang="en-GB" dirty="0"/>
              <a:t> a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cysylltiedig</a:t>
            </a:r>
            <a:r>
              <a:rPr lang="en-GB" dirty="0"/>
              <a:t>.</a:t>
            </a:r>
          </a:p>
          <a:p>
            <a:pPr lvl="0"/>
            <a:r>
              <a:rPr lang="en-GB" b="1" dirty="0" err="1"/>
              <a:t>Dyddiad</a:t>
            </a:r>
            <a:r>
              <a:rPr lang="en-GB" b="1" dirty="0"/>
              <a:t> </a:t>
            </a:r>
            <a:r>
              <a:rPr lang="en-GB" b="1" dirty="0" err="1"/>
              <a:t>cyflwyno</a:t>
            </a:r>
            <a:r>
              <a:rPr lang="en-GB" b="1" dirty="0"/>
              <a:t> – 25/04/2027</a:t>
            </a:r>
            <a:endParaRPr lang="en-GB" dirty="0"/>
          </a:p>
          <a:p>
            <a:pPr lvl="0"/>
            <a:r>
              <a:rPr lang="en-GB" b="1" dirty="0" err="1"/>
              <a:t>I'w</a:t>
            </a:r>
            <a:r>
              <a:rPr lang="en-GB" b="1" dirty="0"/>
              <a:t> </a:t>
            </a:r>
            <a:r>
              <a:rPr lang="en-GB" b="1" dirty="0" err="1"/>
              <a:t>gyflwyno</a:t>
            </a:r>
            <a:r>
              <a:rPr lang="en-GB" b="1" dirty="0"/>
              <a:t> </a:t>
            </a:r>
            <a:r>
              <a:rPr lang="en-GB" b="1" dirty="0" err="1"/>
              <a:t>trwy</a:t>
            </a:r>
            <a:r>
              <a:rPr lang="en-GB" b="1" dirty="0"/>
              <a:t> Turnitin 23:59.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7D067C-60F2-7C46-E364-C1A8E197D24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2900" b="1" i="1" dirty="0">
                <a:solidFill>
                  <a:schemeClr val="accent1">
                    <a:lumMod val="75000"/>
                  </a:schemeClr>
                </a:solidFill>
              </a:rPr>
              <a:t>Component 2:</a:t>
            </a:r>
          </a:p>
          <a:p>
            <a:pPr marL="0" indent="0">
              <a:buNone/>
            </a:pPr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Write an accompanying reflective commentary that evaluates your storytelling presentation and your role in supporting the literacy development of children or young people.</a:t>
            </a:r>
          </a:p>
          <a:p>
            <a:pPr marL="0" indent="0">
              <a:buNone/>
            </a:pPr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Your reflection should:</a:t>
            </a:r>
          </a:p>
          <a:p>
            <a:pPr lvl="0"/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Evaluate the effectiveness of the strategies and techniques used in your video presentation.</a:t>
            </a:r>
          </a:p>
          <a:p>
            <a:pPr lvl="0"/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Explain how your storytelling approach supports the development of literacy skills.</a:t>
            </a:r>
          </a:p>
          <a:p>
            <a:pPr lvl="0"/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Reflect on your strengths and areas for improvement.</a:t>
            </a:r>
          </a:p>
          <a:p>
            <a:pPr lvl="0"/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Draw on relevant theory, research and policy to support your practice demonstrated in the video.</a:t>
            </a:r>
          </a:p>
          <a:p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This commentary should demonstrate your understanding of how practitioners can promote literacy development through storytelling and related activities.</a:t>
            </a:r>
          </a:p>
          <a:p>
            <a:r>
              <a:rPr lang="en-GB" sz="2900" b="1" i="1" dirty="0">
                <a:solidFill>
                  <a:schemeClr val="accent1">
                    <a:lumMod val="75000"/>
                  </a:schemeClr>
                </a:solidFill>
              </a:rPr>
              <a:t>Submission date – 25/04/2027</a:t>
            </a:r>
            <a:endParaRPr lang="en-GB" sz="2900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2900" b="1" i="1" dirty="0">
                <a:solidFill>
                  <a:schemeClr val="accent1">
                    <a:lumMod val="75000"/>
                  </a:schemeClr>
                </a:solidFill>
              </a:rPr>
              <a:t>To be submitted via Turnitin  23:59.</a:t>
            </a:r>
            <a:endParaRPr lang="en-GB" sz="29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sz="18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80848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C3EEF-4F59-8A9B-5947-CDF7409F6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Cyfeiriadau</a:t>
            </a:r>
            <a:r>
              <a:rPr lang="en-GB" dirty="0"/>
              <a:t> </a:t>
            </a:r>
            <a:br>
              <a:rPr lang="en-GB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BF8A3-F8BE-A7D3-4FD1-5DAD68EF8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9"/>
            <a:ext cx="10515600" cy="364089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800" dirty="0"/>
              <a:t>Education Endowment Foundation. (2025). </a:t>
            </a:r>
            <a:r>
              <a:rPr lang="en-GB" sz="4800" i="1" dirty="0"/>
              <a:t>Schools identify low literacy skills and poor attendance as the biggest challenges to disadvantaged pupils' attainment</a:t>
            </a:r>
            <a:r>
              <a:rPr lang="en-GB" sz="4800" dirty="0"/>
              <a:t>.</a:t>
            </a:r>
          </a:p>
          <a:p>
            <a:pPr marL="0" indent="0">
              <a:buNone/>
            </a:pPr>
            <a:r>
              <a:rPr lang="en-GB" sz="4800" dirty="0" err="1"/>
              <a:t>Ar</a:t>
            </a:r>
            <a:r>
              <a:rPr lang="en-GB" sz="4800" dirty="0"/>
              <a:t> </a:t>
            </a:r>
            <a:r>
              <a:rPr lang="en-GB" sz="4800" dirty="0" err="1"/>
              <a:t>gael</a:t>
            </a:r>
            <a:r>
              <a:rPr lang="en-GB" sz="4800" dirty="0"/>
              <a:t> </a:t>
            </a:r>
            <a:r>
              <a:rPr lang="en-GB" sz="4800" dirty="0" err="1"/>
              <a:t>yn</a:t>
            </a:r>
            <a:r>
              <a:rPr lang="en-GB" sz="4800" dirty="0"/>
              <a:t>/Available at </a:t>
            </a:r>
            <a:r>
              <a:rPr lang="en-GB" sz="4800" dirty="0">
                <a:hlinkClick r:id="rId2"/>
              </a:rPr>
              <a:t>Schools identify low literacy skills and poor attendance as the… | EEF</a:t>
            </a:r>
            <a:r>
              <a:rPr lang="en-GB" sz="4800" dirty="0"/>
              <a:t>  (</a:t>
            </a:r>
            <a:r>
              <a:rPr lang="en-GB" sz="4800" dirty="0" err="1"/>
              <a:t>Cyrchwyd</a:t>
            </a:r>
            <a:r>
              <a:rPr lang="en-GB" sz="4800" dirty="0"/>
              <a:t>/Accessed 30.07.2026)</a:t>
            </a:r>
            <a:endParaRPr lang="en-US" sz="4800" dirty="0">
              <a:ea typeface="ＭＳ Ｐゴシック" pitchFamily="-110" charset="-128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4800" dirty="0">
                <a:ea typeface="ＭＳ Ｐゴシック" pitchFamily="-110" charset="-128"/>
                <a:cs typeface="Calibri" panose="020F0502020204030204" pitchFamily="34" charset="0"/>
              </a:rPr>
              <a:t>Jensen, E. (2009) </a:t>
            </a:r>
            <a:r>
              <a:rPr lang="en-US" sz="4800" i="1" dirty="0">
                <a:ea typeface="ＭＳ Ｐゴシック" pitchFamily="-110" charset="-128"/>
                <a:cs typeface="Calibri" panose="020F0502020204030204" pitchFamily="34" charset="0"/>
              </a:rPr>
              <a:t>Teaching with Poverty in Mind. </a:t>
            </a:r>
            <a:r>
              <a:rPr lang="en-US" sz="4800" dirty="0">
                <a:ea typeface="ＭＳ Ｐゴシック" pitchFamily="-110" charset="-128"/>
                <a:cs typeface="Calibri" panose="020F0502020204030204" pitchFamily="34" charset="0"/>
              </a:rPr>
              <a:t>Alexandria: ASCD Books</a:t>
            </a:r>
            <a:endParaRPr lang="en-GB" sz="4800" dirty="0"/>
          </a:p>
          <a:p>
            <a:pPr marL="0" indent="0">
              <a:buNone/>
            </a:pPr>
            <a:r>
              <a:rPr lang="en-GB" sz="4800" dirty="0" err="1"/>
              <a:t>Llywodraeth</a:t>
            </a:r>
            <a:r>
              <a:rPr lang="en-GB" sz="4800" dirty="0"/>
              <a:t> Cymru (2025) </a:t>
            </a:r>
            <a:r>
              <a:rPr lang="en-GB" sz="4800" i="1" dirty="0" err="1"/>
              <a:t>Patrymau</a:t>
            </a:r>
            <a:r>
              <a:rPr lang="en-GB" sz="4800" i="1" dirty="0"/>
              <a:t> </a:t>
            </a:r>
            <a:r>
              <a:rPr lang="en-GB" sz="4800" i="1" dirty="0" err="1"/>
              <a:t>cyrhaeddiad</a:t>
            </a:r>
            <a:r>
              <a:rPr lang="en-GB" sz="4800" i="1" dirty="0"/>
              <a:t> </a:t>
            </a:r>
            <a:r>
              <a:rPr lang="en-GB" sz="4800" i="1" dirty="0" err="1"/>
              <a:t>mewn</a:t>
            </a:r>
            <a:r>
              <a:rPr lang="en-GB" sz="4800" i="1" dirty="0"/>
              <a:t> </a:t>
            </a:r>
            <a:r>
              <a:rPr lang="en-GB" sz="4800" i="1" dirty="0" err="1"/>
              <a:t>darllen</a:t>
            </a:r>
            <a:r>
              <a:rPr lang="en-GB" sz="4800" i="1" dirty="0"/>
              <a:t> a </a:t>
            </a:r>
            <a:r>
              <a:rPr lang="en-GB" sz="4800" i="1" dirty="0" err="1"/>
              <a:t>rhifedd</a:t>
            </a:r>
            <a:r>
              <a:rPr lang="en-GB" sz="4800" i="1" dirty="0"/>
              <a:t>: Medi 2018 </a:t>
            </a:r>
            <a:r>
              <a:rPr lang="en-GB" sz="4800" i="1" dirty="0" err="1"/>
              <a:t>i</a:t>
            </a:r>
            <a:r>
              <a:rPr lang="en-GB" sz="4800" i="1" dirty="0"/>
              <a:t> Awst 2024 (</a:t>
            </a:r>
            <a:r>
              <a:rPr lang="en-GB" sz="4800" i="1" dirty="0" err="1"/>
              <a:t>atodiad</a:t>
            </a:r>
            <a:r>
              <a:rPr lang="en-GB" sz="4800" i="1" dirty="0"/>
              <a:t> </a:t>
            </a:r>
            <a:r>
              <a:rPr lang="en-GB" sz="4800" i="1" dirty="0" err="1"/>
              <a:t>technegol</a:t>
            </a:r>
            <a:r>
              <a:rPr lang="en-GB" sz="4800" i="1" dirty="0"/>
              <a:t>). </a:t>
            </a:r>
            <a:r>
              <a:rPr lang="en-GB" sz="4800" dirty="0" err="1"/>
              <a:t>Ar</a:t>
            </a:r>
            <a:r>
              <a:rPr lang="en-GB" sz="4800" dirty="0"/>
              <a:t> </a:t>
            </a:r>
            <a:r>
              <a:rPr lang="en-GB" sz="4800" dirty="0" err="1"/>
              <a:t>gael</a:t>
            </a:r>
            <a:r>
              <a:rPr lang="en-GB" sz="4800" dirty="0"/>
              <a:t> </a:t>
            </a:r>
            <a:r>
              <a:rPr lang="en-GB" sz="4800" dirty="0" err="1"/>
              <a:t>yn</a:t>
            </a:r>
            <a:endParaRPr lang="en-GB" sz="4800" dirty="0"/>
          </a:p>
          <a:p>
            <a:pPr marL="0" indent="0">
              <a:buNone/>
            </a:pPr>
            <a:r>
              <a:rPr lang="en-GB" sz="4800" u="sng" dirty="0" err="1">
                <a:hlinkClick r:id="rId3"/>
              </a:rPr>
              <a:t>Patrymau</a:t>
            </a:r>
            <a:r>
              <a:rPr lang="en-GB" sz="4800" u="sng" dirty="0">
                <a:hlinkClick r:id="rId3"/>
              </a:rPr>
              <a:t> </a:t>
            </a:r>
            <a:r>
              <a:rPr lang="en-GB" sz="4800" u="sng" dirty="0" err="1">
                <a:hlinkClick r:id="rId3"/>
              </a:rPr>
              <a:t>cyrhaeddiad</a:t>
            </a:r>
            <a:r>
              <a:rPr lang="en-GB" sz="4800" u="sng" dirty="0">
                <a:hlinkClick r:id="rId3"/>
              </a:rPr>
              <a:t> </a:t>
            </a:r>
            <a:r>
              <a:rPr lang="en-GB" sz="4800" u="sng" dirty="0" err="1">
                <a:hlinkClick r:id="rId3"/>
              </a:rPr>
              <a:t>mewn</a:t>
            </a:r>
            <a:r>
              <a:rPr lang="en-GB" sz="4800" u="sng" dirty="0">
                <a:hlinkClick r:id="rId3"/>
              </a:rPr>
              <a:t> </a:t>
            </a:r>
            <a:r>
              <a:rPr lang="en-GB" sz="4800" u="sng" dirty="0" err="1">
                <a:hlinkClick r:id="rId3"/>
              </a:rPr>
              <a:t>darllen</a:t>
            </a:r>
            <a:r>
              <a:rPr lang="en-GB" sz="4800" u="sng" dirty="0">
                <a:hlinkClick r:id="rId3"/>
              </a:rPr>
              <a:t> a </a:t>
            </a:r>
            <a:r>
              <a:rPr lang="en-GB" sz="4800" u="sng" dirty="0" err="1">
                <a:hlinkClick r:id="rId3"/>
              </a:rPr>
              <a:t>rhifedd</a:t>
            </a:r>
            <a:r>
              <a:rPr lang="en-GB" sz="4800" u="sng" dirty="0">
                <a:hlinkClick r:id="rId3"/>
              </a:rPr>
              <a:t>: Medi 2018 </a:t>
            </a:r>
            <a:r>
              <a:rPr lang="en-GB" sz="4800" u="sng" dirty="0" err="1">
                <a:hlinkClick r:id="rId3"/>
              </a:rPr>
              <a:t>i</a:t>
            </a:r>
            <a:r>
              <a:rPr lang="en-GB" sz="4800" u="sng" dirty="0">
                <a:hlinkClick r:id="rId3"/>
              </a:rPr>
              <a:t> Awst 2024 (</a:t>
            </a:r>
            <a:r>
              <a:rPr lang="en-GB" sz="4800" u="sng" dirty="0" err="1">
                <a:hlinkClick r:id="rId3"/>
              </a:rPr>
              <a:t>atodiad</a:t>
            </a:r>
            <a:r>
              <a:rPr lang="en-GB" sz="4800" u="sng" dirty="0">
                <a:hlinkClick r:id="rId3"/>
              </a:rPr>
              <a:t> </a:t>
            </a:r>
            <a:r>
              <a:rPr lang="en-GB" sz="4800" u="sng" dirty="0" err="1">
                <a:hlinkClick r:id="rId3"/>
              </a:rPr>
              <a:t>technegol</a:t>
            </a:r>
            <a:r>
              <a:rPr lang="en-GB" sz="4800" u="sng" dirty="0">
                <a:hlinkClick r:id="rId3"/>
              </a:rPr>
              <a:t>) [HTML] | LLYW.CYMRU</a:t>
            </a:r>
            <a:r>
              <a:rPr lang="en-GB" sz="4800" u="sng" dirty="0"/>
              <a:t> </a:t>
            </a:r>
            <a:r>
              <a:rPr lang="en-GB" sz="4800" dirty="0"/>
              <a:t>(</a:t>
            </a:r>
            <a:r>
              <a:rPr lang="en-GB" sz="4800" dirty="0" err="1"/>
              <a:t>Cyrchwyd</a:t>
            </a:r>
            <a:r>
              <a:rPr lang="en-GB" sz="4800" dirty="0"/>
              <a:t> 29.07.2026)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4800" dirty="0" err="1"/>
              <a:t>Llywodraeth</a:t>
            </a:r>
            <a:r>
              <a:rPr lang="en-GB" sz="4800" dirty="0"/>
              <a:t> Cymru (2026)  </a:t>
            </a:r>
            <a:r>
              <a:rPr lang="en-GB" sz="4800" i="1" dirty="0" err="1"/>
              <a:t>Datganiad</a:t>
            </a:r>
            <a:r>
              <a:rPr lang="en-GB" sz="4800" i="1" dirty="0"/>
              <a:t> o </a:t>
            </a:r>
            <a:r>
              <a:rPr lang="en-GB" sz="4800" i="1" dirty="0" err="1"/>
              <a:t>fwriad</a:t>
            </a:r>
            <a:r>
              <a:rPr lang="en-GB" sz="4800" i="1" dirty="0"/>
              <a:t>: </a:t>
            </a:r>
            <a:r>
              <a:rPr lang="en-GB" sz="4800" i="1" dirty="0" err="1"/>
              <a:t>Addysgu</a:t>
            </a:r>
            <a:r>
              <a:rPr lang="en-GB" sz="4800" i="1" dirty="0"/>
              <a:t> </a:t>
            </a:r>
            <a:r>
              <a:rPr lang="en-GB" sz="4800" i="1" dirty="0" err="1"/>
              <a:t>darllen</a:t>
            </a:r>
            <a:r>
              <a:rPr lang="en-GB" sz="4800" i="1" dirty="0"/>
              <a:t> </a:t>
            </a:r>
            <a:r>
              <a:rPr lang="en-GB" sz="4800" i="1" dirty="0" err="1"/>
              <a:t>cynnar</a:t>
            </a:r>
            <a:r>
              <a:rPr lang="en-GB" sz="4800" i="1" dirty="0"/>
              <a:t>. </a:t>
            </a:r>
            <a:r>
              <a:rPr lang="en-GB" sz="4800" dirty="0" err="1"/>
              <a:t>Ar</a:t>
            </a:r>
            <a:r>
              <a:rPr lang="en-GB" sz="4800" dirty="0"/>
              <a:t> </a:t>
            </a:r>
            <a:r>
              <a:rPr lang="en-GB" sz="4800" dirty="0" err="1"/>
              <a:t>gael</a:t>
            </a:r>
            <a:r>
              <a:rPr lang="en-GB" sz="4800" dirty="0"/>
              <a:t> </a:t>
            </a:r>
            <a:r>
              <a:rPr lang="en-GB" sz="4800" dirty="0" err="1"/>
              <a:t>yn</a:t>
            </a:r>
            <a:r>
              <a:rPr lang="en-GB" sz="4800" dirty="0"/>
              <a:t> </a:t>
            </a:r>
            <a:r>
              <a:rPr lang="en-GB" sz="4800" dirty="0" err="1">
                <a:hlinkClick r:id="rId4"/>
              </a:rPr>
              <a:t>Datganiad</a:t>
            </a:r>
            <a:r>
              <a:rPr lang="en-GB" sz="4800" dirty="0">
                <a:hlinkClick r:id="rId4"/>
              </a:rPr>
              <a:t> o </a:t>
            </a:r>
            <a:r>
              <a:rPr lang="en-GB" sz="4800" dirty="0" err="1">
                <a:hlinkClick r:id="rId4"/>
              </a:rPr>
              <a:t>fwriad</a:t>
            </a:r>
            <a:r>
              <a:rPr lang="en-GB" sz="4800" dirty="0">
                <a:hlinkClick r:id="rId4"/>
              </a:rPr>
              <a:t>: </a:t>
            </a:r>
            <a:r>
              <a:rPr lang="en-GB" sz="4800" dirty="0" err="1">
                <a:hlinkClick r:id="rId4"/>
              </a:rPr>
              <a:t>addysgu</a:t>
            </a:r>
            <a:r>
              <a:rPr lang="en-GB" sz="4800" dirty="0">
                <a:hlinkClick r:id="rId4"/>
              </a:rPr>
              <a:t> </a:t>
            </a:r>
            <a:r>
              <a:rPr lang="en-GB" sz="4800" dirty="0" err="1">
                <a:hlinkClick r:id="rId4"/>
              </a:rPr>
              <a:t>darllen</a:t>
            </a:r>
            <a:r>
              <a:rPr lang="en-GB" sz="4800" dirty="0">
                <a:hlinkClick r:id="rId4"/>
              </a:rPr>
              <a:t> </a:t>
            </a:r>
            <a:r>
              <a:rPr lang="en-GB" sz="4800" dirty="0" err="1">
                <a:hlinkClick r:id="rId4"/>
              </a:rPr>
              <a:t>cynnar</a:t>
            </a:r>
            <a:r>
              <a:rPr lang="en-GB" sz="4800" dirty="0">
                <a:hlinkClick r:id="rId4"/>
              </a:rPr>
              <a:t> [HTML] | LLYW.CYMRU</a:t>
            </a:r>
            <a:r>
              <a:rPr lang="en-GB" sz="4800" dirty="0"/>
              <a:t> (</a:t>
            </a:r>
            <a:r>
              <a:rPr lang="en-GB" sz="4800" dirty="0" err="1"/>
              <a:t>Cyrchwyd</a:t>
            </a:r>
            <a:r>
              <a:rPr lang="en-GB" sz="4800" dirty="0"/>
              <a:t> 29.07.2026)</a:t>
            </a:r>
          </a:p>
          <a:p>
            <a:pPr marL="0" indent="0">
              <a:buNone/>
            </a:pPr>
            <a:r>
              <a:rPr lang="en-GB" sz="4800" dirty="0"/>
              <a:t>OECD. (2016). </a:t>
            </a:r>
            <a:r>
              <a:rPr lang="en-GB" sz="4800" i="1" dirty="0"/>
              <a:t>Adults with low proficiency in literacy or numeracy</a:t>
            </a:r>
            <a:r>
              <a:rPr lang="en-GB" sz="4800" dirty="0"/>
              <a:t>. OECD Publishing. AR GAEL YN/ Available at </a:t>
            </a:r>
            <a:r>
              <a:rPr lang="en-GB" sz="4800" dirty="0">
                <a:hlinkClick r:id="rId5"/>
              </a:rPr>
              <a:t>https://www.oecd.org/en/publications/adults-with-low-proficiency-in-literacy-or-numeracy_5jm0v44bnmnx-en.html</a:t>
            </a:r>
            <a:r>
              <a:rPr lang="en-GB" sz="4800" dirty="0"/>
              <a:t> (</a:t>
            </a:r>
            <a:r>
              <a:rPr lang="en-GB" sz="4800" dirty="0" err="1"/>
              <a:t>Cyrchwyd</a:t>
            </a:r>
            <a:r>
              <a:rPr lang="en-GB" sz="4800" dirty="0"/>
              <a:t>/Accessed 30.07.2026) 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4800" dirty="0"/>
              <a:t>Welsh Government (2025) </a:t>
            </a:r>
            <a:r>
              <a:rPr lang="en-GB" sz="4800" i="1" dirty="0"/>
              <a:t>Patterns of attainment in reading and numeracy: September 2018 to August 2024 (technical annex)</a:t>
            </a:r>
            <a:r>
              <a:rPr lang="en-GB" sz="4800" dirty="0"/>
              <a:t>. Cardiff: Welsh Government. Available at: </a:t>
            </a:r>
            <a:r>
              <a:rPr lang="en-GB" sz="4800" dirty="0">
                <a:hlinkClick r:id="rId6"/>
              </a:rPr>
              <a:t>https://www.gov.wales/patterns-attainment-reading-and-numeracy-september-2018-august-2024-technical-annex-html</a:t>
            </a:r>
            <a:r>
              <a:rPr lang="en-GB" sz="4800" dirty="0"/>
              <a:t>  (Accessed: 29 July 2026).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4800" dirty="0"/>
              <a:t>Welsh Government (2026) </a:t>
            </a:r>
            <a:r>
              <a:rPr lang="en-GB" sz="4800" i="1" dirty="0"/>
              <a:t>Statement of intent: Teaching early reading. </a:t>
            </a:r>
            <a:r>
              <a:rPr lang="en-GB" sz="4800" dirty="0"/>
              <a:t>Available at </a:t>
            </a:r>
            <a:r>
              <a:rPr lang="en-GB" sz="4800" dirty="0">
                <a:hlinkClick r:id="rId7"/>
              </a:rPr>
              <a:t>Statement of intent: teaching early reading [HTML] | GOV.WALES</a:t>
            </a:r>
            <a:r>
              <a:rPr lang="en-GB" sz="4800" dirty="0"/>
              <a:t> (Accessed 29.07.2026)</a:t>
            </a:r>
            <a:endParaRPr lang="en-GB" sz="4800" i="1" dirty="0"/>
          </a:p>
          <a:p>
            <a:pPr fontAlgn="t">
              <a:lnSpc>
                <a:spcPts val="1500"/>
              </a:lnSpc>
              <a:buNone/>
            </a:pPr>
            <a:endParaRPr lang="en-GB" sz="4800" dirty="0"/>
          </a:p>
          <a:p>
            <a:pPr fontAlgn="t">
              <a:lnSpc>
                <a:spcPts val="1500"/>
              </a:lnSpc>
              <a:buNone/>
            </a:pPr>
            <a:endParaRPr lang="en-GB" sz="1400" dirty="0"/>
          </a:p>
          <a:p>
            <a:pPr fontAlgn="t">
              <a:lnSpc>
                <a:spcPts val="1500"/>
              </a:lnSpc>
              <a:buNone/>
            </a:pPr>
            <a:endParaRPr lang="en-GB" sz="1400" dirty="0"/>
          </a:p>
          <a:p>
            <a:pPr marL="0" indent="0">
              <a:buNone/>
            </a:pPr>
            <a:r>
              <a:rPr lang="en-US" sz="1400" dirty="0"/>
              <a:t> </a:t>
            </a:r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95741980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2337</Words>
  <Application>Microsoft Office PowerPoint</Application>
  <PresentationFormat>Widescreen</PresentationFormat>
  <Paragraphs>224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ＭＳ Ｐゴシック</vt:lpstr>
      <vt:lpstr>Arial</vt:lpstr>
      <vt:lpstr>Calibri</vt:lpstr>
      <vt:lpstr>Calibri Light</vt:lpstr>
      <vt:lpstr>UWTSD Holding Page</vt:lpstr>
      <vt:lpstr>Accessible 2</vt:lpstr>
      <vt:lpstr>ECIE5012 Mae rhai sleidiau wedi'u cyfieithu gan ddefnyddio Microsoft Translate/ Some slides have been translated using Microsfoft Translate</vt:lpstr>
      <vt:lpstr>Aseiniad: 2 cyfansoddiad Assignment: 2 components</vt:lpstr>
      <vt:lpstr> Deilliannau Dysgu Learning Outcomes </vt:lpstr>
      <vt:lpstr> Patrymau cyrhaeddiad mewn darllen a rhifedd Patterns of attainment in reading and numeracy </vt:lpstr>
      <vt:lpstr>Effaith yn oedran ysgol gynradd Impact at primary school age</vt:lpstr>
      <vt:lpstr>Effaith yn oedran ysgol uwchradd Impact at secondary school age</vt:lpstr>
      <vt:lpstr> Effaith ar addysg a chyflogaeth ôl-16 Impact on post-16 education &amp; employment</vt:lpstr>
      <vt:lpstr> Effaith ar oedolion Impact on adulthood</vt:lpstr>
      <vt:lpstr> Effaith gronnol hirdymor anawsterau llythrennedd Long term cumulative effect of literacy difficulties</vt:lpstr>
      <vt:lpstr>‘The emotional keyboard’</vt:lpstr>
      <vt:lpstr>Felly, Datganiad o fwriad: addysgu darllen cynnar (L.C., 2026) So, Statement of intent: Teaching Early Reading (W.G., 2026)</vt:lpstr>
      <vt:lpstr> Hyfforddiant Darllen Cynnar Effeithiol Fundamentals of Effective Early Reading Instruction </vt:lpstr>
      <vt:lpstr>Cysylltu theori ag ymarfer Linking theory to practice</vt:lpstr>
      <vt:lpstr>Adrodd straeon  Storytelling</vt:lpstr>
      <vt:lpstr> Cydran 1: Cyflwyniad Fideo (5 munud) 50%    Component 1: Video Presentation (5 minutes)  50% </vt:lpstr>
      <vt:lpstr>Cydran 2: Sylwebaeth fyfyriol (2000 words) 50%  Component 2: Reflective Commentary (2000 words) 50%</vt:lpstr>
      <vt:lpstr>Cyfeiriadau  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23</cp:revision>
  <dcterms:created xsi:type="dcterms:W3CDTF">2022-06-22T10:03:12Z</dcterms:created>
  <dcterms:modified xsi:type="dcterms:W3CDTF">2026-10-05T11:22:02Z</dcterms:modified>
</cp:coreProperties>
</file>