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9791" autoAdjust="0"/>
  </p:normalViewPr>
  <p:slideViewPr>
    <p:cSldViewPr snapToGrid="0">
      <p:cViewPr varScale="1">
        <p:scale>
          <a:sx n="104" d="100"/>
          <a:sy n="104" d="100"/>
        </p:scale>
        <p:origin x="870" y="96"/>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79D0235-5CF8-4ED2-ADA5-8452844BC90A}" type="datetimeFigureOut">
              <a:rPr lang="en-IN" smtClean="0"/>
              <a:pPr/>
              <a:t>16-02-2026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99DEE3-CBD2-4111-9574-54A86AD9E7D7}" type="slidenum">
              <a:rPr lang="en-IN" smtClean="0"/>
              <a:pPr/>
              <a:t>‹#›</a:t>
            </a:fld>
            <a:endParaRPr lang="en-IN"/>
          </a:p>
        </p:txBody>
      </p:sp>
    </p:spTree>
    <p:extLst>
      <p:ext uri="{BB962C8B-B14F-4D97-AF65-F5344CB8AC3E}">
        <p14:creationId xmlns:p14="http://schemas.microsoft.com/office/powerpoint/2010/main" val="13565651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presentation has analysed and connected Bowlby’s attachment theory to Jenny’s helpless situation and formulated a support plan for her to meet her psychological needs and improve her lifespan development.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2</a:t>
            </a:fld>
            <a:endParaRPr lang="en-IN"/>
          </a:p>
        </p:txBody>
      </p:sp>
    </p:spTree>
    <p:extLst>
      <p:ext uri="{BB962C8B-B14F-4D97-AF65-F5344CB8AC3E}">
        <p14:creationId xmlns:p14="http://schemas.microsoft.com/office/powerpoint/2010/main" val="8929559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Referring to Bowlby’s theory, Jenny might have taken on a parentified or obsessive caring role. She could have learnt to push aside her individual psychological requirements, making her more predisposed to emotional weariness, guilt, and anxiety. Jenny's mental control, sense of safety and self-worth may have been hampered by the absence of a solid, secure foundation. Jenny's emotional growth may have been inhibited during her adolescence, a time when individuality and peers turned more crucial.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3</a:t>
            </a:fld>
            <a:endParaRPr lang="en-IN"/>
          </a:p>
        </p:txBody>
      </p:sp>
    </p:spTree>
    <p:extLst>
      <p:ext uri="{BB962C8B-B14F-4D97-AF65-F5344CB8AC3E}">
        <p14:creationId xmlns:p14="http://schemas.microsoft.com/office/powerpoint/2010/main" val="413683115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support plan can help Jenny in bridging her emotional needs and gaps built in the absence of her parents, since her mother is also emotionally unavailable to her. Hence, this plan can support Jenny’s emotional regulations and heal her attachment disruption.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4</a:t>
            </a:fld>
            <a:endParaRPr lang="en-IN"/>
          </a:p>
        </p:txBody>
      </p:sp>
    </p:spTree>
    <p:extLst>
      <p:ext uri="{BB962C8B-B14F-4D97-AF65-F5344CB8AC3E}">
        <p14:creationId xmlns:p14="http://schemas.microsoft.com/office/powerpoint/2010/main" val="158590880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 carer’s nearby presence and attention, makes the child feel secure enough to explore the area since they have a “safe haven” to turn to for comfort. However, the situation is different here, where Jenny’s mother’s mental instability and difficulty has forced for role reversal. Here, Jenny acting as a caregiver to her mother shares the same nurturing and secure relationship with her.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5</a:t>
            </a:fld>
            <a:endParaRPr lang="en-IN"/>
          </a:p>
        </p:txBody>
      </p:sp>
    </p:spTree>
    <p:extLst>
      <p:ext uri="{BB962C8B-B14F-4D97-AF65-F5344CB8AC3E}">
        <p14:creationId xmlns:p14="http://schemas.microsoft.com/office/powerpoint/2010/main" val="5597340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Jenny’s situation, this theory holds utmost significance predicting her ill development of mental and psychological wellbeing in the physical and mental absence of her parents. Jenny has not experienced an intimate, warm, and continuous relationship with her father, and is struggling to survive with her ill mother.</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6</a:t>
            </a:fld>
            <a:endParaRPr lang="en-IN"/>
          </a:p>
        </p:txBody>
      </p:sp>
    </p:spTree>
    <p:extLst>
      <p:ext uri="{BB962C8B-B14F-4D97-AF65-F5344CB8AC3E}">
        <p14:creationId xmlns:p14="http://schemas.microsoft.com/office/powerpoint/2010/main" val="326184960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application of this theory, Jenny’s experiences could be a result of her secure detachment with her parents which triggered her emotional volatility and persuaded her to take a parentified caregiving role. Hence, this could have an adverse effect on her wellbeing, identity formation, and emotional control, making her more open to mental exhaustion, worry, and guilt.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7</a:t>
            </a:fld>
            <a:endParaRPr lang="en-IN"/>
          </a:p>
        </p:txBody>
      </p:sp>
    </p:spTree>
    <p:extLst>
      <p:ext uri="{BB962C8B-B14F-4D97-AF65-F5344CB8AC3E}">
        <p14:creationId xmlns:p14="http://schemas.microsoft.com/office/powerpoint/2010/main" val="362869336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above practical strategies can help Jenny in strengthening the relationships with her mother and these strategies could also help in revamp her psychological wellbeing and mental happiness. </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8</a:t>
            </a:fld>
            <a:endParaRPr lang="en-IN"/>
          </a:p>
        </p:txBody>
      </p:sp>
    </p:spTree>
    <p:extLst>
      <p:ext uri="{BB962C8B-B14F-4D97-AF65-F5344CB8AC3E}">
        <p14:creationId xmlns:p14="http://schemas.microsoft.com/office/powerpoint/2010/main" val="77627254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Jenny has been affected from both nature and nurture perspective, which has traumatised her wellbeing. As a result of parental loss and emotional support, Jenny is carrying a burden of loss and grief. At the peak adolescent period, she lost her father and aged just 16, she had to play the role of a caregiver and treat her mother well.</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9</a:t>
            </a:fld>
            <a:endParaRPr lang="en-IN"/>
          </a:p>
        </p:txBody>
      </p:sp>
    </p:spTree>
    <p:extLst>
      <p:ext uri="{BB962C8B-B14F-4D97-AF65-F5344CB8AC3E}">
        <p14:creationId xmlns:p14="http://schemas.microsoft.com/office/powerpoint/2010/main" val="162775532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strengths and limitations of this theory are marked by Jenny’s emotional impacts due to the loss of her father, who had convinced to take up a caregiving role. The limitations are highlighted by overemphasising Jenny’s past relationships and loss of resilience.</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10</a:t>
            </a:fld>
            <a:endParaRPr lang="en-IN"/>
          </a:p>
        </p:txBody>
      </p:sp>
    </p:spTree>
    <p:extLst>
      <p:ext uri="{BB962C8B-B14F-4D97-AF65-F5344CB8AC3E}">
        <p14:creationId xmlns:p14="http://schemas.microsoft.com/office/powerpoint/2010/main" val="8385471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has provided a support plan for Jenny to cope with her present situation and less referring to her unfortunate history which could impact more on her psychological wellbeing and development.</a:t>
            </a:r>
            <a:endParaRPr lang="en-IN" sz="1200" kern="1200" dirty="0">
              <a:solidFill>
                <a:schemeClr val="tx1"/>
              </a:solidFill>
              <a:effectLst/>
              <a:latin typeface="+mn-lt"/>
              <a:ea typeface="+mn-ea"/>
              <a:cs typeface="+mn-cs"/>
            </a:endParaRPr>
          </a:p>
          <a:p>
            <a:endParaRPr lang="en-IN" dirty="0"/>
          </a:p>
        </p:txBody>
      </p:sp>
      <p:sp>
        <p:nvSpPr>
          <p:cNvPr id="4" name="Slide Number Placeholder 3"/>
          <p:cNvSpPr>
            <a:spLocks noGrp="1"/>
          </p:cNvSpPr>
          <p:nvPr>
            <p:ph type="sldNum" sz="quarter" idx="5"/>
          </p:nvPr>
        </p:nvSpPr>
        <p:spPr/>
        <p:txBody>
          <a:bodyPr/>
          <a:lstStyle/>
          <a:p>
            <a:fld id="{FF99DEE3-CBD2-4111-9574-54A86AD9E7D7}" type="slidenum">
              <a:rPr lang="en-IN" smtClean="0"/>
              <a:pPr/>
              <a:t>11</a:t>
            </a:fld>
            <a:endParaRPr lang="en-IN"/>
          </a:p>
        </p:txBody>
      </p:sp>
    </p:spTree>
    <p:extLst>
      <p:ext uri="{BB962C8B-B14F-4D97-AF65-F5344CB8AC3E}">
        <p14:creationId xmlns:p14="http://schemas.microsoft.com/office/powerpoint/2010/main" val="2193811746"/>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16934" y="0"/>
            <a:ext cx="12231160" cy="6856214"/>
            <a:chOff x="-16934" y="0"/>
            <a:chExt cx="12231160" cy="6856214"/>
          </a:xfrm>
        </p:grpSpPr>
        <p:pic>
          <p:nvPicPr>
            <p:cNvPr id="16" name="Picture 15" descr="HD-PanelTitleR1.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16934" y="3147609"/>
              <a:ext cx="2478024" cy="612648"/>
            </a:xfrm>
            <a:prstGeom prst="rect">
              <a:avLst/>
            </a:prstGeom>
          </p:spPr>
        </p:pic>
        <p:pic>
          <p:nvPicPr>
            <p:cNvPr id="20" name="Picture 19"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a:stretch/>
          </p:blipFill>
          <p:spPr>
            <a:xfrm>
              <a:off x="9736202" y="3147609"/>
              <a:ext cx="2478024"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6E9DA90E-668A-4641-A88E-49168D4BF536}" type="slidenum">
              <a:rPr lang="en-IN" smtClean="0"/>
              <a:pPr/>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11027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10272982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486858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28939858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0" y="2658533"/>
            <a:ext cx="4718304" cy="576262"/>
          </a:xfrm>
        </p:spPr>
        <p:txBody>
          <a:bodyPr anchor="b">
            <a:noAutofit/>
          </a:bodyPr>
          <a:lstStyle>
            <a:lvl1pPr marL="0" indent="0">
              <a:spcBef>
                <a:spcPts val="672"/>
              </a:spcBef>
              <a:spcAft>
                <a:spcPts val="600"/>
              </a:spcAft>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6E9DA90E-668A-4641-A88E-49168D4BF536}" type="slidenum">
              <a:rPr lang="en-IN" smtClean="0"/>
              <a:pPr/>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71146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6E9DA90E-668A-4641-A88E-49168D4BF536}"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415671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34342824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9DA90E-668A-4641-A88E-49168D4BF536}" type="slidenum">
              <a:rPr lang="en-IN" smtClean="0"/>
              <a:pPr/>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1558657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976397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410016168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330796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9342445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spTree>
    <p:extLst>
      <p:ext uri="{BB962C8B-B14F-4D97-AF65-F5344CB8AC3E}">
        <p14:creationId xmlns:p14="http://schemas.microsoft.com/office/powerpoint/2010/main" val="8672458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23"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28521973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20"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565168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53493051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4FEDBC2-4E50-4108-B0B4-A57D5F15B9D6}" type="datetimeFigureOut">
              <a:rPr lang="en-IN" smtClean="0"/>
              <a:pPr/>
              <a:t>16-02-2026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6E9DA90E-668A-4641-A88E-49168D4BF536}" type="slidenum">
              <a:rPr lang="en-IN" smtClean="0"/>
              <a:pPr/>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268781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21" Type="http://schemas.openxmlformats.org/officeDocument/2006/relationships/image" Target="../media/image4.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9">
            <a:alphaModFix amt="52000"/>
            <a:lum/>
          </a:blip>
          <a:srcRect/>
          <a:stretch>
            <a:fillRect/>
          </a:stretch>
        </a:blipFill>
        <a:effectLst/>
      </p:bgPr>
    </p:bg>
    <p:spTree>
      <p:nvGrpSpPr>
        <p:cNvPr id="1" name=""/>
        <p:cNvGrpSpPr/>
        <p:nvPr/>
      </p:nvGrpSpPr>
      <p:grpSpPr>
        <a:xfrm>
          <a:off x="0" y="0"/>
          <a:ext cx="0" cy="0"/>
          <a:chOff x="0" y="0"/>
          <a:chExt cx="0" cy="0"/>
        </a:xfrm>
      </p:grpSpPr>
      <p:grpSp>
        <p:nvGrpSpPr>
          <p:cNvPr id="7" name="Group 6"/>
          <p:cNvGrpSpPr/>
          <p:nvPr/>
        </p:nvGrpSpPr>
        <p:grpSpPr>
          <a:xfrm>
            <a:off x="-15736" y="0"/>
            <a:ext cx="12229962" cy="6856214"/>
            <a:chOff x="-15736" y="0"/>
            <a:chExt cx="12229962" cy="6856214"/>
          </a:xfrm>
        </p:grpSpPr>
        <p:pic>
          <p:nvPicPr>
            <p:cNvPr id="8" name="Picture 7" descr="HD-PanelContent.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5736" y="3153832"/>
              <a:ext cx="777240" cy="606425"/>
            </a:xfrm>
            <a:prstGeom prst="rect">
              <a:avLst/>
            </a:prstGeom>
          </p:spPr>
        </p:pic>
        <p:pic>
          <p:nvPicPr>
            <p:cNvPr id="11" name="Picture 10" descr="HDRibbonContent-UniformTrim.png"/>
            <p:cNvPicPr>
              <a:picLocks noChangeAspect="1"/>
            </p:cNvPicPr>
            <p:nvPr/>
          </p:nvPicPr>
          <p:blipFill rotWithShape="1">
            <a:blip r:embed="rId21">
              <a:extLst>
                <a:ext uri="{28A0092B-C50C-407E-A947-70E740481C1C}">
                  <a14:useLocalDpi xmlns:a14="http://schemas.microsoft.com/office/drawing/2010/main" val="0"/>
                </a:ext>
              </a:extLst>
            </a:blip>
            <a:srcRect/>
            <a:stretch/>
          </p:blipFill>
          <p:spPr>
            <a:xfrm>
              <a:off x="11436986" y="3153832"/>
              <a:ext cx="777240"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4FEDBC2-4E50-4108-B0B4-A57D5F15B9D6}" type="datetimeFigureOut">
              <a:rPr lang="en-IN" smtClean="0"/>
              <a:pPr/>
              <a:t>16-02-2026</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6E9DA90E-668A-4641-A88E-49168D4BF536}" type="slidenum">
              <a:rPr lang="en-IN" smtClean="0"/>
              <a:pPr/>
              <a:t>‹#›</a:t>
            </a:fld>
            <a:endParaRPr lang="en-IN"/>
          </a:p>
        </p:txBody>
      </p:sp>
    </p:spTree>
    <p:extLst>
      <p:ext uri="{BB962C8B-B14F-4D97-AF65-F5344CB8AC3E}">
        <p14:creationId xmlns:p14="http://schemas.microsoft.com/office/powerpoint/2010/main" val="352721312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dpi.com/2624-8611/4/1/12" TargetMode="External"/><Relationship Id="rId2" Type="http://schemas.openxmlformats.org/officeDocument/2006/relationships/hyperlink" Target="https://nepjol.info/index.php/tutaj/article/download/74328/56979" TargetMode="External"/><Relationship Id="rId1" Type="http://schemas.openxmlformats.org/officeDocument/2006/relationships/slideLayout" Target="../slideLayouts/slideLayout2.xml"/><Relationship Id="rId6" Type="http://schemas.openxmlformats.org/officeDocument/2006/relationships/hyperlink" Target="https://www.youtube.com/watch?v=DRejV6f-Y3c" TargetMode="External"/><Relationship Id="rId5" Type="http://schemas.openxmlformats.org/officeDocument/2006/relationships/hyperlink" Target="https://www.tandfonline.com/doi/pdf/10.1080/14616734.2024.2342665" TargetMode="External"/><Relationship Id="rId4" Type="http://schemas.openxmlformats.org/officeDocument/2006/relationships/hyperlink" Target="https://www.academia.edu/download/117907826/div-class-title-attachment-theory-survival-trauma-and-war-through-the-eyes-of-bowlby-div.pdf"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B960AF-A6D5-4138-C331-0BBE6F3C7D20}"/>
              </a:ext>
            </a:extLst>
          </p:cNvPr>
          <p:cNvSpPr>
            <a:spLocks noGrp="1"/>
          </p:cNvSpPr>
          <p:nvPr>
            <p:ph type="ctrTitle"/>
          </p:nvPr>
        </p:nvSpPr>
        <p:spPr>
          <a:xfrm>
            <a:off x="2133098" y="1580034"/>
            <a:ext cx="8030308" cy="1981197"/>
          </a:xfrm>
        </p:spPr>
        <p:txBody>
          <a:bodyPr/>
          <a:lstStyle/>
          <a:p>
            <a:r>
              <a:rPr lang="en-US" sz="3600" b="1" dirty="0">
                <a:latin typeface="Arial" panose="020B0604020202020204" pitchFamily="34" charset="0"/>
                <a:cs typeface="Arial" panose="020B0604020202020204" pitchFamily="34" charset="0"/>
              </a:rPr>
              <a:t/>
            </a:r>
            <a:br>
              <a:rPr lang="en-US" sz="3600" b="1" dirty="0">
                <a:latin typeface="Arial" panose="020B0604020202020204" pitchFamily="34" charset="0"/>
                <a:cs typeface="Arial" panose="020B0604020202020204" pitchFamily="34" charset="0"/>
              </a:rPr>
            </a:br>
            <a:r>
              <a:rPr lang="en-US" sz="3600" b="1" dirty="0">
                <a:latin typeface="Arial" panose="020B0604020202020204" pitchFamily="34" charset="0"/>
                <a:cs typeface="Arial" panose="020B0604020202020204" pitchFamily="34" charset="0"/>
              </a:rPr>
              <a:t/>
            </a:r>
            <a:br>
              <a:rPr lang="en-US" sz="3600" b="1" dirty="0">
                <a:latin typeface="Arial" panose="020B0604020202020204" pitchFamily="34" charset="0"/>
                <a:cs typeface="Arial" panose="020B0604020202020204" pitchFamily="34" charset="0"/>
              </a:rPr>
            </a:br>
            <a:r>
              <a:rPr lang="en-US" sz="3200" b="1" dirty="0">
                <a:latin typeface="Arial" panose="020B0604020202020204" pitchFamily="34" charset="0"/>
                <a:cs typeface="Arial" panose="020B0604020202020204" pitchFamily="34" charset="0"/>
              </a:rPr>
              <a:t>MODULE COURSE: CERTIFICATE OF HIGHER EDUCATION IN HEALTH AND SOCIAL CARE</a:t>
            </a:r>
            <a:r>
              <a:rPr lang="en-US" sz="3600" b="1" dirty="0">
                <a:latin typeface="Arial" panose="020B0604020202020204" pitchFamily="34" charset="0"/>
                <a:cs typeface="Arial" panose="020B0604020202020204" pitchFamily="34" charset="0"/>
              </a:rPr>
              <a:t/>
            </a:r>
            <a:br>
              <a:rPr lang="en-US" sz="3600" b="1" dirty="0">
                <a:latin typeface="Arial" panose="020B0604020202020204" pitchFamily="34" charset="0"/>
                <a:cs typeface="Arial" panose="020B0604020202020204" pitchFamily="34" charset="0"/>
              </a:rPr>
            </a:br>
            <a:endParaRPr lang="en-IN" sz="3600" b="1"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3A90C89-AAC8-DBEB-7A60-70658A15DB79}"/>
              </a:ext>
            </a:extLst>
          </p:cNvPr>
          <p:cNvSpPr>
            <a:spLocks noGrp="1"/>
          </p:cNvSpPr>
          <p:nvPr>
            <p:ph type="subTitle" idx="1"/>
          </p:nvPr>
        </p:nvSpPr>
        <p:spPr>
          <a:xfrm>
            <a:off x="2320667" y="3137307"/>
            <a:ext cx="7842739" cy="2356339"/>
          </a:xfrm>
        </p:spPr>
        <p:txBody>
          <a:bodyPr>
            <a:normAutofit fontScale="92500"/>
          </a:bodyPr>
          <a:lstStyle/>
          <a:p>
            <a:r>
              <a:rPr lang="en-US" sz="2400" dirty="0">
                <a:latin typeface="Arial" panose="020B0604020202020204" pitchFamily="34" charset="0"/>
                <a:cs typeface="Arial" panose="020B0604020202020204" pitchFamily="34" charset="0"/>
              </a:rPr>
              <a:t>MODULE CODE: </a:t>
            </a:r>
            <a:r>
              <a:rPr lang="en-US" sz="2400" b="1" dirty="0">
                <a:latin typeface="Arial" panose="020B0604020202020204" pitchFamily="34" charset="0"/>
                <a:cs typeface="Arial" panose="020B0604020202020204" pitchFamily="34" charset="0"/>
              </a:rPr>
              <a:t>LCHS4010</a:t>
            </a:r>
            <a:br>
              <a:rPr lang="en-US" sz="2400" b="1"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NAME</a:t>
            </a:r>
            <a:r>
              <a:rPr lang="en-US" sz="2400"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Kwadwo</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Adjei</a:t>
            </a:r>
            <a:r>
              <a:rPr lang="en-US" sz="2400" b="1" dirty="0">
                <a:latin typeface="Arial" panose="020B0604020202020204" pitchFamily="34" charset="0"/>
                <a:cs typeface="Arial" panose="020B0604020202020204" pitchFamily="34" charset="0"/>
              </a:rPr>
              <a:t> </a:t>
            </a:r>
            <a:r>
              <a:rPr lang="en-US" sz="2400" b="1" dirty="0" err="1">
                <a:latin typeface="Arial" panose="020B0604020202020204" pitchFamily="34" charset="0"/>
                <a:cs typeface="Arial" panose="020B0604020202020204" pitchFamily="34" charset="0"/>
              </a:rPr>
              <a:t>Brempong</a:t>
            </a:r>
            <a:r>
              <a:rPr lang="en-US" sz="2400" b="1" dirty="0">
                <a:latin typeface="Arial" panose="020B0604020202020204" pitchFamily="34" charset="0"/>
                <a:cs typeface="Arial" panose="020B0604020202020204" pitchFamily="34" charset="0"/>
              </a:rPr>
              <a:t/>
            </a:r>
            <a:br>
              <a:rPr lang="en-US" sz="2400" b="1"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STUDENT NUMBER</a:t>
            </a:r>
            <a:r>
              <a:rPr lang="en-US" sz="2400" dirty="0">
                <a:latin typeface="Arial" panose="020B0604020202020204" pitchFamily="34" charset="0"/>
                <a:cs typeface="Arial" panose="020B0604020202020204" pitchFamily="34" charset="0"/>
              </a:rPr>
              <a:t>: </a:t>
            </a:r>
            <a:r>
              <a:rPr lang="en-US" sz="2400" b="1" dirty="0">
                <a:latin typeface="Arial" panose="020B0604020202020204" pitchFamily="34" charset="0"/>
                <a:cs typeface="Arial" panose="020B0604020202020204" pitchFamily="34" charset="0"/>
              </a:rPr>
              <a:t>2334944 </a:t>
            </a:r>
            <a:r>
              <a:rPr lang="en-US" sz="2400" b="1" dirty="0">
                <a:latin typeface="Arial" panose="020B0604020202020204" pitchFamily="34" charset="0"/>
                <a:cs typeface="Arial" panose="020B0604020202020204" pitchFamily="34" charset="0"/>
              </a:rPr>
              <a:t/>
            </a:r>
            <a:br>
              <a:rPr lang="en-US" sz="2400" b="1" dirty="0">
                <a:latin typeface="Arial" panose="020B0604020202020204" pitchFamily="34" charset="0"/>
                <a:cs typeface="Arial" panose="020B0604020202020204" pitchFamily="34" charset="0"/>
              </a:rPr>
            </a:br>
            <a:r>
              <a:rPr lang="en-US" sz="2400" dirty="0" smtClean="0">
                <a:latin typeface="Arial" panose="020B0604020202020204" pitchFamily="34" charset="0"/>
                <a:cs typeface="Arial" panose="020B0604020202020204" pitchFamily="34" charset="0"/>
              </a:rPr>
              <a:t>MODULE LEAD: </a:t>
            </a:r>
            <a:r>
              <a:rPr lang="en-US" sz="2400" b="1" dirty="0" smtClean="0">
                <a:latin typeface="Arial" panose="020B0604020202020204" pitchFamily="34" charset="0"/>
                <a:cs typeface="Arial" panose="020B0604020202020204" pitchFamily="34" charset="0"/>
              </a:rPr>
              <a:t>Neale Haddon</a:t>
            </a:r>
            <a:r>
              <a:rPr lang="en-US" sz="2400" b="1" dirty="0">
                <a:latin typeface="Arial" panose="020B0604020202020204" pitchFamily="34" charset="0"/>
                <a:cs typeface="Arial" panose="020B0604020202020204" pitchFamily="34" charset="0"/>
              </a:rPr>
              <a:t/>
            </a:r>
            <a:br>
              <a:rPr lang="en-US" sz="2400" b="1" dirty="0">
                <a:latin typeface="Arial" panose="020B0604020202020204" pitchFamily="34" charset="0"/>
                <a:cs typeface="Arial" panose="020B0604020202020204" pitchFamily="34" charset="0"/>
              </a:rPr>
            </a:br>
            <a:r>
              <a:rPr lang="en-US" sz="2400" dirty="0" smtClean="0">
                <a:latin typeface="Arial" panose="020B0604020202020204" pitchFamily="34" charset="0"/>
                <a:cs typeface="Arial" panose="020B0604020202020204" pitchFamily="34" charset="0"/>
              </a:rPr>
              <a:t>TITLE: </a:t>
            </a:r>
            <a:r>
              <a:rPr lang="en-US" sz="2400" b="1" dirty="0" smtClean="0">
                <a:latin typeface="Arial" panose="020B0604020202020204" pitchFamily="34" charset="0"/>
                <a:cs typeface="Arial" panose="020B0604020202020204" pitchFamily="34" charset="0"/>
              </a:rPr>
              <a:t>PSYCHOLOGY </a:t>
            </a:r>
            <a:r>
              <a:rPr lang="en-US" sz="2400" b="1" dirty="0">
                <a:latin typeface="Arial" panose="020B0604020202020204" pitchFamily="34" charset="0"/>
                <a:cs typeface="Arial" panose="020B0604020202020204" pitchFamily="34" charset="0"/>
              </a:rPr>
              <a:t>IN HEALTH AND SOCIAL CARE</a:t>
            </a:r>
            <a:br>
              <a:rPr lang="en-US" sz="2400" b="1" dirty="0">
                <a:latin typeface="Arial" panose="020B0604020202020204" pitchFamily="34" charset="0"/>
                <a:cs typeface="Arial" panose="020B0604020202020204" pitchFamily="34" charset="0"/>
              </a:rPr>
            </a:br>
            <a:r>
              <a:rPr lang="en-US" sz="2400" b="1" dirty="0">
                <a:latin typeface="Arial" panose="020B0604020202020204" pitchFamily="34" charset="0"/>
                <a:cs typeface="Arial" panose="020B0604020202020204" pitchFamily="34" charset="0"/>
              </a:rPr>
              <a:t>ASSESSMENT 1</a:t>
            </a:r>
            <a:r>
              <a:rPr lang="en-US" sz="700" dirty="0"/>
              <a:t/>
            </a:r>
            <a:br>
              <a:rPr lang="en-US" sz="700" dirty="0"/>
            </a:br>
            <a:endParaRPr lang="en-IN" sz="700" dirty="0"/>
          </a:p>
        </p:txBody>
      </p:sp>
      <p:pic>
        <p:nvPicPr>
          <p:cNvPr id="4" name="Picture 3"/>
          <p:cNvPicPr>
            <a:picLocks noChangeAspect="1"/>
          </p:cNvPicPr>
          <p:nvPr/>
        </p:nvPicPr>
        <p:blipFill>
          <a:blip r:embed="rId2"/>
          <a:stretch>
            <a:fillRect/>
          </a:stretch>
        </p:blipFill>
        <p:spPr>
          <a:xfrm>
            <a:off x="5281477" y="707163"/>
            <a:ext cx="1733550" cy="619125"/>
          </a:xfrm>
          <a:prstGeom prst="rect">
            <a:avLst/>
          </a:prstGeom>
        </p:spPr>
      </p:pic>
    </p:spTree>
    <p:extLst>
      <p:ext uri="{BB962C8B-B14F-4D97-AF65-F5344CB8AC3E}">
        <p14:creationId xmlns:p14="http://schemas.microsoft.com/office/powerpoint/2010/main" val="3803007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6255F-62A4-1684-11A2-8838C460DB90}"/>
              </a:ext>
            </a:extLst>
          </p:cNvPr>
          <p:cNvSpPr>
            <a:spLocks noGrp="1"/>
          </p:cNvSpPr>
          <p:nvPr>
            <p:ph type="title"/>
          </p:nvPr>
        </p:nvSpPr>
        <p:spPr>
          <a:xfrm>
            <a:off x="1295402" y="982132"/>
            <a:ext cx="9601196" cy="944991"/>
          </a:xfrm>
        </p:spPr>
        <p:txBody>
          <a:bodyPr/>
          <a:lstStyle/>
          <a:p>
            <a:r>
              <a:rPr lang="en-GB" b="1" dirty="0" smtClean="0">
                <a:latin typeface="Arial" panose="020B0604020202020204" pitchFamily="34" charset="0"/>
                <a:cs typeface="Arial" panose="020B0604020202020204" pitchFamily="34" charset="0"/>
              </a:rPr>
              <a:t>INTRODUCTION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C70FA5E-CE41-A01E-AC63-5F6101C7FB84}"/>
              </a:ext>
            </a:extLst>
          </p:cNvPr>
          <p:cNvSpPr>
            <a:spLocks noGrp="1"/>
          </p:cNvSpPr>
          <p:nvPr>
            <p:ph idx="1"/>
          </p:nvPr>
        </p:nvSpPr>
        <p:spPr>
          <a:xfrm>
            <a:off x="973015" y="2556932"/>
            <a:ext cx="6119447" cy="3318936"/>
          </a:xfrm>
        </p:spPr>
        <p:txBody>
          <a:bodyPr/>
          <a:lstStyle/>
          <a:p>
            <a:pPr lvl="0" algn="just"/>
            <a:r>
              <a:rPr lang="en-GB" sz="1800" dirty="0">
                <a:solidFill>
                  <a:schemeClr val="tx1"/>
                </a:solidFill>
                <a:latin typeface="Arial" panose="020B0604020202020204" pitchFamily="34" charset="0"/>
                <a:cs typeface="Arial" panose="020B0604020202020204" pitchFamily="34" charset="0"/>
              </a:rPr>
              <a:t>This presentation is based on choosing and rationalising Bowlby’s attachment theory referring to Jenny’s case.</a:t>
            </a:r>
            <a:endParaRPr lang="en-IN" sz="1800" dirty="0">
              <a:solidFill>
                <a:schemeClr val="tx1"/>
              </a:solidFill>
              <a:latin typeface="Arial" panose="020B0604020202020204" pitchFamily="34" charset="0"/>
              <a:cs typeface="Arial" panose="020B0604020202020204" pitchFamily="34" charset="0"/>
            </a:endParaRPr>
          </a:p>
          <a:p>
            <a:pPr lvl="0" algn="just"/>
            <a:r>
              <a:rPr lang="en-GB" sz="1800" dirty="0">
                <a:solidFill>
                  <a:schemeClr val="tx1"/>
                </a:solidFill>
                <a:latin typeface="Arial" panose="020B0604020202020204" pitchFamily="34" charset="0"/>
                <a:cs typeface="Arial" panose="020B0604020202020204" pitchFamily="34" charset="0"/>
              </a:rPr>
              <a:t>Jenny’s responsibilities include her ongoing care for her mother for five years followed by her father’s demise.</a:t>
            </a:r>
            <a:endParaRPr lang="en-IN" sz="1800" dirty="0">
              <a:solidFill>
                <a:schemeClr val="tx1"/>
              </a:solidFill>
              <a:latin typeface="Arial" panose="020B0604020202020204" pitchFamily="34" charset="0"/>
              <a:cs typeface="Arial" panose="020B0604020202020204" pitchFamily="34" charset="0"/>
            </a:endParaRPr>
          </a:p>
          <a:p>
            <a:endParaRPr lang="en-IN" dirty="0"/>
          </a:p>
        </p:txBody>
      </p:sp>
      <p:pic>
        <p:nvPicPr>
          <p:cNvPr id="4" name="Picture 3">
            <a:extLst>
              <a:ext uri="{FF2B5EF4-FFF2-40B4-BE49-F238E27FC236}">
                <a16:creationId xmlns:a16="http://schemas.microsoft.com/office/drawing/2014/main" id="{BC395363-1023-FE44-078D-57C446595577}"/>
              </a:ext>
            </a:extLst>
          </p:cNvPr>
          <p:cNvPicPr>
            <a:picLocks noChangeAspect="1"/>
          </p:cNvPicPr>
          <p:nvPr/>
        </p:nvPicPr>
        <p:blipFill>
          <a:blip r:embed="rId3"/>
          <a:srcRect b="4616"/>
          <a:stretch>
            <a:fillRect/>
          </a:stretch>
        </p:blipFill>
        <p:spPr>
          <a:xfrm>
            <a:off x="7244861" y="2556932"/>
            <a:ext cx="4229100" cy="2689274"/>
          </a:xfrm>
          <a:prstGeom prst="rect">
            <a:avLst/>
          </a:prstGeom>
          <a:ln>
            <a:solidFill>
              <a:schemeClr val="accent1"/>
            </a:solidFill>
          </a:ln>
        </p:spPr>
      </p:pic>
    </p:spTree>
    <p:extLst>
      <p:ext uri="{BB962C8B-B14F-4D97-AF65-F5344CB8AC3E}">
        <p14:creationId xmlns:p14="http://schemas.microsoft.com/office/powerpoint/2010/main" val="34176978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B59E5A-784A-BEE3-C695-777B6CA601D5}"/>
              </a:ext>
            </a:extLst>
          </p:cNvPr>
          <p:cNvSpPr>
            <a:spLocks noGrp="1"/>
          </p:cNvSpPr>
          <p:nvPr>
            <p:ph type="title"/>
          </p:nvPr>
        </p:nvSpPr>
        <p:spPr/>
        <p:txBody>
          <a:bodyPr>
            <a:noAutofit/>
          </a:bodyPr>
          <a:lstStyle/>
          <a:p>
            <a:r>
              <a:rPr lang="en-GB" sz="3200" b="1" dirty="0" smtClean="0">
                <a:latin typeface="Arial" panose="020B0604020202020204" pitchFamily="34" charset="0"/>
                <a:cs typeface="Arial" panose="020B0604020202020204" pitchFamily="34" charset="0"/>
              </a:rPr>
              <a:t>SELECTING ONE PSYCHOLOGICAL LIFESPAN THEORY REGARDING JENNY’S EXPERIENCES’ IMPACTS</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3AD9E08-3E8C-6DFE-50DC-B3C6A9CFB9A7}"/>
              </a:ext>
            </a:extLst>
          </p:cNvPr>
          <p:cNvSpPr>
            <a:spLocks noGrp="1"/>
          </p:cNvSpPr>
          <p:nvPr>
            <p:ph idx="1"/>
          </p:nvPr>
        </p:nvSpPr>
        <p:spPr>
          <a:xfrm>
            <a:off x="1295401" y="2556932"/>
            <a:ext cx="5375030" cy="3318936"/>
          </a:xfrm>
        </p:spPr>
        <p:txBody>
          <a:bodyPr>
            <a:normAutofit fontScale="92500"/>
          </a:bodyPr>
          <a:lstStyle/>
          <a:p>
            <a:pPr lvl="0" algn="just">
              <a:lnSpc>
                <a:spcPct val="170000"/>
              </a:lnSpc>
            </a:pPr>
            <a:r>
              <a:rPr lang="en-GB" sz="1400" dirty="0">
                <a:solidFill>
                  <a:schemeClr val="tx1"/>
                </a:solidFill>
                <a:latin typeface="Arial" panose="020B0604020202020204" pitchFamily="34" charset="0"/>
                <a:cs typeface="Arial" panose="020B0604020202020204" pitchFamily="34" charset="0"/>
              </a:rPr>
              <a:t>Bowlby’s attachment theory is best suited to Jenny’s situation emphasising security, consistent emotional bonds with caregivers.</a:t>
            </a:r>
            <a:endParaRPr lang="en-IN" sz="1400" dirty="0">
              <a:solidFill>
                <a:schemeClr val="tx1"/>
              </a:solidFill>
              <a:latin typeface="Arial" panose="020B0604020202020204" pitchFamily="34" charset="0"/>
              <a:cs typeface="Arial" panose="020B0604020202020204" pitchFamily="34" charset="0"/>
            </a:endParaRPr>
          </a:p>
          <a:p>
            <a:pPr lvl="0" algn="just">
              <a:lnSpc>
                <a:spcPct val="170000"/>
              </a:lnSpc>
            </a:pPr>
            <a:r>
              <a:rPr lang="en-GB" sz="1400" dirty="0">
                <a:solidFill>
                  <a:schemeClr val="tx1"/>
                </a:solidFill>
                <a:latin typeface="Arial" panose="020B0604020202020204" pitchFamily="34" charset="0"/>
                <a:cs typeface="Arial" panose="020B0604020202020204" pitchFamily="34" charset="0"/>
              </a:rPr>
              <a:t>Bowlby described attachment as a social behaviour to maintain proximity to their motherly figure (Robledo </a:t>
            </a:r>
            <a:r>
              <a:rPr lang="en-GB" sz="1400" i="1" dirty="0">
                <a:solidFill>
                  <a:schemeClr val="tx1"/>
                </a:solidFill>
                <a:latin typeface="Arial" panose="020B0604020202020204" pitchFamily="34" charset="0"/>
                <a:cs typeface="Arial" panose="020B0604020202020204" pitchFamily="34" charset="0"/>
              </a:rPr>
              <a:t>et al</a:t>
            </a:r>
            <a:r>
              <a:rPr lang="en-GB" sz="1400" dirty="0">
                <a:solidFill>
                  <a:schemeClr val="tx1"/>
                </a:solidFill>
                <a:latin typeface="Arial" panose="020B0604020202020204" pitchFamily="34" charset="0"/>
                <a:cs typeface="Arial" panose="020B0604020202020204" pitchFamily="34" charset="0"/>
              </a:rPr>
              <a:t>. 2022).</a:t>
            </a:r>
            <a:endParaRPr lang="en-IN" sz="1400" dirty="0">
              <a:solidFill>
                <a:schemeClr val="tx1"/>
              </a:solidFill>
              <a:latin typeface="Arial" panose="020B0604020202020204" pitchFamily="34" charset="0"/>
              <a:cs typeface="Arial" panose="020B0604020202020204" pitchFamily="34" charset="0"/>
            </a:endParaRPr>
          </a:p>
          <a:p>
            <a:pPr lvl="0" algn="just">
              <a:lnSpc>
                <a:spcPct val="170000"/>
              </a:lnSpc>
            </a:pPr>
            <a:r>
              <a:rPr lang="en-GB" sz="1400" dirty="0">
                <a:solidFill>
                  <a:schemeClr val="tx1"/>
                </a:solidFill>
                <a:latin typeface="Arial" panose="020B0604020202020204" pitchFamily="34" charset="0"/>
                <a:cs typeface="Arial" panose="020B0604020202020204" pitchFamily="34" charset="0"/>
              </a:rPr>
              <a:t>Referring to the unfortunate death history of Jenny’s father, she has experienced a disruption in the attachment.</a:t>
            </a:r>
            <a:endParaRPr lang="en-IN" sz="1400" dirty="0">
              <a:solidFill>
                <a:schemeClr val="tx1"/>
              </a:solidFill>
              <a:latin typeface="Arial" panose="020B0604020202020204" pitchFamily="34" charset="0"/>
              <a:cs typeface="Arial" panose="020B0604020202020204" pitchFamily="34" charset="0"/>
            </a:endParaRPr>
          </a:p>
          <a:p>
            <a:pPr lvl="0" algn="just">
              <a:lnSpc>
                <a:spcPct val="170000"/>
              </a:lnSpc>
            </a:pPr>
            <a:r>
              <a:rPr lang="en-GB" sz="1400" dirty="0">
                <a:solidFill>
                  <a:schemeClr val="tx1"/>
                </a:solidFill>
                <a:latin typeface="Arial" panose="020B0604020202020204" pitchFamily="34" charset="0"/>
                <a:cs typeface="Arial" panose="020B0604020202020204" pitchFamily="34" charset="0"/>
              </a:rPr>
              <a:t>This history has suppressed her own emotional needs which had adverse impacts on her wellbeing and psychological development.</a:t>
            </a:r>
            <a:endParaRPr lang="en-IN" sz="1400" dirty="0">
              <a:solidFill>
                <a:schemeClr val="tx1"/>
              </a:solidFill>
              <a:latin typeface="Arial" panose="020B0604020202020204" pitchFamily="34" charset="0"/>
              <a:cs typeface="Arial" panose="020B0604020202020204" pitchFamily="34" charset="0"/>
            </a:endParaRPr>
          </a:p>
          <a:p>
            <a:pPr algn="just">
              <a:lnSpc>
                <a:spcPct val="170000"/>
              </a:lnSpc>
            </a:pPr>
            <a:endParaRPr lang="en-IN" sz="14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BC32721-EEB5-4F50-55C1-E2FAA83D2095}"/>
              </a:ext>
            </a:extLst>
          </p:cNvPr>
          <p:cNvPicPr>
            <a:picLocks noChangeAspect="1"/>
          </p:cNvPicPr>
          <p:nvPr/>
        </p:nvPicPr>
        <p:blipFill>
          <a:blip r:embed="rId3"/>
          <a:stretch>
            <a:fillRect/>
          </a:stretch>
        </p:blipFill>
        <p:spPr>
          <a:xfrm>
            <a:off x="7628426" y="2168769"/>
            <a:ext cx="3476625" cy="3810000"/>
          </a:xfrm>
          <a:prstGeom prst="rect">
            <a:avLst/>
          </a:prstGeom>
        </p:spPr>
      </p:pic>
    </p:spTree>
    <p:extLst>
      <p:ext uri="{BB962C8B-B14F-4D97-AF65-F5344CB8AC3E}">
        <p14:creationId xmlns:p14="http://schemas.microsoft.com/office/powerpoint/2010/main" val="55770757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F7E4BE-6B56-D329-8FD2-F461D667D1FC}"/>
              </a:ext>
            </a:extLst>
          </p:cNvPr>
          <p:cNvSpPr>
            <a:spLocks noGrp="1"/>
          </p:cNvSpPr>
          <p:nvPr>
            <p:ph type="title"/>
          </p:nvPr>
        </p:nvSpPr>
        <p:spPr/>
        <p:txBody>
          <a:bodyPr>
            <a:noAutofit/>
          </a:bodyPr>
          <a:lstStyle/>
          <a:p>
            <a:r>
              <a:rPr lang="en-GB" sz="3200" b="1" dirty="0" smtClean="0">
                <a:latin typeface="Arial" panose="020B0604020202020204" pitchFamily="34" charset="0"/>
                <a:cs typeface="Arial" panose="020B0604020202020204" pitchFamily="34" charset="0"/>
              </a:rPr>
              <a:t>INFORMING A PLAN FOR SUPPORTING JENNY’S CURRENT SITUATION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129DE2-1147-5C62-7081-AAA1F8D5CFB2}"/>
              </a:ext>
            </a:extLst>
          </p:cNvPr>
          <p:cNvSpPr>
            <a:spLocks noGrp="1"/>
          </p:cNvSpPr>
          <p:nvPr>
            <p:ph idx="1"/>
          </p:nvPr>
        </p:nvSpPr>
        <p:spPr>
          <a:xfrm>
            <a:off x="1295401" y="2556932"/>
            <a:ext cx="4800599" cy="3318936"/>
          </a:xfrm>
        </p:spPr>
        <p:txBody>
          <a:bodyPr>
            <a:normAutofit fontScale="92500" lnSpcReduction="20000"/>
          </a:bodyPr>
          <a:lstStyle/>
          <a:p>
            <a:pPr lvl="0" algn="just"/>
            <a:r>
              <a:rPr lang="en-GB" sz="1800" dirty="0">
                <a:latin typeface="Arial" panose="020B0604020202020204" pitchFamily="34" charset="0"/>
                <a:cs typeface="Arial" panose="020B0604020202020204" pitchFamily="34" charset="0"/>
              </a:rPr>
              <a:t>Jenny must develop a positive-thinking attitude along with a “can-do” attitude </a:t>
            </a:r>
            <a:r>
              <a:rPr lang="en-GB" sz="1800" b="1" i="1" dirty="0">
                <a:latin typeface="Arial" panose="020B0604020202020204" pitchFamily="34" charset="0"/>
                <a:cs typeface="Arial" panose="020B0604020202020204" pitchFamily="34" charset="0"/>
              </a:rPr>
              <a:t>[Refer to Week 9]</a:t>
            </a:r>
            <a:r>
              <a:rPr lang="en-GB" sz="1800" dirty="0">
                <a:latin typeface="Arial" panose="020B0604020202020204" pitchFamily="34" charset="0"/>
                <a:cs typeface="Arial" panose="020B0604020202020204" pitchFamily="34" charset="0"/>
              </a:rPr>
              <a:t>.</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Emotional and therapeutic support for Jenny by offering attachment-informed counselling is required.</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Take support of social and peer attachments by ensuring school staff are supportive and aware.</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Reducing caregiver burden and providing formal home-care services for cooking, cleaning, and shopping.</a:t>
            </a:r>
            <a:endParaRPr lang="en-IN" sz="1800" dirty="0">
              <a:latin typeface="Arial" panose="020B0604020202020204" pitchFamily="34" charset="0"/>
              <a:cs typeface="Arial" panose="020B0604020202020204" pitchFamily="34" charset="0"/>
            </a:endParaRPr>
          </a:p>
          <a:p>
            <a:pPr algn="just"/>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6FD85E1-DF18-7DE3-C5B4-C5BEC318BAE4}"/>
              </a:ext>
            </a:extLst>
          </p:cNvPr>
          <p:cNvPicPr>
            <a:picLocks noChangeAspect="1"/>
          </p:cNvPicPr>
          <p:nvPr/>
        </p:nvPicPr>
        <p:blipFill>
          <a:blip r:embed="rId3"/>
          <a:stretch>
            <a:fillRect/>
          </a:stretch>
        </p:blipFill>
        <p:spPr>
          <a:xfrm>
            <a:off x="6697540" y="2676836"/>
            <a:ext cx="4604971" cy="2702590"/>
          </a:xfrm>
          <a:prstGeom prst="rect">
            <a:avLst/>
          </a:prstGeom>
          <a:ln>
            <a:solidFill>
              <a:schemeClr val="tx1"/>
            </a:solidFill>
          </a:ln>
        </p:spPr>
      </p:pic>
    </p:spTree>
    <p:extLst>
      <p:ext uri="{BB962C8B-B14F-4D97-AF65-F5344CB8AC3E}">
        <p14:creationId xmlns:p14="http://schemas.microsoft.com/office/powerpoint/2010/main" val="36873536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0D394-877C-BE3D-EE40-F643BE263143}"/>
              </a:ext>
            </a:extLst>
          </p:cNvPr>
          <p:cNvSpPr>
            <a:spLocks noGrp="1"/>
          </p:cNvSpPr>
          <p:nvPr>
            <p:ph type="title"/>
          </p:nvPr>
        </p:nvSpPr>
        <p:spPr/>
        <p:txBody>
          <a:bodyPr>
            <a:noAutofit/>
          </a:bodyPr>
          <a:lstStyle/>
          <a:p>
            <a:r>
              <a:rPr lang="en-GB" sz="3200" b="1" dirty="0" smtClean="0">
                <a:latin typeface="Arial" panose="020B0604020202020204" pitchFamily="34" charset="0"/>
                <a:cs typeface="Arial" panose="020B0604020202020204" pitchFamily="34" charset="0"/>
              </a:rPr>
              <a:t>THEORETICAL EXPLANATION ALONG WITH ITS KEY CONCEPT</a:t>
            </a:r>
            <a:endParaRPr lang="en-IN" sz="32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BFFF9523-6F7E-2C1E-0CF9-C6784B683C77}"/>
              </a:ext>
            </a:extLst>
          </p:cNvPr>
          <p:cNvSpPr>
            <a:spLocks noGrp="1"/>
          </p:cNvSpPr>
          <p:nvPr>
            <p:ph idx="1"/>
          </p:nvPr>
        </p:nvSpPr>
        <p:spPr>
          <a:xfrm>
            <a:off x="1295401" y="2556932"/>
            <a:ext cx="5808784" cy="3318936"/>
          </a:xfrm>
        </p:spPr>
        <p:txBody>
          <a:bodyPr>
            <a:normAutofit/>
          </a:bodyPr>
          <a:lstStyle/>
          <a:p>
            <a:pPr lvl="0" algn="just"/>
            <a:r>
              <a:rPr lang="en-GB" sz="1800" dirty="0">
                <a:latin typeface="Arial" panose="020B0604020202020204" pitchFamily="34" charset="0"/>
                <a:cs typeface="Arial" panose="020B0604020202020204" pitchFamily="34" charset="0"/>
              </a:rPr>
              <a:t>Bowlby’s attachment theory is based on the positive, attentive, and nurturing relationship with the primary caregiver (Twohig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 </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This theory sets the concept of a “secure base” from which a child explores and returns at times of stress and uncertainty (Twohig </a:t>
            </a:r>
            <a:r>
              <a:rPr lang="en-GB" sz="1800" i="1" dirty="0">
                <a:latin typeface="Arial" panose="020B0604020202020204" pitchFamily="34" charset="0"/>
                <a:cs typeface="Arial" panose="020B0604020202020204" pitchFamily="34" charset="0"/>
              </a:rPr>
              <a:t>et al</a:t>
            </a:r>
            <a:r>
              <a:rPr lang="en-GB" sz="1800" dirty="0">
                <a:latin typeface="Arial" panose="020B0604020202020204" pitchFamily="34" charset="0"/>
                <a:cs typeface="Arial" panose="020B0604020202020204" pitchFamily="34" charset="0"/>
              </a:rPr>
              <a:t>. 2024). </a:t>
            </a:r>
            <a:endParaRPr lang="en-IN" sz="1800" dirty="0">
              <a:latin typeface="Arial" panose="020B0604020202020204" pitchFamily="34" charset="0"/>
              <a:cs typeface="Arial" panose="020B0604020202020204" pitchFamily="34" charset="0"/>
            </a:endParaRPr>
          </a:p>
          <a:p>
            <a:pPr algn="just"/>
            <a:endParaRPr lang="en-IN" sz="18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0B816CA4-6074-1FB4-8F3A-2933B5C80FE8}"/>
              </a:ext>
            </a:extLst>
          </p:cNvPr>
          <p:cNvPicPr>
            <a:picLocks noChangeAspect="1"/>
          </p:cNvPicPr>
          <p:nvPr/>
        </p:nvPicPr>
        <p:blipFill>
          <a:blip r:embed="rId3"/>
          <a:stretch>
            <a:fillRect/>
          </a:stretch>
        </p:blipFill>
        <p:spPr>
          <a:xfrm>
            <a:off x="7268308" y="2556932"/>
            <a:ext cx="3977128" cy="3142150"/>
          </a:xfrm>
          <a:prstGeom prst="rect">
            <a:avLst/>
          </a:prstGeom>
        </p:spPr>
      </p:pic>
    </p:spTree>
    <p:extLst>
      <p:ext uri="{BB962C8B-B14F-4D97-AF65-F5344CB8AC3E}">
        <p14:creationId xmlns:p14="http://schemas.microsoft.com/office/powerpoint/2010/main" val="56364647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5BB373-9722-4E9E-FD73-A10FCCB428D7}"/>
              </a:ext>
            </a:extLst>
          </p:cNvPr>
          <p:cNvSpPr>
            <a:spLocks noGrp="1"/>
          </p:cNvSpPr>
          <p:nvPr>
            <p:ph type="title"/>
          </p:nvPr>
        </p:nvSpPr>
        <p:spPr/>
        <p:txBody>
          <a:bodyPr>
            <a:noAutofit/>
          </a:bodyPr>
          <a:lstStyle/>
          <a:p>
            <a:r>
              <a:rPr lang="en-GB" sz="2800" b="1" dirty="0" smtClean="0">
                <a:latin typeface="Arial" panose="020B0604020202020204" pitchFamily="34" charset="0"/>
                <a:cs typeface="Arial" panose="020B0604020202020204" pitchFamily="34" charset="0"/>
              </a:rPr>
              <a:t>RATIONALISING THEORETICAL RELEVANCE TO JENNY’S SITUATION AND EXPERIENCE</a:t>
            </a:r>
            <a:endParaRPr lang="en-IN"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38083AA-6E2D-B3B7-A7D3-10D2E59FB81A}"/>
              </a:ext>
            </a:extLst>
          </p:cNvPr>
          <p:cNvSpPr>
            <a:spLocks noGrp="1"/>
          </p:cNvSpPr>
          <p:nvPr>
            <p:ph idx="1"/>
          </p:nvPr>
        </p:nvSpPr>
        <p:spPr>
          <a:xfrm>
            <a:off x="1295401" y="2556932"/>
            <a:ext cx="5210907" cy="3318936"/>
          </a:xfrm>
        </p:spPr>
        <p:txBody>
          <a:bodyPr>
            <a:normAutofit/>
          </a:bodyPr>
          <a:lstStyle/>
          <a:p>
            <a:pPr lvl="0" algn="just"/>
            <a:r>
              <a:rPr lang="en-GB" sz="1600" dirty="0">
                <a:solidFill>
                  <a:schemeClr val="tx1"/>
                </a:solidFill>
                <a:latin typeface="Arial" panose="020B0604020202020204" pitchFamily="34" charset="0"/>
                <a:cs typeface="Arial" panose="020B0604020202020204" pitchFamily="34" charset="0"/>
              </a:rPr>
              <a:t>Children share an emotional bond and security mainly with their mothers, where detachment could not be tolerated (YouTube, 2013). </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However, it is a role reversal for Jenny who is now acting as a mother to her mother due to her mental instability and illness. </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Bowlby has focused on separation effects from primary caregivers on a child’s psychological and emotional well-being (van der Horst </a:t>
            </a:r>
            <a:r>
              <a:rPr lang="en-GB" sz="1600" i="1" dirty="0">
                <a:solidFill>
                  <a:schemeClr val="tx1"/>
                </a:solidFill>
                <a:latin typeface="Arial" panose="020B0604020202020204" pitchFamily="34" charset="0"/>
                <a:cs typeface="Arial" panose="020B0604020202020204" pitchFamily="34" charset="0"/>
              </a:rPr>
              <a:t>et al.</a:t>
            </a:r>
            <a:r>
              <a:rPr lang="en-GB" sz="1600" dirty="0">
                <a:solidFill>
                  <a:schemeClr val="tx1"/>
                </a:solidFill>
                <a:latin typeface="Arial" panose="020B0604020202020204" pitchFamily="34" charset="0"/>
                <a:cs typeface="Arial" panose="020B0604020202020204" pitchFamily="34" charset="0"/>
              </a:rPr>
              <a:t> 2025). </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Bowlby has argued that parental care is important for children’s mental development.</a:t>
            </a:r>
            <a:endParaRPr lang="en-IN" sz="1600" dirty="0">
              <a:solidFill>
                <a:schemeClr val="tx1"/>
              </a:solidFill>
              <a:latin typeface="Arial" panose="020B0604020202020204" pitchFamily="34" charset="0"/>
              <a:cs typeface="Arial" panose="020B0604020202020204" pitchFamily="34" charset="0"/>
            </a:endParaRPr>
          </a:p>
          <a:p>
            <a:pPr algn="just"/>
            <a:endParaRPr lang="en-IN" sz="16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7DD9FD07-A3E6-5489-4E10-DC3BC22D2FE1}"/>
              </a:ext>
            </a:extLst>
          </p:cNvPr>
          <p:cNvPicPr>
            <a:picLocks noChangeAspect="1"/>
          </p:cNvPicPr>
          <p:nvPr/>
        </p:nvPicPr>
        <p:blipFill>
          <a:blip r:embed="rId3"/>
          <a:stretch>
            <a:fillRect/>
          </a:stretch>
        </p:blipFill>
        <p:spPr>
          <a:xfrm>
            <a:off x="7195769" y="2556932"/>
            <a:ext cx="3876675" cy="3439055"/>
          </a:xfrm>
          <a:prstGeom prst="rect">
            <a:avLst/>
          </a:prstGeom>
        </p:spPr>
      </p:pic>
    </p:spTree>
    <p:extLst>
      <p:ext uri="{BB962C8B-B14F-4D97-AF65-F5344CB8AC3E}">
        <p14:creationId xmlns:p14="http://schemas.microsoft.com/office/powerpoint/2010/main" val="3169253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75E9B0-12F8-9C14-749E-767A98865595}"/>
              </a:ext>
            </a:extLst>
          </p:cNvPr>
          <p:cNvSpPr>
            <a:spLocks noGrp="1"/>
          </p:cNvSpPr>
          <p:nvPr>
            <p:ph type="title"/>
          </p:nvPr>
        </p:nvSpPr>
        <p:spPr/>
        <p:txBody>
          <a:bodyPr>
            <a:noAutofit/>
          </a:bodyPr>
          <a:lstStyle/>
          <a:p>
            <a:r>
              <a:rPr lang="en-GB" sz="2800" b="1" dirty="0" smtClean="0">
                <a:latin typeface="Arial" panose="020B0604020202020204" pitchFamily="34" charset="0"/>
                <a:cs typeface="Arial" panose="020B0604020202020204" pitchFamily="34" charset="0"/>
              </a:rPr>
              <a:t>APPLYING THE THEORY TO JENNY’S EXPERIENCES AND ITS IMPACTS ON HER DEVELOPMENT AND WELL-BEING</a:t>
            </a:r>
            <a:endParaRPr lang="en-IN"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4D5D813-B3B6-8649-9C23-BAB7DDF12018}"/>
              </a:ext>
            </a:extLst>
          </p:cNvPr>
          <p:cNvSpPr>
            <a:spLocks noGrp="1"/>
          </p:cNvSpPr>
          <p:nvPr>
            <p:ph idx="1"/>
          </p:nvPr>
        </p:nvSpPr>
        <p:spPr>
          <a:xfrm>
            <a:off x="1295401" y="2556932"/>
            <a:ext cx="5539153" cy="3318936"/>
          </a:xfrm>
        </p:spPr>
        <p:txBody>
          <a:bodyPr>
            <a:normAutofit/>
          </a:bodyPr>
          <a:lstStyle/>
          <a:p>
            <a:pPr lvl="0" algn="just"/>
            <a:r>
              <a:rPr lang="en-GB" sz="1400" dirty="0">
                <a:solidFill>
                  <a:schemeClr val="tx1"/>
                </a:solidFill>
                <a:latin typeface="Arial" panose="020B0604020202020204" pitchFamily="34" charset="0"/>
                <a:cs typeface="Arial" panose="020B0604020202020204" pitchFamily="34" charset="0"/>
              </a:rPr>
              <a:t>Bowlby’s theory suggested that attachment is a crucial mechanism for social and emotional development throughout lifespan (Khadka, 2022).</a:t>
            </a:r>
            <a:endParaRPr lang="en-IN" sz="1400" dirty="0">
              <a:solidFill>
                <a:schemeClr val="tx1"/>
              </a:solidFill>
              <a:latin typeface="Arial" panose="020B0604020202020204" pitchFamily="34" charset="0"/>
              <a:cs typeface="Arial" panose="020B0604020202020204" pitchFamily="34" charset="0"/>
            </a:endParaRPr>
          </a:p>
          <a:p>
            <a:pPr lvl="0" algn="just"/>
            <a:r>
              <a:rPr lang="en-GB" sz="1400" dirty="0">
                <a:solidFill>
                  <a:schemeClr val="tx1"/>
                </a:solidFill>
                <a:latin typeface="Arial" panose="020B0604020202020204" pitchFamily="34" charset="0"/>
                <a:cs typeface="Arial" panose="020B0604020202020204" pitchFamily="34" charset="0"/>
              </a:rPr>
              <a:t>Jenny’s father’s demise disrupted her secure attachment.</a:t>
            </a:r>
            <a:endParaRPr lang="en-IN" sz="1400" dirty="0">
              <a:solidFill>
                <a:schemeClr val="tx1"/>
              </a:solidFill>
              <a:latin typeface="Arial" panose="020B0604020202020204" pitchFamily="34" charset="0"/>
              <a:cs typeface="Arial" panose="020B0604020202020204" pitchFamily="34" charset="0"/>
            </a:endParaRPr>
          </a:p>
          <a:p>
            <a:pPr lvl="0" algn="just"/>
            <a:r>
              <a:rPr lang="en-GB" sz="1400" dirty="0">
                <a:solidFill>
                  <a:schemeClr val="tx1"/>
                </a:solidFill>
                <a:latin typeface="Arial" panose="020B0604020202020204" pitchFamily="34" charset="0"/>
                <a:cs typeface="Arial" panose="020B0604020202020204" pitchFamily="34" charset="0"/>
              </a:rPr>
              <a:t>Her mother’s mental illness decreased emotional availability.</a:t>
            </a:r>
            <a:endParaRPr lang="en-IN" sz="1400" dirty="0">
              <a:solidFill>
                <a:schemeClr val="tx1"/>
              </a:solidFill>
              <a:latin typeface="Arial" panose="020B0604020202020204" pitchFamily="34" charset="0"/>
              <a:cs typeface="Arial" panose="020B0604020202020204" pitchFamily="34" charset="0"/>
            </a:endParaRPr>
          </a:p>
          <a:p>
            <a:pPr lvl="0" algn="just"/>
            <a:r>
              <a:rPr lang="en-GB" sz="1400" dirty="0">
                <a:solidFill>
                  <a:schemeClr val="tx1"/>
                </a:solidFill>
                <a:latin typeface="Arial" panose="020B0604020202020204" pitchFamily="34" charset="0"/>
                <a:cs typeface="Arial" panose="020B0604020202020204" pitchFamily="34" charset="0"/>
              </a:rPr>
              <a:t>Jenny was forced to adopt a parentified caregiving role by suppressing her emotional needs.</a:t>
            </a:r>
            <a:endParaRPr lang="en-IN" sz="1400" dirty="0">
              <a:solidFill>
                <a:schemeClr val="tx1"/>
              </a:solidFill>
              <a:latin typeface="Arial" panose="020B0604020202020204" pitchFamily="34" charset="0"/>
              <a:cs typeface="Arial" panose="020B0604020202020204" pitchFamily="34" charset="0"/>
            </a:endParaRPr>
          </a:p>
          <a:p>
            <a:pPr lvl="0" algn="just"/>
            <a:r>
              <a:rPr lang="en-GB" sz="1400" dirty="0">
                <a:solidFill>
                  <a:schemeClr val="tx1"/>
                </a:solidFill>
                <a:latin typeface="Arial" panose="020B0604020202020204" pitchFamily="34" charset="0"/>
                <a:cs typeface="Arial" panose="020B0604020202020204" pitchFamily="34" charset="0"/>
              </a:rPr>
              <a:t>This has instigated fear of risk of attachment and stress.</a:t>
            </a:r>
            <a:endParaRPr lang="en-IN" sz="1400" dirty="0">
              <a:solidFill>
                <a:schemeClr val="tx1"/>
              </a:solidFill>
              <a:latin typeface="Arial" panose="020B0604020202020204" pitchFamily="34" charset="0"/>
              <a:cs typeface="Arial" panose="020B0604020202020204" pitchFamily="34" charset="0"/>
            </a:endParaRPr>
          </a:p>
          <a:p>
            <a:pPr algn="just"/>
            <a:endParaRPr lang="en-IN" sz="14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2B0BF185-99BB-51D8-498A-C47E79002288}"/>
              </a:ext>
            </a:extLst>
          </p:cNvPr>
          <p:cNvPicPr>
            <a:picLocks noChangeAspect="1"/>
          </p:cNvPicPr>
          <p:nvPr/>
        </p:nvPicPr>
        <p:blipFill>
          <a:blip r:embed="rId3"/>
          <a:stretch>
            <a:fillRect/>
          </a:stretch>
        </p:blipFill>
        <p:spPr>
          <a:xfrm>
            <a:off x="7080738" y="2556932"/>
            <a:ext cx="4231297" cy="3318936"/>
          </a:xfrm>
          <a:prstGeom prst="rect">
            <a:avLst/>
          </a:prstGeom>
        </p:spPr>
      </p:pic>
    </p:spTree>
    <p:extLst>
      <p:ext uri="{BB962C8B-B14F-4D97-AF65-F5344CB8AC3E}">
        <p14:creationId xmlns:p14="http://schemas.microsoft.com/office/powerpoint/2010/main" val="314265745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F375-AEFE-6D62-4E6F-46C41D008D0E}"/>
              </a:ext>
            </a:extLst>
          </p:cNvPr>
          <p:cNvSpPr>
            <a:spLocks noGrp="1"/>
          </p:cNvSpPr>
          <p:nvPr>
            <p:ph type="title"/>
          </p:nvPr>
        </p:nvSpPr>
        <p:spPr/>
        <p:txBody>
          <a:bodyPr>
            <a:noAutofit/>
          </a:bodyPr>
          <a:lstStyle/>
          <a:p>
            <a:r>
              <a:rPr lang="en-GB" sz="3200" b="1" dirty="0" smtClean="0">
                <a:latin typeface="Arial" panose="020B0604020202020204" pitchFamily="34" charset="0"/>
                <a:cs typeface="Arial" panose="020B0604020202020204" pitchFamily="34" charset="0"/>
              </a:rPr>
              <a:t>PROPOSING PRACTICAL STRATEGIES OR INTERVENTIONS TO SUPPORT JENNY’S CURRENT SITUATION</a:t>
            </a:r>
            <a:endParaRPr lang="en-IN" sz="32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399B5A2-1916-8E05-88BC-301765AD85E4}"/>
              </a:ext>
            </a:extLst>
          </p:cNvPr>
          <p:cNvSpPr>
            <a:spLocks noGrp="1"/>
          </p:cNvSpPr>
          <p:nvPr>
            <p:ph idx="1"/>
          </p:nvPr>
        </p:nvSpPr>
        <p:spPr>
          <a:xfrm>
            <a:off x="1295401" y="2556932"/>
            <a:ext cx="4917830" cy="3318936"/>
          </a:xfrm>
        </p:spPr>
        <p:txBody>
          <a:bodyPr>
            <a:normAutofit/>
          </a:bodyPr>
          <a:lstStyle/>
          <a:p>
            <a:pPr lvl="0" algn="just"/>
            <a:r>
              <a:rPr lang="en-GB" sz="1600" dirty="0">
                <a:solidFill>
                  <a:schemeClr val="tx1"/>
                </a:solidFill>
                <a:latin typeface="Arial" panose="020B0604020202020204" pitchFamily="34" charset="0"/>
                <a:cs typeface="Arial" panose="020B0604020202020204" pitchFamily="34" charset="0"/>
              </a:rPr>
              <a:t>Ketamine’s Therapeutic Mechanisms of Action could be practical for Jenny as it can help in reducing depression (Muscat </a:t>
            </a:r>
            <a:r>
              <a:rPr lang="en-GB" sz="1600" i="1" dirty="0">
                <a:solidFill>
                  <a:schemeClr val="tx1"/>
                </a:solidFill>
                <a:latin typeface="Arial" panose="020B0604020202020204" pitchFamily="34" charset="0"/>
                <a:cs typeface="Arial" panose="020B0604020202020204" pitchFamily="34" charset="0"/>
              </a:rPr>
              <a:t>et al</a:t>
            </a:r>
            <a:r>
              <a:rPr lang="en-GB" sz="1600" dirty="0">
                <a:solidFill>
                  <a:schemeClr val="tx1"/>
                </a:solidFill>
                <a:latin typeface="Arial" panose="020B0604020202020204" pitchFamily="34" charset="0"/>
                <a:cs typeface="Arial" panose="020B0604020202020204" pitchFamily="34" charset="0"/>
              </a:rPr>
              <a:t>. 2022).</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Offering administrative and memory support for Jenny’s mother to reduce reliance on Jenny.</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Providing attachment-informed therapy and counselling to process her bereavement.</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Enabling peer support and connections while reducing Jenny’s isolation.</a:t>
            </a:r>
            <a:endParaRPr lang="en-IN" sz="1600" dirty="0">
              <a:solidFill>
                <a:schemeClr val="tx1"/>
              </a:solidFill>
              <a:latin typeface="Arial" panose="020B0604020202020204" pitchFamily="34" charset="0"/>
              <a:cs typeface="Arial" panose="020B0604020202020204" pitchFamily="34" charset="0"/>
            </a:endParaRPr>
          </a:p>
          <a:p>
            <a:pPr algn="just"/>
            <a:endParaRPr lang="en-IN" sz="16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D8ECAE75-BF35-C448-1E58-504835BE216F}"/>
              </a:ext>
            </a:extLst>
          </p:cNvPr>
          <p:cNvPicPr>
            <a:picLocks noChangeAspect="1"/>
          </p:cNvPicPr>
          <p:nvPr/>
        </p:nvPicPr>
        <p:blipFill>
          <a:blip r:embed="rId3"/>
          <a:stretch>
            <a:fillRect/>
          </a:stretch>
        </p:blipFill>
        <p:spPr>
          <a:xfrm>
            <a:off x="6940060" y="2766988"/>
            <a:ext cx="4141177" cy="2898824"/>
          </a:xfrm>
          <a:prstGeom prst="rect">
            <a:avLst/>
          </a:prstGeom>
        </p:spPr>
      </p:pic>
    </p:spTree>
    <p:extLst>
      <p:ext uri="{BB962C8B-B14F-4D97-AF65-F5344CB8AC3E}">
        <p14:creationId xmlns:p14="http://schemas.microsoft.com/office/powerpoint/2010/main" val="4155788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2FEECF-971C-BC39-21FB-2B4BF3CDEB57}"/>
              </a:ext>
            </a:extLst>
          </p:cNvPr>
          <p:cNvSpPr>
            <a:spLocks noGrp="1"/>
          </p:cNvSpPr>
          <p:nvPr>
            <p:ph type="title"/>
          </p:nvPr>
        </p:nvSpPr>
        <p:spPr/>
        <p:txBody>
          <a:bodyPr>
            <a:noAutofit/>
          </a:bodyPr>
          <a:lstStyle/>
          <a:p>
            <a:r>
              <a:rPr lang="en-GB" sz="2800" b="1" dirty="0" smtClean="0">
                <a:latin typeface="Arial" panose="020B0604020202020204" pitchFamily="34" charset="0"/>
                <a:cs typeface="Arial" panose="020B0604020202020204" pitchFamily="34" charset="0"/>
              </a:rPr>
              <a:t>BIOLOGICAL AND ENVIRONMENTAL INFLUENCES AND THEIR ROLE IN SHAPING JENNY’S PSYCHOLOGICAL DEVELOPMENT (‘NATURE AND NURTURE’)</a:t>
            </a:r>
            <a:endParaRPr lang="en-IN" sz="28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D600A600-697F-5449-E8F2-E2A43024873A}"/>
              </a:ext>
            </a:extLst>
          </p:cNvPr>
          <p:cNvSpPr>
            <a:spLocks noGrp="1"/>
          </p:cNvSpPr>
          <p:nvPr>
            <p:ph idx="1"/>
          </p:nvPr>
        </p:nvSpPr>
        <p:spPr>
          <a:xfrm>
            <a:off x="1295401" y="2556932"/>
            <a:ext cx="5117122" cy="3318936"/>
          </a:xfrm>
        </p:spPr>
        <p:txBody>
          <a:bodyPr>
            <a:normAutofit/>
          </a:bodyPr>
          <a:lstStyle/>
          <a:p>
            <a:pPr lvl="0" algn="just"/>
            <a:r>
              <a:rPr lang="en-GB" sz="1600" dirty="0">
                <a:solidFill>
                  <a:schemeClr val="tx1"/>
                </a:solidFill>
                <a:latin typeface="Arial" panose="020B0604020202020204" pitchFamily="34" charset="0"/>
                <a:cs typeface="Arial" panose="020B0604020202020204" pitchFamily="34" charset="0"/>
              </a:rPr>
              <a:t>From the perspective of nature, Jenny might have biological sensitivity to stress, emotional overload, during adolescence.</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This is when hormonal and neurological changes affect emotional responses. </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From a nurture perspective, Jenny’s loss of her father, and her responsibilities of chronic caregiving has disrupted her psychological development.</a:t>
            </a:r>
            <a:endParaRPr lang="en-IN" sz="1600" dirty="0">
              <a:solidFill>
                <a:schemeClr val="tx1"/>
              </a:solidFill>
              <a:latin typeface="Arial" panose="020B0604020202020204" pitchFamily="34" charset="0"/>
              <a:cs typeface="Arial" panose="020B0604020202020204" pitchFamily="34" charset="0"/>
            </a:endParaRPr>
          </a:p>
          <a:p>
            <a:pPr lvl="0" algn="just"/>
            <a:r>
              <a:rPr lang="en-GB" sz="1600" dirty="0">
                <a:solidFill>
                  <a:schemeClr val="tx1"/>
                </a:solidFill>
                <a:latin typeface="Arial" panose="020B0604020202020204" pitchFamily="34" charset="0"/>
                <a:cs typeface="Arial" panose="020B0604020202020204" pitchFamily="34" charset="0"/>
              </a:rPr>
              <a:t>Jenny has failed to capture sufficient adult emotional support, destroying her development.</a:t>
            </a:r>
            <a:endParaRPr lang="en-IN" sz="1600" dirty="0">
              <a:solidFill>
                <a:schemeClr val="tx1"/>
              </a:solidFill>
              <a:latin typeface="Arial" panose="020B0604020202020204" pitchFamily="34" charset="0"/>
              <a:cs typeface="Arial" panose="020B0604020202020204" pitchFamily="34" charset="0"/>
            </a:endParaRPr>
          </a:p>
          <a:p>
            <a:pPr algn="just"/>
            <a:endParaRPr lang="en-IN" sz="1600" dirty="0">
              <a:solidFill>
                <a:schemeClr val="tx1"/>
              </a:solidFill>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3ACB50B4-7060-566A-0873-17DEBA76373B}"/>
              </a:ext>
            </a:extLst>
          </p:cNvPr>
          <p:cNvPicPr>
            <a:picLocks noChangeAspect="1"/>
          </p:cNvPicPr>
          <p:nvPr/>
        </p:nvPicPr>
        <p:blipFill>
          <a:blip r:embed="rId3"/>
          <a:stretch>
            <a:fillRect/>
          </a:stretch>
        </p:blipFill>
        <p:spPr>
          <a:xfrm>
            <a:off x="6623539" y="2836984"/>
            <a:ext cx="4593280" cy="2628576"/>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1880802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55737C-2B04-4119-AA68-CC2BF84F4455}"/>
              </a:ext>
            </a:extLst>
          </p:cNvPr>
          <p:cNvSpPr>
            <a:spLocks noGrp="1"/>
          </p:cNvSpPr>
          <p:nvPr>
            <p:ph type="title"/>
          </p:nvPr>
        </p:nvSpPr>
        <p:spPr/>
        <p:txBody>
          <a:bodyPr>
            <a:noAutofit/>
          </a:bodyPr>
          <a:lstStyle/>
          <a:p>
            <a:r>
              <a:rPr lang="en-GB" sz="2800" b="1" dirty="0" smtClean="0">
                <a:solidFill>
                  <a:schemeClr val="tx1"/>
                </a:solidFill>
                <a:latin typeface="Arial" panose="020B0604020202020204" pitchFamily="34" charset="0"/>
                <a:cs typeface="Arial" panose="020B0604020202020204" pitchFamily="34" charset="0"/>
              </a:rPr>
              <a:t>EVALUATING THE USEFULNESS AND LIMITATIONS OF THE THEORY IN HEALTH AND SOCIAL CARE CONTEXT</a:t>
            </a:r>
            <a:endParaRPr lang="en-IN" sz="2800" b="1" dirty="0">
              <a:solidFill>
                <a:schemeClr val="tx1"/>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40A73055-E487-9312-3A7E-452932252B45}"/>
              </a:ext>
            </a:extLst>
          </p:cNvPr>
          <p:cNvSpPr>
            <a:spLocks noGrp="1"/>
          </p:cNvSpPr>
          <p:nvPr>
            <p:ph idx="1"/>
          </p:nvPr>
        </p:nvSpPr>
        <p:spPr>
          <a:xfrm>
            <a:off x="1295400" y="2556932"/>
            <a:ext cx="5376333" cy="3318936"/>
          </a:xfrm>
        </p:spPr>
        <p:txBody>
          <a:bodyPr>
            <a:normAutofit fontScale="85000" lnSpcReduction="20000"/>
          </a:bodyPr>
          <a:lstStyle/>
          <a:p>
            <a:pPr lvl="0" algn="just"/>
            <a:r>
              <a:rPr lang="en-GB" sz="2000" dirty="0">
                <a:latin typeface="Arial" panose="020B0604020202020204" pitchFamily="34" charset="0"/>
                <a:cs typeface="Arial" panose="020B0604020202020204" pitchFamily="34" charset="0"/>
              </a:rPr>
              <a:t>Usefulness of Bowlby’s theory could be highlighted by its emotional impacts of loss, role reversal, and caregiving.</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Shows the importance of stable relationships and emotional security (Twohig </a:t>
            </a:r>
            <a:r>
              <a:rPr lang="en-GB" sz="2000" i="1" dirty="0">
                <a:latin typeface="Arial" panose="020B0604020202020204" pitchFamily="34" charset="0"/>
                <a:cs typeface="Arial" panose="020B0604020202020204" pitchFamily="34" charset="0"/>
              </a:rPr>
              <a:t>et al</a:t>
            </a:r>
            <a:r>
              <a:rPr lang="en-GB" sz="2000" dirty="0">
                <a:latin typeface="Arial" panose="020B0604020202020204" pitchFamily="34" charset="0"/>
                <a:cs typeface="Arial" panose="020B0604020202020204" pitchFamily="34" charset="0"/>
              </a:rPr>
              <a:t>. 2024).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Its limitations are marked by overemphasising past relationships underplaying Jenny’s individual resilience.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Provides less attention to cultural, economic, and social factors. </a:t>
            </a:r>
            <a:endParaRPr lang="en-IN" sz="2000" dirty="0">
              <a:latin typeface="Arial" panose="020B0604020202020204" pitchFamily="34" charset="0"/>
              <a:cs typeface="Arial" panose="020B0604020202020204" pitchFamily="34" charset="0"/>
            </a:endParaRPr>
          </a:p>
          <a:p>
            <a:pPr lvl="0" algn="just"/>
            <a:r>
              <a:rPr lang="en-GB" sz="2000" dirty="0">
                <a:latin typeface="Arial" panose="020B0604020202020204" pitchFamily="34" charset="0"/>
                <a:cs typeface="Arial" panose="020B0604020202020204" pitchFamily="34" charset="0"/>
              </a:rPr>
              <a:t>Do not completely account for Jenny’s problem-solving abilities and cognitive development. </a:t>
            </a:r>
            <a:endParaRPr lang="en-IN" sz="2000" dirty="0">
              <a:latin typeface="Arial" panose="020B0604020202020204" pitchFamily="34" charset="0"/>
              <a:cs typeface="Arial" panose="020B0604020202020204" pitchFamily="34" charset="0"/>
            </a:endParaRPr>
          </a:p>
          <a:p>
            <a:pPr algn="just"/>
            <a:endParaRPr lang="en-IN" sz="2000" dirty="0">
              <a:latin typeface="Arial" panose="020B0604020202020204" pitchFamily="34" charset="0"/>
              <a:cs typeface="Arial" panose="020B0604020202020204" pitchFamily="34" charset="0"/>
            </a:endParaRPr>
          </a:p>
        </p:txBody>
      </p:sp>
      <p:pic>
        <p:nvPicPr>
          <p:cNvPr id="4" name="Picture 3">
            <a:extLst>
              <a:ext uri="{FF2B5EF4-FFF2-40B4-BE49-F238E27FC236}">
                <a16:creationId xmlns:a16="http://schemas.microsoft.com/office/drawing/2014/main" id="{4A46C12E-A7A1-904E-B1A3-95FAC109C40A}"/>
              </a:ext>
            </a:extLst>
          </p:cNvPr>
          <p:cNvPicPr>
            <a:picLocks noChangeAspect="1"/>
          </p:cNvPicPr>
          <p:nvPr/>
        </p:nvPicPr>
        <p:blipFill>
          <a:blip r:embed="rId3"/>
          <a:stretch>
            <a:fillRect/>
          </a:stretch>
        </p:blipFill>
        <p:spPr>
          <a:xfrm>
            <a:off x="7022121" y="2693376"/>
            <a:ext cx="3874477" cy="3182492"/>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326805736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B2100A-BE03-5766-1E77-95BADA3D53B1}"/>
              </a:ext>
            </a:extLst>
          </p:cNvPr>
          <p:cNvSpPr>
            <a:spLocks noGrp="1"/>
          </p:cNvSpPr>
          <p:nvPr>
            <p:ph type="title"/>
          </p:nvPr>
        </p:nvSpPr>
        <p:spPr>
          <a:xfrm>
            <a:off x="1295402" y="982133"/>
            <a:ext cx="9601196" cy="1045960"/>
          </a:xfrm>
        </p:spPr>
        <p:txBody>
          <a:bodyPr/>
          <a:lstStyle/>
          <a:p>
            <a:r>
              <a:rPr lang="en-GB" sz="4000" b="1" dirty="0" smtClean="0">
                <a:latin typeface="Arial" panose="020B0604020202020204" pitchFamily="34" charset="0"/>
                <a:cs typeface="Arial" panose="020B0604020202020204" pitchFamily="34" charset="0"/>
              </a:rPr>
              <a:t>CONCLUSION</a:t>
            </a:r>
            <a:endParaRPr lang="en-IN"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B5FB754-6DBC-07A0-0408-456B29B25372}"/>
              </a:ext>
            </a:extLst>
          </p:cNvPr>
          <p:cNvSpPr>
            <a:spLocks noGrp="1"/>
          </p:cNvSpPr>
          <p:nvPr>
            <p:ph idx="1"/>
          </p:nvPr>
        </p:nvSpPr>
        <p:spPr>
          <a:xfrm>
            <a:off x="1295401" y="2836985"/>
            <a:ext cx="5480537" cy="3038883"/>
          </a:xfrm>
        </p:spPr>
        <p:txBody>
          <a:bodyPr>
            <a:normAutofit/>
          </a:bodyPr>
          <a:lstStyle/>
          <a:p>
            <a:pPr lvl="0" algn="just"/>
            <a:r>
              <a:rPr lang="en-GB" sz="1800" dirty="0">
                <a:latin typeface="Arial" panose="020B0604020202020204" pitchFamily="34" charset="0"/>
                <a:cs typeface="Arial" panose="020B0604020202020204" pitchFamily="34" charset="0"/>
              </a:rPr>
              <a:t>The emotional and cognitive effects of Jenny’s prolonged parenting role are addressed by Bowlby’s attachment theory.</a:t>
            </a:r>
            <a:endParaRPr lang="en-IN" sz="1800" dirty="0">
              <a:latin typeface="Arial" panose="020B0604020202020204" pitchFamily="34" charset="0"/>
              <a:cs typeface="Arial" panose="020B0604020202020204" pitchFamily="34" charset="0"/>
            </a:endParaRPr>
          </a:p>
          <a:p>
            <a:pPr lvl="0" algn="just"/>
            <a:r>
              <a:rPr lang="en-GB" sz="1800" dirty="0">
                <a:latin typeface="Arial" panose="020B0604020202020204" pitchFamily="34" charset="0"/>
                <a:cs typeface="Arial" panose="020B0604020202020204" pitchFamily="34" charset="0"/>
              </a:rPr>
              <a:t>It recognises the breakup of attachment that occurs with loss and ongoing parentification.</a:t>
            </a:r>
            <a:endParaRPr lang="en-IN" sz="1800" dirty="0">
              <a:latin typeface="Arial" panose="020B0604020202020204" pitchFamily="34" charset="0"/>
              <a:cs typeface="Arial" panose="020B0604020202020204" pitchFamily="34" charset="0"/>
            </a:endParaRPr>
          </a:p>
        </p:txBody>
      </p:sp>
      <p:pic>
        <p:nvPicPr>
          <p:cNvPr id="5" name="Picture 4">
            <a:extLst>
              <a:ext uri="{FF2B5EF4-FFF2-40B4-BE49-F238E27FC236}">
                <a16:creationId xmlns:a16="http://schemas.microsoft.com/office/drawing/2014/main" id="{5EF689FC-CB4A-498F-201A-16CA94693804}"/>
              </a:ext>
            </a:extLst>
          </p:cNvPr>
          <p:cNvPicPr>
            <a:picLocks noChangeAspect="1"/>
          </p:cNvPicPr>
          <p:nvPr/>
        </p:nvPicPr>
        <p:blipFill>
          <a:blip r:embed="rId3"/>
          <a:stretch>
            <a:fillRect/>
          </a:stretch>
        </p:blipFill>
        <p:spPr>
          <a:xfrm>
            <a:off x="6998677" y="2650880"/>
            <a:ext cx="4196862" cy="3038883"/>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Tree>
    <p:extLst>
      <p:ext uri="{BB962C8B-B14F-4D97-AF65-F5344CB8AC3E}">
        <p14:creationId xmlns:p14="http://schemas.microsoft.com/office/powerpoint/2010/main" val="157107184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6AF6E-D4DF-5D33-DCA8-43E366772A54}"/>
              </a:ext>
            </a:extLst>
          </p:cNvPr>
          <p:cNvSpPr>
            <a:spLocks noGrp="1"/>
          </p:cNvSpPr>
          <p:nvPr>
            <p:ph type="title"/>
          </p:nvPr>
        </p:nvSpPr>
        <p:spPr>
          <a:xfrm>
            <a:off x="1295402" y="982133"/>
            <a:ext cx="9601196" cy="764606"/>
          </a:xfrm>
        </p:spPr>
        <p:txBody>
          <a:bodyPr>
            <a:normAutofit/>
          </a:bodyPr>
          <a:lstStyle/>
          <a:p>
            <a:r>
              <a:rPr lang="en-GB" sz="3600" b="1" dirty="0" smtClean="0">
                <a:latin typeface="Arial" panose="020B0604020202020204" pitchFamily="34" charset="0"/>
                <a:cs typeface="Arial" panose="020B0604020202020204" pitchFamily="34" charset="0"/>
              </a:rPr>
              <a:t>REFERENCES</a:t>
            </a:r>
            <a:endParaRPr lang="en-IN" sz="3600"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3A3400A3-B64F-4858-80AC-8FA0DBB698BD}"/>
              </a:ext>
            </a:extLst>
          </p:cNvPr>
          <p:cNvSpPr>
            <a:spLocks noGrp="1"/>
          </p:cNvSpPr>
          <p:nvPr>
            <p:ph idx="1"/>
          </p:nvPr>
        </p:nvSpPr>
        <p:spPr>
          <a:xfrm>
            <a:off x="1295401" y="2016369"/>
            <a:ext cx="9601196" cy="3859499"/>
          </a:xfrm>
        </p:spPr>
        <p:txBody>
          <a:bodyPr>
            <a:normAutofit fontScale="92500" lnSpcReduction="10000"/>
          </a:bodyPr>
          <a:lstStyle/>
          <a:p>
            <a:pPr algn="just"/>
            <a:r>
              <a:rPr lang="en-IN" sz="1400" dirty="0">
                <a:solidFill>
                  <a:schemeClr val="tx1"/>
                </a:solidFill>
                <a:latin typeface="Arial" panose="020B0604020202020204" pitchFamily="34" charset="0"/>
                <a:cs typeface="Arial" panose="020B0604020202020204" pitchFamily="34" charset="0"/>
              </a:rPr>
              <a:t>Khadka, C.</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2022</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The Evolution of Attachment Theory: From Bowlby to Modern Perspectives</a:t>
            </a:r>
            <a:r>
              <a:rPr lang="en-GB" sz="1400" dirty="0">
                <a:solidFill>
                  <a:schemeClr val="tx1"/>
                </a:solidFill>
                <a:latin typeface="Arial" panose="020B0604020202020204" pitchFamily="34" charset="0"/>
                <a:cs typeface="Arial" panose="020B0604020202020204" pitchFamily="34" charset="0"/>
              </a:rPr>
              <a:t>’,</a:t>
            </a:r>
            <a:r>
              <a:rPr lang="en-IN"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TUTA Journal</a:t>
            </a:r>
            <a:r>
              <a:rPr lang="en-IN" sz="1400" dirty="0">
                <a:solidFill>
                  <a:schemeClr val="tx1"/>
                </a:solidFill>
                <a:latin typeface="Arial" panose="020B0604020202020204" pitchFamily="34" charset="0"/>
                <a:cs typeface="Arial" panose="020B0604020202020204" pitchFamily="34" charset="0"/>
              </a:rPr>
              <a:t>, pp.125-140.</a:t>
            </a:r>
            <a:r>
              <a:rPr lang="en-GB" sz="1400" dirty="0">
                <a:solidFill>
                  <a:schemeClr val="tx1"/>
                </a:solidFill>
                <a:latin typeface="Arial" panose="020B0604020202020204" pitchFamily="34" charset="0"/>
                <a:cs typeface="Arial" panose="020B0604020202020204" pitchFamily="34" charset="0"/>
              </a:rPr>
              <a:t> Available at: </a:t>
            </a:r>
            <a:r>
              <a:rPr lang="en-GB" sz="1400" u="sng" dirty="0">
                <a:solidFill>
                  <a:schemeClr val="tx1"/>
                </a:solidFill>
                <a:latin typeface="Arial" panose="020B0604020202020204" pitchFamily="34" charset="0"/>
                <a:cs typeface="Arial" panose="020B0604020202020204" pitchFamily="34" charset="0"/>
                <a:hlinkClick r:id="rId2">
                  <a:extLst>
                    <a:ext uri="{A12FA001-AC4F-418D-AE19-62706E023703}">
                      <ahyp:hlinkClr xmlns:ahyp="http://schemas.microsoft.com/office/drawing/2018/hyperlinkcolor" xmlns="" val="tx"/>
                    </a:ext>
                  </a:extLst>
                </a:hlinkClick>
              </a:rPr>
              <a:t>https://nepjol.info/index.php/tutaj/article/download/74328/56979</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(Accessed: 21 January 2026).</a:t>
            </a:r>
            <a:endParaRPr lang="en-IN" sz="1400" dirty="0">
              <a:solidFill>
                <a:schemeClr val="tx1"/>
              </a:solidFill>
              <a:latin typeface="Arial" panose="020B0604020202020204" pitchFamily="34" charset="0"/>
              <a:cs typeface="Arial" panose="020B0604020202020204" pitchFamily="34" charset="0"/>
            </a:endParaRPr>
          </a:p>
          <a:p>
            <a:pPr algn="just"/>
            <a:r>
              <a:rPr lang="en-IN" sz="1400" dirty="0">
                <a:solidFill>
                  <a:schemeClr val="tx1"/>
                </a:solidFill>
                <a:latin typeface="Arial" panose="020B0604020202020204" pitchFamily="34" charset="0"/>
                <a:cs typeface="Arial" panose="020B0604020202020204" pitchFamily="34" charset="0"/>
              </a:rPr>
              <a:t>Muscat, S.A., Hartelius, G., Crouch, C.R. and Morin, K.W.</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2022</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Optimized clinical strategies for treatment-resistant depression: integrating ketamine protocols with trauma-and attachment-informed psychotherapy</a:t>
            </a:r>
            <a:r>
              <a:rPr lang="en-GB"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Psych</a:t>
            </a:r>
            <a:r>
              <a:rPr lang="en-IN" sz="1400" dirty="0">
                <a:solidFill>
                  <a:schemeClr val="tx1"/>
                </a:solidFill>
                <a:latin typeface="Arial" panose="020B0604020202020204" pitchFamily="34" charset="0"/>
                <a:cs typeface="Arial" panose="020B0604020202020204" pitchFamily="34" charset="0"/>
              </a:rPr>
              <a:t>, 4(1), pp.119-141.</a:t>
            </a:r>
            <a:r>
              <a:rPr lang="en-GB" sz="1400" dirty="0">
                <a:solidFill>
                  <a:schemeClr val="tx1"/>
                </a:solidFill>
                <a:latin typeface="Arial" panose="020B0604020202020204" pitchFamily="34" charset="0"/>
                <a:cs typeface="Arial" panose="020B0604020202020204" pitchFamily="34" charset="0"/>
              </a:rPr>
              <a:t> Available at: </a:t>
            </a:r>
            <a:r>
              <a:rPr lang="en-GB" sz="1400" u="sng"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xmlns="" val="tx"/>
                    </a:ext>
                  </a:extLst>
                </a:hlinkClick>
              </a:rPr>
              <a:t>https://www.mdpi.com/2624-8611/4/1/12</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(Accessed: 25 January 2026).</a:t>
            </a:r>
            <a:endParaRPr lang="en-IN" sz="1400" dirty="0">
              <a:solidFill>
                <a:schemeClr val="tx1"/>
              </a:solidFill>
              <a:latin typeface="Arial" panose="020B0604020202020204" pitchFamily="34" charset="0"/>
              <a:cs typeface="Arial" panose="020B0604020202020204" pitchFamily="34" charset="0"/>
            </a:endParaRPr>
          </a:p>
          <a:p>
            <a:pPr algn="just"/>
            <a:r>
              <a:rPr lang="en-IN" sz="1400" dirty="0">
                <a:solidFill>
                  <a:schemeClr val="tx1"/>
                </a:solidFill>
                <a:latin typeface="Arial" panose="020B0604020202020204" pitchFamily="34" charset="0"/>
                <a:cs typeface="Arial" panose="020B0604020202020204" pitchFamily="34" charset="0"/>
              </a:rPr>
              <a:t>Robledo, J.P., Cross, I., Boada-Bayona, L. and </a:t>
            </a:r>
            <a:r>
              <a:rPr lang="en-IN" sz="1400" dirty="0" err="1">
                <a:solidFill>
                  <a:schemeClr val="tx1"/>
                </a:solidFill>
                <a:latin typeface="Arial" panose="020B0604020202020204" pitchFamily="34" charset="0"/>
                <a:cs typeface="Arial" panose="020B0604020202020204" pitchFamily="34" charset="0"/>
              </a:rPr>
              <a:t>Demogeot</a:t>
            </a:r>
            <a:r>
              <a:rPr lang="en-IN" sz="1400" dirty="0">
                <a:solidFill>
                  <a:schemeClr val="tx1"/>
                </a:solidFill>
                <a:latin typeface="Arial" panose="020B0604020202020204" pitchFamily="34" charset="0"/>
                <a:cs typeface="Arial" panose="020B0604020202020204" pitchFamily="34" charset="0"/>
              </a:rPr>
              <a:t>, N.</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2022</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Back to basics: A re-evaluation of the relevance of imprinting in the genesis of Bowlby’s attachment theory</a:t>
            </a:r>
            <a:r>
              <a:rPr lang="en-GB" sz="1400" dirty="0">
                <a:solidFill>
                  <a:schemeClr val="tx1"/>
                </a:solidFill>
                <a:latin typeface="Arial" panose="020B0604020202020204" pitchFamily="34" charset="0"/>
                <a:cs typeface="Arial" panose="020B0604020202020204" pitchFamily="34" charset="0"/>
              </a:rPr>
              <a:t>’,</a:t>
            </a:r>
            <a:r>
              <a:rPr lang="en-IN"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Frontiers in Psychology</a:t>
            </a:r>
            <a:r>
              <a:rPr lang="en-IN" sz="1400" dirty="0">
                <a:solidFill>
                  <a:schemeClr val="tx1"/>
                </a:solidFill>
                <a:latin typeface="Arial" panose="020B0604020202020204" pitchFamily="34" charset="0"/>
                <a:cs typeface="Arial" panose="020B0604020202020204" pitchFamily="34" charset="0"/>
              </a:rPr>
              <a:t>, 13, p.1033746.</a:t>
            </a:r>
            <a:r>
              <a:rPr lang="en-GB" sz="1400" dirty="0">
                <a:solidFill>
                  <a:schemeClr val="tx1"/>
                </a:solidFill>
                <a:latin typeface="Arial" panose="020B0604020202020204" pitchFamily="34" charset="0"/>
                <a:cs typeface="Arial" panose="020B0604020202020204" pitchFamily="34" charset="0"/>
              </a:rPr>
              <a:t> Available at: https://www.frontiersin.org/journals/psychology/articles/10.3389/fpsyg.2022.1033746/pdf</a:t>
            </a:r>
            <a:endParaRPr lang="en-IN" sz="1400" dirty="0">
              <a:solidFill>
                <a:schemeClr val="tx1"/>
              </a:solidFill>
              <a:latin typeface="Arial" panose="020B0604020202020204" pitchFamily="34" charset="0"/>
              <a:cs typeface="Arial" panose="020B0604020202020204" pitchFamily="34" charset="0"/>
            </a:endParaRPr>
          </a:p>
          <a:p>
            <a:pPr algn="just"/>
            <a:r>
              <a:rPr lang="en-IN" sz="1400" dirty="0">
                <a:solidFill>
                  <a:schemeClr val="tx1"/>
                </a:solidFill>
                <a:latin typeface="Arial" panose="020B0604020202020204" pitchFamily="34" charset="0"/>
                <a:cs typeface="Arial" panose="020B0604020202020204" pitchFamily="34" charset="0"/>
              </a:rPr>
              <a:t>Twohig, A., Lyne, J. and McNicholas, F.</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2024</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Attachment theory: survival, trauma, and war through the eyes of Bowlby</a:t>
            </a:r>
            <a:r>
              <a:rPr lang="en-GB"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Irish journal of psychological medicine</a:t>
            </a:r>
            <a:r>
              <a:rPr lang="en-IN" sz="1400" dirty="0">
                <a:solidFill>
                  <a:schemeClr val="tx1"/>
                </a:solidFill>
                <a:latin typeface="Arial" panose="020B0604020202020204" pitchFamily="34" charset="0"/>
                <a:cs typeface="Arial" panose="020B0604020202020204" pitchFamily="34" charset="0"/>
              </a:rPr>
              <a:t>, 41(3), pp.273-275.</a:t>
            </a:r>
            <a:r>
              <a:rPr lang="en-GB" sz="1400" dirty="0">
                <a:solidFill>
                  <a:schemeClr val="tx1"/>
                </a:solidFill>
                <a:latin typeface="Arial" panose="020B0604020202020204" pitchFamily="34" charset="0"/>
                <a:cs typeface="Arial" panose="020B0604020202020204" pitchFamily="34" charset="0"/>
              </a:rPr>
              <a:t> Available at: </a:t>
            </a:r>
            <a:r>
              <a:rPr lang="en-GB" sz="1400" u="sng"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xmlns="" val="tx"/>
                    </a:ext>
                  </a:extLst>
                </a:hlinkClick>
              </a:rPr>
              <a:t>https://www.academia.edu/download/117907826/div-class-title-attachment-theory-survival-trauma-and-war-through-the-eyes-of-bowlby-div.pdf</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(Accessed: 30 January 2026).</a:t>
            </a:r>
            <a:endParaRPr lang="en-IN" sz="1400" dirty="0">
              <a:solidFill>
                <a:schemeClr val="tx1"/>
              </a:solidFill>
              <a:latin typeface="Arial" panose="020B0604020202020204" pitchFamily="34" charset="0"/>
              <a:cs typeface="Arial" panose="020B0604020202020204" pitchFamily="34" charset="0"/>
            </a:endParaRPr>
          </a:p>
          <a:p>
            <a:pPr algn="just"/>
            <a:r>
              <a:rPr lang="en-IN" sz="1400" dirty="0">
                <a:solidFill>
                  <a:schemeClr val="tx1"/>
                </a:solidFill>
                <a:latin typeface="Arial" panose="020B0604020202020204" pitchFamily="34" charset="0"/>
                <a:cs typeface="Arial" panose="020B0604020202020204" pitchFamily="34" charset="0"/>
              </a:rPr>
              <a:t>van der Horst, F.C., van Rosmalen, L. and van der Veer, R.</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2025</a:t>
            </a:r>
            <a:r>
              <a:rPr lang="en-GB" sz="1400" dirty="0">
                <a:solidFill>
                  <a:schemeClr val="tx1"/>
                </a:solidFill>
                <a:latin typeface="Arial" panose="020B0604020202020204" pitchFamily="34" charset="0"/>
                <a:cs typeface="Arial" panose="020B0604020202020204" pitchFamily="34" charset="0"/>
              </a:rPr>
              <a:t>) ‘</a:t>
            </a:r>
            <a:r>
              <a:rPr lang="en-IN" sz="1400" dirty="0">
                <a:solidFill>
                  <a:schemeClr val="tx1"/>
                </a:solidFill>
                <a:latin typeface="Arial" panose="020B0604020202020204" pitchFamily="34" charset="0"/>
                <a:cs typeface="Arial" panose="020B0604020202020204" pitchFamily="34" charset="0"/>
              </a:rPr>
              <a:t>The American contribution to attachment theory: John Bowlby’s WHO trip to the USA in 1950 and the development of his ideas on separation and attachment</a:t>
            </a:r>
            <a:r>
              <a:rPr lang="en-GB" sz="1400" dirty="0">
                <a:solidFill>
                  <a:schemeClr val="tx1"/>
                </a:solidFill>
                <a:latin typeface="Arial" panose="020B0604020202020204" pitchFamily="34" charset="0"/>
                <a:cs typeface="Arial" panose="020B0604020202020204" pitchFamily="34" charset="0"/>
              </a:rPr>
              <a:t>’,</a:t>
            </a:r>
            <a:r>
              <a:rPr lang="en-IN" sz="1400" dirty="0">
                <a:solidFill>
                  <a:schemeClr val="tx1"/>
                </a:solidFill>
                <a:latin typeface="Arial" panose="020B0604020202020204" pitchFamily="34" charset="0"/>
                <a:cs typeface="Arial" panose="020B0604020202020204" pitchFamily="34" charset="0"/>
              </a:rPr>
              <a:t> </a:t>
            </a:r>
            <a:r>
              <a:rPr lang="en-IN" sz="1400" i="1" dirty="0">
                <a:solidFill>
                  <a:schemeClr val="tx1"/>
                </a:solidFill>
                <a:latin typeface="Arial" panose="020B0604020202020204" pitchFamily="34" charset="0"/>
                <a:cs typeface="Arial" panose="020B0604020202020204" pitchFamily="34" charset="0"/>
              </a:rPr>
              <a:t>Attachment &amp; Human Development</a:t>
            </a:r>
            <a:r>
              <a:rPr lang="en-IN" sz="1400" dirty="0">
                <a:solidFill>
                  <a:schemeClr val="tx1"/>
                </a:solidFill>
                <a:latin typeface="Arial" panose="020B0604020202020204" pitchFamily="34" charset="0"/>
                <a:cs typeface="Arial" panose="020B0604020202020204" pitchFamily="34" charset="0"/>
              </a:rPr>
              <a:t>, 27(5), pp.662-683.</a:t>
            </a:r>
            <a:r>
              <a:rPr lang="en-GB" sz="1400" dirty="0">
                <a:solidFill>
                  <a:schemeClr val="tx1"/>
                </a:solidFill>
                <a:latin typeface="Arial" panose="020B0604020202020204" pitchFamily="34" charset="0"/>
                <a:cs typeface="Arial" panose="020B0604020202020204" pitchFamily="34" charset="0"/>
              </a:rPr>
              <a:t> Available at: </a:t>
            </a:r>
            <a:r>
              <a:rPr lang="en-GB" sz="1400" u="sng"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xmlns="" val="tx"/>
                    </a:ext>
                  </a:extLst>
                </a:hlinkClick>
              </a:rPr>
              <a:t>https://www.tandfonline.com/doi/pdf/10.1080/14616734.2024.2342665</a:t>
            </a:r>
            <a:r>
              <a:rPr lang="en-GB" sz="1400" dirty="0">
                <a:solidFill>
                  <a:schemeClr val="tx1"/>
                </a:solidFill>
                <a:latin typeface="Arial" panose="020B0604020202020204" pitchFamily="34" charset="0"/>
                <a:cs typeface="Arial" panose="020B0604020202020204" pitchFamily="34" charset="0"/>
              </a:rPr>
              <a:t> </a:t>
            </a:r>
            <a:r>
              <a:rPr lang="en-US" sz="1400" dirty="0">
                <a:solidFill>
                  <a:schemeClr val="tx1"/>
                </a:solidFill>
                <a:latin typeface="Arial" panose="020B0604020202020204" pitchFamily="34" charset="0"/>
                <a:cs typeface="Arial" panose="020B0604020202020204" pitchFamily="34" charset="0"/>
              </a:rPr>
              <a:t>(Accessed: 28 January 2026).</a:t>
            </a:r>
            <a:endParaRPr lang="en-IN" sz="1400" dirty="0">
              <a:solidFill>
                <a:schemeClr val="tx1"/>
              </a:solidFill>
              <a:latin typeface="Arial" panose="020B0604020202020204" pitchFamily="34" charset="0"/>
              <a:cs typeface="Arial" panose="020B0604020202020204" pitchFamily="34" charset="0"/>
            </a:endParaRPr>
          </a:p>
          <a:p>
            <a:pPr algn="just"/>
            <a:r>
              <a:rPr lang="en-US" sz="1400" dirty="0">
                <a:solidFill>
                  <a:schemeClr val="tx1"/>
                </a:solidFill>
                <a:latin typeface="Arial" panose="020B0604020202020204" pitchFamily="34" charset="0"/>
                <a:cs typeface="Arial" panose="020B0604020202020204" pitchFamily="34" charset="0"/>
              </a:rPr>
              <a:t>YouTube, (2013). </a:t>
            </a:r>
            <a:r>
              <a:rPr lang="en-US" sz="1400" i="1" dirty="0">
                <a:solidFill>
                  <a:schemeClr val="tx1"/>
                </a:solidFill>
                <a:latin typeface="Arial" panose="020B0604020202020204" pitchFamily="34" charset="0"/>
                <a:cs typeface="Arial" panose="020B0604020202020204" pitchFamily="34" charset="0"/>
              </a:rPr>
              <a:t>Secure, Insecure, Avoidant Ambivalent Attachment in Mothers Babies</a:t>
            </a:r>
            <a:r>
              <a:rPr lang="en-US" sz="1400" dirty="0">
                <a:solidFill>
                  <a:schemeClr val="tx1"/>
                </a:solidFill>
                <a:latin typeface="Arial" panose="020B0604020202020204" pitchFamily="34" charset="0"/>
                <a:cs typeface="Arial" panose="020B0604020202020204" pitchFamily="34" charset="0"/>
              </a:rPr>
              <a:t>. Available at: </a:t>
            </a:r>
            <a:r>
              <a:rPr lang="en-US" sz="1400" u="sng"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xmlns="" val="tx"/>
                    </a:ext>
                  </a:extLst>
                </a:hlinkClick>
              </a:rPr>
              <a:t>https://www.youtube.com/watch?v=DRejV6f-Y3c</a:t>
            </a:r>
            <a:r>
              <a:rPr lang="en-US" sz="1400" dirty="0">
                <a:solidFill>
                  <a:schemeClr val="tx1"/>
                </a:solidFill>
                <a:latin typeface="Arial" panose="020B0604020202020204" pitchFamily="34" charset="0"/>
                <a:cs typeface="Arial" panose="020B0604020202020204" pitchFamily="34" charset="0"/>
              </a:rPr>
              <a:t> (Accessed: 30 January 2026).</a:t>
            </a:r>
            <a:endParaRPr lang="en-IN" sz="1400" dirty="0">
              <a:solidFill>
                <a:schemeClr val="tx1"/>
              </a:solidFill>
              <a:latin typeface="Arial" panose="020B0604020202020204" pitchFamily="34" charset="0"/>
              <a:cs typeface="Arial" panose="020B0604020202020204" pitchFamily="34" charset="0"/>
            </a:endParaRPr>
          </a:p>
          <a:p>
            <a:pPr algn="just"/>
            <a:endParaRPr lang="en-IN" sz="1400"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7063930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890CD823-E68D-68EF-5D13-FDB2E52EF366}"/>
              </a:ext>
            </a:extLst>
          </p:cNvPr>
          <p:cNvPicPr>
            <a:picLocks noChangeAspect="1"/>
          </p:cNvPicPr>
          <p:nvPr/>
        </p:nvPicPr>
        <p:blipFill>
          <a:blip r:embed="rId2"/>
          <a:stretch>
            <a:fillRect/>
          </a:stretch>
        </p:blipFill>
        <p:spPr>
          <a:xfrm>
            <a:off x="3958736" y="1291736"/>
            <a:ext cx="4274527" cy="4274527"/>
          </a:xfrm>
          <a:prstGeom prst="rect">
            <a:avLst/>
          </a:prstGeom>
        </p:spPr>
      </p:pic>
    </p:spTree>
    <p:extLst>
      <p:ext uri="{BB962C8B-B14F-4D97-AF65-F5344CB8AC3E}">
        <p14:creationId xmlns:p14="http://schemas.microsoft.com/office/powerpoint/2010/main" val="1686343030"/>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83992A"/>
      </a:accent1>
      <a:accent2>
        <a:srgbClr val="3C9770"/>
      </a:accent2>
      <a:accent3>
        <a:srgbClr val="44709D"/>
      </a:accent3>
      <a:accent4>
        <a:srgbClr val="A23C33"/>
      </a:accent4>
      <a:accent5>
        <a:srgbClr val="D97828"/>
      </a:accent5>
      <a:accent6>
        <a:srgbClr val="DEB340"/>
      </a:accent6>
      <a:hlink>
        <a:srgbClr val="A8BF4D"/>
      </a:hlink>
      <a:folHlink>
        <a:srgbClr val="B4CA80"/>
      </a:folHlink>
    </a:clrScheme>
    <a:fontScheme name="Organic">
      <a:majorFont>
        <a:latin typeface="Garamond"/>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DAC20F1-423D-49E2-BD0B-50532748BAD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47</TotalTime>
  <Words>1266</Words>
  <PresentationFormat>Widescreen</PresentationFormat>
  <Paragraphs>75</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Garamond</vt:lpstr>
      <vt:lpstr>Organic</vt:lpstr>
      <vt:lpstr>  MODULE COURSE: CERTIFICATE OF HIGHER EDUCATION IN HEALTH AND SOCIAL CARE </vt:lpstr>
      <vt:lpstr>INTRODUCTION</vt:lpstr>
      <vt:lpstr>SELECTING ONE PSYCHOLOGICAL LIFESPAN THEORY REGARDING JENNY’S EXPERIENCES’ IMPACTS</vt:lpstr>
      <vt:lpstr>INFORMING A PLAN FOR SUPPORTING JENNY’S CURRENT SITUATION</vt:lpstr>
      <vt:lpstr>THEORETICAL EXPLANATION ALONG WITH ITS KEY CONCEPT</vt:lpstr>
      <vt:lpstr>RATIONALISING THEORETICAL RELEVANCE TO JENNY’S SITUATION AND EXPERIENCE</vt:lpstr>
      <vt:lpstr>APPLYING THE THEORY TO JENNY’S EXPERIENCES AND ITS IMPACTS ON HER DEVELOPMENT AND WELL-BEING</vt:lpstr>
      <vt:lpstr>PROPOSING PRACTICAL STRATEGIES OR INTERVENTIONS TO SUPPORT JENNY’S CURRENT SITUATION</vt:lpstr>
      <vt:lpstr>BIOLOGICAL AND ENVIRONMENTAL INFLUENCES AND THEIR ROLE IN SHAPING JENNY’S PSYCHOLOGICAL DEVELOPMENT (‘NATURE AND NURTURE’)</vt:lpstr>
      <vt:lpstr>EVALUATING THE USEFULNESS AND LIMITATIONS OF THE THEORY IN HEALTH AND SOCIAL CARE CONTEXT</vt:lpstr>
      <vt:lpstr>CONCLUSION</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2026-01-30T12:14:53Z</dcterms:created>
  <dcterms:modified xsi:type="dcterms:W3CDTF">2026-02-16T08:35:59Z</dcterms:modified>
</cp:coreProperties>
</file>