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68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C443FA-3133-33C7-7B9A-1AEC5DBF20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57FD39B-1C01-009F-1C61-AEFCC9C16BE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9A600C-80CA-183D-2A48-F1E964A5A1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31D92-FE70-D94A-9067-A73860C10CBD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64CF10-B477-0547-8BDA-7A415700C8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CBB96A-08EA-0C63-2791-D4A7C677A5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F89B5-7AB0-DF45-8EF1-819BD21187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56336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644F3C-21E2-BF1C-7545-10BBA1320A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07B3CE-29DD-8E24-E941-5DD9859A9D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B616AC-C1C6-7DC0-61E4-6D0E6CE126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31D92-FE70-D94A-9067-A73860C10CBD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A7241C-5455-C943-22BD-B8BEF075F8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FC4379-10A8-F6BF-8D60-FB7044E6E2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F89B5-7AB0-DF45-8EF1-819BD21187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14183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3BBAEC-6ECD-A07A-5E3B-331C2F1EF1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61EAF4-0838-593E-9A0E-7D8445E343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814EF3-27A8-4F0A-1CD6-7F1D26BBEB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31D92-FE70-D94A-9067-A73860C10CBD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1D96DE-BF3A-0D34-8554-0042DFBAD6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CD31FC-4A57-2DD3-44F5-45FA7E1BC8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F89B5-7AB0-DF45-8EF1-819BD21187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22390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505E3-A316-1ACB-5C84-21492C37D1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CE7390-9A31-AC58-2448-E1AFC0D233A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2C8091-7501-1AC4-026D-EF5CB1A836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EE79C9-31AC-EA88-4F4F-8B5558F2A7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31D92-FE70-D94A-9067-A73860C10CBD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ECD43D-3B63-355E-5E16-41FA41E205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E04113-67A9-BD2C-28B5-942B97739C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F89B5-7AB0-DF45-8EF1-819BD21187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76950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42A8D2-799B-FA00-1889-BFAF139CF9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D35CD83-34DE-6D19-7724-A266638E99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DC5FC9-E888-33BA-E1DE-4B695E6F93E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C443F46-9E8C-C72B-E088-1F8EF8C6C0A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CD812F-DF14-FE79-4B04-3EF359EA195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58C0422-F664-BBD6-6A47-0C5724BB71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31D92-FE70-D94A-9067-A73860C10CBD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7830E44-A8EB-AA15-1518-EF1D517F04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CEEF1B5-7C6D-3C2C-BF02-EDED8400C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F89B5-7AB0-DF45-8EF1-819BD21187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62600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0EA977-A995-BA73-3A1C-8A8216222F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7B12632-0635-E7CE-EA89-17669A5FB1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31D92-FE70-D94A-9067-A73860C10CBD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A50233-ECBE-BC2A-8F84-E866ADDBDE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FD9838A-2A95-E6E9-D965-9B04E51A0D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F89B5-7AB0-DF45-8EF1-819BD21187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20491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D93ED60-65E4-2103-AFDC-55A6EF1938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31D92-FE70-D94A-9067-A73860C10CBD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88836B7-5D0E-C32C-32A8-40E856B494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B440DA-2449-EC3C-A06E-984FC6C57E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F89B5-7AB0-DF45-8EF1-819BD21187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91184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33E7FD-82F6-8B8F-23E9-308D5B0385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34326A-4F58-904A-68D5-CC401B349D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EC680A-FE7C-5E46-0E42-434E081F99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1CBE13-CF49-3A81-499E-15FC98D86C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31D92-FE70-D94A-9067-A73860C10CBD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69D9C0-9B72-1086-F4E0-7D985F2F5E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1F2EA03-7890-B47C-8F07-7A0F3DD4B6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F89B5-7AB0-DF45-8EF1-819BD21187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3965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0791D-58DE-D511-A694-157C8FE405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8D64C91-A64A-5C39-641C-BFDB7DB8D9D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3847B80-5EDA-57E9-A9C4-6CB74CD18BF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C407BC-6BD1-4E4B-AC42-90199FB946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31D92-FE70-D94A-9067-A73860C10CBD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354087-1EB0-3166-9448-1121EC75DD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065DD0-8A75-8630-2AB4-7D59396634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F89B5-7AB0-DF45-8EF1-819BD21187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66244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C4E01-1A1D-E7F1-5BFB-80A5FFF39B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56842C-C7D2-F596-73BB-FDD6C4A175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BA88AD-1FF5-8DB1-E7EF-704B8255DB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31D92-FE70-D94A-9067-A73860C10CBD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35A14D-E50B-1115-3CD0-46208532D9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110A2F-4F6E-6DBE-5EE9-613729C913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F89B5-7AB0-DF45-8EF1-819BD21187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36625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91A554E-315F-8E90-A6BD-3CFDC8837CB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B5E6B1A-C856-8D58-375A-33A05FB182E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FACBAF-1F82-F6FD-31AE-6311BE5E5C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31D92-FE70-D94A-9067-A73860C10CBD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09F1F1-8201-E421-D8FC-7E16A3AA1B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C0C680-5AAA-A7C6-A964-8FC4B5FDA0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F89B5-7AB0-DF45-8EF1-819BD21187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37548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5C91BE4-696A-C3D3-1B00-CA4AB5057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1529E0-9646-1904-722F-C65090118A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9B0542-A83A-0A4C-A4E2-42967CE42D5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2631D92-FE70-D94A-9067-A73860C10CBD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ED746A-B5DF-CBAD-A282-0A63EA3777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CB6088-A381-4A68-C98E-F3DB8E778FF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1AF89B5-7AB0-DF45-8EF1-819BD21187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12242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73D3AEB-8AA3-481D-9F6F-B80FE58DD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BD9FE98-387B-4EC6-A44D-C6F9230349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CFB420D-223A-4357-AA4A-003C6C2A70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5" name="Oval 4">
              <a:extLst>
                <a:ext uri="{FF2B5EF4-FFF2-40B4-BE49-F238E27FC236}">
                  <a16:creationId xmlns:a16="http://schemas.microsoft.com/office/drawing/2014/main" id="{569B6719-4A3A-4DEC-A190-6611A41B42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CC65BFA3-0719-427B-8870-26748E61E7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EBB203FB-4E3E-4392-BC79-3EA2FEE318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A7C2D5BB-49AB-47DE-BA4F-97FAA54370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8" name="Oval 17">
            <a:extLst>
              <a:ext uri="{FF2B5EF4-FFF2-40B4-BE49-F238E27FC236}">
                <a16:creationId xmlns:a16="http://schemas.microsoft.com/office/drawing/2014/main" id="{205D069A-295F-435F-8B39-14D44D9869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500000">
            <a:off x="99103" y="203612"/>
            <a:ext cx="6233807" cy="6233807"/>
          </a:xfrm>
          <a:prstGeom prst="ellipse">
            <a:avLst/>
          </a:prstGeom>
          <a:noFill/>
          <a:ln w="31750">
            <a:gradFill>
              <a:gsLst>
                <a:gs pos="0">
                  <a:schemeClr val="tx2">
                    <a:lumMod val="60000"/>
                    <a:lumOff val="40000"/>
                    <a:alpha val="20000"/>
                  </a:schemeClr>
                </a:gs>
                <a:gs pos="100000">
                  <a:schemeClr val="tx2">
                    <a:lumMod val="50000"/>
                    <a:alpha val="20000"/>
                  </a:schemeClr>
                </a:gs>
              </a:gsLst>
              <a:lin ang="540000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5D5347-61F1-3F19-1D00-252F4F58AA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08998" y="1913353"/>
            <a:ext cx="4782199" cy="3567072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700" b="1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Barriers to Accessing Community Mental Health Services Among Young Adults (18–25) in the UK</a:t>
            </a:r>
            <a:br>
              <a:rPr lang="en-US" sz="3700" b="1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endParaRPr lang="en-US" sz="3700" kern="120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4925E00-1519-483D-BEDE-3DB840745A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D86A47AA-3999-4EE6-BC5C-502DAE57F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261D1278-3E86-430E-AC17-ECC407520B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A6A6D283-6CA9-43BF-B874-D4398E7BB2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6B0A4FFB-2DB0-4461-87AD-20DBE6BCE7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38731F8-C740-4802-8967-656BE04E9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90" name="Rectangle 189">
            <a:extLst>
              <a:ext uri="{FF2B5EF4-FFF2-40B4-BE49-F238E27FC236}">
                <a16:creationId xmlns:a16="http://schemas.microsoft.com/office/drawing/2014/main" id="{AC26F14B-F98B-4B7D-AF0B-24D840F67A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91" name="Group 190">
            <a:extLst>
              <a:ext uri="{FF2B5EF4-FFF2-40B4-BE49-F238E27FC236}">
                <a16:creationId xmlns:a16="http://schemas.microsoft.com/office/drawing/2014/main" id="{CA745027-6B11-4363-8A2E-CB8EB38EB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61" name="Straight Connector 360">
              <a:extLst>
                <a:ext uri="{FF2B5EF4-FFF2-40B4-BE49-F238E27FC236}">
                  <a16:creationId xmlns:a16="http://schemas.microsoft.com/office/drawing/2014/main" id="{BA55DA09-A260-44A9-B1D9-FAC678AD8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2" name="Straight Connector 361">
              <a:extLst>
                <a:ext uri="{FF2B5EF4-FFF2-40B4-BE49-F238E27FC236}">
                  <a16:creationId xmlns:a16="http://schemas.microsoft.com/office/drawing/2014/main" id="{40D6225A-20C6-43EE-9E11-2D9FC11925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3" name="Straight Connector 362">
              <a:extLst>
                <a:ext uri="{FF2B5EF4-FFF2-40B4-BE49-F238E27FC236}">
                  <a16:creationId xmlns:a16="http://schemas.microsoft.com/office/drawing/2014/main" id="{2F11E7EE-ABBB-40C5-AD9F-7228BA656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4" name="Straight Connector 363">
              <a:extLst>
                <a:ext uri="{FF2B5EF4-FFF2-40B4-BE49-F238E27FC236}">
                  <a16:creationId xmlns:a16="http://schemas.microsoft.com/office/drawing/2014/main" id="{8AA5D5FF-9E03-4A84-8627-0E744F5FC5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Subtitle 2">
            <a:extLst>
              <a:ext uri="{FF2B5EF4-FFF2-40B4-BE49-F238E27FC236}">
                <a16:creationId xmlns:a16="http://schemas.microsoft.com/office/drawing/2014/main" id="{F0C7D2CA-7D47-9434-3010-E1148EA6C1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89693" y="1913352"/>
            <a:ext cx="5191051" cy="365280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bg1"/>
                </a:solidFill>
              </a:rPr>
              <a:t>Name: Mohammad Ilyas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bg1"/>
                </a:solidFill>
              </a:rPr>
              <a:t>Student Number: 2029045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bg1"/>
                </a:solidFill>
              </a:rPr>
              <a:t>Lecturer Name: Dr Zeno Leung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bg1"/>
                </a:solidFill>
              </a:rPr>
              <a:t>Module: Practice-Based Research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bg1"/>
                </a:solidFill>
              </a:rPr>
              <a:t>Module code: LCHS7008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8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30422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B590D5D-930B-5020-C6B0-87B6ACEB66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 b="1">
                <a:solidFill>
                  <a:schemeClr val="tx2"/>
                </a:solidFill>
              </a:rPr>
              <a:t>INTRODUCTION &amp; CONTEXT</a:t>
            </a:r>
            <a:endParaRPr lang="en-US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26585F-43A5-0B8E-1163-DF4186D1F9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r>
              <a:rPr lang="en-GB" sz="1800">
                <a:solidFill>
                  <a:schemeClr val="tx2"/>
                </a:solidFill>
              </a:rPr>
              <a:t>Mental health is a significant public health concern in the UK</a:t>
            </a:r>
          </a:p>
          <a:p>
            <a:r>
              <a:rPr lang="en-GB" sz="1800">
                <a:solidFill>
                  <a:schemeClr val="tx2"/>
                </a:solidFill>
              </a:rPr>
              <a:t>Young adults aged 18–25 experience the highest prevalence of mental health problems</a:t>
            </a:r>
          </a:p>
          <a:p>
            <a:r>
              <a:rPr lang="en-GB" sz="1800">
                <a:solidFill>
                  <a:schemeClr val="tx2"/>
                </a:solidFill>
              </a:rPr>
              <a:t>Community mental health services are central to social care practice</a:t>
            </a:r>
          </a:p>
          <a:p>
            <a:r>
              <a:rPr lang="en-GB" sz="1800">
                <a:solidFill>
                  <a:schemeClr val="tx2"/>
                </a:solidFill>
              </a:rPr>
              <a:t>Despite service availability, access remains limited for many young adults</a:t>
            </a:r>
          </a:p>
          <a:p>
            <a:r>
              <a:rPr lang="en-GB" sz="1800">
                <a:solidFill>
                  <a:schemeClr val="tx2"/>
                </a:solidFill>
              </a:rPr>
              <a:t>(Public Health England, 2021; NHS England, 2024)</a:t>
            </a:r>
          </a:p>
          <a:p>
            <a:endParaRPr lang="en-US" sz="18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51822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E616D6B-3645-8C9E-8432-3F089506AC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7924" y="991261"/>
            <a:ext cx="5754696" cy="1837349"/>
          </a:xfrm>
        </p:spPr>
        <p:txBody>
          <a:bodyPr>
            <a:normAutofit/>
          </a:bodyPr>
          <a:lstStyle/>
          <a:p>
            <a:pPr algn="ctr"/>
            <a:r>
              <a:rPr lang="en-GB" sz="3600" b="1">
                <a:solidFill>
                  <a:schemeClr val="tx2"/>
                </a:solidFill>
              </a:rPr>
              <a:t>PREVALENCE OF THE PROBLEM</a:t>
            </a:r>
            <a:endParaRPr lang="en-US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F1AA3D-B2CA-3D34-6858-5ECE18F1A1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50412" y="2979336"/>
            <a:ext cx="5709721" cy="3432350"/>
          </a:xfrm>
        </p:spPr>
        <p:txBody>
          <a:bodyPr anchor="t">
            <a:normAutofit/>
          </a:bodyPr>
          <a:lstStyle/>
          <a:p>
            <a:r>
              <a:rPr lang="en-GB" sz="1400" dirty="0">
                <a:solidFill>
                  <a:schemeClr val="tx2"/>
                </a:solidFill>
              </a:rPr>
              <a:t>1 in 4 young adults experiences a mental health condition annually</a:t>
            </a:r>
          </a:p>
          <a:p>
            <a:r>
              <a:rPr lang="en-GB" sz="1400" dirty="0">
                <a:solidFill>
                  <a:schemeClr val="tx2"/>
                </a:solidFill>
              </a:rPr>
              <a:t>Anxiety and depression are the leading causes of illness in this age group</a:t>
            </a:r>
          </a:p>
          <a:p>
            <a:r>
              <a:rPr lang="en-GB" sz="1400" dirty="0">
                <a:solidFill>
                  <a:schemeClr val="tx2"/>
                </a:solidFill>
              </a:rPr>
              <a:t>Referrals to mental health services have increased by over 30% in recent years</a:t>
            </a:r>
          </a:p>
          <a:p>
            <a:r>
              <a:rPr lang="en-GB" sz="1400" dirty="0">
                <a:solidFill>
                  <a:schemeClr val="tx2"/>
                </a:solidFill>
              </a:rPr>
              <a:t>Long waiting times are common for non-crisis community support</a:t>
            </a:r>
          </a:p>
          <a:p>
            <a:pPr marL="0" indent="0">
              <a:buNone/>
            </a:pPr>
            <a:r>
              <a:rPr lang="en-GB" sz="1400" dirty="0">
                <a:solidFill>
                  <a:schemeClr val="tx2"/>
                </a:solidFill>
              </a:rPr>
              <a:t>Critical Point: </a:t>
            </a:r>
          </a:p>
          <a:p>
            <a:r>
              <a:rPr lang="en-GB" sz="1400" dirty="0">
                <a:solidFill>
                  <a:schemeClr val="tx2"/>
                </a:solidFill>
              </a:rPr>
              <a:t>The growing gap between demand and service accessibility highlights a pressing need for research exploring barriers to engagement </a:t>
            </a:r>
          </a:p>
          <a:p>
            <a:r>
              <a:rPr lang="en-GB" sz="1400" dirty="0">
                <a:solidFill>
                  <a:schemeClr val="tx2"/>
                </a:solidFill>
              </a:rPr>
              <a:t>(NHS Digital, 2023; WHO, 2022; Mind, 2023)</a:t>
            </a:r>
          </a:p>
          <a:p>
            <a:endParaRPr lang="en-US" sz="1400" dirty="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40760712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112AC23-F046-4DC5-9B92-07CA6CC7C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75AAFE7-143D-45AC-B616-09521E0F55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BA5DB72-E109-4D37-B6DD-C328D53970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7C34EE77-74D1-42B4-801B-40B35A68C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2152B4E-1BCF-43D1-814C-F560CEB522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95486774-B7FC-480F-9AAF-9F55F4C436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A8FA6A4C-BA1F-4EF8-B3BD-F28CB66DE6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4BF89DB3-EA73-4FD0-AACB-5FE32C1499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CBAB203A-25C6-422F-9DB6-C69F0EE9F6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574730A1-7A3A-4ACF-965D-A6DCEC7DBE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EB2D1A1F-B200-4444-AE01-EFC97AF7B5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4" y="1042604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70E4CB9D-2256-4786-8DDF-ADFBF3533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180841E3-DFCC-429A-B907-8B06EDB1E9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F54698A1-0C53-4620-97E1-B4689288CF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CDBDFF7F-BD40-4085-952D-F6EC5908D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9F29CA06-4FE5-44A6-8D40-A9C36449CE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568E6F37-AE05-46BF-A77F-5505926E92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8D6F5ECB-975C-4A38-BD48-A3C2B38E9E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8BF36011-C922-4FD6-B09D-781A87054B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F1FD3DC2-6A33-4C9E-B0F5-5D6209717F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0E4F800E-82BC-4AEF-9F07-7F95C8B8C3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5A69970-9E25-5E6C-A7EF-9929F2CE4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0936"/>
            <a:ext cx="4989918" cy="5478640"/>
          </a:xfrm>
          <a:noFill/>
        </p:spPr>
        <p:txBody>
          <a:bodyPr anchor="ctr">
            <a:normAutofit/>
          </a:bodyPr>
          <a:lstStyle/>
          <a:p>
            <a:r>
              <a:rPr lang="en-GB" sz="4800" b="1">
                <a:solidFill>
                  <a:schemeClr val="bg1"/>
                </a:solidFill>
              </a:rPr>
              <a:t>PUBLIC HEALTH &amp; SOCIAL CARE PERSPECTIVE</a:t>
            </a:r>
            <a:br>
              <a:rPr lang="en-GB" sz="4800" b="1">
                <a:solidFill>
                  <a:schemeClr val="bg1"/>
                </a:solidFill>
              </a:rPr>
            </a:br>
            <a:endParaRPr lang="en-US" sz="4800">
              <a:solidFill>
                <a:schemeClr val="bg1"/>
              </a:solidFill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C8D9C5DD-B8B3-46A0-8FBC-EE462F96C4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801066" y="497785"/>
            <a:ext cx="5678424" cy="5674840"/>
          </a:xfrm>
          <a:prstGeom prst="rect">
            <a:avLst/>
          </a:prstGeom>
          <a:gradFill flip="none" rotWithShape="1">
            <a:gsLst>
              <a:gs pos="0">
                <a:schemeClr val="tx1">
                  <a:alpha val="20000"/>
                </a:schemeClr>
              </a:gs>
              <a:gs pos="100000">
                <a:schemeClr val="tx1"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18EFC0-A567-E540-13D3-A4AF143D85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41946" y="630936"/>
            <a:ext cx="4982273" cy="5478672"/>
          </a:xfrm>
          <a:noFill/>
        </p:spPr>
        <p:txBody>
          <a:bodyPr anchor="ctr">
            <a:normAutofit/>
          </a:bodyPr>
          <a:lstStyle/>
          <a:p>
            <a:r>
              <a:rPr lang="en-GB" sz="1800" b="1">
                <a:solidFill>
                  <a:schemeClr val="bg1"/>
                </a:solidFill>
              </a:rPr>
              <a:t>Public Health Perspective</a:t>
            </a:r>
          </a:p>
          <a:p>
            <a:r>
              <a:rPr lang="en-GB" sz="1800">
                <a:solidFill>
                  <a:schemeClr val="bg1"/>
                </a:solidFill>
              </a:rPr>
              <a:t>Focus on:</a:t>
            </a:r>
          </a:p>
          <a:p>
            <a:r>
              <a:rPr lang="en-GB" sz="1800">
                <a:solidFill>
                  <a:schemeClr val="bg1"/>
                </a:solidFill>
              </a:rPr>
              <a:t>Prevention</a:t>
            </a:r>
          </a:p>
          <a:p>
            <a:r>
              <a:rPr lang="en-GB" sz="1800">
                <a:solidFill>
                  <a:schemeClr val="bg1"/>
                </a:solidFill>
              </a:rPr>
              <a:t>Early intervention</a:t>
            </a:r>
          </a:p>
          <a:p>
            <a:r>
              <a:rPr lang="en-GB" sz="1800">
                <a:solidFill>
                  <a:schemeClr val="bg1"/>
                </a:solidFill>
              </a:rPr>
              <a:t>Reducing health inequalities</a:t>
            </a:r>
          </a:p>
          <a:p>
            <a:r>
              <a:rPr lang="en-GB" sz="1800" b="1">
                <a:solidFill>
                  <a:schemeClr val="bg1"/>
                </a:solidFill>
              </a:rPr>
              <a:t>Social Care Practice Perspective</a:t>
            </a:r>
          </a:p>
          <a:p>
            <a:r>
              <a:rPr lang="en-GB" sz="1800">
                <a:solidFill>
                  <a:schemeClr val="bg1"/>
                </a:solidFill>
              </a:rPr>
              <a:t>Emphasises:</a:t>
            </a:r>
          </a:p>
          <a:p>
            <a:r>
              <a:rPr lang="en-GB" sz="1800">
                <a:solidFill>
                  <a:schemeClr val="bg1"/>
                </a:solidFill>
              </a:rPr>
              <a:t>Community-based support</a:t>
            </a:r>
          </a:p>
          <a:p>
            <a:r>
              <a:rPr lang="en-GB" sz="1800">
                <a:solidFill>
                  <a:schemeClr val="bg1"/>
                </a:solidFill>
              </a:rPr>
              <a:t>Person-centred care</a:t>
            </a:r>
          </a:p>
          <a:p>
            <a:r>
              <a:rPr lang="en-GB" sz="1800">
                <a:solidFill>
                  <a:schemeClr val="bg1"/>
                </a:solidFill>
              </a:rPr>
              <a:t>Social inclusion and independence</a:t>
            </a:r>
          </a:p>
          <a:p>
            <a:r>
              <a:rPr lang="en-GB" sz="1800">
                <a:solidFill>
                  <a:schemeClr val="bg1"/>
                </a:solidFill>
              </a:rPr>
              <a:t>(Marmot et al., 2020; NHS England, 2024)</a:t>
            </a:r>
          </a:p>
          <a:p>
            <a:endParaRPr lang="en-US" sz="18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93111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7E1633-9BA9-43EE-7953-F403B1C163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</a:rPr>
              <a:t>RATIONALE FOR THE RESEARCH</a:t>
            </a:r>
            <a:br>
              <a:rPr lang="en-GB" sz="4000" b="1">
                <a:solidFill>
                  <a:srgbClr val="FFFFFF"/>
                </a:solidFill>
              </a:rPr>
            </a:b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5D171F-413A-7B42-C221-4AB550D32B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GB" sz="1900" b="1"/>
              <a:t>Why This Research Is Needed</a:t>
            </a:r>
          </a:p>
          <a:p>
            <a:r>
              <a:rPr lang="en-GB" sz="1900"/>
              <a:t>Many young adults:</a:t>
            </a:r>
          </a:p>
          <a:p>
            <a:r>
              <a:rPr lang="en-GB" sz="1900"/>
              <a:t>Delay seeking help</a:t>
            </a:r>
          </a:p>
          <a:p>
            <a:r>
              <a:rPr lang="en-GB" sz="1900"/>
              <a:t>Disengage from services</a:t>
            </a:r>
          </a:p>
          <a:p>
            <a:r>
              <a:rPr lang="en-GB" sz="1900"/>
              <a:t>Common barriers include:</a:t>
            </a:r>
          </a:p>
          <a:p>
            <a:r>
              <a:rPr lang="en-GB" sz="1900"/>
              <a:t>Stigma</a:t>
            </a:r>
          </a:p>
          <a:p>
            <a:r>
              <a:rPr lang="en-GB" sz="1900"/>
              <a:t>Long waiting lists</a:t>
            </a:r>
          </a:p>
          <a:p>
            <a:r>
              <a:rPr lang="en-GB" sz="1900"/>
              <a:t>Lack of awareness</a:t>
            </a:r>
          </a:p>
          <a:p>
            <a:r>
              <a:rPr lang="en-GB" sz="1900"/>
              <a:t>Cultural and social factors</a:t>
            </a:r>
            <a:br>
              <a:rPr lang="en-GB" sz="1900"/>
            </a:br>
            <a:endParaRPr lang="en-GB" sz="1900"/>
          </a:p>
          <a:p>
            <a:r>
              <a:rPr lang="en-GB" sz="1900" b="1"/>
              <a:t>Originality</a:t>
            </a:r>
          </a:p>
          <a:p>
            <a:r>
              <a:rPr lang="en-GB" sz="1900"/>
              <a:t>Focuses on lived experiences</a:t>
            </a:r>
          </a:p>
          <a:p>
            <a:r>
              <a:rPr lang="en-GB" sz="1900"/>
              <a:t>Explores access, not just diagnosis</a:t>
            </a:r>
            <a:br>
              <a:rPr lang="en-GB" sz="1900"/>
            </a:br>
            <a:endParaRPr lang="en-GB" sz="1900"/>
          </a:p>
          <a:p>
            <a:r>
              <a:rPr lang="en-GB" sz="1900"/>
              <a:t>(Gulliver et al., 2010; Thornicroft, 2016)</a:t>
            </a:r>
          </a:p>
        </p:txBody>
      </p:sp>
    </p:spTree>
    <p:extLst>
      <p:ext uri="{BB962C8B-B14F-4D97-AF65-F5344CB8AC3E}">
        <p14:creationId xmlns:p14="http://schemas.microsoft.com/office/powerpoint/2010/main" val="22621551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61" name="Oval 360">
            <a:extLst>
              <a:ext uri="{FF2B5EF4-FFF2-40B4-BE49-F238E27FC236}">
                <a16:creationId xmlns:a16="http://schemas.microsoft.com/office/drawing/2014/main" id="{A99050EE-26AF-4253-BD50-F0FCD965A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284" y="575361"/>
            <a:ext cx="5707277" cy="5707277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B923BD-BB3B-D152-CEE3-241BF6294F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48452"/>
            <a:ext cx="4974771" cy="3587786"/>
          </a:xfrm>
        </p:spPr>
        <p:txBody>
          <a:bodyPr>
            <a:normAutofit/>
          </a:bodyPr>
          <a:lstStyle/>
          <a:p>
            <a:pPr algn="ctr"/>
            <a:r>
              <a:rPr lang="en-GB" b="1">
                <a:solidFill>
                  <a:schemeClr val="bg1"/>
                </a:solidFill>
              </a:rPr>
              <a:t>RESEARCH QUESTION</a:t>
            </a:r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362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363" name="Freeform: Shape 362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4" name="Freeform: Shape 363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65" name="Graphic 212">
            <a:extLst>
              <a:ext uri="{FF2B5EF4-FFF2-40B4-BE49-F238E27FC236}">
                <a16:creationId xmlns:a16="http://schemas.microsoft.com/office/drawing/2014/main" id="{D0C78466-EB6E-45A0-99A6-A00789ACD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366" name="Graphic 212">
            <a:extLst>
              <a:ext uri="{FF2B5EF4-FFF2-40B4-BE49-F238E27FC236}">
                <a16:creationId xmlns:a16="http://schemas.microsoft.com/office/drawing/2014/main" id="{E99F76E4-5DFD-4DBE-B042-66FBCD118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367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8" name="Freeform: Shape 367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9" name="Freeform: Shape 368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0" name="Freeform: Shape 369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91" name="Graphic 4">
            <a:extLst>
              <a:ext uri="{FF2B5EF4-FFF2-40B4-BE49-F238E27FC236}">
                <a16:creationId xmlns:a16="http://schemas.microsoft.com/office/drawing/2014/main" id="{773717CC-ECEE-4ABF-BA61-C59F468017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>
              <a:alpha val="60000"/>
            </a:schemeClr>
          </a:solidFill>
        </p:grpSpPr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9A4FAE41-62DF-4B8E-BD66-8EC206E0E3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564C7F1F-5546-40DC-A16B-C9A3E45777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45583216-FC24-4B75-9703-DBEC401FF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2FD0A70D-2E7E-4048-8145-0F45EDBBC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B703C78E-D176-4455-B7B5-2DB4F418D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AD23B98E-D1FB-4BD9-BA4A-060BC8266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C1541992-EEDB-4D6B-BDA9-B66E58A17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08072B3B-B852-4186-ACFE-F614251324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7B5DD2CA-BCBA-4F3E-B472-84006768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C7335DFE-05E4-4D45-B035-1D85E7648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ADCF9375-A092-491A-960D-A4DBB376C3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95341599-7E99-490F-9AF8-07EAE5C8DB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E1C55EB0-818A-46E6-8D53-550310029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319B036C-5BD8-4F3B-8935-96D50F410D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A8445880-106C-4DC8-A250-D132F0D6F3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952AA1DD-5DBE-43CD-9B85-63C7626929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2A412466-ED73-4944-83CE-224B1769C2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807E195A-10DB-494C-A547-E1D0C6F616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4CD4AECE-734D-4B90-984F-B2ABFA2B6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2927072E-8001-4AD1-A4C4-2EDBA3BF8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499D6F50-E593-46A3-81D8-73389276B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7A96E600-84B4-452B-AE40-295FC5807E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CBBA17AC-C1AB-4BFC-A051-457275D1D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488E850C-90D5-4D0F-A57D-7809327EF3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9F98D808-AB13-4D8D-B4C5-9D32153462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95AFFBC0-FF37-4117-86FA-21ABDA17AB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ED0AC42A-17B0-4154-968C-CAE2A04C2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4A7A31A0-8490-4B9D-B9CC-7FF28053EB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8188899C-6A74-43D8-B36C-F86B278C8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1537EAA6-95B6-4674-A7B9-40F9AB7F59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F4B29507-C08F-4764-B703-0EB33A0FAC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4200E500-6A99-47FC-A30F-FA4C85DA8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9558677C-76AD-451F-AEEE-C5FEE4179C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79E472E5-A81A-44E7-AEBA-C3A593497B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5CD54F54-9E41-4635-A533-6CC6515E1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B22D6F46-74C0-49D9-8CD8-BC125E973D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C6FAA6EC-EDF6-4522-ACD8-8D4F7FF872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5F8364DC-ED1A-482D-A418-7941B199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1896D361-70A8-4528-940B-F306550F8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4D1CB00A-0CE1-4E25-ADCE-9562845F54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E1B6761E-B7C6-4218-B95F-F6DEC0066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CA081177-DAC3-4667-91A1-4CC885D4A1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435007DC-BB8D-43BA-9598-AE79AA262E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46628B8A-02EC-44EF-B52C-5EBAFBCF9C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2DACEC99-8F4C-495C-8EAA-670A3A02ED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C8EFEAD4-1425-4357-9D8A-F326DABC6E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FDA70E94-A082-47D4-B4F8-142AEF1DC3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10E96E8A-1EEA-4F1D-8CFE-12DC9B9E7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B12D7CC4-A548-4FF7-A6B2-9151CFA9E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CB3F1C68-B597-4669-87F8-C80124ABE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A57037D2-0958-4F34-815F-C8CA7F86AE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30AF3969-3F11-4157-B4B9-33B1314623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51D613E3-18F5-4426-ADEB-DEC123E16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1DC25548-A3A9-4018-A29B-6972D353F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7EDE6372-94D2-435D-BD43-A20072D807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729575A6-77E2-4199-8F0A-27C89330A0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12EB506D-59AD-4011-80F8-36A2BDB95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92FD46FA-14EB-46A2-B4A3-ECD1F49BAC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1CD84E07-49A9-40E3-B34C-91C156C9C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F3090306-C384-44A0-8C38-77397133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3515E97E-31A4-4273-AB55-8EAD74CB9E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792F63CA-0494-43E2-A0AA-37C35C8326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5389A040-E4CC-4CE7-8B9F-40ECA9ACE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1BA51B23-705C-49BE-B606-8A9B623E0A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B16EF17A-F451-4B5B-9052-33A9116E9D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1B20B7D1-27D7-4E1A-A317-E9E7A105A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1E3FADAF-FD1D-45B2-A40D-EBDD536E7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301257BA-BCE2-4479-A04F-A9DBFAF92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619D0ABC-04D9-405A-A52F-5EEC01762A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123AE5C7-608A-47A7-B7A1-55662B70BF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957BDA1A-3081-45EB-A31E-3F98EC6DC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683DDA50-C794-4DC5-8297-CFDEB8DCB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FA42024A-A832-4635-9CE6-B968232CE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564D00AA-3E68-4F56-80A0-08D5DFFB6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988A711-E3E8-4172-AFE1-60E93FF10A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7A89FF34-EE34-461C-A3EF-73AC3801B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80D55E43-BE59-444D-B32B-9C0306A12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639C823F-B16B-4DF7-BA6E-0D832AAB2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2E623C08-172F-41EA-90CB-59ED0D583B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94C0577F-0FF9-47D5-8C6D-FC7B4CC31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30C80E9D-7909-4C52-ACAD-80FF874F9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2B9598CE-4E74-4A54-BAB8-59379D211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E7188EAA-47E1-4B73-8682-C74A0421BE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36900E8B-61F2-411F-B29F-A9CDC6E81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0A25598A-334A-487D-9604-4753EAE81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C8DBE472-045A-491C-AB7C-4153EE2B00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2F6DD374-5D5F-48BB-8135-8F37EE2C2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386B8A5A-00D0-4291-937B-931B3F19CD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89C10BFA-8067-495D-810E-1F4085F7B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51F94E69-8294-4AB3-A457-3BD4ACF085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AD2859C5-45C5-4EE2-8272-0FA7A02353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14AFB321-1B9D-41AF-9686-8C689A3F4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5C4403F4-D893-4E4C-8DFE-E79AE6A62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BA894316-677B-4B51-AF19-0D3FAF96A7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07FDE9AD-8F5A-44B0-AC7E-30148150D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A4D0E6BA-489D-4EA4-994E-225F7D078B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7EDFBCCB-EC92-4860-BBDB-2EC6355FE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459DBA8E-2EB0-4C51-A161-2C595B89D4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FB1BA285-9A95-49B7-A098-F38400D92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D29C405E-90F5-4AB5-8B5F-3CA2F1815A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F7214FFD-3321-412F-9CA5-4BC6E874F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5F16C3D8-64A1-443D-92A7-EA97518A63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7E4EFAB9-436A-4B6B-A16B-8DA3F614A8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037DDFC3-D7A5-443D-8417-D723296DA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253AC142-F4B4-47E8-BBEE-F7D0F8547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890AAA82-94E2-41D0-AE92-9C87195CC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FD33B856-EF4E-40FC-BDA0-9E26203D0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24AEBF58-C8A2-4D00-9AFB-B5012AEA36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21270E55-4211-4529-BDC3-29B80BDF5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16DD7E91-EFBB-4DD7-B30F-4A13C20BED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96260F31-66FB-4E2C-801E-701C2B859A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B5FEE1C9-3961-4400-AD3E-B5AD93A474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34E1BE05-269F-4A13-99FE-2A973A0E77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2D591FBD-65C6-46C4-AF19-875D652DCF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85F7E635-CB45-4346-BBFB-10FF0576A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3BDAC885-F0B3-4D66-8587-438465298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3427A7E1-71C9-42CC-9CAF-53642DC4D0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20BF60C4-2E5D-473E-96B6-D22BB8536F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C4703732-1088-4448-ACC0-D8BD901B2C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6777D706-23BF-4962-98D3-D5AE7DF4E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783FF777-4C59-44D0-9441-2B40E0A70E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2037F33C-65F4-44B6-9CB2-D32D1552C6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E73BA403-F3FD-4D76-A516-5698375D6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0AF0D29B-415A-4327-A4B4-B5DC8F0AC0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374A9388-F55E-4F94-817D-5BFF0B59E7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30C52183-F223-4E0A-B713-C91589CEB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A6BEE030-DC6B-4CB1-A01B-95CC82552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2D41CF67-37BB-443C-85CF-2A05174FD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65A449CF-396F-45B8-B268-6824A4E89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9C20A7EF-7013-4D6C-ADD8-868A931DF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F787692C-3BA9-4D4D-82F8-E497797AAE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A6D539D6-A55E-40F5-83AC-A77340524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D4D7922F-CA55-4202-B99F-ED303E7044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4120C846-A602-4B6C-9C07-11D2B0F8A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84B5D527-4684-45F5-84CE-73642492D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FF31CF21-8169-4D45-A115-9CF8D37189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DA8762B9-9CD8-4676-93F5-6C9358A94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A183E80A-70D1-4F52-A92D-D396648CCB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83FBB0F7-E17E-4890-9B66-3625BA1468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708E7BF1-2D4D-44AB-A5CC-0ED91B8462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4B468C4E-6F63-4172-AE1F-8965744DBC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974C7149-F567-4D55-8F48-511DCF3A8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54A551FA-7E10-4D28-9A10-B9A06C0780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1D04F3C0-CE2C-4B8D-A5BD-0E994FD8D9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D2EA9230-DD52-48A9-B268-56744EA506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043A05F5-A8CF-4D01-AF12-95D1ECAE46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1F47C6BC-BD1A-4291-B018-05E5A72E4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E5B89844-FD17-4048-A3F5-35E390C6EF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B5593F34-8B0E-4D34-9781-B594E2F5D7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4428E4BB-2263-4D19-8254-C9B54B856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2366216E-6EA2-4872-8370-C5EC22520F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D66F8E3F-BF33-4F99-A1F0-EB5885BF2C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EB506747-ED9D-43EA-BD67-DF7971849E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AC803CE8-FFF7-40EA-AF62-102724C32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7EF6FFCA-06CC-4395-AEB0-425719A42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0D95F285-AAC0-4F32-8665-2677878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8DFCCA2E-BF12-4D26-A5A4-A03387546A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2ABEAC60-6AC3-4D6A-95F9-2E79F6BE0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FA6015B7-49FE-4729-B2F4-585F0F305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D611DEB1-76FE-4625-9449-88E52D15F4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97F031C1-1AA7-4CA7-ADD3-E0577626E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96F5D0CB-22E6-4536-8403-F42527F31F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A32718AB-7401-4F66-9C77-E06C3CF7C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85B6B5F1-D1E4-45A3-8117-348D02D2A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534869FD-184C-42DB-B9DA-293DB67E5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A781504F-CAFD-4201-B288-8B4A809B43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D9FC8348-2BA6-4631-8AA7-D63CD898C5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C1AF95A2-64EA-45E2-A43B-1EBD56910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CFC80050-240D-434A-BFCB-DE4DA4FAFB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5D1C68-9740-E57B-F048-B951EC7F3A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What barriers do young adults aged 18–25 face when accessing community mental health services in the UK?</a:t>
            </a:r>
          </a:p>
          <a:p>
            <a:r>
              <a:rPr lang="en-GB">
                <a:solidFill>
                  <a:schemeClr val="bg1"/>
                </a:solidFill>
              </a:rPr>
              <a:t>Clear</a:t>
            </a:r>
          </a:p>
          <a:p>
            <a:r>
              <a:rPr lang="en-GB">
                <a:solidFill>
                  <a:schemeClr val="bg1"/>
                </a:solidFill>
              </a:rPr>
              <a:t>Focused</a:t>
            </a:r>
          </a:p>
          <a:p>
            <a:r>
              <a:rPr lang="en-GB">
                <a:solidFill>
                  <a:schemeClr val="bg1"/>
                </a:solidFill>
              </a:rPr>
              <a:t>Directly linked to public health and social care practice</a:t>
            </a:r>
          </a:p>
        </p:txBody>
      </p:sp>
    </p:spTree>
    <p:extLst>
      <p:ext uri="{BB962C8B-B14F-4D97-AF65-F5344CB8AC3E}">
        <p14:creationId xmlns:p14="http://schemas.microsoft.com/office/powerpoint/2010/main" val="23579387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EE063E-920A-634E-EBB4-AFD3A723AC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</a:rPr>
              <a:t>RESEARCH AIM &amp; OBJECTIVES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C84EFA-108A-4971-CBFF-5AE1038FFA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GB" sz="2000" b="1"/>
              <a:t>Research Aim</a:t>
            </a:r>
            <a:br>
              <a:rPr lang="en-GB" sz="2000"/>
            </a:br>
            <a:endParaRPr lang="en-GB" sz="2000"/>
          </a:p>
          <a:p>
            <a:r>
              <a:rPr lang="en-GB" sz="2000"/>
              <a:t>To explore barriers affecting young adults’ access to community mental health services in the UK.</a:t>
            </a:r>
            <a:br>
              <a:rPr lang="en-GB" sz="2000"/>
            </a:br>
            <a:endParaRPr lang="en-GB" sz="2000"/>
          </a:p>
          <a:p>
            <a:r>
              <a:rPr lang="en-GB" sz="2000" b="1"/>
              <a:t>Research Objectives</a:t>
            </a:r>
          </a:p>
          <a:p>
            <a:r>
              <a:rPr lang="en-GB" sz="2000"/>
              <a:t>To identify key barriers to accessing community mental health services</a:t>
            </a:r>
          </a:p>
          <a:p>
            <a:r>
              <a:rPr lang="en-GB" sz="2000"/>
              <a:t>To explore young adults’ experiences of service access</a:t>
            </a:r>
          </a:p>
          <a:p>
            <a:r>
              <a:rPr lang="en-GB" sz="2000"/>
              <a:t>To identify improvements for social care practice</a:t>
            </a:r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067433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7391BE-3C18-6A0B-F051-2DD0DFA383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19437" y="1450655"/>
            <a:ext cx="3932030" cy="3956690"/>
          </a:xfrm>
        </p:spPr>
        <p:txBody>
          <a:bodyPr anchor="ctr">
            <a:normAutofit/>
          </a:bodyPr>
          <a:lstStyle/>
          <a:p>
            <a:pPr algn="r"/>
            <a:r>
              <a:rPr lang="en-GB" sz="5600" b="1">
                <a:solidFill>
                  <a:schemeClr val="bg1"/>
                </a:solidFill>
              </a:rPr>
              <a:t>RESEARCH IMPACT</a:t>
            </a:r>
            <a:endParaRPr lang="en-US" sz="560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8C9FA9-5FA0-9551-9A85-B821A56C4B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0533" y="1108061"/>
            <a:ext cx="5008901" cy="4571972"/>
          </a:xfrm>
        </p:spPr>
        <p:txBody>
          <a:bodyPr anchor="ctr">
            <a:normAutofit/>
          </a:bodyPr>
          <a:lstStyle/>
          <a:p>
            <a:r>
              <a:rPr lang="en-GB" sz="1700" b="1">
                <a:solidFill>
                  <a:schemeClr val="bg1"/>
                </a:solidFill>
              </a:rPr>
              <a:t>Impact on Young Adults</a:t>
            </a:r>
          </a:p>
          <a:p>
            <a:r>
              <a:rPr lang="en-GB" sz="1700">
                <a:solidFill>
                  <a:schemeClr val="bg1"/>
                </a:solidFill>
              </a:rPr>
              <a:t>Improved access to early mental health support</a:t>
            </a:r>
          </a:p>
          <a:p>
            <a:r>
              <a:rPr lang="en-GB" sz="1700">
                <a:solidFill>
                  <a:schemeClr val="bg1"/>
                </a:solidFill>
              </a:rPr>
              <a:t>Reduced stigma and crisis escalation</a:t>
            </a:r>
            <a:br>
              <a:rPr lang="en-GB" sz="1700">
                <a:solidFill>
                  <a:schemeClr val="bg1"/>
                </a:solidFill>
              </a:rPr>
            </a:br>
            <a:endParaRPr lang="en-GB" sz="1700">
              <a:solidFill>
                <a:schemeClr val="bg1"/>
              </a:solidFill>
            </a:endParaRPr>
          </a:p>
          <a:p>
            <a:r>
              <a:rPr lang="en-GB" sz="1700" b="1">
                <a:solidFill>
                  <a:schemeClr val="bg1"/>
                </a:solidFill>
              </a:rPr>
              <a:t>Impact on Services &amp; Professionals</a:t>
            </a:r>
          </a:p>
          <a:p>
            <a:r>
              <a:rPr lang="en-GB" sz="1700">
                <a:solidFill>
                  <a:schemeClr val="bg1"/>
                </a:solidFill>
              </a:rPr>
              <a:t>Evidence-informed service improvement</a:t>
            </a:r>
          </a:p>
          <a:p>
            <a:r>
              <a:rPr lang="en-GB" sz="1700">
                <a:solidFill>
                  <a:schemeClr val="bg1"/>
                </a:solidFill>
              </a:rPr>
              <a:t>Better engagement with young adults</a:t>
            </a:r>
            <a:br>
              <a:rPr lang="en-GB" sz="1700">
                <a:solidFill>
                  <a:schemeClr val="bg1"/>
                </a:solidFill>
              </a:rPr>
            </a:br>
            <a:endParaRPr lang="en-GB" sz="1700">
              <a:solidFill>
                <a:schemeClr val="bg1"/>
              </a:solidFill>
            </a:endParaRPr>
          </a:p>
          <a:p>
            <a:r>
              <a:rPr lang="en-GB" sz="1700" b="1">
                <a:solidFill>
                  <a:schemeClr val="bg1"/>
                </a:solidFill>
              </a:rPr>
              <a:t>Impact on Policy</a:t>
            </a:r>
          </a:p>
          <a:p>
            <a:r>
              <a:rPr lang="en-GB" sz="1700">
                <a:solidFill>
                  <a:schemeClr val="bg1"/>
                </a:solidFill>
              </a:rPr>
              <a:t>Supports community-based mental health strategies</a:t>
            </a:r>
          </a:p>
          <a:p>
            <a:r>
              <a:rPr lang="en-GB" sz="1700">
                <a:solidFill>
                  <a:schemeClr val="bg1"/>
                </a:solidFill>
              </a:rPr>
              <a:t>Contributes to reducing health inequalities</a:t>
            </a:r>
            <a:br>
              <a:rPr lang="en-GB" sz="1700">
                <a:solidFill>
                  <a:schemeClr val="bg1"/>
                </a:solidFill>
              </a:rPr>
            </a:br>
            <a:endParaRPr lang="en-GB" sz="1700">
              <a:solidFill>
                <a:schemeClr val="bg1"/>
              </a:solidFill>
            </a:endParaRPr>
          </a:p>
          <a:p>
            <a:r>
              <a:rPr lang="en-GB" sz="1700">
                <a:solidFill>
                  <a:schemeClr val="bg1"/>
                </a:solidFill>
              </a:rPr>
              <a:t>(NICE, 2022; OHID, 2022)</a:t>
            </a:r>
          </a:p>
          <a:p>
            <a:endParaRPr lang="en-US" sz="1700">
              <a:solidFill>
                <a:schemeClr val="bg1"/>
              </a:solidFill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67633D1-6EE6-4118-B9F0-B363477BE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119437" y="1450655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AD7FFC6-42A9-49CB-B5E9-B3F6B0383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119437" y="5408571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590730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E9F230-605E-877E-DE24-B4ACDFE7D1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</a:rPr>
              <a:t>CONCLUSION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4E0E9C-4FF2-6956-EA09-83C470CB6B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GB" sz="2000"/>
              <a:t>Mental health access is a growing public health issue</a:t>
            </a:r>
          </a:p>
          <a:p>
            <a:r>
              <a:rPr lang="en-GB" sz="2000"/>
              <a:t>Young adults face multiple access barriers</a:t>
            </a:r>
          </a:p>
          <a:p>
            <a:r>
              <a:rPr lang="en-GB" sz="2000"/>
              <a:t>Community mental health services are essential</a:t>
            </a:r>
          </a:p>
          <a:p>
            <a:r>
              <a:rPr lang="en-GB" sz="2000"/>
              <a:t>This research aims to support more inclusive and effective social care practice</a:t>
            </a:r>
          </a:p>
        </p:txBody>
      </p:sp>
    </p:spTree>
    <p:extLst>
      <p:ext uri="{BB962C8B-B14F-4D97-AF65-F5344CB8AC3E}">
        <p14:creationId xmlns:p14="http://schemas.microsoft.com/office/powerpoint/2010/main" val="29577998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0703FB-8C77-2B9E-0F50-901CBAC9CA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69925"/>
            <a:ext cx="4508946" cy="1325563"/>
          </a:xfrm>
        </p:spPr>
        <p:txBody>
          <a:bodyPr anchor="b">
            <a:normAutofit/>
          </a:bodyPr>
          <a:lstStyle/>
          <a:p>
            <a:pPr algn="r"/>
            <a:r>
              <a:rPr lang="en-GB">
                <a:solidFill>
                  <a:schemeClr val="bg1"/>
                </a:solidFill>
              </a:rPr>
              <a:t>References:</a:t>
            </a:r>
            <a:endParaRPr lang="en-US">
              <a:solidFill>
                <a:schemeClr val="bg1"/>
              </a:solidFill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E504C98-6397-41C1-A8D8-2D9C4ED30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26210" y="2026340"/>
            <a:ext cx="5220936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9CE9EE-B2D9-F51E-0756-AB362C491C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92667" y="2398957"/>
            <a:ext cx="9406666" cy="3526144"/>
          </a:xfrm>
        </p:spPr>
        <p:txBody>
          <a:bodyPr>
            <a:normAutofit/>
          </a:bodyPr>
          <a:lstStyle/>
          <a:p>
            <a:r>
              <a:rPr lang="en-GB" sz="1300">
                <a:solidFill>
                  <a:schemeClr val="bg1"/>
                </a:solidFill>
              </a:rPr>
              <a:t>Department of Health and Social Care (DHSC) (2023) Major conditions strategy: Mental health outcomes framework. London: DHSC.</a:t>
            </a:r>
            <a:br>
              <a:rPr lang="en-GB" sz="1300">
                <a:solidFill>
                  <a:schemeClr val="bg1"/>
                </a:solidFill>
              </a:rPr>
            </a:br>
            <a:endParaRPr lang="en-GB" sz="1300">
              <a:solidFill>
                <a:schemeClr val="bg1"/>
              </a:solidFill>
            </a:endParaRPr>
          </a:p>
          <a:p>
            <a:r>
              <a:rPr lang="en-GB" sz="1300">
                <a:solidFill>
                  <a:schemeClr val="bg1"/>
                </a:solidFill>
              </a:rPr>
              <a:t>Gulliver, A., Griffiths, K.M. and Christensen, H. (2010) ‘Perceived barriers and facilitators to mental health help-seeking in young people: A systematic review’, BMC Psychiatry, 10(113), pp. 1–9. https://doi.org/10.1186/1471-244X-10-113</a:t>
            </a:r>
            <a:br>
              <a:rPr lang="en-GB" sz="1300">
                <a:solidFill>
                  <a:schemeClr val="bg1"/>
                </a:solidFill>
              </a:rPr>
            </a:br>
            <a:endParaRPr lang="en-GB" sz="1300">
              <a:solidFill>
                <a:schemeClr val="bg1"/>
              </a:solidFill>
            </a:endParaRPr>
          </a:p>
          <a:p>
            <a:r>
              <a:rPr lang="en-GB" sz="1300">
                <a:solidFill>
                  <a:schemeClr val="bg1"/>
                </a:solidFill>
              </a:rPr>
              <a:t>Kessler, R.C., Amminger, G.P., Aguilar-Gaxiola, S., Alonso, J., Lee, S. and Ustün, T.B. (2007) ‘Age of onset of mental disorders: A review of recent literature’, Archives of General Psychiatry, 64(6), pp. 593–602. https://doi.org/10.1001/archpsyc.64.6.593</a:t>
            </a:r>
            <a:br>
              <a:rPr lang="en-GB" sz="1300">
                <a:solidFill>
                  <a:schemeClr val="bg1"/>
                </a:solidFill>
              </a:rPr>
            </a:br>
            <a:endParaRPr lang="en-GB" sz="1300">
              <a:solidFill>
                <a:schemeClr val="bg1"/>
              </a:solidFill>
            </a:endParaRPr>
          </a:p>
          <a:p>
            <a:r>
              <a:rPr lang="en-GB" sz="1300">
                <a:solidFill>
                  <a:schemeClr val="bg1"/>
                </a:solidFill>
              </a:rPr>
              <a:t>Marmot, M., Allen, J., Boyce, T., Goldblatt, P. and Morrison, J. (2020) Health equity in England: The Marmot Review 10 years on. London: Institute of Health Equity.</a:t>
            </a:r>
            <a:br>
              <a:rPr lang="en-GB" sz="1300">
                <a:solidFill>
                  <a:schemeClr val="bg1"/>
                </a:solidFill>
              </a:rPr>
            </a:br>
            <a:endParaRPr lang="en-GB" sz="1300">
              <a:solidFill>
                <a:schemeClr val="bg1"/>
              </a:solidFill>
            </a:endParaRPr>
          </a:p>
          <a:p>
            <a:r>
              <a:rPr lang="en-GB" sz="1300">
                <a:solidFill>
                  <a:schemeClr val="bg1"/>
                </a:solidFill>
              </a:rPr>
              <a:t>Mental Health Foundation (2023) Mental health statistics: Young people. Available at: https://www.mentalhealth.org.uk (Accessed: 20 January 2026).</a:t>
            </a:r>
          </a:p>
          <a:p>
            <a:r>
              <a:rPr lang="en-GB" sz="1300">
                <a:solidFill>
                  <a:schemeClr val="bg1"/>
                </a:solidFill>
              </a:rPr>
              <a:t>Mind (2023) Long waits, short support: Mental health services in England. London: Mind.</a:t>
            </a:r>
          </a:p>
          <a:p>
            <a:endParaRPr lang="en-US" sz="1300">
              <a:solidFill>
                <a:schemeClr val="bg1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DD005C1-8C51-42D6-9BEE-B9B838497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65528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6A1452-8F8E-A14D-BD45-22BB5199CE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flipV="1">
            <a:off x="838200" y="319406"/>
            <a:ext cx="10515600" cy="45719"/>
          </a:xfrm>
        </p:spPr>
        <p:txBody>
          <a:bodyPr>
            <a:normAutofit fontScale="90000"/>
          </a:bodyPr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1D367F-276C-4875-5F85-774625BB07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813028"/>
            <a:ext cx="10515600" cy="5725565"/>
          </a:xfrm>
        </p:spPr>
        <p:txBody>
          <a:bodyPr>
            <a:normAutofit fontScale="55000" lnSpcReduction="20000"/>
          </a:bodyPr>
          <a:lstStyle/>
          <a:p>
            <a:r>
              <a:rPr lang="en-GB" dirty="0"/>
              <a:t>National Institute for Health and Care Excellence (NICE) (2022) Mental health promotion and prevention (NG214). London: NICE.</a:t>
            </a:r>
            <a:br>
              <a:rPr lang="en-GB" dirty="0"/>
            </a:br>
            <a:endParaRPr lang="en-GB" dirty="0"/>
          </a:p>
          <a:p>
            <a:r>
              <a:rPr lang="en-GB" dirty="0"/>
              <a:t>NHS Digital (2023) Mental health of children and young people in England. Leeds: NHS Digital.</a:t>
            </a:r>
            <a:br>
              <a:rPr lang="en-GB" dirty="0"/>
            </a:br>
            <a:endParaRPr lang="en-GB" dirty="0"/>
          </a:p>
          <a:p>
            <a:r>
              <a:rPr lang="en-GB" dirty="0"/>
              <a:t>NHS England (2024) The community mental health framework for adults and older adults. London: NHS England.</a:t>
            </a:r>
            <a:br>
              <a:rPr lang="en-GB" dirty="0"/>
            </a:br>
            <a:endParaRPr lang="en-GB" dirty="0"/>
          </a:p>
          <a:p>
            <a:r>
              <a:rPr lang="en-GB" dirty="0"/>
              <a:t>Office for Health Improvement and Disparities (OHID) (2022) Mental health: Prevention and early intervention. London: OHID.</a:t>
            </a:r>
            <a:br>
              <a:rPr lang="en-GB" dirty="0"/>
            </a:br>
            <a:endParaRPr lang="en-GB" dirty="0"/>
          </a:p>
          <a:p>
            <a:r>
              <a:rPr lang="en-GB" dirty="0"/>
              <a:t>Patel, V., </a:t>
            </a:r>
            <a:r>
              <a:rPr lang="en-GB" dirty="0" err="1"/>
              <a:t>Saxena</a:t>
            </a:r>
            <a:r>
              <a:rPr lang="en-GB" dirty="0"/>
              <a:t>, S., Lund, C., </a:t>
            </a:r>
            <a:r>
              <a:rPr lang="en-GB" dirty="0" err="1"/>
              <a:t>Thornicroft</a:t>
            </a:r>
            <a:r>
              <a:rPr lang="en-GB" dirty="0"/>
              <a:t>, G., </a:t>
            </a:r>
            <a:r>
              <a:rPr lang="en-GB" dirty="0" err="1"/>
              <a:t>Baingana</a:t>
            </a:r>
            <a:r>
              <a:rPr lang="en-GB" dirty="0"/>
              <a:t>, F., Bolton, P. et al. (2018) ‘The Lancet Commission on global mental health and sustainable development’, The Lancet, 392(10157), pp. 1553–1598. https://</a:t>
            </a:r>
            <a:r>
              <a:rPr lang="en-GB" dirty="0" err="1"/>
              <a:t>doi.org</a:t>
            </a:r>
            <a:r>
              <a:rPr lang="en-GB" dirty="0"/>
              <a:t>/10.1016/S0140-6736(18)31612-X</a:t>
            </a:r>
            <a:br>
              <a:rPr lang="en-GB" dirty="0"/>
            </a:br>
            <a:endParaRPr lang="en-GB" dirty="0"/>
          </a:p>
          <a:p>
            <a:r>
              <a:rPr lang="en-GB" dirty="0"/>
              <a:t>Public Health England (PHE) (2021) Better mental health: Prevention and early intervention. London: PHE.</a:t>
            </a:r>
            <a:br>
              <a:rPr lang="en-GB" dirty="0"/>
            </a:br>
            <a:endParaRPr lang="en-GB" dirty="0"/>
          </a:p>
          <a:p>
            <a:r>
              <a:rPr lang="en-GB" dirty="0" err="1"/>
              <a:t>Rickwood</a:t>
            </a:r>
            <a:r>
              <a:rPr lang="en-GB" dirty="0"/>
              <a:t>, D., Deane, F.P. and Wilson, C.J. (2007) ‘When and how do young people seek professional help for mental health problems?’, Medical Journal of Australia, 187(S7), pp. S35–S39. https://</a:t>
            </a:r>
            <a:r>
              <a:rPr lang="en-GB" dirty="0" err="1"/>
              <a:t>doi.org</a:t>
            </a:r>
            <a:r>
              <a:rPr lang="en-GB" dirty="0"/>
              <a:t>/10.5694/j.1326-5377.2007.tb01334.x</a:t>
            </a:r>
            <a:br>
              <a:rPr lang="en-GB" dirty="0"/>
            </a:br>
            <a:endParaRPr lang="en-GB" dirty="0"/>
          </a:p>
          <a:p>
            <a:r>
              <a:rPr lang="en-GB" dirty="0" err="1"/>
              <a:t>Thornicroft</a:t>
            </a:r>
            <a:r>
              <a:rPr lang="en-GB" dirty="0"/>
              <a:t>, G. (2016) Shunned: Discrimination against people with mental illness. Oxford: Oxford University Press.</a:t>
            </a:r>
            <a:br>
              <a:rPr lang="en-GB" dirty="0"/>
            </a:br>
            <a:endParaRPr lang="en-GB" dirty="0"/>
          </a:p>
          <a:p>
            <a:r>
              <a:rPr lang="en-GB" dirty="0"/>
              <a:t>World Health </a:t>
            </a:r>
            <a:r>
              <a:rPr lang="en-GB" dirty="0" err="1"/>
              <a:t>Organization</a:t>
            </a:r>
            <a:r>
              <a:rPr lang="en-GB" dirty="0"/>
              <a:t> (WHO) (2022) World mental health report: Transforming mental health for all. Geneva: WHO.</a:t>
            </a:r>
            <a:br>
              <a:rPr lang="en-GB" dirty="0"/>
            </a:br>
            <a:endParaRPr lang="en-GB" dirty="0"/>
          </a:p>
          <a:p>
            <a:r>
              <a:rPr lang="en-GB" dirty="0"/>
              <a:t>YoungMinds (2023) Access to mental health services for young people. Available at: https://</a:t>
            </a:r>
            <a:r>
              <a:rPr lang="en-GB" dirty="0" err="1"/>
              <a:t>www.youngminds.org.uk</a:t>
            </a:r>
            <a:r>
              <a:rPr lang="en-GB" dirty="0"/>
              <a:t> (Accessed: 20 January 2026).</a:t>
            </a:r>
          </a:p>
        </p:txBody>
      </p:sp>
    </p:spTree>
    <p:extLst>
      <p:ext uri="{BB962C8B-B14F-4D97-AF65-F5344CB8AC3E}">
        <p14:creationId xmlns:p14="http://schemas.microsoft.com/office/powerpoint/2010/main" val="2850781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1033</Words>
  <Application>Microsoft Office PowerPoint</Application>
  <PresentationFormat>Widescreen</PresentationFormat>
  <Paragraphs>91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Aptos</vt:lpstr>
      <vt:lpstr>Aptos Display</vt:lpstr>
      <vt:lpstr>Arial</vt:lpstr>
      <vt:lpstr>Office Theme</vt:lpstr>
      <vt:lpstr>Barriers to Accessing Community Mental Health Services Among Young Adults (18–25) in the UK </vt:lpstr>
      <vt:lpstr>INTRODUCTION &amp; CONTEXT</vt:lpstr>
      <vt:lpstr>PREVALENCE OF THE PROBLEM</vt:lpstr>
      <vt:lpstr>PUBLIC HEALTH &amp; SOCIAL CARE PERSPECTIVE </vt:lpstr>
      <vt:lpstr>RATIONALE FOR THE RESEARCH </vt:lpstr>
      <vt:lpstr>RESEARCH QUESTION</vt:lpstr>
      <vt:lpstr>RESEARCH AIM &amp; OBJECTIVES</vt:lpstr>
      <vt:lpstr>RESEARCH IMPACT</vt:lpstr>
      <vt:lpstr>CONCLUSION</vt:lpstr>
      <vt:lpstr>References: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Barriers to Accessing Community Mental Health Services Among Young Adults (18–25) in the UK </dc:title>
  <dc:creator>Mohammad Ilyas (2029045)</dc:creator>
  <cp:lastModifiedBy>Mohammad Ilyas (2029045)</cp:lastModifiedBy>
  <cp:revision>2</cp:revision>
  <dcterms:created xsi:type="dcterms:W3CDTF">2026-02-10T00:20:51Z</dcterms:created>
  <dcterms:modified xsi:type="dcterms:W3CDTF">2026-02-15T22:48:21Z</dcterms:modified>
</cp:coreProperties>
</file>