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5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2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slide" Target="slides/slide9.xml" /><Relationship Id="rId18" Type="http://schemas.openxmlformats.org/officeDocument/2006/relationships/tableStyles" Target="tableStyles.xml" /><Relationship Id="rId3" Type="http://schemas.openxmlformats.org/officeDocument/2006/relationships/customXml" Target="../customXml/item3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theme" Target="theme/theme1.xml" /><Relationship Id="rId2" Type="http://schemas.openxmlformats.org/officeDocument/2006/relationships/customXml" Target="../customXml/item2.xml" /><Relationship Id="rId16" Type="http://schemas.openxmlformats.org/officeDocument/2006/relationships/viewProps" Target="viewProps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5" Type="http://schemas.openxmlformats.org/officeDocument/2006/relationships/slide" Target="slides/slide1.xml" /><Relationship Id="rId15" Type="http://schemas.openxmlformats.org/officeDocument/2006/relationships/presProps" Target="presProps.xml" /><Relationship Id="rId10" Type="http://schemas.openxmlformats.org/officeDocument/2006/relationships/slide" Target="slides/slide6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slide" Target="slides/slide10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32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414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930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433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441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72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30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233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896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945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562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815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49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110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243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83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58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CA514E56-5797-D042-914B-B7032155DFBA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F0D9DFF5-E55C-0F46-B358-980A81D0F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560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250A8-8651-06AA-0C58-FA668A05AE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8400" y="1606297"/>
            <a:ext cx="7080530" cy="1365503"/>
          </a:xfrm>
        </p:spPr>
        <p:txBody>
          <a:bodyPr/>
          <a:lstStyle/>
          <a:p>
            <a:r>
              <a:rPr lang="en-GB" b="1" dirty="0"/>
              <a:t>KARL SIMMONDS </a:t>
            </a:r>
            <a:r>
              <a:rPr lang="en-GB" b="1" dirty="0">
                <a:solidFill>
                  <a:srgbClr val="FFC000"/>
                </a:solidFill>
              </a:rPr>
              <a:t>2539077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5751C6-93B2-0273-5C25-879272DD9A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0554" y="3489960"/>
            <a:ext cx="8676222" cy="1905000"/>
          </a:xfrm>
        </p:spPr>
        <p:txBody>
          <a:bodyPr/>
          <a:lstStyle/>
          <a:p>
            <a:r>
              <a:rPr lang="en-GB" dirty="0"/>
              <a:t>LCLM 4004</a:t>
            </a:r>
          </a:p>
          <a:p>
            <a:r>
              <a:rPr lang="en-GB" b="1" dirty="0"/>
              <a:t>Problem Solving and Decision-Making </a:t>
            </a:r>
          </a:p>
          <a:p>
            <a:r>
              <a:rPr lang="en-GB" dirty="0"/>
              <a:t>“</a:t>
            </a:r>
            <a:r>
              <a:rPr lang="en-GB" b="1" dirty="0">
                <a:solidFill>
                  <a:srgbClr val="FFC000"/>
                </a:solidFill>
              </a:rPr>
              <a:t>Basil’s Bakery</a:t>
            </a:r>
            <a:r>
              <a:rPr lang="en-GB" dirty="0"/>
              <a:t>“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054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2CE4C-9594-DAFC-E224-2DE75A590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Basil’s Bakery 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519C4-14D7-8300-D462-E353E9745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085" y="2142743"/>
            <a:ext cx="9905998" cy="3124201"/>
          </a:xfrm>
        </p:spPr>
        <p:txBody>
          <a:bodyPr/>
          <a:lstStyle/>
          <a:p>
            <a:r>
              <a:rPr lang="en-GB" dirty="0"/>
              <a:t>Good morning, all, my name is Karl Simmonds. </a:t>
            </a:r>
          </a:p>
          <a:p>
            <a:endParaRPr lang="en-GB" dirty="0"/>
          </a:p>
          <a:p>
            <a:r>
              <a:rPr lang="en-GB" dirty="0"/>
              <a:t>In my presentation I will give my analysis of the situation “</a:t>
            </a:r>
            <a:r>
              <a:rPr lang="en-GB" dirty="0">
                <a:solidFill>
                  <a:srgbClr val="FFC000"/>
                </a:solidFill>
              </a:rPr>
              <a:t>basils bakery</a:t>
            </a:r>
            <a:r>
              <a:rPr lang="en-GB" dirty="0"/>
              <a:t>” faces and provide a solution to the problem.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13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0286F-E8AB-4ACC-D60F-12C642D2E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643" y="609600"/>
            <a:ext cx="6743767" cy="19050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00"/>
                </a:solidFill>
              </a:rPr>
              <a:t>Basil’s Bakery overview 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5" name="Picture 4" descr="Breads on display">
            <a:extLst>
              <a:ext uri="{FF2B5EF4-FFF2-40B4-BE49-F238E27FC236}">
                <a16:creationId xmlns:a16="http://schemas.microsoft.com/office/drawing/2014/main" id="{A3600D6A-885E-865C-22BD-305934BAB1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192" r="36940" b="-1"/>
          <a:stretch>
            <a:fillRect/>
          </a:stretch>
        </p:blipFill>
        <p:spPr>
          <a:xfrm>
            <a:off x="257590" y="10"/>
            <a:ext cx="3479523" cy="6857990"/>
          </a:xfrm>
          <a:prstGeom prst="rect">
            <a:avLst/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C8046-81C9-7AA8-FF1F-7830592AE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3643" y="2666999"/>
            <a:ext cx="7046844" cy="34157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400"/>
              <a:t> "Basil's Bakery is an independent organic bakery in a Coventry retail park, established in 2015. </a:t>
            </a:r>
          </a:p>
          <a:p>
            <a:pPr>
              <a:lnSpc>
                <a:spcPct val="90000"/>
              </a:lnSpc>
            </a:pPr>
            <a:endParaRPr lang="en-US" sz="1400"/>
          </a:p>
          <a:p>
            <a:pPr>
              <a:lnSpc>
                <a:spcPct val="90000"/>
              </a:lnSpc>
            </a:pPr>
            <a:r>
              <a:rPr lang="en-US" sz="1400"/>
              <a:t>Sales grew year-on-year until 2020, when Covid caused a significant drop</a:t>
            </a:r>
          </a:p>
          <a:p>
            <a:pPr>
              <a:lnSpc>
                <a:spcPct val="90000"/>
              </a:lnSpc>
            </a:pPr>
            <a:endParaRPr lang="en-US" sz="1400"/>
          </a:p>
          <a:p>
            <a:pPr>
              <a:lnSpc>
                <a:spcPct val="90000"/>
              </a:lnSpc>
            </a:pPr>
            <a:r>
              <a:rPr lang="en-US" sz="1400"/>
              <a:t>While Basil expected a full recovery, sales from 2023 to 2025 have remained 25% below 2019 levels. This is driven by a quieter retail park with closing shops, loss of loyal customers, and hybrid working reducing daily footfall.</a:t>
            </a:r>
          </a:p>
          <a:p>
            <a:pPr>
              <a:lnSpc>
                <a:spcPct val="90000"/>
              </a:lnSpc>
            </a:pPr>
            <a:endParaRPr lang="en-US" sz="1400"/>
          </a:p>
          <a:p>
            <a:pPr>
              <a:lnSpc>
                <a:spcPct val="90000"/>
              </a:lnSpc>
            </a:pPr>
            <a:r>
              <a:rPr lang="en-US" sz="1400"/>
              <a:t>At the same time, Basil faces requests for delivery and pre-orders that he cannot meet alone, plus rising rent, energy, and unpredictable organic costs. He now needs to understand if his current business model is still viable."</a:t>
            </a:r>
          </a:p>
        </p:txBody>
      </p:sp>
    </p:spTree>
    <p:extLst>
      <p:ext uri="{BB962C8B-B14F-4D97-AF65-F5344CB8AC3E}">
        <p14:creationId xmlns:p14="http://schemas.microsoft.com/office/powerpoint/2010/main" val="1515666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855B9-28F2-96A2-74C0-98C333011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868" y="451716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Problems Basil’s Bakery are facing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806211-848B-56DC-2FE2-8CA445D6B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153" y="1638075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When we look at Basil's Bakery, the headline figure is that sales from 2023 to 2025 have remained 25% below 2019 levels, despite the end of Covid restrictions. There are five root causes for this stagnation. First and most importantly, external footfall decline. </a:t>
            </a:r>
            <a:endParaRPr lang="en-GB" dirty="0"/>
          </a:p>
          <a:p>
            <a:r>
              <a:rPr lang="en-US" dirty="0"/>
              <a:t>The retail park is much quieter, shops are closing every few months and not being replaced, meaning Basil has lost loyal customers and passing trade. Second, a permanent change in working habits. Office workers now work from home part of the week, so they no longer come in daily for lunch. Third, an internal operational bottleneck. </a:t>
            </a:r>
            <a:endParaRPr lang="en-GB" dirty="0"/>
          </a:p>
          <a:p>
            <a:r>
              <a:rPr lang="en-US" dirty="0"/>
              <a:t>Basil is the sole baker who must remain onsite, so he cannot offer the delivery service customers are asking for, and he cannot answer the phone for pre-orders during busy periods, which creates long waiting times. Fourth, a failure to adapt the business model. The bakery is still operating in its 2015 format, with no delivery or online system, despite clear customer demand.</a:t>
            </a:r>
            <a:endParaRPr lang="en-GB" dirty="0"/>
          </a:p>
          <a:p>
            <a:r>
              <a:rPr lang="en-US" dirty="0"/>
              <a:t>Finally, rising costs. Rent, energy, business rates and unpredictable organic ingredient costs are all considerably higher than in 2019, putting huge pressure on margins. So, the stagnation is a mix of external decline and internal lack of capacity to adapt."</a:t>
            </a:r>
          </a:p>
        </p:txBody>
      </p:sp>
    </p:spTree>
    <p:extLst>
      <p:ext uri="{BB962C8B-B14F-4D97-AF65-F5344CB8AC3E}">
        <p14:creationId xmlns:p14="http://schemas.microsoft.com/office/powerpoint/2010/main" val="4233209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870F4-66BD-8BB8-2E07-499777C42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237" y="810768"/>
            <a:ext cx="9590467" cy="1139952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My Critique of the PESTAL Framework.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7C184-AF86-8BE5-486A-6D0487975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877" y="2063495"/>
            <a:ext cx="9905998" cy="3124201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*1. PESTEL is Too Broad and Generic for a Micro-Business*PESTEL was designed for large corporations. For Basil's Bakery (1 owner, 1 location), factors like 'Political' or 'Technological - AI' are too high-level. It identifies _that_ footfall fell, but it doesn't tell Basil _why_ his specific customers stopped coming or _what_ to do next. It lacks local depth.</a:t>
            </a:r>
          </a:p>
          <a:p>
            <a:r>
              <a:rPr lang="en-US" dirty="0"/>
              <a:t>*2. It Overstates External Blame and Ignores Internal Control*The PESTEL makes it look like Basil is a victim of Environment, Social, Economic factors. But the real sales killer is internal - *Methods &amp; Machines*. He has no delivery system and no staff. PESTEL doesn't capture that because it's an internal failure, not an external factor. It gives Basil an excuse not to act</a:t>
            </a:r>
          </a:p>
          <a:p>
            <a:r>
              <a:rPr lang="en-US" dirty="0"/>
              <a:t>3. Factors Overlap and Are Not </a:t>
            </a:r>
            <a:r>
              <a:rPr lang="en-US" dirty="0" err="1"/>
              <a:t>Prioritised</a:t>
            </a:r>
            <a:r>
              <a:rPr lang="en-US" dirty="0"/>
              <a:t>*In this case, 'Social - Hybrid Working' and 'Economic - Shop Closures' are both actually causing the same outcome: Environment - Quieter Retail Park. PESTEL lists them separately but doesn't show which is the biggest threat. For Basil, Environment (Retail park dying) is 70% of the problem, but PESTEL gives equal weight to all 6 letters.</a:t>
            </a:r>
          </a:p>
          <a:p>
            <a:r>
              <a:rPr lang="en-US" dirty="0"/>
              <a:t>*4. Based on Assumptions, Not Data*The PESTEL for Basil relies on Basil's _belief_ that the park is quieter. There is no actual footfall data, customer survey, or sales data by time/day. A PESTEL without Measurement is guesswork. This is why the Fishbone with Measurement was more accurate</a:t>
            </a:r>
          </a:p>
          <a:p>
            <a:r>
              <a:rPr lang="en-US" dirty="0"/>
              <a:t>5. It is Backward-Looking, Not Actionable*PESTEL explains what happened from 2020-2025, but it doesn't provide a solution. It won't tell Basil whether to invest in a Just Eat partnership, hire a delivery driver, or relocate. A SWOT and a full Cost-Benefit Analysis would be far more useful for his next decision</a:t>
            </a:r>
          </a:p>
        </p:txBody>
      </p:sp>
    </p:spTree>
    <p:extLst>
      <p:ext uri="{BB962C8B-B14F-4D97-AF65-F5344CB8AC3E}">
        <p14:creationId xmlns:p14="http://schemas.microsoft.com/office/powerpoint/2010/main" val="1872425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BE1C0-143D-3C05-D0AE-0B2C10E17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781" y="816864"/>
            <a:ext cx="9608755" cy="1225296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PESTEL DIAGRAM  for Basil’s Bakery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42355-AC95-7EEF-2829-577324528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7781" y="1972055"/>
            <a:ext cx="9905998" cy="3124201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*P - Political:* </a:t>
            </a:r>
            <a:r>
              <a:rPr lang="en-US" dirty="0" err="1"/>
              <a:t>Brexit</a:t>
            </a:r>
            <a:r>
              <a:rPr lang="en-US" dirty="0"/>
              <a:t> import costs for organic ingredients. Government business rates relief ending.- </a:t>
            </a:r>
            <a:endParaRPr lang="en-GB" dirty="0"/>
          </a:p>
          <a:p>
            <a:r>
              <a:rPr lang="en-US" dirty="0"/>
              <a:t>*E - Economic:* Cost-of-living crisis - less disposable income. Inflation: energy +80% since 2021 (Ofgem, 2024), rent increase, organic flour price volatility.- </a:t>
            </a:r>
            <a:endParaRPr lang="en-GB" dirty="0"/>
          </a:p>
          <a:p>
            <a:r>
              <a:rPr lang="en-US" dirty="0"/>
              <a:t>*S - Social:* Hybrid working = 44% of adults WFH part-week (ONS, 2023). Demand for convenience/delivery. Health trend towards organic is an OPPORTUNITY.- </a:t>
            </a:r>
            <a:endParaRPr lang="en-GB" dirty="0"/>
          </a:p>
          <a:p>
            <a:r>
              <a:rPr lang="en-US" dirty="0"/>
              <a:t>*T - Technological:* Competitors using Just Eat / </a:t>
            </a:r>
            <a:r>
              <a:rPr lang="en-US" dirty="0" err="1"/>
              <a:t>Deliveroo</a:t>
            </a:r>
            <a:r>
              <a:rPr lang="en-US" dirty="0"/>
              <a:t> / Click &amp; Collect apps. Basil has no tech system for pre-orders.- </a:t>
            </a:r>
            <a:endParaRPr lang="en-GB" dirty="0"/>
          </a:p>
          <a:p>
            <a:r>
              <a:rPr lang="en-US" dirty="0"/>
              <a:t>*E - Environmental:* Organic crops vulnerable to climate change / crop failure. Consumers value sustainability.- </a:t>
            </a:r>
            <a:endParaRPr lang="en-GB" dirty="0"/>
          </a:p>
          <a:p>
            <a:r>
              <a:rPr lang="en-US" dirty="0"/>
              <a:t>*L - Legal:* Food Safety &amp; Hygiene Regulations, allergen labelling (Natasha's Law 2021), Employment Law if hiring delivery staff.</a:t>
            </a:r>
          </a:p>
        </p:txBody>
      </p:sp>
    </p:spTree>
    <p:extLst>
      <p:ext uri="{BB962C8B-B14F-4D97-AF65-F5344CB8AC3E}">
        <p14:creationId xmlns:p14="http://schemas.microsoft.com/office/powerpoint/2010/main" val="1542326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08D95-2F4E-9D2B-0F5E-FA0E46BF4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627" y="731520"/>
            <a:ext cx="9371011" cy="1030224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Cause-and-Effect model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348C16-F5A2-36FD-EA38-20A2DC1388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90" y="1641597"/>
            <a:ext cx="10543794" cy="407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7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B586B-CF1A-9E34-F2EB-1CF68B0CB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227" y="652272"/>
            <a:ext cx="9389298" cy="938784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Key Findings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D7140-FE3E-3650-356D-A031F3E45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877" y="1866899"/>
            <a:ext cx="9905998" cy="3124201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AutoNum type="arabicPeriod"/>
            </a:pPr>
            <a:r>
              <a:rPr lang="en-US" dirty="0"/>
              <a:t>Permanent Footfall Decline, Not Temporary:* The 25% sales drop is caused by structural changes - retail park decline with shops closing and not being replaced, plus hybrid working. Footfall will not return to 2019 levels on its own.</a:t>
            </a:r>
            <a:endParaRPr lang="en-GB" dirty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Business Model Has Not Adapted to Customer Needs:* Loyal customers are actively requesting delivery and pre-order services. Basil cannot meet this demand because he is the sole baker and must remain onsite, resulting in long queues and lost sales.</a:t>
            </a:r>
            <a:endParaRPr lang="en-GB" dirty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3.  Operational Bottleneck is the Internal Root Cause:* The business is over-reliant on one person. No delivery system, no online pre-order app, and phone-only ordering that fails during busy periods. Methods and Machines are outdated since 2015.</a:t>
            </a:r>
            <a:endParaRPr lang="en-GB" dirty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4.  Rising and Unpredictable Costs Are Squeezing Margins:* Overheads including rent, energy, rates and insurance are considerably higher than 2019, combined with unpredictable organic ingredient costs vulnerable to crop failure, making budgeting and pricing very difficult.</a:t>
            </a:r>
          </a:p>
        </p:txBody>
      </p:sp>
    </p:spTree>
    <p:extLst>
      <p:ext uri="{BB962C8B-B14F-4D97-AF65-F5344CB8AC3E}">
        <p14:creationId xmlns:p14="http://schemas.microsoft.com/office/powerpoint/2010/main" val="3982693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3151D-8B7A-B01C-FAA4-A097A0A96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644" y="493776"/>
            <a:ext cx="9559987" cy="1146048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987B1-9891-D4B5-71AB-461BEB06E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592" y="1359409"/>
            <a:ext cx="10120819" cy="44317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br>
              <a:rPr lang="en-GB" dirty="0">
                <a:effectLst/>
              </a:rPr>
            </a:br>
            <a:endParaRPr lang="en-GB" dirty="0">
              <a:effectLst/>
            </a:endParaRPr>
          </a:p>
          <a:p>
            <a:r>
              <a:rPr lang="en-GB" dirty="0">
                <a:effectLst/>
              </a:rPr>
              <a:t>Ishikawa, K. (1986) Guide to quality control. Tokyo: Asian Productivity Org., pp. 18-25, pp. 31-34.</a:t>
            </a:r>
          </a:p>
          <a:p>
            <a:endParaRPr lang="en-GB" dirty="0">
              <a:effectLst/>
            </a:endParaRPr>
          </a:p>
          <a:p>
            <a:r>
              <a:rPr lang="en-GB" dirty="0">
                <a:effectLst/>
              </a:rPr>
              <a:t>Johnson, G. et al. (2020) _Exploring strategy: text and cases.12th </a:t>
            </a:r>
            <a:r>
              <a:rPr lang="en-GB" dirty="0" err="1">
                <a:effectLst/>
              </a:rPr>
              <a:t>edn</a:t>
            </a:r>
            <a:r>
              <a:rPr lang="en-GB" dirty="0">
                <a:effectLst/>
              </a:rPr>
              <a:t>. Harlow: Pearson, pp. 33-45.</a:t>
            </a:r>
            <a:br>
              <a:rPr lang="en-GB" dirty="0">
                <a:effectLst/>
              </a:rPr>
            </a:br>
            <a:endParaRPr lang="en-GB" dirty="0">
              <a:effectLst/>
            </a:endParaRPr>
          </a:p>
          <a:p>
            <a:r>
              <a:rPr lang="en-GB" dirty="0">
                <a:effectLst/>
              </a:rPr>
              <a:t>Office for National Statistics (2023) _Retail sales and homeworking in Great Britain. Newport: ONS, p. 4, p. 9.</a:t>
            </a:r>
            <a:br>
              <a:rPr lang="en-GB" dirty="0">
                <a:effectLst/>
              </a:rPr>
            </a:br>
            <a:endParaRPr lang="en-GB" dirty="0">
              <a:effectLst/>
            </a:endParaRPr>
          </a:p>
          <a:p>
            <a:r>
              <a:rPr lang="en-GB" dirty="0">
                <a:effectLst/>
              </a:rPr>
              <a:t>Ofgem (2024) Energy price cap and business energy costs report. London: Ofgem, p. 12, pp. 14-15.</a:t>
            </a:r>
            <a:br>
              <a:rPr lang="en-GB" dirty="0">
                <a:effectLst/>
              </a:rPr>
            </a:br>
            <a:endParaRPr lang="en-GB" dirty="0">
              <a:effectLst/>
            </a:endParaRPr>
          </a:p>
          <a:p>
            <a:r>
              <a:rPr lang="en-GB" dirty="0">
                <a:effectLst/>
              </a:rPr>
              <a:t>DEFRA (2021) The Food Information (Amendment) (England) Regulations 2019. London: DEFRA, p. 2.</a:t>
            </a:r>
            <a:br>
              <a:rPr lang="en-GB" dirty="0">
                <a:effectLst/>
              </a:rPr>
            </a:br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r>
              <a:rPr lang="en-GB" dirty="0">
                <a:effectLst/>
              </a:rPr>
              <a:t>In-text:</a:t>
            </a:r>
          </a:p>
          <a:p>
            <a:r>
              <a:rPr lang="en-GB" dirty="0">
                <a:effectLst/>
              </a:rPr>
              <a:t>(Ishikawa, 1986, p.22) | (Johnson et al., 2020, p.33) | (ONS, 2023, p.4) | (Ofgem, 2024, p.12)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27159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13C02-3120-1CAE-BEC7-F0E2C2D07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67640"/>
            <a:ext cx="9904410" cy="1973580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Thank you for your time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BC5CE-0206-DEDF-D8E3-EF940264B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2514600"/>
            <a:ext cx="10706100" cy="3527426"/>
          </a:xfrm>
        </p:spPr>
        <p:txBody>
          <a:bodyPr>
            <a:normAutofit fontScale="85000" lnSpcReduction="10000"/>
          </a:bodyPr>
          <a:lstStyle/>
          <a:p>
            <a:r>
              <a:rPr lang="en-US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"At the end of the day, this isn't just about </a:t>
            </a:r>
            <a:r>
              <a:rPr lang="en-US" b="1" u="none" strike="noStrike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  <a:ea typeface="Google Sans"/>
                <a:cs typeface="Google Sans"/>
              </a:rPr>
              <a:t>saving a struggling bakery</a:t>
            </a:r>
            <a:r>
              <a:rPr lang="en-US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 or the immediate checkboxes we need to tick to keep the ovens running.</a:t>
            </a:r>
            <a:endParaRPr lang="en-US"/>
          </a:p>
          <a:p>
            <a:pPr>
              <a:buClr>
                <a:srgbClr val="FFFFFF"/>
              </a:buClr>
            </a:pPr>
            <a:r>
              <a:rPr lang="en-US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It’s truly about </a:t>
            </a:r>
            <a:r>
              <a:rPr lang="en-US" b="1" u="none" strike="noStrike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  <a:ea typeface="Google Sans"/>
                <a:cs typeface="Google Sans"/>
              </a:rPr>
              <a:t>preserving a staple of our community and bringing back the joy of artisanal baking</a:t>
            </a:r>
            <a:r>
              <a:rPr lang="en-US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 and the long-term legacy we choose to leave behind. If we choose to commit to this path together and align our efforts, </a:t>
            </a:r>
            <a:endParaRPr lang="en-US"/>
          </a:p>
          <a:p>
            <a:pPr>
              <a:buClr>
                <a:srgbClr val="FFFFFF"/>
              </a:buClr>
            </a:pPr>
            <a:r>
              <a:rPr lang="en-US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the ultimate outcome won’t just be better metrics or hitting a survival budget on a spreadsheet. </a:t>
            </a:r>
          </a:p>
          <a:p>
            <a:pPr>
              <a:buClr>
                <a:srgbClr val="FFFFFF"/>
              </a:buClr>
            </a:pP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It will be </a:t>
            </a:r>
            <a:r>
              <a:rPr lang="en-US" b="1" u="none" strike="noStrike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  <a:ea typeface="Google Sans"/>
                <a:cs typeface="Google Sans"/>
              </a:rPr>
              <a:t>becoming a thriving, bustling neighborhood favorite where people gather and connect</a:t>
            </a:r>
            <a:r>
              <a:rPr lang="en-US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, creating a meaningful difference in how we operate and thrive. Let's look beyond today's challenges, embrace this opportunity, and build that future together.</a:t>
            </a:r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 Rounded MT Bold"/>
            </a:endParaRPr>
          </a:p>
          <a:p>
            <a:pPr>
              <a:buClr>
                <a:srgbClr val="FFFFFF"/>
              </a:buClr>
            </a:pPr>
            <a:endParaRPr lang="en-US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latin typeface="Arial Rounded MT Bold"/>
            </a:endParaRPr>
          </a:p>
          <a:p>
            <a:pPr>
              <a:buClr>
                <a:srgbClr val="FFFFFF"/>
              </a:buClr>
            </a:pPr>
            <a:r>
              <a:rPr lang="en-US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rial Rounded MT Bold"/>
              </a:rPr>
              <a:t>Thank you for your time</a:t>
            </a:r>
            <a:endParaRPr lang="en-U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 Rounded MT Bold"/>
            </a:endParaRPr>
          </a:p>
        </p:txBody>
      </p:sp>
    </p:spTree>
    <p:extLst>
      <p:ext uri="{BB962C8B-B14F-4D97-AF65-F5344CB8AC3E}">
        <p14:creationId xmlns:p14="http://schemas.microsoft.com/office/powerpoint/2010/main" val="12738255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357CCDC245654FAB1F4DED54B9A2C2" ma:contentTypeVersion="10" ma:contentTypeDescription="Create a new document." ma:contentTypeScope="" ma:versionID="0af6becf64a58001d04449700ca27cae">
  <xsd:schema xmlns:xsd="http://www.w3.org/2001/XMLSchema" xmlns:xs="http://www.w3.org/2001/XMLSchema" xmlns:p="http://schemas.microsoft.com/office/2006/metadata/properties" xmlns:ns3="15fc19cd-fa26-435b-84bc-af8af48cbcc7" targetNamespace="http://schemas.microsoft.com/office/2006/metadata/properties" ma:root="true" ma:fieldsID="718b77c1a163237100e6ed032529373a" ns3:_="">
    <xsd:import namespace="15fc19cd-fa26-435b-84bc-af8af48cbcc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fc19cd-fa26-435b-84bc-af8af48cbcc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9D3C9C-CB72-4103-9F9A-F0FED190B71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15fc19cd-fa26-435b-84bc-af8af48cbcc7"/>
  </ds:schemaRefs>
</ds:datastoreItem>
</file>

<file path=customXml/itemProps2.xml><?xml version="1.0" encoding="utf-8"?>
<ds:datastoreItem xmlns:ds="http://schemas.openxmlformats.org/officeDocument/2006/customXml" ds:itemID="{99D9BF59-573A-4BF6-B324-AD7C40922E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8F2D11-2966-49BD-ADF1-B284E18E05C6}">
  <ds:schemaRefs>
    <ds:schemaRef ds:uri="http://schemas.microsoft.com/office/2006/metadata/properties"/>
    <ds:schemaRef ds:uri="http://www.w3.org/2000/xmln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45</TotalTime>
  <Words>1291</Words>
  <Application>Microsoft Office PowerPoint</Application>
  <PresentationFormat>Widescreen</PresentationFormat>
  <Paragraphs>55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Mesh</vt:lpstr>
      <vt:lpstr>KARL SIMMONDS 2539077</vt:lpstr>
      <vt:lpstr>Basil’s Bakery  </vt:lpstr>
      <vt:lpstr>Basil’s Bakery overview </vt:lpstr>
      <vt:lpstr>Problems Basil’s Bakery are facing </vt:lpstr>
      <vt:lpstr>My Critique of the PESTAL Framework.</vt:lpstr>
      <vt:lpstr>PESTEL DIAGRAM  for Basil’s Bakery </vt:lpstr>
      <vt:lpstr>Cause-and-Effect model</vt:lpstr>
      <vt:lpstr>Key Findings </vt:lpstr>
      <vt:lpstr>Reference list</vt:lpstr>
      <vt:lpstr>Thank you for your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KARL SIMMONDS 2539077</dc:title>
  <dc:creator>Karl Simmonds</dc:creator>
  <cp:lastModifiedBy>Karl Simmonds</cp:lastModifiedBy>
  <cp:revision>19</cp:revision>
  <dcterms:created xsi:type="dcterms:W3CDTF">2026-10-08T09:06:21Z</dcterms:created>
  <dcterms:modified xsi:type="dcterms:W3CDTF">2026-10-11T17:45:00Z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0x010100C8357CCDC245654FAB1F4DED54B9A2C2</vt:lpwstr>
  </property>
</Properties>
</file>