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notesMasterIdLst>
    <p:notesMasterId r:id="rId20"/>
  </p:notesMasterIdLst>
  <p:sldIdLst>
    <p:sldId id="256" r:id="rId2"/>
    <p:sldId id="258" r:id="rId3"/>
    <p:sldId id="259" r:id="rId4"/>
    <p:sldId id="260" r:id="rId5"/>
    <p:sldId id="271" r:id="rId6"/>
    <p:sldId id="272" r:id="rId7"/>
    <p:sldId id="262" r:id="rId8"/>
    <p:sldId id="263" r:id="rId9"/>
    <p:sldId id="264" r:id="rId10"/>
    <p:sldId id="273" r:id="rId11"/>
    <p:sldId id="265" r:id="rId12"/>
    <p:sldId id="266" r:id="rId13"/>
    <p:sldId id="267" r:id="rId14"/>
    <p:sldId id="268" r:id="rId15"/>
    <p:sldId id="275" r:id="rId16"/>
    <p:sldId id="269" r:id="rId17"/>
    <p:sldId id="276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921"/>
    <p:restoredTop sz="76417" autoAdjust="0"/>
  </p:normalViewPr>
  <p:slideViewPr>
    <p:cSldViewPr snapToGrid="0">
      <p:cViewPr>
        <p:scale>
          <a:sx n="49" d="100"/>
          <a:sy n="49" d="100"/>
        </p:scale>
        <p:origin x="291" y="36"/>
      </p:cViewPr>
      <p:guideLst/>
    </p:cSldViewPr>
  </p:slideViewPr>
  <p:outlineViewPr>
    <p:cViewPr>
      <p:scale>
        <a:sx n="33" d="100"/>
        <a:sy n="33" d="100"/>
      </p:scale>
      <p:origin x="0" y="-520"/>
    </p:cViewPr>
  </p:outlin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80F5B5-A242-8D4E-A0F8-B891B76B8FB8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1DCE93-C91C-8F48-BE44-5BED65A7CD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89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049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390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909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3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75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6999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4174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6045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1274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7935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1414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31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0749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2906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1445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4476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3018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CE93-C91C-8F48-BE44-5BED65A7CD3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44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462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718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193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865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42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221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554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350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310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244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56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421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5024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0891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1579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708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42548-825C-FD4C-AFA8-D1C04EC89C0F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36242B1-95CE-B541-8EE7-60A38570F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716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.png"/><Relationship Id="rId5" Type="http://schemas.openxmlformats.org/officeDocument/2006/relationships/image" Target="../media/image23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.png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image" Target="../media/image25.jpe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dpi.com/1660-4601/20/5/4121" TargetMode="External"/><Relationship Id="rId13" Type="http://schemas.openxmlformats.org/officeDocument/2006/relationships/hyperlink" Target="https://www.legislation.gov.uk/ukpga/2014/23/introduction" TargetMode="External"/><Relationship Id="rId3" Type="http://schemas.openxmlformats.org/officeDocument/2006/relationships/hyperlink" Target="https://www.tandfonline.com/doi/pdf/10.1080/0886571X.2023.2203877" TargetMode="External"/><Relationship Id="rId7" Type="http://schemas.openxmlformats.org/officeDocument/2006/relationships/hyperlink" Target="https://nasenjournals.onlinelibrary.wiley.com/doi/pdfdirect/10.1111/1471-3802.12623" TargetMode="External"/><Relationship Id="rId12" Type="http://schemas.openxmlformats.org/officeDocument/2006/relationships/hyperlink" Target="https://www.mdpi.com/1660-4601/19/6/3461" TargetMode="External"/><Relationship Id="rId2" Type="http://schemas.openxmlformats.org/officeDocument/2006/relationships/notesSlide" Target="../notesSlides/notesSlide18.xml"/><Relationship Id="rId16" Type="http://schemas.openxmlformats.org/officeDocument/2006/relationships/hyperlink" Target="https://journals.sagepub.com/doi/pdf/10.1177/1471301223120629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mc.ncbi.nlm.nih.gov/articles/PMC11417832/" TargetMode="External"/><Relationship Id="rId11" Type="http://schemas.openxmlformats.org/officeDocument/2006/relationships/hyperlink" Target="https://link.springer.com/content/pdf/10.1186/s12877-025-05868-y.pdf" TargetMode="External"/><Relationship Id="rId5" Type="http://schemas.openxmlformats.org/officeDocument/2006/relationships/hyperlink" Target="https://onlinelibrary.wiley.com/doi/pdf/10.1111/jan.16306" TargetMode="External"/><Relationship Id="rId15" Type="http://schemas.openxmlformats.org/officeDocument/2006/relationships/hyperlink" Target="https://www.simplypsychology.org/disengagement-theory.html" TargetMode="External"/><Relationship Id="rId10" Type="http://schemas.openxmlformats.org/officeDocument/2006/relationships/hyperlink" Target="https://www.mdpi.com/1424-8220/26/4/1192" TargetMode="External"/><Relationship Id="rId4" Type="http://schemas.openxmlformats.org/officeDocument/2006/relationships/hyperlink" Target="https://www.mdpi.com/1660-4601/19/5/2947" TargetMode="External"/><Relationship Id="rId9" Type="http://schemas.openxmlformats.org/officeDocument/2006/relationships/hyperlink" Target="https://link.springer.com/content/pdf/10.1186/s12913-022-08501-5.pdf" TargetMode="External"/><Relationship Id="rId14" Type="http://schemas.openxmlformats.org/officeDocument/2006/relationships/hyperlink" Target="https://www.legislation.gov.uk/ukpga/2005/9/introduc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D01D5-9738-5616-2DF8-74D38E6A25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343892"/>
            <a:ext cx="6212148" cy="2085108"/>
          </a:xfrm>
        </p:spPr>
        <p:txBody>
          <a:bodyPr/>
          <a:lstStyle/>
          <a:p>
            <a:pPr algn="ctr"/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BMHP6027</a:t>
            </a:r>
            <a:r>
              <a:rPr lang="en-IN" sz="4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IN" sz="4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Empowering the Older Person</a:t>
            </a:r>
            <a:r>
              <a:rPr lang="en-IN" sz="4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A62327-8757-5FB0-CBE0-D0729B816C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389121"/>
            <a:ext cx="7766936" cy="1607698"/>
          </a:xfrm>
        </p:spPr>
        <p:txBody>
          <a:bodyPr>
            <a:normAutofit fontScale="25000" lnSpcReduction="20000"/>
          </a:bodyPr>
          <a:lstStyle/>
          <a:p>
            <a:pPr lvl="0" algn="ctr">
              <a:lnSpc>
                <a:spcPct val="150000"/>
              </a:lnSpc>
            </a:pPr>
            <a:r>
              <a:rPr lang="en-IN" sz="11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</a:t>
            </a:r>
            <a:r>
              <a:rPr lang="en-IN" sz="1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Nazira Mahmoud</a:t>
            </a:r>
          </a:p>
          <a:p>
            <a:pPr lvl="0" algn="ctr">
              <a:lnSpc>
                <a:spcPct val="150000"/>
              </a:lnSpc>
            </a:pPr>
            <a:r>
              <a:rPr lang="en-IN" sz="11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</a:t>
            </a:r>
            <a:r>
              <a:rPr lang="en-IN" sz="1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2319081</a:t>
            </a:r>
          </a:p>
          <a:p>
            <a:pPr lvl="0" algn="ctr">
              <a:lnSpc>
                <a:spcPct val="150000"/>
              </a:lnSpc>
            </a:pPr>
            <a:r>
              <a:rPr lang="en-IN" sz="11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Lecturers: </a:t>
            </a:r>
            <a:r>
              <a:rPr lang="en-IN" sz="1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Tsiwani</a:t>
            </a:r>
            <a:r>
              <a:rPr lang="en-IN" sz="1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Khumalo</a:t>
            </a:r>
          </a:p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2907F4-F5AA-D3A6-F9DE-F4D207462C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2758" y="5192970"/>
            <a:ext cx="1353766" cy="135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822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10"/>
    </mc:Choice>
    <mc:Fallback>
      <p:transition spd="slow" advTm="10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D40A6-FE50-48B8-3D4D-44ED7006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58878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Introduction: Ageing and the UK Context</a:t>
            </a:r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A1F3B-80B7-3183-2D27-B2E0ABFC44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15" y="1816317"/>
            <a:ext cx="6145541" cy="4596205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Ageing is a biopsychosocial process involving interconnected biological, psychological and social changes throughout life 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per Gaviano et al., (2024)</a:t>
            </a:r>
            <a:r>
              <a:rPr lang="en-IN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Chronological thresholds differ internationally, making “older age” context-dependent.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Population ageing increases demand for health, social care and informal support.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UK provision must balance safety with independence, dignity, choice and functional ability.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presentation critically evaluates needs, theories, services, technology, safeguarding and improvements.</a:t>
            </a:r>
          </a:p>
        </p:txBody>
      </p:sp>
      <p:pic>
        <p:nvPicPr>
          <p:cNvPr id="1026" name="Picture 2" descr="Full article: Indeed a ‛silver bullet' – improving the measurement of ageing in consumer behaviour using the characteristic age approach">
            <a:extLst>
              <a:ext uri="{FF2B5EF4-FFF2-40B4-BE49-F238E27FC236}">
                <a16:creationId xmlns:a16="http://schemas.microsoft.com/office/drawing/2014/main" id="{E1C1EF2F-A2D2-64B6-AA14-4EBA9F64B7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722" y="2108022"/>
            <a:ext cx="3601544" cy="361603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B2289E-A995-74BA-4AAC-2A71292882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89266" y="5069732"/>
            <a:ext cx="1624519" cy="1624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390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16"/>
    </mc:Choice>
    <mc:Fallback>
      <p:transition spd="slow" advTm="126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98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DAA71-E93C-F78F-B4E8-8983C501A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03239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Ageing Population and Biopsychosocial Needs</a:t>
            </a:r>
            <a:r>
              <a:rPr lang="en-IN" sz="4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481C8-006E-A38F-6E32-E49491317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6757" y="1933554"/>
            <a:ext cx="5869857" cy="3989489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Physical: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mobility, nutrition, medication and chronic-condition management.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Psychological: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cognition, mental health, purpose and stimulation.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Social: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relationships, participation and community connection, as per WHO, (2015).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Emotional: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empathy, reassurance and being heard.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needs interact, consequently, fragmented care may undermine holistic wellbeing</a:t>
            </a:r>
          </a:p>
        </p:txBody>
      </p:sp>
      <p:pic>
        <p:nvPicPr>
          <p:cNvPr id="2050" name="Picture 2" descr="Chronic Disease Management">
            <a:extLst>
              <a:ext uri="{FF2B5EF4-FFF2-40B4-BE49-F238E27FC236}">
                <a16:creationId xmlns:a16="http://schemas.microsoft.com/office/drawing/2014/main" id="{8F43A835-A5C6-3484-2FBA-B09D3738D5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82" y="1824716"/>
            <a:ext cx="3449781" cy="206841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2052" name="Picture 4" descr="Emotional regulation: Emotions as indicators and not dictators">
            <a:extLst>
              <a:ext uri="{FF2B5EF4-FFF2-40B4-BE49-F238E27FC236}">
                <a16:creationId xmlns:a16="http://schemas.microsoft.com/office/drawing/2014/main" id="{AD1892F5-23DC-4780-7902-9A6EEBAC0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045785"/>
            <a:ext cx="3449781" cy="206841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84463E-1C48-5B51-57E4-FF79313C36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168647" y="5139966"/>
            <a:ext cx="1566153" cy="1566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997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624"/>
    </mc:Choice>
    <mc:Fallback>
      <p:transition spd="slow" advTm="63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7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22FCD-3099-284E-4336-66D3B4A06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Empowerment, Independence and Functional Ability</a:t>
            </a:r>
            <a:r>
              <a:rPr lang="en-IN" sz="4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8F3AC-15C5-AB23-F557-38242574B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598" y="2558796"/>
            <a:ext cx="5251518" cy="3458546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Empowerment requires meaningful choice, control and participation in care decisions </a:t>
            </a:r>
            <a:r>
              <a:rPr lang="en-IN" sz="1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(Hickmann, Richter and Schlieter, 2022)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Independence includes maintaining functional ability rather than simply living without support.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Person-centred care should protect dignity, relationships and autonomy.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Excessive risk avoidance can unintentionally create dependency and restrict freedom.</a:t>
            </a:r>
          </a:p>
        </p:txBody>
      </p:sp>
      <p:pic>
        <p:nvPicPr>
          <p:cNvPr id="3074" name="Picture 2" descr="Person-centred Care in Aged Care | Ausmed">
            <a:extLst>
              <a:ext uri="{FF2B5EF4-FFF2-40B4-BE49-F238E27FC236}">
                <a16:creationId xmlns:a16="http://schemas.microsoft.com/office/drawing/2014/main" id="{F5167538-D431-DD2B-4DF6-5E49E0D9AB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310" y="2607374"/>
            <a:ext cx="3178002" cy="1680695"/>
          </a:xfrm>
          <a:prstGeom prst="roundRect">
            <a:avLst>
              <a:gd name="adj" fmla="val 16667"/>
            </a:avLst>
          </a:prstGeom>
          <a:ln w="38100"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ree Stock Photo of High Risk Represents Indicator Excess And Risks | Download Free Images and Free Illustrations">
            <a:extLst>
              <a:ext uri="{FF2B5EF4-FFF2-40B4-BE49-F238E27FC236}">
                <a16:creationId xmlns:a16="http://schemas.microsoft.com/office/drawing/2014/main" id="{CCDD0583-E458-64B0-7F29-87DAF55D0C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310" y="4567705"/>
            <a:ext cx="3178002" cy="1680695"/>
          </a:xfrm>
          <a:prstGeom prst="roundRect">
            <a:avLst>
              <a:gd name="adj" fmla="val 16667"/>
            </a:avLst>
          </a:prstGeom>
          <a:ln w="38100"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8633AA-268D-C4A3-BEDC-1A647858A1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359956" y="4770364"/>
            <a:ext cx="1680695" cy="1680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48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18"/>
    </mc:Choice>
    <mc:Fallback>
      <p:transition spd="slow" advTm="43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49401-4958-7F65-795B-AADA7399E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Disengagement Theory</a:t>
            </a:r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8B51D-FD44-B58E-8102-7BE0706EF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765" y="1930400"/>
            <a:ext cx="5606235" cy="3497385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Disengagement Theory describes gradual withdrawal from social roles and relationships during ageing, as per Nickerson, (2022).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Withdrawal may reflect changing responsibilities and personal preferences.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Strength: acknowledges voluntary changes in social participation.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Limitation: risks normalising loneliness and involuntary exclusion.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Person-centred care must respect individual choices.</a:t>
            </a:r>
          </a:p>
        </p:txBody>
      </p:sp>
      <p:pic>
        <p:nvPicPr>
          <p:cNvPr id="2050" name="Picture 2" descr="Disengagement Theory of Aging">
            <a:extLst>
              <a:ext uri="{FF2B5EF4-FFF2-40B4-BE49-F238E27FC236}">
                <a16:creationId xmlns:a16="http://schemas.microsoft.com/office/drawing/2014/main" id="{F9B99DA8-9B3F-62C6-F698-1A987AF95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954" y="2265485"/>
            <a:ext cx="3364523" cy="3021623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chemeClr val="tx1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F241AF-307A-EDF6-5DB0-223C177A81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89139" y="5089187"/>
            <a:ext cx="1449421" cy="1449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1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957"/>
    </mc:Choice>
    <mc:Fallback>
      <p:transition spd="slow" advTm="759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12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35675-2668-2E19-C85D-0E70ECB3B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4062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E1561-55B1-45B0-3387-901FCDACA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8042" y="1984743"/>
            <a:ext cx="5899312" cy="3880773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Activity Theory emphasises maintaining meaningful activities and relationships throughout later life.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participation can strengthen wellbeing, identity and independence, as stated by Huang, Song and Feng, (2025).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Strength: encourages inclusion and continued engagement.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Limitation: overlooks individual preferences and physical limitations.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Empowerment requires accessible, voluntary participation rather than imposed activity.</a:t>
            </a:r>
          </a:p>
        </p:txBody>
      </p:sp>
      <p:pic>
        <p:nvPicPr>
          <p:cNvPr id="3076" name="Picture 4" descr="What Is the Activity Theory of Aging? | Arcadia at Limerick Pointe">
            <a:extLst>
              <a:ext uri="{FF2B5EF4-FFF2-40B4-BE49-F238E27FC236}">
                <a16:creationId xmlns:a16="http://schemas.microsoft.com/office/drawing/2014/main" id="{7D58FCE5-5A7B-2FE4-F767-926E8837B9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93" y="2250831"/>
            <a:ext cx="3745522" cy="3247292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rnd">
            <a:solidFill>
              <a:schemeClr val="tx1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E77B74-F08C-59A9-61A5-ACB6DB49BD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54179" y="4984352"/>
            <a:ext cx="1762328" cy="176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200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264"/>
    </mc:Choice>
    <mc:Fallback>
      <p:transition spd="slow" advTm="572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65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AC3B9-0133-70D9-5150-89FCA00DD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20889"/>
            <a:ext cx="8596668" cy="791497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Application of the Theories</a:t>
            </a:r>
            <a:r>
              <a:rPr lang="en-IN" sz="4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758BA-4A16-1D84-DE90-8A111BADB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373" y="2101596"/>
            <a:ext cx="5620227" cy="3880773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Activity Theory aligns strongly with social participation and independence.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Disengagement Theory recognises that some withdrawal can reflect personal preference.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Withdrawal should never justify reduced service opportunities.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Person-centred practice should determine whether engagement or disengagement reflects genuine choice rather than assumptions about chronological age, as discussed by Gregory and Atkinson, (2023).</a:t>
            </a:r>
          </a:p>
        </p:txBody>
      </p:sp>
      <p:pic>
        <p:nvPicPr>
          <p:cNvPr id="5122" name="Picture 2" descr="Activity Theory on Ageing with Top 30 Important Questions">
            <a:extLst>
              <a:ext uri="{FF2B5EF4-FFF2-40B4-BE49-F238E27FC236}">
                <a16:creationId xmlns:a16="http://schemas.microsoft.com/office/drawing/2014/main" id="{F732DC63-4F15-08F5-AA57-B8E7325CDB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82"/>
          <a:stretch/>
        </p:blipFill>
        <p:spPr bwMode="auto">
          <a:xfrm>
            <a:off x="6248402" y="2327562"/>
            <a:ext cx="3837707" cy="303760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chemeClr val="tx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A34EBD-CFC1-6275-1C42-F7CFAEBB08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22967" y="5309539"/>
            <a:ext cx="1345660" cy="134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282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456"/>
    </mc:Choice>
    <mc:Fallback>
      <p:transition spd="slow" advTm="84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3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BCC2C-A44C-BD3B-6C51-F67B7EC59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270387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Current UK Care and Support Provision</a:t>
            </a:r>
            <a:r>
              <a:rPr lang="en-IN" sz="4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F8005-A8D1-28D7-F179-9EC8CA3F1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1187" y="2216970"/>
            <a:ext cx="6283905" cy="3583223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Domiciliary care supports independence within familiar home environments.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Residential care provides accommodation, personal support and social opportunities.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Nursing care addresses complex clinical needs.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services promote prevention and participation.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England's Care Act 2014 emphasises wellbeing, choice and person-centred support 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mentioned by Leishman et al., (2025)</a:t>
            </a:r>
            <a:r>
              <a:rPr lang="en-IN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6146" name="Picture 2" descr="12 Advantages of Residential Care | Bernash Care Home">
            <a:extLst>
              <a:ext uri="{FF2B5EF4-FFF2-40B4-BE49-F238E27FC236}">
                <a16:creationId xmlns:a16="http://schemas.microsoft.com/office/drawing/2014/main" id="{73DFCFD8-D6E5-ACE3-D0FC-26CFD1A32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27" y="1591187"/>
            <a:ext cx="3103418" cy="1096595"/>
          </a:xfrm>
          <a:prstGeom prst="roundRect">
            <a:avLst>
              <a:gd name="adj" fmla="val 16667"/>
            </a:avLst>
          </a:prstGeom>
          <a:ln w="38100"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What is Domiciliary Care? A Complete Guide for You">
            <a:extLst>
              <a:ext uri="{FF2B5EF4-FFF2-40B4-BE49-F238E27FC236}">
                <a16:creationId xmlns:a16="http://schemas.microsoft.com/office/drawing/2014/main" id="{1F6C1A20-0C2E-2AB1-1898-C515CDC9C5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3" y="2752438"/>
            <a:ext cx="3091103" cy="1256144"/>
          </a:xfrm>
          <a:prstGeom prst="roundRect">
            <a:avLst>
              <a:gd name="adj" fmla="val 16667"/>
            </a:avLst>
          </a:prstGeom>
          <a:ln w="38100"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24/7 Nursing Care In Nagpur | Round-The-Clock Patient Care In Nagpur">
            <a:extLst>
              <a:ext uri="{FF2B5EF4-FFF2-40B4-BE49-F238E27FC236}">
                <a16:creationId xmlns:a16="http://schemas.microsoft.com/office/drawing/2014/main" id="{780A4E34-0ED4-0E00-7C6D-9D7AADB1D0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06" y="4073238"/>
            <a:ext cx="3103418" cy="1320800"/>
          </a:xfrm>
          <a:prstGeom prst="roundRect">
            <a:avLst>
              <a:gd name="adj" fmla="val 16667"/>
            </a:avLst>
          </a:prstGeom>
          <a:ln w="38100"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Care Act 2014 | Rights for Carers in England | Carers Trust">
            <a:extLst>
              <a:ext uri="{FF2B5EF4-FFF2-40B4-BE49-F238E27FC236}">
                <a16:creationId xmlns:a16="http://schemas.microsoft.com/office/drawing/2014/main" id="{A3C7036C-A996-03DF-4580-0B1F8B31F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3" y="5394038"/>
            <a:ext cx="3004897" cy="1385456"/>
          </a:xfrm>
          <a:prstGeom prst="roundRect">
            <a:avLst>
              <a:gd name="adj" fmla="val 16667"/>
            </a:avLst>
          </a:prstGeom>
          <a:ln w="38100"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470E61-B901-1558-AC1A-623EB3C1B7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90305" y="4733638"/>
            <a:ext cx="1733145" cy="1733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480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446"/>
    </mc:Choice>
    <mc:Fallback>
      <p:transition spd="slow" advTm="64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4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55860-5A68-1D6F-8FF0-551828EA3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585" y="211393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Evaluation of UK Care Provision</a:t>
            </a:r>
            <a:r>
              <a:rPr lang="en-IN" sz="4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7A356-7BA0-B279-293C-0108F7005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185" y="1977543"/>
            <a:ext cx="5275385" cy="3872272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Domiciliary care preserves autonomy but may increase isolation.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Residential care offers supervision but can restrict personal choice, as per 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Carvalhais and Formosinho, (2023)</a:t>
            </a:r>
            <a:r>
              <a:rPr lang="en-IN" sz="16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Nursing care supports complex conditions but requires individualised planning.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Workforce shortages undermine continuity.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Care Act principles remain inconsistently realised</a:t>
            </a:r>
          </a:p>
        </p:txBody>
      </p:sp>
      <p:pic>
        <p:nvPicPr>
          <p:cNvPr id="7170" name="Picture 2" descr="Residential Care Duties - Care Home Woking - Elmfield Residential Home">
            <a:extLst>
              <a:ext uri="{FF2B5EF4-FFF2-40B4-BE49-F238E27FC236}">
                <a16:creationId xmlns:a16="http://schemas.microsoft.com/office/drawing/2014/main" id="{BCDCD890-EC64-0522-5023-854D7B1E05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892" y="1694185"/>
            <a:ext cx="4031672" cy="3765777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chemeClr val="tx1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C58BD2-C61F-0B37-8AAA-66C65CDA90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23987" y="5377038"/>
            <a:ext cx="1156209" cy="1156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575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275"/>
    </mc:Choice>
    <mc:Fallback>
      <p:transition spd="slow" advTm="72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8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F90BC-C939-A5AB-99F3-87BC9CD76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39261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Care Act 2014: Wellbeing and Empowerment</a:t>
            </a:r>
            <a:endParaRPr lang="en-US" sz="40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B4608-1448-AAF7-FF7D-31C9C8CB5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1179" y="2230928"/>
            <a:ext cx="5957928" cy="3654057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Care Act 2014 establishes wellbeing as a central principle of adult care and support, as per </a:t>
            </a:r>
            <a:r>
              <a:rPr lang="en-IN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Legislation.gov.uk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(2026).</a:t>
            </a:r>
            <a:endParaRPr lang="en-IN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Promotes prevention, independence and individual involvement in assessments.</a:t>
            </a:r>
            <a:endParaRPr lang="en-IN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Provides statutory responsibilities for adult safeguarding.</a:t>
            </a:r>
            <a:endParaRPr lang="en-IN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Strength: recognises personal choice and dignity.</a:t>
            </a:r>
            <a:endParaRPr lang="en-IN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Limitation: resource pressures may restrict effective implementation.</a:t>
            </a:r>
            <a:endParaRPr lang="en-IN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The Care Act 2014 | A Caring Mind">
            <a:extLst>
              <a:ext uri="{FF2B5EF4-FFF2-40B4-BE49-F238E27FC236}">
                <a16:creationId xmlns:a16="http://schemas.microsoft.com/office/drawing/2014/main" id="{BD8C0C01-A09A-6CAB-E234-CCAE95980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471" y="2312887"/>
            <a:ext cx="3194613" cy="1745069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chemeClr val="tx1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4100" name="Picture 4" descr="Empowerment &amp; Wellbeing Workshops - Thriving Communities CIC">
            <a:extLst>
              <a:ext uri="{FF2B5EF4-FFF2-40B4-BE49-F238E27FC236}">
                <a16:creationId xmlns:a16="http://schemas.microsoft.com/office/drawing/2014/main" id="{6F569187-622C-8C65-34A5-97B5890CB7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244"/>
          <a:stretch/>
        </p:blipFill>
        <p:spPr bwMode="auto">
          <a:xfrm>
            <a:off x="382138" y="4298512"/>
            <a:ext cx="3321761" cy="1745068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chemeClr val="tx1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92DF73-485F-5614-5A81-BFC4B5C74E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415202" y="4902740"/>
            <a:ext cx="1498621" cy="1498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193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834"/>
    </mc:Choice>
    <mc:Fallback>
      <p:transition spd="slow" advTm="658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0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8EB73-F028-35B4-4605-93878B99C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073" y="156238"/>
            <a:ext cx="8596668" cy="1320800"/>
          </a:xfrm>
        </p:spPr>
        <p:txBody>
          <a:bodyPr>
            <a:noAutofit/>
          </a:bodyPr>
          <a:lstStyle/>
          <a:p>
            <a:pPr algn="ctr">
              <a:spcBef>
                <a:spcPts val="1200"/>
              </a:spcBef>
            </a:pPr>
            <a:r>
              <a:rPr lang="en-GB" sz="40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Technological Innovations: </a:t>
            </a:r>
            <a:r>
              <a:rPr lang="en-IN" sz="40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Telecare: Personal Fall-Detection Alarm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C8406-3930-255E-CD38-B27B2297F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4463" y="1664677"/>
            <a:ext cx="5935228" cy="5037085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Technology: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Wearable telecare device detecting possible falls and alerting designated responders, as stated by Hrubý, Hrubá and Černý, (2026).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Support: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Enables older people to remain at home with greater reassurance.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Benefits: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Timely assistance, improved confidence and potentially reduced dependence.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Limitations: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False alerts, missed falls and ongoing costs.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Barriers: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Digital exclusion, affordability, connectivity and privacy.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Evaluation:</a:t>
            </a: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Empowerment depends on consent, accessibility and individual choice</a:t>
            </a:r>
          </a:p>
        </p:txBody>
      </p:sp>
      <p:pic>
        <p:nvPicPr>
          <p:cNvPr id="8194" name="Picture 2" descr="What Is Telehealth ?">
            <a:extLst>
              <a:ext uri="{FF2B5EF4-FFF2-40B4-BE49-F238E27FC236}">
                <a16:creationId xmlns:a16="http://schemas.microsoft.com/office/drawing/2014/main" id="{C1E2106A-BFDE-27D6-7DEE-779FE0233A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826" y="2193243"/>
            <a:ext cx="3515591" cy="1814946"/>
          </a:xfrm>
          <a:prstGeom prst="roundRect">
            <a:avLst>
              <a:gd name="adj" fmla="val 16667"/>
            </a:avLst>
          </a:prstGeom>
          <a:ln w="38100">
            <a:solidFill>
              <a:schemeClr val="tx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igital Fall Alarm - Includes 24/7 Monitoring and Fall Detection">
            <a:extLst>
              <a:ext uri="{FF2B5EF4-FFF2-40B4-BE49-F238E27FC236}">
                <a16:creationId xmlns:a16="http://schemas.microsoft.com/office/drawing/2014/main" id="{9A0A4DD0-CD4D-E81F-20B8-32D468DC6A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02" y="4323896"/>
            <a:ext cx="3538415" cy="1814946"/>
          </a:xfrm>
          <a:prstGeom prst="roundRect">
            <a:avLst>
              <a:gd name="adj" fmla="val 16667"/>
            </a:avLst>
          </a:prstGeom>
          <a:ln w="38100">
            <a:solidFill>
              <a:schemeClr val="tx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C728D4C-16C6-A292-3AAA-75843FE229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408226" y="5231369"/>
            <a:ext cx="1566153" cy="1566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226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131"/>
    </mc:Choice>
    <mc:Fallback>
      <p:transition spd="slow" advTm="69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3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ACAF1-3CFB-94BC-E73A-B9BC28BBC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59477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Technology: Benefits, Risks and Digital Inclusion</a:t>
            </a:r>
            <a:r>
              <a:rPr lang="en-IN" sz="4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734FF-F014-DB87-86FE-D2240D954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015" y="2318715"/>
            <a:ext cx="5500255" cy="3849900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 can increase safety, access, autonomy and ageing-in-place, as mentioned by Chimento-Díaz et al., (2022).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exclusion can reproduce existing health and social inequalities.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Barriers include affordability, skills, accessibility, trust and privacy.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 should complement, not automatically replace, human relationships and personalised professional care.</a:t>
            </a:r>
          </a:p>
        </p:txBody>
      </p:sp>
      <p:pic>
        <p:nvPicPr>
          <p:cNvPr id="9218" name="Picture 2" descr="Why technology will never replace – but can help – human connection | Hello Leaders AUS">
            <a:extLst>
              <a:ext uri="{FF2B5EF4-FFF2-40B4-BE49-F238E27FC236}">
                <a16:creationId xmlns:a16="http://schemas.microsoft.com/office/drawing/2014/main" id="{C8510D02-D2B7-1F1D-2304-78880B71E9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093700"/>
            <a:ext cx="3588315" cy="1951828"/>
          </a:xfrm>
          <a:prstGeom prst="ellipse">
            <a:avLst/>
          </a:prstGeom>
          <a:ln w="38100" cap="rnd">
            <a:solidFill>
              <a:schemeClr val="tx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Digital exclusion: what is it and who is affected?">
            <a:extLst>
              <a:ext uri="{FF2B5EF4-FFF2-40B4-BE49-F238E27FC236}">
                <a16:creationId xmlns:a16="http://schemas.microsoft.com/office/drawing/2014/main" id="{C966B9B4-C927-8D1C-B522-11E15E6C39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654" y="4174748"/>
            <a:ext cx="3588315" cy="1768851"/>
          </a:xfrm>
          <a:prstGeom prst="ellipse">
            <a:avLst/>
          </a:prstGeom>
          <a:ln w="38100" cap="rnd">
            <a:solidFill>
              <a:schemeClr val="tx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24E237-6ECD-5CA7-08B3-6176D4BA46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278534" y="4716637"/>
            <a:ext cx="1781783" cy="1781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093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65"/>
    </mc:Choice>
    <mc:Fallback>
      <p:transition spd="slow" advTm="68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3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36B83-46B3-E7B7-8A88-779CC2BEF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20889"/>
            <a:ext cx="8596668" cy="791497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Real-World Application: Clare Court</a:t>
            </a:r>
            <a:r>
              <a:rPr lang="en-IN" sz="4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EAEC6-A72F-B8DE-1041-B8E3F6EEB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7114" y="1996123"/>
            <a:ext cx="5841453" cy="3880773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Clare Court: 80-person Birmingham residential, dementia and nursing setting.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Key issues: dementia, independence, cultural needs and social inclusion, as per Shatnawi, Steiner-Lim and Karamacoska, (2023).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Activity Theory supports meaningful participation, but activities require individual choice.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Evaluation should consider person-centred care, workforce quality and whether residents retain genuine control.</a:t>
            </a:r>
          </a:p>
        </p:txBody>
      </p:sp>
      <p:pic>
        <p:nvPicPr>
          <p:cNvPr id="10242" name="Picture 2" descr="Clare Court, Judd Street, Bloomsbury... 2 bed flat - £2,400 pcm (£554 pw)">
            <a:extLst>
              <a:ext uri="{FF2B5EF4-FFF2-40B4-BE49-F238E27FC236}">
                <a16:creationId xmlns:a16="http://schemas.microsoft.com/office/drawing/2014/main" id="{9843561E-479A-CD44-8218-2F7B36486A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30" y="2170056"/>
            <a:ext cx="3463636" cy="1833908"/>
          </a:xfrm>
          <a:prstGeom prst="rect">
            <a:avLst/>
          </a:prstGeom>
          <a:ln w="38100">
            <a:solidFill>
              <a:schemeClr val="tx1"/>
            </a:solidFill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Understanding the Difference between Dementia &amp; Alzheimer's">
            <a:extLst>
              <a:ext uri="{FF2B5EF4-FFF2-40B4-BE49-F238E27FC236}">
                <a16:creationId xmlns:a16="http://schemas.microsoft.com/office/drawing/2014/main" id="{02CBF407-DF49-5815-B70F-C32E7798A3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15" y="4393709"/>
            <a:ext cx="3616036" cy="1932709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rnd">
            <a:solidFill>
              <a:schemeClr val="tx1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F68EFF-8FC8-D78A-DEDB-FFEE5B4611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048567" y="4836268"/>
            <a:ext cx="1721796" cy="1721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726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29"/>
    </mc:Choice>
    <mc:Fallback>
      <p:transition spd="slow" advTm="54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956DA-9D44-F787-9C8C-CEE8266ED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70387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Safeguarding, Elder Abuse and Empowerment</a:t>
            </a:r>
            <a:r>
              <a:rPr lang="en-IN" sz="4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8E7F-553B-93ED-99A6-FCC1A383C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405" y="2277684"/>
            <a:ext cx="5586959" cy="3532288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Six safeguarding principles: empowerment, prevention, proportionality, protection, partnership and accountability, as per Duffy, Browne and Connolly, (2024).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Safeguarding must protect older people without automatically removing autonomy.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Dementia and capacity can complicate risk decisions. 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Inclusive safeguarding should recognise cultural identity, sexuality, discrimination and different experiences of vulnerability.</a:t>
            </a:r>
          </a:p>
        </p:txBody>
      </p:sp>
      <p:pic>
        <p:nvPicPr>
          <p:cNvPr id="11266" name="Picture 2" descr="What Are the Principles of Safeguarding? - Flourish">
            <a:extLst>
              <a:ext uri="{FF2B5EF4-FFF2-40B4-BE49-F238E27FC236}">
                <a16:creationId xmlns:a16="http://schemas.microsoft.com/office/drawing/2014/main" id="{A58AA297-220F-68BD-EEB5-308229E52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1" y="2277684"/>
            <a:ext cx="4100944" cy="3629892"/>
          </a:xfrm>
          <a:prstGeom prst="round2DiagRect">
            <a:avLst>
              <a:gd name="adj1" fmla="val 16667"/>
              <a:gd name="adj2" fmla="val 0"/>
            </a:avLst>
          </a:prstGeom>
          <a:ln w="381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A73E2B5-527D-BB9A-B859-6A2295FC31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700425" y="5259876"/>
            <a:ext cx="12954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434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767"/>
    </mc:Choice>
    <mc:Fallback>
      <p:transition spd="slow" advTm="59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921D3-CB9A-4195-76D6-B1AC5E558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Challenges to Independence and Functional Ability</a:t>
            </a:r>
            <a:endParaRPr lang="en-US" sz="40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24FE2-DEBC-E4C0-BA9E-79F75634A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4288" y="2112984"/>
            <a:ext cx="5703055" cy="4003020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Physical challenges include frailty, falls, multimorbidity and reduced mobility, as stated by Jędrzejczyk et al., (2022).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Cognitive difficulties can affect decision-making and confidence.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Loneliness and discrimination undermine social participation.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Workforce pressures and fragmented services restrict continuity.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exclusion creates additional barriers to accessible, independent living.</a:t>
            </a:r>
          </a:p>
        </p:txBody>
      </p:sp>
      <p:pic>
        <p:nvPicPr>
          <p:cNvPr id="6146" name="Picture 2" descr="Who is at risk of digital exclusion? It's not always obvious. - PCrefurb">
            <a:extLst>
              <a:ext uri="{FF2B5EF4-FFF2-40B4-BE49-F238E27FC236}">
                <a16:creationId xmlns:a16="http://schemas.microsoft.com/office/drawing/2014/main" id="{C54622FC-42A5-433D-0EFA-E1F535FA3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19" y="2482544"/>
            <a:ext cx="3479800" cy="3263900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chemeClr val="tx1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4C8C7D-A1FA-CBD6-821A-3739F7E32E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54510" y="5475050"/>
            <a:ext cx="1011677" cy="1011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526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32"/>
    </mc:Choice>
    <mc:Fallback>
      <p:transition spd="slow" advTm="34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88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89F61-EF19-6CA6-9042-2D0EF86F2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35638"/>
            <a:ext cx="8596668" cy="762000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Evidence-Based Recommendations</a:t>
            </a:r>
            <a:endParaRPr lang="en-US" sz="4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4F0AD-BA75-0E90-022B-9F0BD2C35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799" y="2205823"/>
            <a:ext cx="5811201" cy="3737777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Strengthen coordination between health, social care and community services.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Improve workforce training in dementia, safeguarding and person-centred practice.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Expand accessible technology and digital literacy support.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Promote meaningful participation while respecting individual preferences.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Involve older people directly in service planning.</a:t>
            </a:r>
          </a:p>
        </p:txBody>
      </p:sp>
      <p:pic>
        <p:nvPicPr>
          <p:cNvPr id="7170" name="Picture 2" descr="Preparing For The Future Of Work: Digital Literacy And eLearning - eLearning Industry">
            <a:extLst>
              <a:ext uri="{FF2B5EF4-FFF2-40B4-BE49-F238E27FC236}">
                <a16:creationId xmlns:a16="http://schemas.microsoft.com/office/drawing/2014/main" id="{39CD23F6-751B-4D2C-9BA1-F9BC1566C8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052" y="2407533"/>
            <a:ext cx="3541853" cy="305571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38100" cap="sq">
            <a:solidFill>
              <a:schemeClr val="tx1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9D1DD1-B5E3-C1CA-DA8D-EF3849E5FB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30773" y="4943273"/>
            <a:ext cx="1682885" cy="1682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235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16"/>
    </mc:Choice>
    <mc:Fallback>
      <p:transition spd="slow" advTm="545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ABCE1-0A11-63FA-868C-2D0FF2F64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90954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37DF8-CE64-28E5-73A1-ABA355F84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0519" y="1808897"/>
            <a:ext cx="6450297" cy="330236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Ageing involves interconnected biological, psychological and social needs.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Empowerment requires independence, dignity and meaningful choice.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UK care services offer support but face workforce and accessibility challenges.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Ageing theories and legislation inform person-centred practice.</a:t>
            </a:r>
          </a:p>
          <a:p>
            <a:pPr marL="342900" lvl="0" indent="-342900" algn="just">
              <a:lnSpc>
                <a:spcPct val="150000"/>
              </a:lnSpc>
              <a:buFont typeface="Symbol" pitchFamily="2" charset="2"/>
              <a:buChar char=""/>
            </a:pPr>
            <a:r>
              <a:rPr lang="en-IN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Inclusive technology and coordinated care strengthen outcomes.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F834609-F9A0-F9C2-0171-FCE70C442A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74002" y="4302868"/>
            <a:ext cx="1945532" cy="1945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511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380"/>
    </mc:Choice>
    <mc:Fallback>
      <p:transition spd="slow" advTm="483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BD477-998B-E60F-1686-E74C01D15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745" y="155529"/>
            <a:ext cx="8596668" cy="653363"/>
          </a:xfrm>
        </p:spPr>
        <p:txBody>
          <a:bodyPr>
            <a:normAutofit fontScale="90000"/>
          </a:bodyPr>
          <a:lstStyle/>
          <a:p>
            <a:pPr algn="ctr"/>
            <a:r>
              <a:rPr lang="en-IN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r>
              <a:rPr lang="en-IN" sz="4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50234-295D-243A-0E65-5F201AC1B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01" y="902782"/>
            <a:ext cx="11487654" cy="5799690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Carvalhais, L. and Formosinho, M. (2023). Training, Recruitment, and Supervision of Personnel in Residential Care Centres: An Exploratory Study.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Residential Treatment for Children &amp; Youth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41(4), pp.482–507.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https://www.tandfonline.com/doi/pdf/10.1080/0886571X.2023.2203877</a:t>
            </a:r>
            <a:endParaRPr lang="en-IN" sz="10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Chimento-Díaz, S., Sánchez-García, P., Franco-Antonio, C., Santano-Mogena, E., Espino-Tato, I. and Cordovilla-Guardia, S. (2022). Factors Associated with the Acceptance of New Technologies for Ageing in Place by People over 64 Years of Age.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19(5), p.2947.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https://www.mdpi.com/1660-4601/19/5/2947</a:t>
            </a:r>
            <a:endParaRPr lang="en-IN" sz="10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Duffy, A., Browne, F. and Connolly, M. (2024). Safeguarding adults: A concept analysis.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Advanced Nursing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81(1), pp.181–197.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https://onlinelibrary.wiley.com/doi/pdf/10.1111/jan.16306</a:t>
            </a:r>
            <a:endParaRPr lang="en-IN" sz="10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Gaviano, L., Pili, R., Petretto, A.D., Berti, R., Carrogu, G.P., Pinna, M. and Petretto, D.R. (2024).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Definitions of Ageing According to the Perspective of the Psychology of Ageing: A Scoping Review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Geriatrics (Basel, Switzerland).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https://pmc.ncbi.nlm.nih.gov/articles/PMC11417832/</a:t>
            </a:r>
            <a:endParaRPr lang="en-IN" sz="10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Gregory, R. and Atkinson, C. (2023). Young people’s views and experiences of person‐centred planning: A systematic literature review.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Research in Special Educational Needs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24(1), pp.175–187.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https://nasenjournals.onlinelibrary.wiley.com/doi/pdfdirect/10.1111/1471-3802.12623</a:t>
            </a:r>
            <a:endParaRPr lang="en-IN" sz="10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Haim-</a:t>
            </a:r>
            <a:r>
              <a:rPr lang="en-IN" sz="1000" kern="1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Litevsky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Komemi, R. and Lipskaya-Velikovsky, L. (2023). Sense of Belonging, Meaningful Daily Life Participation, and Well-Being: Integrated Investigation.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20(5), p.4121.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https://www.mdpi.com/1660-4601/20/5/4121</a:t>
            </a:r>
            <a:endParaRPr lang="en-IN" sz="10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Hickmann, E., Richter, P. and Schlieter, H. (2022). All together now – patient engagement, patient empowerment, and associated terms in personal healthcare.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Health Services Research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22(1).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https://link.springer.com/content/pdf/10.1186/s12913-022-08501-5.pdf</a:t>
            </a:r>
            <a:endParaRPr lang="en-IN" sz="10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Hrubý, D., Hrubá, E. and Černý, M. (2026). Research on Fall Detection and Fall Prevention Technologies: A Review. Sensors, [online] 26(4), p.1192. </a:t>
            </a:r>
            <a:r>
              <a:rPr lang="en-IN" sz="1000" kern="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https://www.mdpi.com/1424-8220/26/4/1192</a:t>
            </a:r>
            <a:endParaRPr lang="en-IN" sz="1000" kern="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Huang, D., Song, W. and Feng, R. (2025). The impact of age identity on social participation of older adults.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Geriatrics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25(1).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https://link.springer.com/content/pdf/10.1186/s12877-025-05868-y.pdf</a:t>
            </a:r>
            <a:endParaRPr lang="en-IN" sz="10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Jędrzejczyk, M., Foryś, W., Czapla, M. and Uchmanowicz, I. (2022). Relationship between Multimorbidity and Disability in Elderly Patients with Coexisting Frailty Syndrome.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19(6), p.3461.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https://www.mdpi.com/1660-4601/19/6/3461</a:t>
            </a:r>
            <a:endParaRPr lang="en-IN" sz="10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Legislation.gov.uk. (2026).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Care Act 2014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https://www.legislation.gov.uk/ukpga/2014/23/introduction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Legislation.gov.uk. (2026).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Mental Capacity Act 2005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https://www.legislation.gov.uk/ukpga/2005/9/introduction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Leishman, E., Meers, J., Halliday, S. and Tomlinson, J. (2025). Person-centred process?: Procedural fairness and Care Act 2014 needs assessments.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British Journal of Social Work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55(6), pp.2856–2874. doi:10.1093/bjsw/bcaf076.</a:t>
            </a: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Nickerson, C. (2022).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Disengagement Theory of Ageing.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Simply Psychology. Available at: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https://www.simplypsychology.org/disengagement-theory.html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Shatnawi, E., Steiner-Lim, G.Z. and Karamacoska, D. (2023). Cultural inclusivity and diversity in dementia friendly communities: An integrative review. 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Dementia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22(8), pp.2024–2046. </a:t>
            </a:r>
            <a:r>
              <a:rPr lang="en-IN" sz="1000" u="sng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https://journals.sagepub.com/doi/pdf/10.1177/14713012231206292</a:t>
            </a:r>
            <a:endParaRPr lang="en-IN" sz="10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WHO (2015) </a:t>
            </a:r>
            <a:r>
              <a:rPr lang="en-IN" sz="1000" i="1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report on ageing and health. </a:t>
            </a:r>
            <a:r>
              <a:rPr lang="en-IN" sz="1000" kern="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World report on ageing and health (Accessed: 6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224563373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{388A4309-B142-2C40-9D6D-563F6FB69826}TFcf488932-7984-4950-a1ef-8fba56a4224a51a48871-f7fea604388d</Template>
  <TotalTime>2781</TotalTime>
  <Words>1898</Words>
  <Application>Microsoft Office PowerPoint</Application>
  <PresentationFormat>Widescreen</PresentationFormat>
  <Paragraphs>131</Paragraphs>
  <Slides>18</Slides>
  <Notes>18</Notes>
  <HiddenSlides>0</HiddenSlides>
  <MMClips>17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Symbol</vt:lpstr>
      <vt:lpstr>Times New Roman</vt:lpstr>
      <vt:lpstr>Trebuchet MS</vt:lpstr>
      <vt:lpstr>Wingdings 3</vt:lpstr>
      <vt:lpstr>Facet</vt:lpstr>
      <vt:lpstr>BMHP6027  Empowering the Older Person </vt:lpstr>
      <vt:lpstr>Introduction: Ageing and the UK Context </vt:lpstr>
      <vt:lpstr>Ageing Population and Biopsychosocial Needs </vt:lpstr>
      <vt:lpstr>Empowerment, Independence and Functional Ability </vt:lpstr>
      <vt:lpstr>Disengagement Theory </vt:lpstr>
      <vt:lpstr>Activity Theory</vt:lpstr>
      <vt:lpstr>Critical Application of the Theories </vt:lpstr>
      <vt:lpstr>Current UK Care and Support Provision </vt:lpstr>
      <vt:lpstr>Critical Evaluation of UK Care Provision </vt:lpstr>
      <vt:lpstr>Care Act 2014: Wellbeing and Empowerment</vt:lpstr>
      <vt:lpstr>Technological Innovations: Telecare: Personal Fall-Detection Alarm</vt:lpstr>
      <vt:lpstr>Technology: Benefits, Risks and Digital Inclusion </vt:lpstr>
      <vt:lpstr>Real-World Application: Clare Court </vt:lpstr>
      <vt:lpstr>Safeguarding, Elder Abuse and Empowerment </vt:lpstr>
      <vt:lpstr>Challenges to Independence and Functional Ability</vt:lpstr>
      <vt:lpstr>Evidence-Based Recommendations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Nazira Mostafa Suliman Mahmoud (2319081)</cp:lastModifiedBy>
  <cp:revision>10</cp:revision>
  <dcterms:created xsi:type="dcterms:W3CDTF">2026-10-06T08:34:02Z</dcterms:created>
  <dcterms:modified xsi:type="dcterms:W3CDTF">2026-10-23T19:39:31Z</dcterms:modified>
</cp:coreProperties>
</file>